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030" y="1617365"/>
            <a:ext cx="887593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7.4</a:t>
            </a:r>
          </a:p>
          <a:p>
            <a:pPr algn="ctr"/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Triennium of IHO centenary </a:t>
            </a: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celebration </a:t>
            </a:r>
            <a:r>
              <a:rPr lang="en-US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 (IHO-100)</a:t>
            </a:r>
            <a:endParaRPr lang="fr-FR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600" dirty="0"/>
              <a:t>The years </a:t>
            </a:r>
            <a:r>
              <a:rPr lang="en-US" sz="2600" dirty="0"/>
              <a:t>2019 and 2021 are important in the history of the International Hydrographic Organization.  </a:t>
            </a:r>
            <a:endParaRPr lang="en-US" sz="2600" dirty="0" smtClean="0"/>
          </a:p>
          <a:p>
            <a:pPr lvl="0"/>
            <a:r>
              <a:rPr lang="en-US" sz="2600" dirty="0" smtClean="0"/>
              <a:t>2019 </a:t>
            </a:r>
            <a:r>
              <a:rPr lang="en-US" sz="2600" dirty="0"/>
              <a:t>marks the centenary of the 1</a:t>
            </a:r>
            <a:r>
              <a:rPr lang="en-US" sz="2600" baseline="30000" dirty="0"/>
              <a:t>st</a:t>
            </a:r>
            <a:r>
              <a:rPr lang="en-US" sz="2600" dirty="0"/>
              <a:t> International Hydrographic Conference, which was held in London in </a:t>
            </a:r>
            <a:r>
              <a:rPr lang="en-US" sz="2600" dirty="0" smtClean="0"/>
              <a:t>1919.</a:t>
            </a:r>
          </a:p>
          <a:p>
            <a:pPr lvl="0"/>
            <a:r>
              <a:rPr lang="en-US" sz="2600" dirty="0" smtClean="0"/>
              <a:t>2021 </a:t>
            </a:r>
            <a:r>
              <a:rPr lang="en-US" sz="2600" dirty="0"/>
              <a:t>will be the centenary of the establishment of the International Hydrographic Bureau (IHB) in 1921 in Monaco as precursor of the modern IHO</a:t>
            </a:r>
            <a:r>
              <a:rPr lang="en-US" sz="2600" dirty="0" smtClean="0"/>
              <a:t>.</a:t>
            </a:r>
          </a:p>
          <a:p>
            <a:pPr marL="0" lvl="0" indent="0">
              <a:buNone/>
            </a:pPr>
            <a:endParaRPr lang="en-US" sz="2600" dirty="0"/>
          </a:p>
          <a:p>
            <a:pPr marL="0" lvl="0" indent="0">
              <a:buNone/>
            </a:pPr>
            <a:r>
              <a:rPr lang="en-AU" sz="2600" dirty="0"/>
              <a:t>In accordance with Decision A-1/23 and with the endorsement of C-2, the IHO Secretariat has already started </a:t>
            </a:r>
            <a:r>
              <a:rPr lang="en-US" sz="2600" dirty="0"/>
              <a:t>the celebration activities. </a:t>
            </a:r>
            <a:endParaRPr lang="fr-FR" sz="2600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celebrate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0665" y="1248977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300" dirty="0"/>
              <a:t>Exhibition on "Historical Nautical Charts and Mediterranean" which was displayed at the Monaco Yacht Club from 1 to 13 April 2019. The Exhibition was officially opened my H.S.H. Prince Albert II of Monaco.</a:t>
            </a:r>
            <a:endParaRPr lang="fr-FR" sz="3300" dirty="0"/>
          </a:p>
          <a:p>
            <a:pPr>
              <a:lnSpc>
                <a:spcPct val="110000"/>
              </a:lnSpc>
            </a:pPr>
            <a:endParaRPr lang="fr-FR" sz="3300" dirty="0"/>
          </a:p>
          <a:p>
            <a:pPr>
              <a:lnSpc>
                <a:spcPct val="110000"/>
              </a:lnSpc>
            </a:pPr>
            <a:r>
              <a:rPr lang="en-US" sz="3300" dirty="0"/>
              <a:t>International Symposium on “A Historical Approach for Measurements and Protection of Oceans  and World Waters’’ was held at the Oceanographic Museum of Monaco from 20 to 21 June 2019. </a:t>
            </a:r>
            <a:endParaRPr lang="fr-FR" sz="3300" dirty="0"/>
          </a:p>
          <a:p>
            <a:pPr>
              <a:lnSpc>
                <a:spcPct val="110000"/>
              </a:lnSpc>
            </a:pPr>
            <a:r>
              <a:rPr lang="en-US" sz="3300" dirty="0"/>
              <a:t> </a:t>
            </a:r>
            <a:endParaRPr lang="fr-FR" sz="3300" dirty="0"/>
          </a:p>
          <a:p>
            <a:pPr>
              <a:lnSpc>
                <a:spcPct val="110000"/>
              </a:lnSpc>
            </a:pPr>
            <a:r>
              <a:rPr lang="en-US" sz="3300" dirty="0"/>
              <a:t>In conjunction with the Symposium a reception was held on the roof terrace of the Oceanographic Museum to celebrate the “World Hydrography Day 2019”. By means of this event, a new video clip “International Hydrographic Organization – 100 years in the making”, produced by </a:t>
            </a:r>
            <a:r>
              <a:rPr lang="en-US" sz="3300" dirty="0" err="1"/>
              <a:t>BluOrange</a:t>
            </a:r>
            <a:r>
              <a:rPr lang="en-US" sz="3300" dirty="0"/>
              <a:t> and sponsored by industry partners, was presented for the first time. </a:t>
            </a:r>
            <a:endParaRPr lang="fr-FR" sz="3300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2019 </a:t>
            </a:r>
            <a:r>
              <a:rPr lang="de-DE" dirty="0" err="1" smtClean="0"/>
              <a:t>celebration</a:t>
            </a:r>
            <a:r>
              <a:rPr lang="de-DE" dirty="0" smtClean="0"/>
              <a:t> </a:t>
            </a:r>
            <a:r>
              <a:rPr lang="de-DE" dirty="0" err="1" smtClean="0"/>
              <a:t>Actitivies</a:t>
            </a:r>
            <a:r>
              <a:rPr lang="de-DE" dirty="0" smtClean="0"/>
              <a:t> (1) 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7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0665" y="1248977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 series of altogether eight “oral history” video interviews were produced with former office bearers of the Secretariat and important contributors to IHO issues and uploaded to the IHO </a:t>
            </a:r>
            <a:r>
              <a:rPr lang="en-US" dirty="0" err="1"/>
              <a:t>youtube</a:t>
            </a:r>
            <a:r>
              <a:rPr lang="en-US" dirty="0"/>
              <a:t> channel.</a:t>
            </a:r>
            <a:endParaRPr lang="fr-FR" dirty="0"/>
          </a:p>
          <a:p>
            <a:endParaRPr lang="fr-FR" dirty="0"/>
          </a:p>
          <a:p>
            <a:pPr lvl="0"/>
            <a:r>
              <a:rPr lang="en-US" dirty="0"/>
              <a:t>Japan and Brazil contributed videos which address specific aspects of the history and the presence of hydrography in their respective countries. Those videos are available at the IHO </a:t>
            </a:r>
            <a:r>
              <a:rPr lang="en-US" dirty="0" err="1"/>
              <a:t>youtube</a:t>
            </a:r>
            <a:r>
              <a:rPr lang="en-US" dirty="0"/>
              <a:t> channel too.</a:t>
            </a:r>
            <a:endParaRPr lang="fr-FR" dirty="0"/>
          </a:p>
          <a:p>
            <a:pPr marL="0" indent="0">
              <a:buNone/>
            </a:pPr>
            <a:r>
              <a:rPr lang="en-AU" dirty="0"/>
              <a:t> </a:t>
            </a:r>
            <a:endParaRPr lang="fr-FR" dirty="0"/>
          </a:p>
          <a:p>
            <a:pPr lvl="0"/>
            <a:r>
              <a:rPr lang="en-AU" dirty="0"/>
              <a:t>The preparations for the publication of an IHO Prestige Book on </a:t>
            </a:r>
            <a:r>
              <a:rPr lang="en-AU" i="1" dirty="0"/>
              <a:t>“100 Years of International Cooperation in Hydrography”</a:t>
            </a:r>
            <a:r>
              <a:rPr lang="en-AU" dirty="0"/>
              <a:t> </a:t>
            </a:r>
            <a:r>
              <a:rPr lang="en-AU" dirty="0" smtClean="0"/>
              <a:t>are </a:t>
            </a:r>
            <a:r>
              <a:rPr lang="en-AU" dirty="0"/>
              <a:t>progressing. </a:t>
            </a:r>
            <a:br>
              <a:rPr lang="en-AU" dirty="0"/>
            </a:br>
            <a:r>
              <a:rPr lang="en-AU" dirty="0" smtClean="0"/>
              <a:t>It </a:t>
            </a:r>
            <a:r>
              <a:rPr lang="en-AU" dirty="0"/>
              <a:t>is planned to present the book in the margins of the Second Assembly to the delegates.</a:t>
            </a:r>
            <a:endParaRPr lang="fr-FR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2019 </a:t>
            </a:r>
            <a:r>
              <a:rPr lang="de-DE" dirty="0" err="1" smtClean="0"/>
              <a:t>celebration</a:t>
            </a:r>
            <a:r>
              <a:rPr lang="de-DE" dirty="0" smtClean="0"/>
              <a:t> </a:t>
            </a:r>
            <a:r>
              <a:rPr lang="de-DE" dirty="0" err="1" smtClean="0"/>
              <a:t>Actitivies</a:t>
            </a:r>
            <a:r>
              <a:rPr lang="de-DE" dirty="0" smtClean="0"/>
              <a:t> (1) 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0665" y="124897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 reflection of the respective development of hydrography through Member States contribution to the Chart Exhibition as part of the IHO Assembly (A-2).</a:t>
            </a:r>
          </a:p>
          <a:p>
            <a:pPr lvl="0"/>
            <a:r>
              <a:rPr lang="en-US" dirty="0" smtClean="0"/>
              <a:t>A half day special session on IHO-100 at the 2</a:t>
            </a:r>
            <a:r>
              <a:rPr lang="en-US" baseline="30000" dirty="0" smtClean="0"/>
              <a:t>nd </a:t>
            </a:r>
            <a:r>
              <a:rPr lang="en-US" dirty="0" smtClean="0"/>
              <a:t>Session of the IHO Assembly (A-2) in April 2020. </a:t>
            </a:r>
          </a:p>
          <a:p>
            <a:pPr marL="457200" lvl="1" indent="0">
              <a:buNone/>
            </a:pPr>
            <a:r>
              <a:rPr lang="en-US" dirty="0" smtClean="0"/>
              <a:t>This session will address</a:t>
            </a:r>
          </a:p>
          <a:p>
            <a:pPr lvl="1"/>
            <a:r>
              <a:rPr lang="en-US" dirty="0" smtClean="0"/>
              <a:t>the history</a:t>
            </a:r>
          </a:p>
          <a:p>
            <a:pPr lvl="1"/>
            <a:r>
              <a:rPr lang="en-US" dirty="0" smtClean="0"/>
              <a:t>the presence</a:t>
            </a:r>
          </a:p>
          <a:p>
            <a:pPr lvl="1"/>
            <a:r>
              <a:rPr lang="en-US" dirty="0" smtClean="0"/>
              <a:t>the future of hydrography</a:t>
            </a:r>
          </a:p>
          <a:p>
            <a:pPr marL="457200" lvl="1" indent="0">
              <a:buNone/>
            </a:pPr>
            <a:r>
              <a:rPr lang="en-US" dirty="0" smtClean="0"/>
              <a:t>through lectures and live presentations.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2020 </a:t>
            </a:r>
            <a:r>
              <a:rPr lang="de-DE" dirty="0" err="1" smtClean="0"/>
              <a:t>celebration</a:t>
            </a:r>
            <a:r>
              <a:rPr lang="de-DE" dirty="0" smtClean="0"/>
              <a:t> </a:t>
            </a:r>
            <a:r>
              <a:rPr lang="de-DE" dirty="0" err="1" smtClean="0"/>
              <a:t>Actitivies</a:t>
            </a:r>
            <a:r>
              <a:rPr lang="de-DE" dirty="0" smtClean="0"/>
              <a:t> 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0665" y="1248977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</a:t>
            </a:r>
            <a:r>
              <a:rPr lang="en-US" dirty="0" smtClean="0"/>
              <a:t>onduct of a </a:t>
            </a:r>
            <a:r>
              <a:rPr lang="en-US" dirty="0"/>
              <a:t>prestigious peak event in collaboration with the Oceanographic Institute of Monaco at the World Hydrographic Day </a:t>
            </a: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June </a:t>
            </a:r>
            <a:r>
              <a:rPr lang="en-US" dirty="0"/>
              <a:t>2021. In order to receive a good level of participation, it is planned to hold the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IRCC </a:t>
            </a:r>
            <a:r>
              <a:rPr lang="en-US" dirty="0"/>
              <a:t>meeting back to back with the event.</a:t>
            </a:r>
            <a:endParaRPr lang="fr-FR" dirty="0"/>
          </a:p>
          <a:p>
            <a:endParaRPr lang="fr-FR" dirty="0"/>
          </a:p>
          <a:p>
            <a:pPr lvl="0"/>
            <a:r>
              <a:rPr lang="en-US" dirty="0"/>
              <a:t>P</a:t>
            </a:r>
            <a:r>
              <a:rPr lang="en-US" dirty="0" smtClean="0"/>
              <a:t>resent </a:t>
            </a:r>
            <a:r>
              <a:rPr lang="en-US" dirty="0"/>
              <a:t>the work and the achievements of the IHO with special emphasis on safety of navigation in collaboration with the IMO at the IMO Assembly in November 2021.</a:t>
            </a:r>
            <a:endParaRPr lang="fr-FR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2021 </a:t>
            </a:r>
            <a:r>
              <a:rPr lang="de-DE" dirty="0" err="1" smtClean="0"/>
              <a:t>celebration</a:t>
            </a:r>
            <a:r>
              <a:rPr lang="de-DE" dirty="0" smtClean="0"/>
              <a:t> </a:t>
            </a:r>
            <a:r>
              <a:rPr lang="de-DE" dirty="0" err="1" smtClean="0"/>
              <a:t>Actitivies</a:t>
            </a:r>
            <a:r>
              <a:rPr lang="de-DE" dirty="0" smtClean="0"/>
              <a:t> 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4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C-3, IHO Secretariat, Monaco, 15 – 17 October 2019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0265" y="217454"/>
            <a:ext cx="10515600" cy="5405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Actions to be considered by Council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46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C-3 is invited to:</a:t>
            </a:r>
          </a:p>
          <a:p>
            <a:r>
              <a:rPr lang="en-US" dirty="0" smtClean="0"/>
              <a:t>Take note of </a:t>
            </a:r>
            <a:r>
              <a:rPr lang="en-US" dirty="0" smtClean="0"/>
              <a:t>planned activities to celebrate IHO´s 100 years anniversary.</a:t>
            </a:r>
            <a:endParaRPr lang="en-US" dirty="0" smtClean="0"/>
          </a:p>
          <a:p>
            <a:r>
              <a:rPr lang="en-US" dirty="0" smtClean="0"/>
              <a:t>Endorse the C-1 decision to cover evolving costs from the Special Projects Fund.</a:t>
            </a:r>
          </a:p>
          <a:p>
            <a:r>
              <a:rPr lang="en-US" dirty="0" smtClean="0"/>
              <a:t>Identify further in-kind contributions to assist the Secretariat in the conduct of the presented activities.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65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257</TotalTime>
  <Words>529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Three years to celebrate</vt:lpstr>
      <vt:lpstr>2019 celebration Actitivies (1) </vt:lpstr>
      <vt:lpstr>2019 celebration Actitivies (1) </vt:lpstr>
      <vt:lpstr>2020 celebration Actitivies </vt:lpstr>
      <vt:lpstr>2021 celebration Actitivies </vt:lpstr>
      <vt:lpstr>Actions to be considered by Council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Mathias Jonas</cp:lastModifiedBy>
  <cp:revision>13</cp:revision>
  <dcterms:created xsi:type="dcterms:W3CDTF">2019-06-26T12:25:46Z</dcterms:created>
  <dcterms:modified xsi:type="dcterms:W3CDTF">2019-10-11T14:07:47Z</dcterms:modified>
</cp:coreProperties>
</file>