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2" r:id="rId4"/>
    <p:sldId id="263" r:id="rId5"/>
    <p:sldId id="264" r:id="rId6"/>
    <p:sldId id="265" r:id="rId7"/>
    <p:sldId id="259" r:id="rId8"/>
    <p:sldId id="260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ACA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7F85-E674-43CC-987E-4BE55E31E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75A09-2A4E-4C58-ADED-9AF474DF9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4EE6-E935-4E71-B34D-C8F78A78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375E-D998-4D5B-AF8B-D51B7B11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FDE3-1F29-468C-86CB-3098A884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DCCE-461C-42DA-BDC0-3EA8E38F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ED96-6614-47E2-8F71-DC425B9E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E8BEC5-A04B-4BB6-81B9-C9DCF5F1062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1377-C9CA-4B25-A76D-CC1F199E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A2ACF-E322-49DD-AF67-D13553C7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0CBC3-1436-4450-8CC5-220AC104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526E5-EC6E-4FB3-A0DB-388FCA0B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CCE60-85AE-4886-BF16-C5CBFA009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A822-2C07-4746-9030-3F844674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2B7AB7B-9C44-433D-B14D-861586A545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5644"/>
            <a:ext cx="2608028" cy="86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5E19EA-6F6B-4D0A-ACD3-CFA9BE6BD5E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96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CBSC19</a:t>
            </a:r>
            <a:b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VTC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 – 10 June,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AFDE94-252B-4BA4-B1A6-67924CBFCB10}"/>
              </a:ext>
            </a:extLst>
          </p:cNvPr>
          <p:cNvSpPr/>
          <p:nvPr userDrawn="1"/>
        </p:nvSpPr>
        <p:spPr>
          <a:xfrm>
            <a:off x="0" y="0"/>
            <a:ext cx="12192000" cy="6012386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469784" y="1761526"/>
            <a:ext cx="11232858" cy="1940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7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 4</a:t>
            </a:r>
          </a:p>
          <a:p>
            <a:endParaRPr kumimoji="1" lang="en-US" altLang="ja-JP" sz="27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IHO Secretariat Report</a:t>
            </a:r>
            <a:endParaRPr kumimoji="1" lang="en-US" altLang="ja-JP" sz="9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sz="9600" b="1" dirty="0">
                <a:solidFill>
                  <a:schemeClr val="accent1">
                    <a:lumMod val="75000"/>
                  </a:schemeClr>
                </a:solidFill>
              </a:rPr>
              <a:t>VTC, 9 – 10 June 2021</a:t>
            </a:r>
            <a:endParaRPr kumimoji="1" lang="ja-JP" altLang="en-US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524000" y="36910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</a:rPr>
              <a:t>By IHO Director</a:t>
            </a:r>
          </a:p>
          <a:p>
            <a:endParaRPr kumimoji="1" lang="en-US" altLang="ja-JP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577310" y="627986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</a:rPr>
              <a:t>CBSC19-04B</a:t>
            </a:r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063"/>
            <a:ext cx="6746966" cy="77569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70C0"/>
                </a:solidFill>
              </a:rPr>
              <a:t>Status of IHO Membership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750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LEBANON: 94</a:t>
            </a:r>
            <a:r>
              <a:rPr lang="en-US" sz="3600" baseline="30000" dirty="0">
                <a:solidFill>
                  <a:srgbClr val="0070C0"/>
                </a:solidFill>
              </a:rPr>
              <a:t>TH</a:t>
            </a:r>
            <a:r>
              <a:rPr lang="en-US" sz="3600" dirty="0">
                <a:solidFill>
                  <a:srgbClr val="0070C0"/>
                </a:solidFill>
              </a:rPr>
              <a:t> IHO Member State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4 Member States suspended: </a:t>
            </a:r>
            <a:r>
              <a:rPr lang="en-GB" sz="3600" dirty="0">
                <a:solidFill>
                  <a:srgbClr val="0070C0"/>
                </a:solidFill>
              </a:rPr>
              <a:t>Democratic Republic of the Congo, Serbia, Syria and Vanuatu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6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73557" cy="84744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IHO Outreach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820275" cy="4351338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accent5">
                    <a:lumMod val="75000"/>
                  </a:schemeClr>
                </a:solidFill>
              </a:rPr>
              <a:t>World Hydrography Day (WHD)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One hundred years of international cooperation in hydrography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Substantial increase in online communication, including social media</a:t>
            </a:r>
          </a:p>
          <a:p>
            <a:r>
              <a:rPr lang="en-GB" sz="3600" u="sng" dirty="0">
                <a:solidFill>
                  <a:schemeClr val="accent5">
                    <a:lumMod val="75000"/>
                  </a:schemeClr>
                </a:solidFill>
              </a:rPr>
              <a:t>IHO Centenary Celebrations (IHO-100)</a:t>
            </a:r>
            <a:endParaRPr lang="en-US" sz="36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8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362777"/>
            <a:ext cx="3972339" cy="79609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5">
                    <a:lumMod val="75000"/>
                  </a:schemeClr>
                </a:solidFill>
              </a:rPr>
              <a:t>IHO Outreach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788"/>
            <a:ext cx="10868025" cy="4351338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IHO Prestige Book</a:t>
            </a:r>
          </a:p>
          <a:p>
            <a:pPr marL="285750" indent="-285750">
              <a:spcAft>
                <a:spcPts val="6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Commemorative Stamp </a:t>
            </a:r>
          </a:p>
          <a:p>
            <a:pPr marL="285750" indent="-285750">
              <a:spcAft>
                <a:spcPts val="600"/>
              </a:spcAft>
            </a:pPr>
            <a:r>
              <a:rPr lang="en-US" sz="3200">
                <a:solidFill>
                  <a:schemeClr val="accent5">
                    <a:lumMod val="75000"/>
                  </a:schemeClr>
                </a:solidFill>
              </a:rPr>
              <a:t>IHO CL´s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01-16-21/2021 on WHD/IHO-100</a:t>
            </a:r>
          </a:p>
          <a:p>
            <a:pPr marL="285750" indent="-285750">
              <a:spcAft>
                <a:spcPts val="6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21 June 2021 – Hybrid Celebrations</a:t>
            </a:r>
          </a:p>
          <a:p>
            <a:pPr marL="285750" indent="-285750">
              <a:spcAft>
                <a:spcPts val="600"/>
              </a:spcAft>
            </a:pP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</a:rPr>
              <a:t>Peak-of-the-Peak Day </a:t>
            </a:r>
            <a:r>
              <a:rPr lang="en-US" sz="3200" u="sng" dirty="0" err="1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marL="34290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Event on the IHO terrace (speeches on the IHO Centenary)</a:t>
            </a:r>
          </a:p>
          <a:p>
            <a:pPr marL="571500">
              <a:buFontTx/>
              <a:buChar char="-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Italian Navy Tall-Ship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Amerigo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Vespucci</a:t>
            </a:r>
          </a:p>
          <a:p>
            <a:pPr marL="571500">
              <a:buFontTx/>
              <a:buChar char="-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Surveys and AUVs exhibition in Monaco’s waters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02" y="368301"/>
            <a:ext cx="2207895" cy="2660015"/>
          </a:xfrm>
          <a:prstGeom prst="rect">
            <a:avLst/>
          </a:prstGeom>
        </p:spPr>
      </p:pic>
      <p:pic>
        <p:nvPicPr>
          <p:cNvPr id="6" name="Picture 5" descr="D:\SarahDocs\100 years IHO\timbre_100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66" y="482601"/>
            <a:ext cx="3326130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37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763125" cy="4351338"/>
          </a:xfrm>
        </p:spPr>
        <p:txBody>
          <a:bodyPr>
            <a:normAutofit/>
          </a:bodyPr>
          <a:lstStyle/>
          <a:p>
            <a:r>
              <a:rPr lang="en-GB" sz="3600" u="sng" dirty="0">
                <a:solidFill>
                  <a:schemeClr val="accent5">
                    <a:lumMod val="75000"/>
                  </a:schemeClr>
                </a:solidFill>
              </a:rPr>
              <a:t>International Hydrographic Review (IHR)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marL="1143000" indent="-571500">
              <a:buFont typeface="Wingdings" panose="05000000000000000000" pitchFamily="2" charset="2"/>
              <a:buChar char="§"/>
            </a:pPr>
            <a:r>
              <a:rPr lang="en-GB" sz="3400" dirty="0" err="1">
                <a:solidFill>
                  <a:schemeClr val="accent5">
                    <a:lumMod val="75000"/>
                  </a:schemeClr>
                </a:solidFill>
              </a:rPr>
              <a:t>Capt</a:t>
            </a:r>
            <a:r>
              <a:rPr lang="en-GB" sz="3400" dirty="0">
                <a:solidFill>
                  <a:schemeClr val="accent5">
                    <a:lumMod val="75000"/>
                  </a:schemeClr>
                </a:solidFill>
              </a:rPr>
              <a:t> (ret) Brian </a:t>
            </a:r>
            <a:r>
              <a:rPr lang="en-GB" sz="3400" dirty="0" err="1">
                <a:solidFill>
                  <a:schemeClr val="accent5">
                    <a:lumMod val="75000"/>
                  </a:schemeClr>
                </a:solidFill>
              </a:rPr>
              <a:t>Connon</a:t>
            </a:r>
            <a:r>
              <a:rPr lang="en-GB" sz="3400" dirty="0">
                <a:solidFill>
                  <a:schemeClr val="accent5">
                    <a:lumMod val="75000"/>
                  </a:schemeClr>
                </a:solidFill>
              </a:rPr>
              <a:t> (USA) as new IHR Editor</a:t>
            </a:r>
          </a:p>
          <a:p>
            <a:pPr marL="1143000" indent="-571500"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chemeClr val="accent5">
                    <a:lumMod val="75000"/>
                  </a:schemeClr>
                </a:solidFill>
              </a:rPr>
              <a:t>Ideal opportunity for RHC and MS to publicise technical and other achievements in the Regions</a:t>
            </a:r>
          </a:p>
          <a:p>
            <a:pPr marL="1143000" indent="-571500"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chemeClr val="accent5">
                    <a:lumMod val="75000"/>
                  </a:schemeClr>
                </a:solidFill>
              </a:rPr>
              <a:t>A new IHR Website, will be fully operational by 2021 (the launch of the website is scheduled by the Peak-of-the-Peak day)</a:t>
            </a:r>
          </a:p>
          <a:p>
            <a:pPr marL="514350" indent="0"/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EA26E4-89B0-49F6-9082-7FE5E6AF0479}"/>
              </a:ext>
            </a:extLst>
          </p:cNvPr>
          <p:cNvSpPr txBox="1">
            <a:spLocks/>
          </p:cNvSpPr>
          <p:nvPr/>
        </p:nvSpPr>
        <p:spPr>
          <a:xfrm>
            <a:off x="718931" y="362777"/>
            <a:ext cx="3972339" cy="7960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>
                <a:solidFill>
                  <a:schemeClr val="accent5">
                    <a:lumMod val="75000"/>
                  </a:schemeClr>
                </a:solidFill>
              </a:rPr>
              <a:t>IHO Outreach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3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434698"/>
            <a:ext cx="7371522" cy="7679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5">
                    <a:lumMod val="75000"/>
                  </a:schemeClr>
                </a:solidFill>
              </a:rPr>
              <a:t>Capacity Building Programme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288"/>
            <a:ext cx="1076325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3900" dirty="0">
                <a:solidFill>
                  <a:schemeClr val="accent5">
                    <a:lumMod val="75000"/>
                  </a:schemeClr>
                </a:solidFill>
              </a:rPr>
              <a:t>Probably most of the 2021 CBWP will need to be moved to the 2022CBWP</a:t>
            </a:r>
          </a:p>
          <a:p>
            <a:endParaRPr lang="en-US" sz="1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3900" dirty="0">
                <a:solidFill>
                  <a:schemeClr val="accent5">
                    <a:lumMod val="75000"/>
                  </a:schemeClr>
                </a:solidFill>
              </a:rPr>
              <a:t>A Project Team has been established to draft a revised Capacity Building Strategy (CBS)</a:t>
            </a:r>
          </a:p>
          <a:p>
            <a:endParaRPr lang="en-GB" sz="1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3900" u="sng" dirty="0">
                <a:solidFill>
                  <a:schemeClr val="accent5">
                    <a:lumMod val="75000"/>
                  </a:schemeClr>
                </a:solidFill>
              </a:rPr>
              <a:t>Empowering Women in Hydrography (EWH) Project</a:t>
            </a:r>
            <a:r>
              <a:rPr lang="en-GB" sz="39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628650" indent="0">
              <a:buFont typeface="Wingdings" panose="05000000000000000000" pitchFamily="2" charset="2"/>
              <a:buChar char="§"/>
            </a:pPr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3000" dirty="0">
                <a:solidFill>
                  <a:schemeClr val="accent5">
                    <a:lumMod val="75000"/>
                  </a:schemeClr>
                </a:solidFill>
              </a:rPr>
              <a:t>CL 20/2021: CANADA-IHO Agreement</a:t>
            </a:r>
          </a:p>
          <a:p>
            <a:pPr marL="628650" indent="0"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accent5">
                    <a:lumMod val="75000"/>
                  </a:schemeClr>
                </a:solidFill>
              </a:rPr>
              <a:t> Project work-plan for the period 2021-2024</a:t>
            </a:r>
          </a:p>
          <a:p>
            <a:pPr marL="914400" indent="-285750"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chemeClr val="accent5">
                    <a:lumMod val="75000"/>
                  </a:schemeClr>
                </a:solidFill>
              </a:rPr>
              <a:t>Member States to consider (A-2 Decision 36) to take part in the Project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0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729"/>
            <a:ext cx="6844748" cy="74345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5">
                    <a:lumMod val="75000"/>
                  </a:schemeClr>
                </a:solidFill>
              </a:rPr>
              <a:t>IHO Secretariat Infrastructure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286"/>
            <a:ext cx="10515600" cy="4273689"/>
          </a:xfrm>
        </p:spPr>
        <p:txBody>
          <a:bodyPr/>
          <a:lstStyle/>
          <a:p>
            <a:pPr marL="971550" indent="-40005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Work in progress to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improve the IHO GIS and the IHO CIS, with the kind contribution from the </a:t>
            </a:r>
            <a:r>
              <a:rPr lang="en-GB" sz="3600" dirty="0" err="1">
                <a:solidFill>
                  <a:schemeClr val="accent5">
                    <a:lumMod val="75000"/>
                  </a:schemeClr>
                </a:solidFill>
              </a:rPr>
              <a:t>RoK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 and from Japan</a:t>
            </a:r>
          </a:p>
          <a:p>
            <a:pPr marL="971550" indent="-400050">
              <a:buFont typeface="Wingdings" panose="05000000000000000000" pitchFamily="2" charset="2"/>
              <a:buChar char="§"/>
            </a:pPr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The service provider of the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</a:rPr>
              <a:t>cb.iho.int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server is experiencing some connectivity problems, which will be fixed soon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1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Action Requested of CBSC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4400" b="1" dirty="0"/>
              <a:t>Note</a:t>
            </a:r>
            <a:r>
              <a:rPr lang="en-GB" sz="4400" dirty="0"/>
              <a:t> this report</a:t>
            </a:r>
            <a:endParaRPr lang="en-US" sz="4400" dirty="0"/>
          </a:p>
          <a:p>
            <a:pPr lvl="0"/>
            <a:r>
              <a:rPr lang="en-GB" sz="4400" b="1" dirty="0"/>
              <a:t>Take any actions</a:t>
            </a:r>
            <a:r>
              <a:rPr lang="en-GB" sz="4400" dirty="0"/>
              <a:t> as considered appropriate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427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A9A9"/>
                </a:solidFill>
              </a:rPr>
              <a:t>Thank you for the attention!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555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IHOhydro</a:t>
            </a:r>
            <a:endParaRPr lang="en-GB" dirty="0"/>
          </a:p>
          <a:p>
            <a:r>
              <a:rPr lang="en-US" dirty="0"/>
              <a:t> </a:t>
            </a:r>
            <a:r>
              <a:rPr lang="en-US" dirty="0" err="1"/>
              <a:t>IHOhydro</a:t>
            </a:r>
            <a:endParaRPr lang="en-GB" u="sng" dirty="0"/>
          </a:p>
          <a:p>
            <a:r>
              <a:rPr lang="en-US" dirty="0"/>
              <a:t> International Hydrographic Organization</a:t>
            </a:r>
            <a:endParaRPr lang="en-GB" dirty="0"/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15" y="4237581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36" y="4678818"/>
            <a:ext cx="335159" cy="33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98" y="5151146"/>
            <a:ext cx="42333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91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332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Status of IHO Membership</vt:lpstr>
      <vt:lpstr>IHO Outreach</vt:lpstr>
      <vt:lpstr>IHO Outreach</vt:lpstr>
      <vt:lpstr>PowerPoint Presentation</vt:lpstr>
      <vt:lpstr>Capacity Building Programme</vt:lpstr>
      <vt:lpstr>IHO Secretariat Infrastructure</vt:lpstr>
      <vt:lpstr>Action Requested of CBSC</vt:lpstr>
      <vt:lpstr>Thank you for the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Technical Coordination Meeting 22Sep2020</dc:title>
  <dc:creator>Alberto Costa Neves</dc:creator>
  <cp:lastModifiedBy>Leonel Manteigas</cp:lastModifiedBy>
  <cp:revision>47</cp:revision>
  <dcterms:created xsi:type="dcterms:W3CDTF">2020-09-20T17:50:33Z</dcterms:created>
  <dcterms:modified xsi:type="dcterms:W3CDTF">2021-06-08T16:25:45Z</dcterms:modified>
</cp:coreProperties>
</file>