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7" r:id="rId5"/>
    <p:sldId id="595" r:id="rId6"/>
    <p:sldId id="584" r:id="rId7"/>
    <p:sldId id="588" r:id="rId8"/>
    <p:sldId id="594" r:id="rId9"/>
    <p:sldId id="5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2D3704E-8C0F-4C61-9738-4B103631EEA6}">
          <p14:sldIdLst>
            <p14:sldId id="267"/>
            <p14:sldId id="595"/>
            <p14:sldId id="584"/>
            <p14:sldId id="588"/>
            <p14:sldId id="594"/>
            <p14:sldId id="5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on, Michel" initials="BM" lastIdx="6" clrIdx="0">
    <p:extLst>
      <p:ext uri="{19B8F6BF-5375-455C-9EA6-DF929625EA0E}">
        <p15:presenceInfo xmlns:p15="http://schemas.microsoft.com/office/powerpoint/2012/main" userId="S-1-5-21-334392860-1687531001-4089495415-52328" providerId="AD"/>
      </p:ext>
    </p:extLst>
  </p:cmAuthor>
  <p:cmAuthor id="2" name="Rondeau, Mathieu" initials="RM" lastIdx="1" clrIdx="1">
    <p:extLst>
      <p:ext uri="{19B8F6BF-5375-455C-9EA6-DF929625EA0E}">
        <p15:presenceInfo xmlns:p15="http://schemas.microsoft.com/office/powerpoint/2012/main" userId="S-1-5-21-334392860-1687531001-4089495415-1490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000"/>
    <a:srgbClr val="5484BB"/>
    <a:srgbClr val="54B04A"/>
    <a:srgbClr val="8AC983"/>
    <a:srgbClr val="D0CFD4"/>
    <a:srgbClr val="ED7D31"/>
    <a:srgbClr val="3FA65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07" autoAdjust="0"/>
  </p:normalViewPr>
  <p:slideViewPr>
    <p:cSldViewPr snapToGrid="0">
      <p:cViewPr varScale="1">
        <p:scale>
          <a:sx n="57" d="100"/>
          <a:sy n="57" d="100"/>
        </p:scale>
        <p:origin x="10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1ABFC-BBCA-4994-AE8C-9381F3611B3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8E5FD-4191-419C-8554-6C18FB7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2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433B-8FE2-48EE-8190-6D84E19DD2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Access</a:t>
            </a:r>
            <a:r>
              <a:rPr lang="en-US" dirty="0" err="1">
                <a:sym typeface="Wingdings" panose="05000000000000000000" pitchFamily="2" charset="2"/>
              </a:rPr>
              <a:t>QA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ToolsNavwarn</a:t>
            </a:r>
            <a:r>
              <a:rPr lang="en-US" dirty="0">
                <a:sym typeface="Wingdings" panose="05000000000000000000" pitchFamily="2" charset="2"/>
              </a:rPr>
              <a:t> assessment tools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8E5FD-4191-419C-8554-6C18FB7936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CSB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just</a:t>
            </a:r>
            <a:r>
              <a:rPr lang="fr-CA" dirty="0"/>
              <a:t> one </a:t>
            </a:r>
            <a:r>
              <a:rPr lang="fr-CA" dirty="0" err="1"/>
              <a:t>kind</a:t>
            </a:r>
            <a:r>
              <a:rPr lang="fr-CA" dirty="0"/>
              <a:t> of 3rd party data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Hydrographic</a:t>
            </a:r>
            <a:r>
              <a:rPr lang="fr-CA" dirty="0"/>
              <a:t> Offices must (</a:t>
            </a:r>
            <a:r>
              <a:rPr lang="fr-CA" dirty="0" err="1"/>
              <a:t>should</a:t>
            </a:r>
            <a:r>
              <a:rPr lang="fr-CA" dirty="0"/>
              <a:t>) deal </a:t>
            </a:r>
            <a:r>
              <a:rPr lang="fr-CA" dirty="0" err="1"/>
              <a:t>with</a:t>
            </a:r>
            <a:r>
              <a:rPr lang="fr-CA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D75F8-A3BC-460F-8517-832F1E2B69CF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010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8E5FD-4191-419C-8554-6C18FB793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 rot="20721040">
            <a:off x="1370713" y="13096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DRAFT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2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4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59ED9-3AD7-4101-B2F7-FAAEF40DD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434C51-B3F4-4FF1-8A6D-4D1D4D1FB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DA49A-2663-4F38-9486-5E9CACC3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68CD-5E5C-455E-9024-AB2B97051F65}" type="datetimeFigureOut">
              <a:rPr lang="fr-CA" smtClean="0"/>
              <a:t>2023-08-14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000557-5201-4239-8A2D-2C76B204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10896-789B-403B-8A78-4C2988CF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00-D334-43A2-A2EF-7172858BF08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506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1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5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3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5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4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9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6A73-778C-4A4C-AD2D-5FE05D31664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8459-A560-4406-AC17-6C74409A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image" Target="../media/image5.png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image" Target="../media/image4.pn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image" Target="../media/image8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3.pn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slideLayout" Target="../slideLayouts/slideLayout6.xml"/><Relationship Id="rId28" Type="http://schemas.openxmlformats.org/officeDocument/2006/relationships/image" Target="../media/image7.png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droffice.org/catools/mai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le_leaf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0488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215853"/>
            <a:ext cx="10064332" cy="486221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CSBWG-14</a:t>
            </a:r>
            <a:br>
              <a:rPr lang="en-US" sz="4000" dirty="0">
                <a:latin typeface="Times New Roman"/>
                <a:cs typeface="Times New Roman"/>
              </a:rPr>
            </a:br>
            <a:r>
              <a:rPr lang="en-US" sz="2800" dirty="0">
                <a:latin typeface="Times New Roman"/>
                <a:cs typeface="Times New Roman"/>
              </a:rPr>
              <a:t>HO </a:t>
            </a:r>
            <a:r>
              <a:rPr lang="en-US" sz="2800" dirty="0" err="1">
                <a:latin typeface="Times New Roman"/>
                <a:cs typeface="Times New Roman"/>
              </a:rPr>
              <a:t>SubGroup</a:t>
            </a:r>
            <a:br>
              <a:rPr lang="en-US" sz="2800" dirty="0">
                <a:latin typeface="Times New Roman"/>
                <a:cs typeface="Times New Roman"/>
              </a:rPr>
            </a:br>
            <a:br>
              <a:rPr lang="en-US" sz="3200" dirty="0">
                <a:solidFill>
                  <a:srgbClr val="FFC000"/>
                </a:solidFill>
                <a:latin typeface="Times New Roman"/>
                <a:cs typeface="Times New Roman"/>
              </a:rPr>
            </a:br>
            <a:r>
              <a:rPr lang="en-US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Gather and prioritize HO-specific  issues relating to CSB data </a:t>
            </a:r>
            <a:br>
              <a:rPr lang="en-US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Team: </a:t>
            </a:r>
            <a:br>
              <a:rPr lang="en-US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Pete Wills (CA), Hans </a:t>
            </a:r>
            <a:r>
              <a:rPr lang="en-US" sz="1600" b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Olias</a:t>
            </a:r>
            <a:r>
              <a:rPr lang="en-US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1600" b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Swe</a:t>
            </a:r>
            <a:r>
              <a:rPr lang="en-US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Giuseppe </a:t>
            </a:r>
            <a:r>
              <a:rPr lang="en-US" sz="1600" b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Masetti</a:t>
            </a:r>
            <a:r>
              <a:rPr lang="en-US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(Dan), Andy Talbot (UK), Anthony Klemm (US-NOAA), </a:t>
            </a:r>
            <a:r>
              <a:rPr lang="en-US" sz="1600" b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Akim</a:t>
            </a:r>
            <a:r>
              <a:rPr lang="en-US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Mahmood (US-NGA)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CA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latin typeface="Times New Roman"/>
                <a:cs typeface="Times New Roman"/>
              </a:rPr>
              <a:t>August 16 2023</a:t>
            </a:r>
          </a:p>
        </p:txBody>
      </p:sp>
      <p:cxnSp>
        <p:nvCxnSpPr>
          <p:cNvPr id="3" name="Straight Connector 10"/>
          <p:cNvCxnSpPr/>
          <p:nvPr>
            <p:custDataLst>
              <p:tags r:id="rId3"/>
            </p:custDataLst>
          </p:nvPr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 preferRelativeResize="0">
            <a:picLocks/>
          </p:cNvPicPr>
          <p:nvPr>
            <p:custDataLst>
              <p:tags r:id="rId4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61" y="544183"/>
            <a:ext cx="11148771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59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4565-CCD1-859E-1999-6BA8EA5E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2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Group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5D30F-A979-2316-677F-60AE036591D5}"/>
              </a:ext>
            </a:extLst>
          </p:cNvPr>
          <p:cNvSpPr txBox="1"/>
          <p:nvPr/>
        </p:nvSpPr>
        <p:spPr>
          <a:xfrm>
            <a:off x="3047163" y="1584021"/>
            <a:ext cx="6094324" cy="2257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 guidance for use of CSB data for SOLAS navigational products.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quality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working examples.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processing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 industry (software developers) to ensure the required tools exist to be able to efficiently use CSB data from DCDB for SOLAS navigational products.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 other IHO working groups to ensure suitable standards exist for describing CSB data and displaying CSB data on ECDIS.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Trusted CSB? Semantics causing confusion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knowledge and best practice on CSB between MS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15FB2-B12D-25FB-EBFF-EA3BE305DA79}"/>
              </a:ext>
            </a:extLst>
          </p:cNvPr>
          <p:cNvSpPr txBox="1"/>
          <p:nvPr/>
        </p:nvSpPr>
        <p:spPr>
          <a:xfrm>
            <a:off x="838200" y="3984511"/>
            <a:ext cx="2327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Group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D205F-DDAB-1950-470F-11C7EDA6729F}"/>
              </a:ext>
            </a:extLst>
          </p:cNvPr>
          <p:cNvSpPr txBox="1"/>
          <p:nvPr/>
        </p:nvSpPr>
        <p:spPr>
          <a:xfrm>
            <a:off x="2987276" y="4285159"/>
            <a:ext cx="62044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other objectives dependent on automating data accessibility.</a:t>
            </a:r>
          </a:p>
          <a:p>
            <a:pPr marL="342900" indent="-342900">
              <a:buAutoNum type="alphaLcPeriod"/>
            </a:pPr>
            <a:r>
              <a:rPr lang="en-US" dirty="0"/>
              <a:t>Need easy way to identify what needs reviewing in area of interest</a:t>
            </a:r>
          </a:p>
          <a:p>
            <a:pPr marL="342900" indent="-342900">
              <a:buAutoNum type="alphaLcPeriod"/>
            </a:pPr>
            <a:r>
              <a:rPr lang="en-US" dirty="0"/>
              <a:t>Need to participate in DCDB development to ensure HO’s are getting what they need and it is aligned with B-12.</a:t>
            </a:r>
          </a:p>
          <a:p>
            <a:pPr marL="342900" indent="-342900">
              <a:buAutoNum type="alphaLcPeriod"/>
            </a:pPr>
            <a:r>
              <a:rPr lang="en-US" dirty="0"/>
              <a:t>Is it easier to have all data go </a:t>
            </a:r>
            <a:r>
              <a:rPr lang="en-US"/>
              <a:t>through the HO?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5AF8DB-089D-59DC-23D6-3C78F519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10B8CF-FF21-C45C-4668-DFC5641D6353}"/>
              </a:ext>
            </a:extLst>
          </p:cNvPr>
          <p:cNvSpPr/>
          <p:nvPr/>
        </p:nvSpPr>
        <p:spPr>
          <a:xfrm>
            <a:off x="675740" y="1964489"/>
            <a:ext cx="2628000" cy="79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from Hydrographic Office or Contractors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069DB7-5328-3879-47CE-5B6B0C7790B1}"/>
              </a:ext>
            </a:extLst>
          </p:cNvPr>
          <p:cNvSpPr/>
          <p:nvPr/>
        </p:nvSpPr>
        <p:spPr>
          <a:xfrm>
            <a:off x="675739" y="3024200"/>
            <a:ext cx="2628000" cy="79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Controlled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DACE9-2BB6-F2F3-90D9-0498D8D630E6}"/>
              </a:ext>
            </a:extLst>
          </p:cNvPr>
          <p:cNvSpPr/>
          <p:nvPr/>
        </p:nvSpPr>
        <p:spPr>
          <a:xfrm>
            <a:off x="675741" y="5143622"/>
            <a:ext cx="2628000" cy="79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CSB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63ABA7-2F88-E807-F286-849DFE580202}"/>
              </a:ext>
            </a:extLst>
          </p:cNvPr>
          <p:cNvSpPr/>
          <p:nvPr/>
        </p:nvSpPr>
        <p:spPr>
          <a:xfrm>
            <a:off x="675740" y="4083911"/>
            <a:ext cx="2628000" cy="79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Uncontrolled data</a:t>
            </a:r>
          </a:p>
        </p:txBody>
      </p:sp>
      <p:sp>
        <p:nvSpPr>
          <p:cNvPr id="7" name="Organigramme : Disque magnétique 6">
            <a:extLst>
              <a:ext uri="{FF2B5EF4-FFF2-40B4-BE49-F238E27FC236}">
                <a16:creationId xmlns:a16="http://schemas.microsoft.com/office/drawing/2014/main" id="{7810A10C-FD8B-7635-F4CF-F911E2BC9164}"/>
              </a:ext>
            </a:extLst>
          </p:cNvPr>
          <p:cNvSpPr/>
          <p:nvPr/>
        </p:nvSpPr>
        <p:spPr>
          <a:xfrm>
            <a:off x="8138341" y="1724606"/>
            <a:ext cx="1158949" cy="129716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HO </a:t>
            </a:r>
            <a:r>
              <a:rPr lang="fr-CA" dirty="0" err="1">
                <a:solidFill>
                  <a:schemeClr val="tx1"/>
                </a:solidFill>
              </a:rPr>
              <a:t>Db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8" name="Organigramme : Disque magnétique 7">
            <a:extLst>
              <a:ext uri="{FF2B5EF4-FFF2-40B4-BE49-F238E27FC236}">
                <a16:creationId xmlns:a16="http://schemas.microsoft.com/office/drawing/2014/main" id="{0DA1BB99-9057-F3DC-655F-78D47720A387}"/>
              </a:ext>
            </a:extLst>
          </p:cNvPr>
          <p:cNvSpPr/>
          <p:nvPr/>
        </p:nvSpPr>
        <p:spPr>
          <a:xfrm>
            <a:off x="8138340" y="4903739"/>
            <a:ext cx="1158949" cy="129716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>
                <a:solidFill>
                  <a:schemeClr val="tx1"/>
                </a:solidFill>
              </a:rPr>
              <a:t>3rdParty</a:t>
            </a:r>
          </a:p>
          <a:p>
            <a:pPr algn="ctr"/>
            <a:r>
              <a:rPr lang="fr-CA" sz="1200" dirty="0">
                <a:solidFill>
                  <a:schemeClr val="tx1"/>
                </a:solidFill>
              </a:rPr>
              <a:t>National</a:t>
            </a:r>
          </a:p>
          <a:p>
            <a:pPr algn="ctr"/>
            <a:r>
              <a:rPr lang="fr-CA" sz="1200" dirty="0" err="1">
                <a:solidFill>
                  <a:schemeClr val="tx1"/>
                </a:solidFill>
              </a:rPr>
              <a:t>Database</a:t>
            </a:r>
            <a:endParaRPr lang="fr-CA" sz="1200" dirty="0">
              <a:solidFill>
                <a:schemeClr val="tx1"/>
              </a:solidFill>
            </a:endParaRPr>
          </a:p>
        </p:txBody>
      </p:sp>
      <p:sp>
        <p:nvSpPr>
          <p:cNvPr id="9" name="Losange 8">
            <a:extLst>
              <a:ext uri="{FF2B5EF4-FFF2-40B4-BE49-F238E27FC236}">
                <a16:creationId xmlns:a16="http://schemas.microsoft.com/office/drawing/2014/main" id="{E32A58FF-9E6F-12C7-F5E8-6637AED15D65}"/>
              </a:ext>
            </a:extLst>
          </p:cNvPr>
          <p:cNvSpPr/>
          <p:nvPr/>
        </p:nvSpPr>
        <p:spPr>
          <a:xfrm>
            <a:off x="5295014" y="3274741"/>
            <a:ext cx="1382233" cy="1281641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QA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7A4A3B97-2F74-1292-CE3E-3E8DB02D9A71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 flipV="1">
            <a:off x="3303741" y="3915562"/>
            <a:ext cx="1991273" cy="162406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E37A6E55-65C8-B31E-F11C-7143F8951E0B}"/>
              </a:ext>
            </a:extLst>
          </p:cNvPr>
          <p:cNvCxnSpPr>
            <a:cxnSpLocks/>
            <a:stCxn id="2" idx="3"/>
            <a:endCxn id="7" idx="2"/>
          </p:cNvCxnSpPr>
          <p:nvPr/>
        </p:nvCxnSpPr>
        <p:spPr>
          <a:xfrm>
            <a:off x="3303740" y="2360489"/>
            <a:ext cx="4834601" cy="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A0C73A77-179D-9C3B-34FC-5DA81E937A3E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3303739" y="3420200"/>
            <a:ext cx="1991275" cy="495362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D6AE434A-E1C7-9E92-E8CA-22386C86EB55}"/>
              </a:ext>
            </a:extLst>
          </p:cNvPr>
          <p:cNvCxnSpPr>
            <a:cxnSpLocks/>
            <a:stCxn id="9" idx="3"/>
            <a:endCxn id="7" idx="3"/>
          </p:cNvCxnSpPr>
          <p:nvPr/>
        </p:nvCxnSpPr>
        <p:spPr>
          <a:xfrm flipV="1">
            <a:off x="6677247" y="3021773"/>
            <a:ext cx="2040569" cy="89378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322BBF45-3709-A681-7965-D7980A6C5BBE}"/>
              </a:ext>
            </a:extLst>
          </p:cNvPr>
          <p:cNvCxnSpPr>
            <a:cxnSpLocks/>
            <a:stCxn id="9" idx="2"/>
            <a:endCxn id="8" idx="1"/>
          </p:cNvCxnSpPr>
          <p:nvPr/>
        </p:nvCxnSpPr>
        <p:spPr>
          <a:xfrm rot="16200000" flipH="1">
            <a:off x="7178295" y="3364218"/>
            <a:ext cx="347357" cy="273168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5E367A7-0650-2FDA-6D33-6AD7BC007374}"/>
              </a:ext>
            </a:extLst>
          </p:cNvPr>
          <p:cNvSpPr txBox="1"/>
          <p:nvPr/>
        </p:nvSpPr>
        <p:spPr>
          <a:xfrm>
            <a:off x="675738" y="6095965"/>
            <a:ext cx="2218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*</a:t>
            </a:r>
            <a:r>
              <a:rPr lang="en-US" sz="1000" dirty="0"/>
              <a:t> NAVWARN Assessment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F3E4170-D640-5595-1B59-34A4DA817134}"/>
              </a:ext>
            </a:extLst>
          </p:cNvPr>
          <p:cNvSpPr txBox="1"/>
          <p:nvPr/>
        </p:nvSpPr>
        <p:spPr>
          <a:xfrm>
            <a:off x="8722115" y="2982755"/>
            <a:ext cx="38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C77EDC-A076-D2CA-D47D-58DA8B7CACCC}"/>
              </a:ext>
            </a:extLst>
          </p:cNvPr>
          <p:cNvSpPr txBox="1"/>
          <p:nvPr/>
        </p:nvSpPr>
        <p:spPr>
          <a:xfrm>
            <a:off x="8722115" y="4722022"/>
            <a:ext cx="38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BF3B64B-7004-5EF5-07C4-5E4444C80BF8}"/>
              </a:ext>
            </a:extLst>
          </p:cNvPr>
          <p:cNvSpPr txBox="1"/>
          <p:nvPr/>
        </p:nvSpPr>
        <p:spPr>
          <a:xfrm>
            <a:off x="7901801" y="2104155"/>
            <a:ext cx="38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*</a:t>
            </a:r>
          </a:p>
        </p:txBody>
      </p: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39FD36CC-68B6-321E-FA25-85BD2D0D5DE4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3303740" y="3915562"/>
            <a:ext cx="1991274" cy="564349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36B5B05B-B365-6C0A-9870-B4B5FDA3F029}"/>
              </a:ext>
            </a:extLst>
          </p:cNvPr>
          <p:cNvSpPr txBox="1"/>
          <p:nvPr/>
        </p:nvSpPr>
        <p:spPr>
          <a:xfrm>
            <a:off x="6593841" y="3602678"/>
            <a:ext cx="41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yes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DEA038A-DDF5-4A51-A9A8-A98F2A1A6855}"/>
              </a:ext>
            </a:extLst>
          </p:cNvPr>
          <p:cNvSpPr txBox="1"/>
          <p:nvPr/>
        </p:nvSpPr>
        <p:spPr>
          <a:xfrm>
            <a:off x="6096000" y="4417883"/>
            <a:ext cx="41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no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9A150501-599F-111A-FA38-F5E4905B5930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9011920" y="3036900"/>
            <a:ext cx="0" cy="185413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AF05C51-50E8-88BE-4A8E-57EEA3379BAB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9011920" y="3036900"/>
            <a:ext cx="0" cy="185413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rganigramme : Bande perforée 29">
            <a:extLst>
              <a:ext uri="{FF2B5EF4-FFF2-40B4-BE49-F238E27FC236}">
                <a16:creationId xmlns:a16="http://schemas.microsoft.com/office/drawing/2014/main" id="{19217592-091E-E319-B8CE-CFAB9EB981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483200" y="1851356"/>
            <a:ext cx="1156014" cy="1018266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>
                <a:solidFill>
                  <a:schemeClr val="tx1"/>
                </a:solidFill>
              </a:rPr>
              <a:t>CSB Data on Official </a:t>
            </a:r>
            <a:r>
              <a:rPr lang="fr-CA" sz="1200" dirty="0" err="1">
                <a:solidFill>
                  <a:schemeClr val="tx1"/>
                </a:solidFill>
              </a:rPr>
              <a:t>Products</a:t>
            </a:r>
            <a:endParaRPr lang="fr-CA" sz="1200" dirty="0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9EF0EA0-E4BC-01E4-A3F4-5035B07E6620}"/>
              </a:ext>
            </a:extLst>
          </p:cNvPr>
          <p:cNvCxnSpPr>
            <a:cxnSpLocks/>
            <a:endCxn id="30" idx="1"/>
          </p:cNvCxnSpPr>
          <p:nvPr>
            <p:custDataLst>
              <p:tags r:id="rId4"/>
            </p:custDataLst>
          </p:nvPr>
        </p:nvCxnSpPr>
        <p:spPr>
          <a:xfrm flipV="1">
            <a:off x="9297290" y="2360489"/>
            <a:ext cx="1185910" cy="1270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rganigramme : Disque magnétique 31">
            <a:extLst>
              <a:ext uri="{FF2B5EF4-FFF2-40B4-BE49-F238E27FC236}">
                <a16:creationId xmlns:a16="http://schemas.microsoft.com/office/drawing/2014/main" id="{F9BD61B2-410F-F6C5-F330-3F7B0F6B81D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479784" y="4891038"/>
            <a:ext cx="1158949" cy="129716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>
                <a:solidFill>
                  <a:schemeClr val="tx1"/>
                </a:solidFill>
              </a:rPr>
              <a:t>DCDB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4C41E2D-377E-55FC-6496-C89E9932816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380035" y="5552321"/>
            <a:ext cx="101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HO as a Trusted Node</a:t>
            </a:r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D6E01A1A-4001-8A57-1B82-D8A52249BD2E}"/>
              </a:ext>
            </a:extLst>
          </p:cNvPr>
          <p:cNvCxnSpPr>
            <a:cxnSpLocks/>
            <a:stCxn id="32" idx="2"/>
          </p:cNvCxnSpPr>
          <p:nvPr>
            <p:custDataLst>
              <p:tags r:id="rId7"/>
            </p:custDataLst>
          </p:nvPr>
        </p:nvCxnSpPr>
        <p:spPr>
          <a:xfrm rot="10800000" flipV="1">
            <a:off x="9297290" y="5552321"/>
            <a:ext cx="1182495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585EC91-26B6-DE90-B642-ABE2FDC15B58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H="1">
            <a:off x="9297289" y="5405120"/>
            <a:ext cx="118249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37CADD3-FCA2-0C7D-6FC9-8921CBF9291D}"/>
              </a:ext>
            </a:extLst>
          </p:cNvPr>
          <p:cNvSpPr txBox="1"/>
          <p:nvPr/>
        </p:nvSpPr>
        <p:spPr>
          <a:xfrm>
            <a:off x="342584" y="2982756"/>
            <a:ext cx="1815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Data</a:t>
            </a:r>
          </a:p>
        </p:txBody>
      </p:sp>
    </p:spTree>
    <p:extLst>
      <p:ext uri="{BB962C8B-B14F-4D97-AF65-F5344CB8AC3E}">
        <p14:creationId xmlns:p14="http://schemas.microsoft.com/office/powerpoint/2010/main" val="364580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1702CF8-62B1-ADEB-6A92-F11AC11AEA8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4" y="1548636"/>
            <a:ext cx="38290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3936FA-0E7F-218D-5E3C-47F94CE89F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5"/>
          <a:srcRect l="-353" t="797" r="353" b="26491"/>
          <a:stretch/>
        </p:blipFill>
        <p:spPr>
          <a:xfrm>
            <a:off x="1587018" y="152418"/>
            <a:ext cx="2628000" cy="26280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658165-A0E4-F3E9-51F5-EF1311B064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6"/>
          <a:srcRect l="19376" r="19376"/>
          <a:stretch/>
        </p:blipFill>
        <p:spPr>
          <a:xfrm>
            <a:off x="8750216" y="3506841"/>
            <a:ext cx="2628000" cy="26280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1" name="Organigramme : Disque magnétique 10">
            <a:extLst>
              <a:ext uri="{FF2B5EF4-FFF2-40B4-BE49-F238E27FC236}">
                <a16:creationId xmlns:a16="http://schemas.microsoft.com/office/drawing/2014/main" id="{46A07FE5-54F0-03A3-886C-F39F22E1771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499687" y="4958152"/>
            <a:ext cx="1158949" cy="129716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>
                <a:solidFill>
                  <a:schemeClr val="tx1"/>
                </a:solidFill>
              </a:rPr>
              <a:t>3rdParty_</a:t>
            </a:r>
          </a:p>
          <a:p>
            <a:pPr algn="ctr"/>
            <a:r>
              <a:rPr lang="fr-CA" sz="1200" dirty="0">
                <a:solidFill>
                  <a:schemeClr val="tx1"/>
                </a:solidFill>
              </a:rPr>
              <a:t>National_</a:t>
            </a:r>
          </a:p>
          <a:p>
            <a:pPr algn="ctr"/>
            <a:r>
              <a:rPr lang="fr-CA" sz="1200" dirty="0">
                <a:solidFill>
                  <a:schemeClr val="tx1"/>
                </a:solidFill>
              </a:rPr>
              <a:t>BDB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A626AA-419D-DD74-C9C8-E22C6F44F80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5274" y="4634967"/>
            <a:ext cx="116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Voronoi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ZDF file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4CC541-DCA8-B778-E878-55A02FB0F0E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05088" y="152418"/>
            <a:ext cx="1161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file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Date, Time, Lat,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Speed, Depth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96C9A85-7E7F-7B50-C950-114D50FC7C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7"/>
          <a:srcRect l="20" r="26082"/>
          <a:stretch/>
        </p:blipFill>
        <p:spPr>
          <a:xfrm>
            <a:off x="1587018" y="4077582"/>
            <a:ext cx="2628000" cy="26280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B757C93-02E4-8157-E62D-5434CFCE2AC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523395" y="6464635"/>
            <a:ext cx="116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JSON file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D8C3F9D-0587-C178-30F0-9C6F216B577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8"/>
          <a:srcRect l="4272" r="4272"/>
          <a:stretch/>
        </p:blipFill>
        <p:spPr>
          <a:xfrm>
            <a:off x="8750216" y="152418"/>
            <a:ext cx="2628000" cy="26280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20" name="Organigramme : Disque magnétique 19">
            <a:extLst>
              <a:ext uri="{FF2B5EF4-FFF2-40B4-BE49-F238E27FC236}">
                <a16:creationId xmlns:a16="http://schemas.microsoft.com/office/drawing/2014/main" id="{305B1128-D74E-4032-8BBF-4AC6D5C4884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750216" y="114332"/>
            <a:ext cx="785573" cy="879439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Regional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BDB</a:t>
            </a:r>
          </a:p>
        </p:txBody>
      </p:sp>
      <p:pic>
        <p:nvPicPr>
          <p:cNvPr id="21" name="Picture 4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0B8268B7-8AAC-6539-2157-28E3855BA09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807" r="18561" b="-807"/>
          <a:stretch/>
        </p:blipFill>
        <p:spPr>
          <a:xfrm>
            <a:off x="10383635" y="334984"/>
            <a:ext cx="1391054" cy="1391054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99FE19C-820B-053C-0BD5-CEA0761831D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56400" y="2788097"/>
            <a:ext cx="1821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Calibration/QA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 lever arm Shift / CatZOC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9A804F8-DCD8-B129-0209-6AA9959FF67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908028" y="6204877"/>
            <a:ext cx="251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3rdPartyBDB loading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71A2F95-11A7-FDC2-CE3D-C3A61D77DA88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 flipH="1">
            <a:off x="7878878" y="1615440"/>
            <a:ext cx="800302" cy="1418878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A7D8F62-88D6-4DB9-BF1D-9546B9A61466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4130193" y="2074597"/>
            <a:ext cx="1821146" cy="703169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05B08B3F-8DAE-2420-DAF9-1CE9824CC136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2813356" y="3428998"/>
            <a:ext cx="1565458" cy="18349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A0558A6-A08E-B1CA-3286-909AD3114D42}"/>
              </a:ext>
            </a:extLst>
          </p:cNvPr>
          <p:cNvCxnSpPr>
            <a:cxnSpLocks/>
            <a:stCxn id="15" idx="6"/>
          </p:cNvCxnSpPr>
          <p:nvPr>
            <p:custDataLst>
              <p:tags r:id="rId17"/>
            </p:custDataLst>
          </p:nvPr>
        </p:nvCxnSpPr>
        <p:spPr>
          <a:xfrm flipV="1">
            <a:off x="4215018" y="2426181"/>
            <a:ext cx="1688404" cy="2965401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19F85A7B-4F60-9094-0D83-E40BA27AE2F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772400" y="1026885"/>
            <a:ext cx="97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 MBES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79EFE79-FA72-E101-1A9C-9E1F0C6F044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1207093" y="1990796"/>
            <a:ext cx="90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Gridded Raw file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404A7E2-F755-078B-AC85-69A288D52EB4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30"/>
          <a:srcRect l="16873" r="16873"/>
          <a:stretch/>
        </p:blipFill>
        <p:spPr>
          <a:xfrm>
            <a:off x="213140" y="2157410"/>
            <a:ext cx="2543175" cy="2543175"/>
          </a:xfrm>
          <a:prstGeom prst="ellipse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B716221-6718-1254-80A8-23297AB6EA1C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192295" y="4900613"/>
            <a:ext cx="1659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Coded by Michel Leger, CHS ATL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181744-AFB5-8F13-AB8F-836988A18AA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378814" y="495038"/>
            <a:ext cx="3829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Processing and QA Workflow</a:t>
            </a:r>
          </a:p>
        </p:txBody>
      </p:sp>
    </p:spTree>
    <p:extLst>
      <p:ext uri="{BB962C8B-B14F-4D97-AF65-F5344CB8AC3E}">
        <p14:creationId xmlns:p14="http://schemas.microsoft.com/office/powerpoint/2010/main" val="212147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FD3EF86-8617-D886-E391-BB011B044815}"/>
              </a:ext>
            </a:extLst>
          </p:cNvPr>
          <p:cNvGrpSpPr/>
          <p:nvPr/>
        </p:nvGrpSpPr>
        <p:grpSpPr>
          <a:xfrm>
            <a:off x="8110380" y="575928"/>
            <a:ext cx="3683459" cy="3341112"/>
            <a:chOff x="6357426" y="500642"/>
            <a:chExt cx="5535038" cy="59792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BDA756-89AC-FF8F-F58E-96950A838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4" r="16265"/>
            <a:stretch/>
          </p:blipFill>
          <p:spPr>
            <a:xfrm>
              <a:off x="6357426" y="500642"/>
              <a:ext cx="5535038" cy="597924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A8596D4-F0E9-5E56-36FE-1521043E008D}"/>
                </a:ext>
              </a:extLst>
            </p:cNvPr>
            <p:cNvSpPr/>
            <p:nvPr/>
          </p:nvSpPr>
          <p:spPr>
            <a:xfrm>
              <a:off x="7140414" y="4406734"/>
              <a:ext cx="2509736" cy="13255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916F69-67C5-4D50-5E71-962436C6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NAVWARN Assessment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C1728-1DDA-3988-F13E-37329CFF3571}"/>
              </a:ext>
            </a:extLst>
          </p:cNvPr>
          <p:cNvSpPr txBox="1"/>
          <p:nvPr/>
        </p:nvSpPr>
        <p:spPr>
          <a:xfrm>
            <a:off x="619424" y="1459148"/>
            <a:ext cx="4944797" cy="4961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HydrOffice</a:t>
            </a:r>
            <a:r>
              <a:rPr lang="en-US" dirty="0"/>
              <a:t> CATools leveraged for Chart Comparison algorithm (</a:t>
            </a:r>
            <a:r>
              <a:rPr lang="en-US" sz="1200" dirty="0">
                <a:hlinkClick r:id="rId3"/>
              </a:rPr>
              <a:t>https://www.hydroffice.org/catools/main</a:t>
            </a:r>
            <a:r>
              <a:rPr lang="en-US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Python Script Developed to Compare soundings from surface in S57 file with Current ENC’s using CATools chart comparison methods coupled with CHS NAVWARN criteria.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Query overlapping charts with soundings via S-57 Catcov1 WFS layer, to build directory paths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Output selected shoal soundings (purple) that are deemed to be potential NAVWARNS.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2FF9B-54CE-42D3-BEDB-AF328F5A2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089" y="1318436"/>
            <a:ext cx="2721409" cy="135625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9184F5-0C35-DF69-089D-4B95DB8BAD41}"/>
              </a:ext>
            </a:extLst>
          </p:cNvPr>
          <p:cNvGrpSpPr/>
          <p:nvPr/>
        </p:nvGrpSpPr>
        <p:grpSpPr>
          <a:xfrm>
            <a:off x="5656580" y="3991772"/>
            <a:ext cx="4328913" cy="2395332"/>
            <a:chOff x="5656580" y="3991772"/>
            <a:chExt cx="4328913" cy="23953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5627C5-1C8B-261D-FB6F-4F8752FAF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6580" y="3991772"/>
              <a:ext cx="4328913" cy="2395332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DE698E-E496-17A8-2B75-5A7FCA9FC8E2}"/>
                </a:ext>
              </a:extLst>
            </p:cNvPr>
            <p:cNvSpPr/>
            <p:nvPr/>
          </p:nvSpPr>
          <p:spPr>
            <a:xfrm>
              <a:off x="7616756" y="4959406"/>
              <a:ext cx="408563" cy="460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518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087AB-49DC-1849-0B94-CC46F6A5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15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VBI Compare in Canadian Waters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B063E-56FF-A822-7940-9DC3723EC10C}"/>
              </a:ext>
            </a:extLst>
          </p:cNvPr>
          <p:cNvSpPr txBox="1"/>
          <p:nvPr/>
        </p:nvSpPr>
        <p:spPr>
          <a:xfrm>
            <a:off x="463782" y="1750977"/>
            <a:ext cx="5630694" cy="4961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Leverage VBI Compare’s DCDB search algorithm to Retrieve DCDB Datasets within Canadian Waters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Future Developments with leveraging and contributing to VBI for CHS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Investigate and develop a Script to monitor when New data is uploaded to DCDB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ENC Extents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 functionality to connect to NONNA and CHS BDB holdings to leverage and analyze datasets through the Reputation Calculation.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 linkage between VBI and CHS’s CSB Automated Processing Workflow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8E50E-5AC6-E3EE-9F01-DE265FF06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4" r="-2" b="13190"/>
          <a:stretch/>
        </p:blipFill>
        <p:spPr>
          <a:xfrm>
            <a:off x="6800986" y="713036"/>
            <a:ext cx="4747547" cy="54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5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DFD01F94B96419490F90D58EBAA97" ma:contentTypeVersion="11" ma:contentTypeDescription="Create a new document." ma:contentTypeScope="" ma:versionID="9909c4e962e63337f662d6924b99ad02">
  <xsd:schema xmlns:xsd="http://www.w3.org/2001/XMLSchema" xmlns:xs="http://www.w3.org/2001/XMLSchema" xmlns:p="http://schemas.microsoft.com/office/2006/metadata/properties" xmlns:ns2="1bfb78a6-392a-4f95-80d4-d78e3efaaadc" xmlns:ns3="8ce7661b-bc66-44ab-8aee-f2aef503aecd" targetNamespace="http://schemas.microsoft.com/office/2006/metadata/properties" ma:root="true" ma:fieldsID="f45e1ef791755ea84bb0c12b5df0237f" ns2:_="" ns3:_="">
    <xsd:import namespace="1bfb78a6-392a-4f95-80d4-d78e3efaaadc"/>
    <xsd:import namespace="8ce7661b-bc66-44ab-8aee-f2aef503a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b78a6-392a-4f95-80d4-d78e3efaaa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cca27c4-1c34-4d50-97f2-be840b0de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7661b-bc66-44ab-8aee-f2aef503aec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c8e180-018e-410f-900c-31dc4ec5571e}" ma:internalName="TaxCatchAll" ma:showField="CatchAllData" ma:web="8ce7661b-bc66-44ab-8aee-f2aef503ae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fb78a6-392a-4f95-80d4-d78e3efaaadc">
      <Terms xmlns="http://schemas.microsoft.com/office/infopath/2007/PartnerControls"/>
    </lcf76f155ced4ddcb4097134ff3c332f>
    <TaxCatchAll xmlns="8ce7661b-bc66-44ab-8aee-f2aef503aec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D5B518-21C7-4253-822E-B7AEC524D6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b78a6-392a-4f95-80d4-d78e3efaaadc"/>
    <ds:schemaRef ds:uri="8ce7661b-bc66-44ab-8aee-f2aef503a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C5F16F-030F-45D4-BD62-AFA456AB6A05}">
  <ds:schemaRefs>
    <ds:schemaRef ds:uri="http://schemas.microsoft.com/office/2006/metadata/properties"/>
    <ds:schemaRef ds:uri="http://schemas.microsoft.com/office/infopath/2007/PartnerControls"/>
    <ds:schemaRef ds:uri="1bfb78a6-392a-4f95-80d4-d78e3efaaadc"/>
    <ds:schemaRef ds:uri="8ce7661b-bc66-44ab-8aee-f2aef503aecd"/>
  </ds:schemaRefs>
</ds:datastoreItem>
</file>

<file path=customXml/itemProps3.xml><?xml version="1.0" encoding="utf-8"?>
<ds:datastoreItem xmlns:ds="http://schemas.openxmlformats.org/officeDocument/2006/customXml" ds:itemID="{0B6D4851-C0C1-4A46-B4BE-4C6498EC37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26342</TotalTime>
  <Words>482</Words>
  <Application>Microsoft Office PowerPoint</Application>
  <PresentationFormat>Widescreen</PresentationFormat>
  <Paragraphs>79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Thème Office</vt:lpstr>
      <vt:lpstr>CSBWG-14 HO SubGroup  Gather and prioritize HO-specific  issues relating to CSB data   Team:  Pete Wills (CA), Hans Olias (Swe), Giuseppe Masetti (Dan), Andy Talbot (UK), Anthony Klemm (US-NOAA), Akim Mahmood (US-NGA)       August 16 2023</vt:lpstr>
      <vt:lpstr>Group Objectives</vt:lpstr>
      <vt:lpstr>Data flow</vt:lpstr>
      <vt:lpstr>PowerPoint Presentation</vt:lpstr>
      <vt:lpstr>NAVWARN Assessment </vt:lpstr>
      <vt:lpstr>VBI Compare in Canadian Waters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Rondeau, Mathieu</dc:creator>
  <cp:lastModifiedBy>Wills, Peter</cp:lastModifiedBy>
  <cp:revision>486</cp:revision>
  <dcterms:created xsi:type="dcterms:W3CDTF">2019-12-13T14:39:01Z</dcterms:created>
  <dcterms:modified xsi:type="dcterms:W3CDTF">2023-08-14T17:41:18Z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2022-01-21T14:50:43Z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6c57e03a-b5c1-4789-a8ac-fce1d8bddb89</vt:lpwstr>
  </property>
  <property fmtid="{D5CDD505-2E9C-101B-9397-08002B2CF9AE}" pid="8" name="MSIP_Label_1bfb733f-faef-464c-9b6d-731b56f94973_ContentBits">
    <vt:lpwstr>0</vt:lpwstr>
  </property>
  <property fmtid="{D5CDD505-2E9C-101B-9397-08002B2CF9AE}" pid="9" name="ContentTypeId">
    <vt:lpwstr>0x01010004FDFD01F94B96419490F90D58EBAA97</vt:lpwstr>
  </property>
  <property fmtid="{D5CDD505-2E9C-101B-9397-08002B2CF9AE}" pid="10" name="MediaServiceImageTags">
    <vt:lpwstr/>
  </property>
</Properties>
</file>