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omments/modernComment_106_3BEA2E30.xml" ContentType="application/vnd.ms-powerpoint.comments+xml"/>
  <Override PartName="/ppt/comments/modernComment_10A_D3B5AD1D.xml" ContentType="application/vnd.ms-powerpoint.comments+xml"/>
  <Override PartName="/ppt/comments/modernComment_103_A4C387E5.xml" ContentType="application/vnd.ms-powerpoint.comments+xml"/>
  <Override PartName="/ppt/comments/modernComment_10E_EFD4E41E.xml" ContentType="application/vnd.ms-powerpoint.comments+xml"/>
  <Override PartName="/ppt/comments/modernComment_104_37F0E3D1.xml" ContentType="application/vnd.ms-powerpoint.comments+xml"/>
  <Override PartName="/ppt/comments/modernComment_10F_C9ABCEF3.xml" ContentType="application/vnd.ms-powerpoint.comments+xml"/>
  <Override PartName="/ppt/comments/modernComment_10D_8E967D0F.xml" ContentType="application/vnd.ms-powerpoint.comments+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62" r:id="rId4"/>
    <p:sldId id="265" r:id="rId5"/>
    <p:sldId id="257" r:id="rId6"/>
    <p:sldId id="266" r:id="rId7"/>
    <p:sldId id="272" r:id="rId8"/>
    <p:sldId id="264" r:id="rId9"/>
    <p:sldId id="259" r:id="rId10"/>
    <p:sldId id="270" r:id="rId11"/>
    <p:sldId id="273" r:id="rId12"/>
    <p:sldId id="260" r:id="rId13"/>
    <p:sldId id="271" r:id="rId14"/>
    <p:sldId id="269" r:id="rId15"/>
    <p:sldId id="268" r:id="rId16"/>
    <p:sldId id="267" r:id="rId17"/>
    <p:sldId id="261" r:id="rId18"/>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233173B-66B2-3536-2790-7F038DA4910A}" name="Wills, Peter" initials="WP" userId="S::Peter.Wills@dfo-mpo.gc.ca::65f06e95-fa3a-4aa2-9ca6-a65e3ecbdba2" providerId="AD"/>
  <p188:author id="{D2341066-62A2-6E4F-BE1C-CB20CAA3C958}" name="Giuseppe Masetti" initials="GM" userId="S::gma72@usnh.edu::9a3e973a-efbe-416b-afb0-40c05a7dad6e"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E0B9ACE-A047-9C6C-8803-8F375ECDD367}" v="1419" dt="2023-07-26T09:34:18.125"/>
    <p1510:client id="{B1DF39EF-31B3-BECE-4181-8854F1C9D1B4}" v="490" dt="2023-07-26T10:46:54.09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7" autoAdjust="0"/>
    <p:restoredTop sz="94660"/>
  </p:normalViewPr>
  <p:slideViewPr>
    <p:cSldViewPr snapToGrid="0" showGuides="1">
      <p:cViewPr varScale="1">
        <p:scale>
          <a:sx n="107" d="100"/>
          <a:sy n="107" d="100"/>
        </p:scale>
        <p:origin x="138" y="16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8/10/relationships/authors" Target="authors.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omments/modernComment_103_A4C387E5.xml><?xml version="1.0" encoding="utf-8"?>
<p188:cmLst xmlns:a="http://schemas.openxmlformats.org/drawingml/2006/main" xmlns:r="http://schemas.openxmlformats.org/officeDocument/2006/relationships" xmlns:p188="http://schemas.microsoft.com/office/powerpoint/2018/8/main">
  <p188:cm id="{A98D9628-D74B-45BC-9546-DAC175373712}" authorId="{5233173B-66B2-3536-2790-7F038DA4910A}" status="resolved" created="2023-06-26T17:28:30.743" complete="100000">
    <ac:deMkLst xmlns:ac="http://schemas.microsoft.com/office/drawing/2013/main/command">
      <pc:docMk xmlns:pc="http://schemas.microsoft.com/office/powerpoint/2013/main/command"/>
      <pc:sldMk xmlns:pc="http://schemas.microsoft.com/office/powerpoint/2013/main/command" cId="2764277733" sldId="259"/>
      <ac:spMk id="10" creationId="{F7F0C465-0C8E-499A-81FA-88F81AC06340}"/>
    </ac:deMkLst>
    <p188:replyLst>
      <p188:reply id="{889D336B-D5D6-418B-9759-EDB5EC1A7A6F}" authorId="{5233173B-66B2-3536-2790-7F038DA4910A}" created="2023-06-27T20:57:21.787">
        <p188:txBody>
          <a:bodyPr/>
          <a:lstStyle/>
          <a:p>
            <a:r>
              <a:rPr lang="en-US"/>
              <a:t>While it is unclear how this happened and if the TN over-rode the default anonymous setting, some tools would be useful for TN and DCDB to catch these inconsistencies.</a:t>
            </a:r>
          </a:p>
        </p188:txBody>
      </p188:reply>
      <p188:reply id="{7CCF013B-F100-4374-8442-86B691ABC4DF}" authorId="{5233173B-66B2-3536-2790-7F038DA4910A}" created="2023-06-27T21:00:06.298">
        <p188:txBody>
          <a:bodyPr/>
          <a:lstStyle/>
          <a:p>
            <a:r>
              <a:rPr lang="en-US"/>
              <a:t>It is important to protect the trust that the DCDB and Trusted Nodes have earned.  </a:t>
            </a:r>
          </a:p>
        </p188:txBody>
      </p188:reply>
      <p188:reply id="{67B16516-DBDE-4001-B63D-D86ACCA543D9}" authorId="{D2341066-62A2-6E4F-BE1C-CB20CAA3C958}" created="2023-07-26T08:37:50.058">
        <p188:txBody>
          <a:bodyPr/>
          <a:lstStyle/>
          <a:p>
            <a:r>
              <a:rPr lang="en-US"/>
              <a:t>Added this last statement to the slide</a:t>
            </a:r>
          </a:p>
        </p188:txBody>
      </p188:reply>
    </p188:replyLst>
    <p188:txBody>
      <a:bodyPr/>
      <a:lstStyle/>
      <a:p>
        <a:r>
          <a:rPr lang="en-US"/>
          <a:t>Data breach is a bit strong of a term: eye-catching but insensitive. The Trusted node has the ability to override anonymity it seems which makes sense that they can default to anonymous and choose to release .</a:t>
        </a:r>
      </a:p>
    </p188:txBody>
  </p188:cm>
</p188:cmLst>
</file>

<file path=ppt/comments/modernComment_104_37F0E3D1.xml><?xml version="1.0" encoding="utf-8"?>
<p188:cmLst xmlns:a="http://schemas.openxmlformats.org/drawingml/2006/main" xmlns:r="http://schemas.openxmlformats.org/officeDocument/2006/relationships" xmlns:p188="http://schemas.microsoft.com/office/powerpoint/2018/8/main">
  <p188:cm id="{DA53A66D-7AAC-49B6-8523-1644F092F0F1}" authorId="{5233173B-66B2-3536-2790-7F038DA4910A}" status="resolved" created="2023-06-26T17:47:15.968" complete="100000">
    <pc:sldMkLst xmlns:pc="http://schemas.microsoft.com/office/powerpoint/2013/main/command">
      <pc:docMk/>
      <pc:sldMk cId="938533841" sldId="260"/>
    </pc:sldMkLst>
    <p188:replyLst>
      <p188:reply id="{10F224A1-16AB-45C3-B0BC-25D40DDB94B3}" authorId="{5233173B-66B2-3536-2790-7F038DA4910A}" created="2023-06-27T20:43:19.082">
        <p188:txBody>
          <a:bodyPr/>
          <a:lstStyle/>
          <a:p>
            <a:r>
              <a:rPr lang="en-US"/>
              <a:t>Agreed to drop this slide but it was recognized as confusing.</a:t>
            </a:r>
          </a:p>
        </p188:txBody>
      </p188:reply>
      <p188:reply id="{364DBEDF-E685-4218-B365-529E3497B621}" authorId="{D2341066-62A2-6E4F-BE1C-CB20CAA3C958}" created="2023-07-26T09:26:44.471">
        <p188:txBody>
          <a:bodyPr/>
          <a:lstStyle/>
          <a:p>
            <a:r>
              <a:rPr lang="en-US"/>
              <a:t>Added clarifications about what is shown in the slide.
I believe that the provided URL is relevant to the audience. It helps to understand how CSB data are structured on AWS + additional documentation</a:t>
            </a:r>
          </a:p>
        </p188:txBody>
      </p188:reply>
    </p188:replyLst>
    <p188:txBody>
      <a:bodyPr/>
      <a:lstStyle/>
      <a:p>
        <a:r>
          <a:rPr lang="en-US"/>
          <a:t>Not sure I understand the purpose of this slide. Is it just highlighting they haven't removed it. </a:t>
        </a:r>
      </a:p>
    </p188:txBody>
  </p188:cm>
</p188:cmLst>
</file>

<file path=ppt/comments/modernComment_106_3BEA2E30.xml><?xml version="1.0" encoding="utf-8"?>
<p188:cmLst xmlns:a="http://schemas.openxmlformats.org/drawingml/2006/main" xmlns:r="http://schemas.openxmlformats.org/officeDocument/2006/relationships" xmlns:p188="http://schemas.microsoft.com/office/powerpoint/2018/8/main">
  <p188:cm id="{6B3FE3FA-73A6-4C45-B19F-87E80BD0C2B2}" authorId="{5233173B-66B2-3536-2790-7F038DA4910A}" status="resolved" created="2023-06-26T18:51:24.790" complete="100000">
    <ac:deMkLst xmlns:ac="http://schemas.microsoft.com/office/drawing/2013/main/command">
      <pc:docMk xmlns:pc="http://schemas.microsoft.com/office/powerpoint/2013/main/command"/>
      <pc:sldMk xmlns:pc="http://schemas.microsoft.com/office/powerpoint/2013/main/command" cId="1005202992" sldId="262"/>
      <ac:spMk id="2" creationId="{1CE1A49E-C140-4463-B504-2BD341537A92}"/>
    </ac:deMkLst>
    <p188:replyLst>
      <p188:reply id="{C42063A7-CD6E-46A8-B861-072294DDEF9D}" authorId="{5233173B-66B2-3536-2790-7F038DA4910A}" created="2023-06-27T20:27:09.129">
        <p188:txBody>
          <a:bodyPr/>
          <a:lstStyle/>
          <a:p>
            <a:r>
              <a:rPr lang="en-US"/>
              <a:t>Confirmed. The response was May 31 2023.
Alternatives suggested by DCDB particularly the pre-release version of the point store seemed to resonate with the sub-group. It was envisioned that a geographic extract to be compared against the ENC with open-source or semi-automated proprietary tools seemed to be the logical evolution.</a:t>
            </a:r>
          </a:p>
        </p188:txBody>
      </p188:reply>
      <p188:reply id="{485103FC-137B-4EB5-B8B5-599E7875DDA1}" authorId="{D2341066-62A2-6E4F-BE1C-CB20CAA3C958}" created="2023-07-26T08:04:59.248">
        <p188:txBody>
          <a:bodyPr/>
          <a:lstStyle/>
          <a:p>
            <a:r>
              <a:rPr lang="en-US"/>
              <a:t>I have fixed the response date on all the slides.</a:t>
            </a:r>
          </a:p>
        </p188:txBody>
      </p188:reply>
      <p188:reply id="{A5410EB6-BBD5-4997-B735-D5ADCB04B430}" authorId="{D2341066-62A2-6E4F-BE1C-CB20CAA3C958}" created="2023-07-26T08:09:12.830">
        <p188:txBody>
          <a:bodyPr/>
          <a:lstStyle/>
          <a:p>
            <a:r>
              <a:rPr lang="en-US"/>
              <a:t>It was also added a 11.b point about engaging HOs in the testing and developments of enhancements.</a:t>
            </a:r>
          </a:p>
        </p188:txBody>
      </p188:reply>
    </p188:replyLst>
    <p188:txBody>
      <a:bodyPr/>
      <a:lstStyle/>
      <a:p>
        <a:r>
          <a:rPr lang="en-US"/>
          <a:t>The latest response from DCDB was 2023. Where does the 2020 date come from? Typo?</a:t>
        </a:r>
      </a:p>
    </p188:txBody>
  </p188:cm>
</p188:cmLst>
</file>

<file path=ppt/comments/modernComment_10A_D3B5AD1D.xml><?xml version="1.0" encoding="utf-8"?>
<p188:cmLst xmlns:a="http://schemas.openxmlformats.org/drawingml/2006/main" xmlns:r="http://schemas.openxmlformats.org/officeDocument/2006/relationships" xmlns:p188="http://schemas.microsoft.com/office/powerpoint/2018/8/main">
  <p188:cm id="{06C51C43-4B85-4963-B05B-FAC18DBC0041}" authorId="{5233173B-66B2-3536-2790-7F038DA4910A}" status="resolved" created="2023-06-26T17:39:57.752" complete="100000">
    <ac:deMkLst xmlns:ac="http://schemas.microsoft.com/office/drawing/2013/main/command">
      <pc:docMk xmlns:pc="http://schemas.microsoft.com/office/powerpoint/2013/main/command"/>
      <pc:sldMk xmlns:pc="http://schemas.microsoft.com/office/powerpoint/2013/main/command" cId="3551898909" sldId="266"/>
      <ac:spMk id="14" creationId="{D97B655C-72B3-4410-B526-50D28520400A}"/>
    </ac:deMkLst>
    <p188:replyLst>
      <p188:reply id="{58CE3EC3-1145-4757-ADCC-959FE38977C7}" authorId="{5233173B-66B2-3536-2790-7F038DA4910A}" created="2023-06-27T20:38:55.165">
        <p188:txBody>
          <a:bodyPr/>
          <a:lstStyle/>
          <a:p>
            <a:r>
              <a:rPr lang="en-US"/>
              <a:t>Context (journey) was the concept that made adoption of a CSB sounding into a chart easier. If the soundings along a line are also present it lends more credence than a single sounding if supporting soundings agree with adjacent hydrographic data.</a:t>
            </a:r>
          </a:p>
        </p188:txBody>
      </p188:reply>
      <p188:reply id="{A375A417-0FE3-4595-90C8-E4E560A10A76}" authorId="{D2341066-62A2-6E4F-BE1C-CB20CAA3C958}" created="2023-07-26T08:34:37.841">
        <p188:txBody>
          <a:bodyPr/>
          <a:lstStyle/>
          <a:p>
            <a:r>
              <a:rPr lang="en-US"/>
              <a:t>Added a clarification on why journeys are of interest.</a:t>
            </a:r>
          </a:p>
        </p188:txBody>
      </p188:reply>
    </p188:replyLst>
    <p188:txBody>
      <a:bodyPr/>
      <a:lstStyle/>
      <a:p>
        <a:r>
          <a:rPr lang="en-US"/>
          <a:t>Date range is potentially a way to retrieve a journey. Not sure I understand the journey requirement but it could be a requested enhancement.</a:t>
        </a:r>
      </a:p>
    </p188:txBody>
  </p188:cm>
</p188:cmLst>
</file>

<file path=ppt/comments/modernComment_10D_8E967D0F.xml><?xml version="1.0" encoding="utf-8"?>
<p188:cmLst xmlns:a="http://schemas.openxmlformats.org/drawingml/2006/main" xmlns:r="http://schemas.openxmlformats.org/officeDocument/2006/relationships" xmlns:p188="http://schemas.microsoft.com/office/powerpoint/2018/8/main">
  <p188:cm id="{5BD6EEA9-C4CE-48D6-B84D-7E0B138A50E8}" authorId="{5233173B-66B2-3536-2790-7F038DA4910A}" status="resolved" created="2023-06-26T18:57:48.045" complete="100000">
    <ac:deMkLst xmlns:ac="http://schemas.microsoft.com/office/drawing/2013/main/command">
      <pc:docMk xmlns:pc="http://schemas.microsoft.com/office/powerpoint/2013/main/command"/>
      <pc:sldMk xmlns:pc="http://schemas.microsoft.com/office/powerpoint/2013/main/command" cId="2392227087" sldId="269"/>
      <ac:spMk id="15" creationId="{1FDAD148-2016-49D0-A140-1D2649EF03FF}"/>
    </ac:deMkLst>
    <p188:replyLst>
      <p188:reply id="{9C57244E-7323-47E8-9674-383E02607574}" authorId="{5233173B-66B2-3536-2790-7F038DA4910A}" created="2023-06-27T20:55:19.311">
        <p188:txBody>
          <a:bodyPr/>
          <a:lstStyle/>
          <a:p>
            <a:r>
              <a:rPr lang="en-US"/>
              <a:t>Some precedent seems to exist that even minimal manipulation of a dataset makes it ones-own and suitable to apply CC0 (or whatever license you want). However, there does seem to be a need to recognize those contributors that express a need for CCBY. Is it sufficient just to list those contributors?CCBY variant may require permission to manipulate the data. Unsure if any data in the DCDB has a CCBY stipulation and if so, users need to be aware that there is a potential issue if they aggregate data together with different licenses.</a:t>
            </a:r>
          </a:p>
        </p188:txBody>
      </p188:reply>
      <p188:reply id="{626C80D1-9DE8-45FC-85D8-D52EC5E1E526}" authorId="{D2341066-62A2-6E4F-BE1C-CB20CAA3C958}" created="2023-07-26T10:26:06.778">
        <p188:txBody>
          <a:bodyPr/>
          <a:lstStyle/>
          <a:p>
            <a:r>
              <a:rPr lang="en-US"/>
              <a:t>Add text to clarify the license part</a:t>
            </a:r>
          </a:p>
        </p188:txBody>
      </p188:reply>
    </p188:replyLst>
    <p188:txBody>
      <a:bodyPr/>
      <a:lstStyle/>
      <a:p>
        <a:r>
          <a:rPr lang="en-US"/>
          <a:t>The difference between CCBY and CC0 is fairly minimal. What is the concern here? Needs better articulation if there is a point to be made here.</a:t>
        </a:r>
      </a:p>
    </p188:txBody>
  </p188:cm>
  <p188:cm id="{5542B065-5B82-459C-B327-5EDB12222874}" authorId="{5233173B-66B2-3536-2790-7F038DA4910A}" status="resolved" created="2023-06-27T20:47:24.134" complete="100000">
    <ac:deMkLst xmlns:ac="http://schemas.microsoft.com/office/drawing/2013/main/command">
      <pc:docMk xmlns:pc="http://schemas.microsoft.com/office/powerpoint/2013/main/command"/>
      <pc:sldMk xmlns:pc="http://schemas.microsoft.com/office/powerpoint/2013/main/command" cId="2392227087" sldId="269"/>
      <ac:spMk id="13" creationId="{998D8D9F-7E4F-4FF8-BCF5-2CB308445738}"/>
    </ac:deMkLst>
    <p188:txBody>
      <a:bodyPr/>
      <a:lstStyle/>
      <a:p>
        <a:r>
          <a:rPr lang="en-US"/>
          <a:t>Ship and platform addressed in previous slide. Normalization of the terms into 'Vessel'.</a:t>
        </a:r>
      </a:p>
    </p188:txBody>
  </p188:cm>
</p188:cmLst>
</file>

<file path=ppt/comments/modernComment_10E_EFD4E41E.xml><?xml version="1.0" encoding="utf-8"?>
<p188:cmLst xmlns:a="http://schemas.openxmlformats.org/drawingml/2006/main" xmlns:r="http://schemas.openxmlformats.org/officeDocument/2006/relationships" xmlns:p188="http://schemas.microsoft.com/office/powerpoint/2018/8/main">
  <p188:cm id="{B036BF74-6ADB-4C7B-81BD-E56F8A72D08F}" authorId="{5233173B-66B2-3536-2790-7F038DA4910A}" status="resolved" created="2023-06-26T17:43:10.492" complete="100000">
    <ac:deMkLst xmlns:ac="http://schemas.microsoft.com/office/drawing/2013/main/command">
      <pc:docMk xmlns:pc="http://schemas.microsoft.com/office/powerpoint/2013/main/command"/>
      <pc:sldMk xmlns:pc="http://schemas.microsoft.com/office/powerpoint/2013/main/command" cId="4023706654" sldId="270"/>
      <ac:spMk id="14" creationId="{62802CA4-41D2-4909-AB8B-2A09D846B114}"/>
    </ac:deMkLst>
    <p188:replyLst>
      <p188:reply id="{C25E12BA-F0B4-4C00-A519-50DCE32AD173}" authorId="{5233173B-66B2-3536-2790-7F038DA4910A}" created="2023-06-27T20:20:45.937">
        <p188:txBody>
          <a:bodyPr/>
          <a:lstStyle/>
          <a:p>
            <a:r>
              <a:rPr lang="en-US"/>
              <a:t>The preference of the group (at sub-group meeting 2) was to not remove the zeros as this might be deemed to be a manipulation. Also, filtering out these and other outliers may be more easily done all at once. It was noted in this example that the significant digits were not suitable, 3 for X,Y and no decimal values for the depth.
It was also noted that the unique id and fileuuid fields were long and duplicative and perhaps lacking in usefulness: also concerns about storage and storage cost.</a:t>
            </a:r>
          </a:p>
        </p188:txBody>
      </p188:reply>
      <p188:reply id="{B80FE5DA-FD87-40B0-9450-7EF5F2C14246}" authorId="{5233173B-66B2-3536-2790-7F038DA4910A}" created="2023-06-27T20:42:23.314">
        <p188:txBody>
          <a:bodyPr/>
          <a:lstStyle/>
          <a:p>
            <a:r>
              <a:rPr lang="en-US"/>
              <a:t>The arose as to what percentage of DCDB was 'zero'. Should entire lines with only zero values be removed. Should there be internal quality checks for DCDB and Trusted Nodes to flag these zero values. Also, when a sounder loses the bottom to they all (SOLAS sounders) default to a zero value?
</a:t>
            </a:r>
          </a:p>
        </p188:txBody>
      </p188:reply>
      <p188:reply id="{4EFCE30A-FE10-43E7-94FD-6E7B0DBB4552}" authorId="{D2341066-62A2-6E4F-BE1C-CB20CAA3C958}" created="2023-07-26T08:59:58.591">
        <p188:txBody>
          <a:bodyPr/>
          <a:lstStyle/>
          <a:p>
            <a:r>
              <a:rPr lang="en-US"/>
              <a:t>I have added some text based on these comments. For the significant digits, I have added a new slide.</a:t>
            </a:r>
          </a:p>
        </p188:txBody>
      </p188:reply>
    </p188:replyLst>
    <p188:txBody>
      <a:bodyPr/>
      <a:lstStyle/>
      <a:p>
        <a:r>
          <a:rPr lang="en-US"/>
          <a:t>The answer needs further discussion as I think its missing the point. Should also keep in mind that when a sonar loses bottom it sometimes defaults to other values other than zero, usually near zero.</a:t>
        </a:r>
      </a:p>
    </p188:txBody>
  </p188:cm>
</p188:cmLst>
</file>

<file path=ppt/comments/modernComment_10F_C9ABCEF3.xml><?xml version="1.0" encoding="utf-8"?>
<p188:cmLst xmlns:a="http://schemas.openxmlformats.org/drawingml/2006/main" xmlns:r="http://schemas.openxmlformats.org/officeDocument/2006/relationships" xmlns:p188="http://schemas.microsoft.com/office/powerpoint/2018/8/main">
  <p188:cm id="{EF7A38EE-916D-4138-8713-0066A0436BE9}" authorId="{5233173B-66B2-3536-2790-7F038DA4910A}" status="resolved" created="2023-06-26T18:54:27.560" complete="100000">
    <ac:deMkLst xmlns:ac="http://schemas.microsoft.com/office/drawing/2013/main/command">
      <pc:docMk xmlns:pc="http://schemas.microsoft.com/office/powerpoint/2013/main/command"/>
      <pc:sldMk xmlns:pc="http://schemas.microsoft.com/office/powerpoint/2013/main/command" cId="3383480051" sldId="271"/>
      <ac:spMk id="19" creationId="{965332AD-8E0A-4EB8-A935-3119307333A3}"/>
    </ac:deMkLst>
    <p188:replyLst>
      <p188:reply id="{10BE01E1-38BD-4C57-8CF2-9BFA3F12C59B}" authorId="{5233173B-66B2-3536-2790-7F038DA4910A}" created="2023-06-27T20:44:53.705">
        <p188:txBody>
          <a:bodyPr/>
          <a:lstStyle/>
          <a:p>
            <a:r>
              <a:rPr lang="en-US"/>
              <a:t>The DCDB reply seemed adequate. Platform and Ship are likely used interchangeably, however the sub-group preferred to adopt the 'Vessel' term as was normalized in B-12. Other term normalization should be done in the DCDB metadata to be aligned with B-12.</a:t>
            </a:r>
          </a:p>
        </p188:txBody>
      </p188:reply>
      <p188:reply id="{8F21C842-8B69-4E78-AD07-EAD0096FF56D}" authorId="{D2341066-62A2-6E4F-BE1C-CB20CAA3C958}" created="2023-07-26T09:34:15.390">
        <p188:txBody>
          <a:bodyPr/>
          <a:lstStyle/>
          <a:p>
            <a:r>
              <a:rPr lang="en-US"/>
              <a:t>Added a reference to B-12 Vessel Name</a:t>
            </a:r>
          </a:p>
        </p188:txBody>
      </p188:reply>
    </p188:replyLst>
    <p188:txBody>
      <a:bodyPr/>
      <a:lstStyle/>
      <a:p>
        <a:r>
          <a:rPr lang="en-US"/>
          <a:t>I don't understand the journey concept and not sure if it is needed.</a:t>
        </a:r>
      </a:p>
    </p188:txBody>
  </p188:cm>
</p188:cmLst>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fr-F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r-FR"/>
          </a:p>
        </p:txBody>
      </p:sp>
      <p:sp>
        <p:nvSpPr>
          <p:cNvPr id="4" name="Date Placeholder 3"/>
          <p:cNvSpPr>
            <a:spLocks noGrp="1"/>
          </p:cNvSpPr>
          <p:nvPr>
            <p:ph type="dt" sz="half" idx="10"/>
          </p:nvPr>
        </p:nvSpPr>
        <p:spPr/>
        <p:txBody>
          <a:bodyPr/>
          <a:lstStyle/>
          <a:p>
            <a:fld id="{6E3C63E5-8A7B-4034-A0F5-4D60A1F3300D}" type="datetimeFigureOut">
              <a:rPr lang="fr-FR" smtClean="0"/>
              <a:t>31/07/2023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D01681BC-F749-45AB-990A-0977D4181336}" type="slidenum">
              <a:rPr lang="fr-FR" smtClean="0"/>
              <a:t>‹#›</a:t>
            </a:fld>
            <a:endParaRPr lang="fr-FR"/>
          </a:p>
        </p:txBody>
      </p:sp>
    </p:spTree>
    <p:extLst>
      <p:ext uri="{BB962C8B-B14F-4D97-AF65-F5344CB8AC3E}">
        <p14:creationId xmlns:p14="http://schemas.microsoft.com/office/powerpoint/2010/main" val="30102084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p:cNvSpPr>
            <a:spLocks noGrp="1"/>
          </p:cNvSpPr>
          <p:nvPr>
            <p:ph type="dt" sz="half" idx="10"/>
          </p:nvPr>
        </p:nvSpPr>
        <p:spPr/>
        <p:txBody>
          <a:bodyPr/>
          <a:lstStyle/>
          <a:p>
            <a:fld id="{6E3C63E5-8A7B-4034-A0F5-4D60A1F3300D}" type="datetimeFigureOut">
              <a:rPr lang="fr-FR" smtClean="0"/>
              <a:t>31/07/2023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D01681BC-F749-45AB-990A-0977D4181336}" type="slidenum">
              <a:rPr lang="fr-FR" smtClean="0"/>
              <a:t>‹#›</a:t>
            </a:fld>
            <a:endParaRPr lang="fr-FR"/>
          </a:p>
        </p:txBody>
      </p:sp>
    </p:spTree>
    <p:extLst>
      <p:ext uri="{BB962C8B-B14F-4D97-AF65-F5344CB8AC3E}">
        <p14:creationId xmlns:p14="http://schemas.microsoft.com/office/powerpoint/2010/main" val="41455350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fr-F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p:cNvSpPr>
            <a:spLocks noGrp="1"/>
          </p:cNvSpPr>
          <p:nvPr>
            <p:ph type="dt" sz="half" idx="10"/>
          </p:nvPr>
        </p:nvSpPr>
        <p:spPr/>
        <p:txBody>
          <a:bodyPr/>
          <a:lstStyle/>
          <a:p>
            <a:fld id="{6E3C63E5-8A7B-4034-A0F5-4D60A1F3300D}" type="datetimeFigureOut">
              <a:rPr lang="fr-FR" smtClean="0"/>
              <a:t>31/07/2023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D01681BC-F749-45AB-990A-0977D4181336}" type="slidenum">
              <a:rPr lang="fr-FR" smtClean="0"/>
              <a:t>‹#›</a:t>
            </a:fld>
            <a:endParaRPr lang="fr-FR"/>
          </a:p>
        </p:txBody>
      </p:sp>
    </p:spTree>
    <p:extLst>
      <p:ext uri="{BB962C8B-B14F-4D97-AF65-F5344CB8AC3E}">
        <p14:creationId xmlns:p14="http://schemas.microsoft.com/office/powerpoint/2010/main" val="3200026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p:cNvSpPr>
            <a:spLocks noGrp="1"/>
          </p:cNvSpPr>
          <p:nvPr>
            <p:ph type="dt" sz="half" idx="10"/>
          </p:nvPr>
        </p:nvSpPr>
        <p:spPr/>
        <p:txBody>
          <a:bodyPr/>
          <a:lstStyle/>
          <a:p>
            <a:fld id="{6E3C63E5-8A7B-4034-A0F5-4D60A1F3300D}" type="datetimeFigureOut">
              <a:rPr lang="fr-FR" smtClean="0"/>
              <a:t>31/07/2023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D01681BC-F749-45AB-990A-0977D4181336}" type="slidenum">
              <a:rPr lang="fr-FR" smtClean="0"/>
              <a:t>‹#›</a:t>
            </a:fld>
            <a:endParaRPr lang="fr-FR"/>
          </a:p>
        </p:txBody>
      </p:sp>
    </p:spTree>
    <p:extLst>
      <p:ext uri="{BB962C8B-B14F-4D97-AF65-F5344CB8AC3E}">
        <p14:creationId xmlns:p14="http://schemas.microsoft.com/office/powerpoint/2010/main" val="15440167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fr-F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E3C63E5-8A7B-4034-A0F5-4D60A1F3300D}" type="datetimeFigureOut">
              <a:rPr lang="fr-FR" smtClean="0"/>
              <a:t>31/07/2023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D01681BC-F749-45AB-990A-0977D4181336}" type="slidenum">
              <a:rPr lang="fr-FR" smtClean="0"/>
              <a:t>‹#›</a:t>
            </a:fld>
            <a:endParaRPr lang="fr-FR"/>
          </a:p>
        </p:txBody>
      </p:sp>
    </p:spTree>
    <p:extLst>
      <p:ext uri="{BB962C8B-B14F-4D97-AF65-F5344CB8AC3E}">
        <p14:creationId xmlns:p14="http://schemas.microsoft.com/office/powerpoint/2010/main" val="2032202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5" name="Date Placeholder 4"/>
          <p:cNvSpPr>
            <a:spLocks noGrp="1"/>
          </p:cNvSpPr>
          <p:nvPr>
            <p:ph type="dt" sz="half" idx="10"/>
          </p:nvPr>
        </p:nvSpPr>
        <p:spPr/>
        <p:txBody>
          <a:bodyPr/>
          <a:lstStyle/>
          <a:p>
            <a:fld id="{6E3C63E5-8A7B-4034-A0F5-4D60A1F3300D}" type="datetimeFigureOut">
              <a:rPr lang="fr-FR" smtClean="0"/>
              <a:t>31/07/2023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D01681BC-F749-45AB-990A-0977D4181336}" type="slidenum">
              <a:rPr lang="fr-FR" smtClean="0"/>
              <a:t>‹#›</a:t>
            </a:fld>
            <a:endParaRPr lang="fr-FR"/>
          </a:p>
        </p:txBody>
      </p:sp>
    </p:spTree>
    <p:extLst>
      <p:ext uri="{BB962C8B-B14F-4D97-AF65-F5344CB8AC3E}">
        <p14:creationId xmlns:p14="http://schemas.microsoft.com/office/powerpoint/2010/main" val="24518558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fr-F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7" name="Date Placeholder 6"/>
          <p:cNvSpPr>
            <a:spLocks noGrp="1"/>
          </p:cNvSpPr>
          <p:nvPr>
            <p:ph type="dt" sz="half" idx="10"/>
          </p:nvPr>
        </p:nvSpPr>
        <p:spPr/>
        <p:txBody>
          <a:bodyPr/>
          <a:lstStyle/>
          <a:p>
            <a:fld id="{6E3C63E5-8A7B-4034-A0F5-4D60A1F3300D}" type="datetimeFigureOut">
              <a:rPr lang="fr-FR" smtClean="0"/>
              <a:t>31/07/2023</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D01681BC-F749-45AB-990A-0977D4181336}" type="slidenum">
              <a:rPr lang="fr-FR" smtClean="0"/>
              <a:t>‹#›</a:t>
            </a:fld>
            <a:endParaRPr lang="fr-FR"/>
          </a:p>
        </p:txBody>
      </p:sp>
    </p:spTree>
    <p:extLst>
      <p:ext uri="{BB962C8B-B14F-4D97-AF65-F5344CB8AC3E}">
        <p14:creationId xmlns:p14="http://schemas.microsoft.com/office/powerpoint/2010/main" val="17833001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Date Placeholder 2"/>
          <p:cNvSpPr>
            <a:spLocks noGrp="1"/>
          </p:cNvSpPr>
          <p:nvPr>
            <p:ph type="dt" sz="half" idx="10"/>
          </p:nvPr>
        </p:nvSpPr>
        <p:spPr/>
        <p:txBody>
          <a:bodyPr/>
          <a:lstStyle/>
          <a:p>
            <a:fld id="{6E3C63E5-8A7B-4034-A0F5-4D60A1F3300D}" type="datetimeFigureOut">
              <a:rPr lang="fr-FR" smtClean="0"/>
              <a:t>31/07/2023</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D01681BC-F749-45AB-990A-0977D4181336}" type="slidenum">
              <a:rPr lang="fr-FR" smtClean="0"/>
              <a:t>‹#›</a:t>
            </a:fld>
            <a:endParaRPr lang="fr-FR"/>
          </a:p>
        </p:txBody>
      </p:sp>
    </p:spTree>
    <p:extLst>
      <p:ext uri="{BB962C8B-B14F-4D97-AF65-F5344CB8AC3E}">
        <p14:creationId xmlns:p14="http://schemas.microsoft.com/office/powerpoint/2010/main" val="14578254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E3C63E5-8A7B-4034-A0F5-4D60A1F3300D}" type="datetimeFigureOut">
              <a:rPr lang="fr-FR" smtClean="0"/>
              <a:t>31/07/2023</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D01681BC-F749-45AB-990A-0977D4181336}" type="slidenum">
              <a:rPr lang="fr-FR" smtClean="0"/>
              <a:t>‹#›</a:t>
            </a:fld>
            <a:endParaRPr lang="fr-FR"/>
          </a:p>
        </p:txBody>
      </p:sp>
    </p:spTree>
    <p:extLst>
      <p:ext uri="{BB962C8B-B14F-4D97-AF65-F5344CB8AC3E}">
        <p14:creationId xmlns:p14="http://schemas.microsoft.com/office/powerpoint/2010/main" val="18702958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fr-F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E3C63E5-8A7B-4034-A0F5-4D60A1F3300D}" type="datetimeFigureOut">
              <a:rPr lang="fr-FR" smtClean="0"/>
              <a:t>31/07/2023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D01681BC-F749-45AB-990A-0977D4181336}" type="slidenum">
              <a:rPr lang="fr-FR" smtClean="0"/>
              <a:t>‹#›</a:t>
            </a:fld>
            <a:endParaRPr lang="fr-FR"/>
          </a:p>
        </p:txBody>
      </p:sp>
    </p:spTree>
    <p:extLst>
      <p:ext uri="{BB962C8B-B14F-4D97-AF65-F5344CB8AC3E}">
        <p14:creationId xmlns:p14="http://schemas.microsoft.com/office/powerpoint/2010/main" val="11926028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fr-F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E3C63E5-8A7B-4034-A0F5-4D60A1F3300D}" type="datetimeFigureOut">
              <a:rPr lang="fr-FR" smtClean="0"/>
              <a:t>31/07/2023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D01681BC-F749-45AB-990A-0977D4181336}" type="slidenum">
              <a:rPr lang="fr-FR" smtClean="0"/>
              <a:t>‹#›</a:t>
            </a:fld>
            <a:endParaRPr lang="fr-FR"/>
          </a:p>
        </p:txBody>
      </p:sp>
    </p:spTree>
    <p:extLst>
      <p:ext uri="{BB962C8B-B14F-4D97-AF65-F5344CB8AC3E}">
        <p14:creationId xmlns:p14="http://schemas.microsoft.com/office/powerpoint/2010/main" val="9246885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fr-F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3C63E5-8A7B-4034-A0F5-4D60A1F3300D}" type="datetimeFigureOut">
              <a:rPr lang="fr-FR" smtClean="0"/>
              <a:t>31/07/2023</a:t>
            </a:fld>
            <a:endParaRPr lang="fr-F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1681BC-F749-45AB-990A-0977D4181336}" type="slidenum">
              <a:rPr lang="fr-FR" smtClean="0"/>
              <a:t>‹#›</a:t>
            </a:fld>
            <a:endParaRPr lang="fr-FR"/>
          </a:p>
        </p:txBody>
      </p:sp>
    </p:spTree>
    <p:extLst>
      <p:ext uri="{BB962C8B-B14F-4D97-AF65-F5344CB8AC3E}">
        <p14:creationId xmlns:p14="http://schemas.microsoft.com/office/powerpoint/2010/main" val="516930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tiff"/><Relationship Id="rId2" Type="http://schemas.microsoft.com/office/2018/10/relationships/comments" Target="../comments/modernComment_10E_EFD4E41E.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4.jpeg"/><Relationship Id="rId4" Type="http://schemas.openxmlformats.org/officeDocument/2006/relationships/image" Target="../media/image3.tiff"/></Relationships>
</file>

<file path=ppt/slides/_rels/slide11.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2.tiff"/><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4.jpeg"/></Relationships>
</file>

<file path=ppt/slides/_rels/slide12.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2.tiff"/><Relationship Id="rId7" Type="http://schemas.openxmlformats.org/officeDocument/2006/relationships/image" Target="../media/image13.png"/><Relationship Id="rId12" Type="http://schemas.openxmlformats.org/officeDocument/2006/relationships/image" Target="../media/image18.svg"/><Relationship Id="rId2" Type="http://schemas.microsoft.com/office/2018/10/relationships/comments" Target="../comments/modernComment_104_37F0E3D1.xml"/><Relationship Id="rId1" Type="http://schemas.openxmlformats.org/officeDocument/2006/relationships/slideLayout" Target="../slideLayouts/slideLayout1.xml"/><Relationship Id="rId6" Type="http://schemas.openxmlformats.org/officeDocument/2006/relationships/hyperlink" Target="https://noaa-dcdb-bathymetry-pds.s3.amazonaws.com/index.html" TargetMode="External"/><Relationship Id="rId11" Type="http://schemas.openxmlformats.org/officeDocument/2006/relationships/image" Target="../media/image17.png"/><Relationship Id="rId5" Type="http://schemas.openxmlformats.org/officeDocument/2006/relationships/image" Target="../media/image4.jpeg"/><Relationship Id="rId10" Type="http://schemas.openxmlformats.org/officeDocument/2006/relationships/image" Target="../media/image16.png"/><Relationship Id="rId4" Type="http://schemas.openxmlformats.org/officeDocument/2006/relationships/image" Target="../media/image3.tiff"/><Relationship Id="rId9"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2.tiff"/><Relationship Id="rId7" Type="http://schemas.openxmlformats.org/officeDocument/2006/relationships/image" Target="../media/image19.png"/><Relationship Id="rId2" Type="http://schemas.microsoft.com/office/2018/10/relationships/comments" Target="../comments/modernComment_10F_C9ABCEF3.xml"/><Relationship Id="rId1" Type="http://schemas.openxmlformats.org/officeDocument/2006/relationships/slideLayout" Target="../slideLayouts/slideLayout1.xml"/><Relationship Id="rId6" Type="http://schemas.openxmlformats.org/officeDocument/2006/relationships/hyperlink" Target="https://noaa-dcdb-bathymetry-pds.s3.amazonaws.com/docs/readme.html" TargetMode="External"/><Relationship Id="rId5" Type="http://schemas.openxmlformats.org/officeDocument/2006/relationships/image" Target="../media/image4.jpeg"/><Relationship Id="rId4" Type="http://schemas.openxmlformats.org/officeDocument/2006/relationships/image" Target="../media/image3.tiff"/></Relationships>
</file>

<file path=ppt/slides/_rels/slide14.xml.rels><?xml version="1.0" encoding="UTF-8" standalone="yes"?>
<Relationships xmlns="http://schemas.openxmlformats.org/package/2006/relationships"><Relationship Id="rId3" Type="http://schemas.openxmlformats.org/officeDocument/2006/relationships/image" Target="../media/image2.tiff"/><Relationship Id="rId7" Type="http://schemas.openxmlformats.org/officeDocument/2006/relationships/image" Target="../media/image20.png"/><Relationship Id="rId2" Type="http://schemas.microsoft.com/office/2018/10/relationships/comments" Target="../comments/modernComment_10D_8E967D0F.xml"/><Relationship Id="rId1" Type="http://schemas.openxmlformats.org/officeDocument/2006/relationships/slideLayout" Target="../slideLayouts/slideLayout1.xml"/><Relationship Id="rId6" Type="http://schemas.openxmlformats.org/officeDocument/2006/relationships/hyperlink" Target="https://registry.opendata.aws/noaa-dcdb-bathymetry-pds/" TargetMode="External"/><Relationship Id="rId5" Type="http://schemas.openxmlformats.org/officeDocument/2006/relationships/image" Target="../media/image4.jpeg"/><Relationship Id="rId4" Type="http://schemas.openxmlformats.org/officeDocument/2006/relationships/image" Target="../media/image3.tiff"/></Relationships>
</file>

<file path=ppt/slides/_rels/slide15.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2.tiff"/><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hyperlink" Target="https://github.com/dneufeldcu/notebooks/blob/main/esipCSBfinal.ipynb" TargetMode="External"/><Relationship Id="rId4" Type="http://schemas.openxmlformats.org/officeDocument/2006/relationships/image" Target="../media/image4.jpeg"/></Relationships>
</file>

<file path=ppt/slides/_rels/slide16.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2.tiff"/><Relationship Id="rId1" Type="http://schemas.openxmlformats.org/officeDocument/2006/relationships/slideLayout" Target="../slideLayouts/slideLayout1.xml"/><Relationship Id="rId5" Type="http://schemas.openxmlformats.org/officeDocument/2006/relationships/hyperlink" Target="https://noaa-dcdb-bathymetry-pds.s3.amazonaws.com/docs/readme.html" TargetMode="External"/><Relationship Id="rId4" Type="http://schemas.openxmlformats.org/officeDocument/2006/relationships/image" Target="../media/image4.jpeg"/></Relationships>
</file>

<file path=ppt/slides/_rels/slide17.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2.tiff"/><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2.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2.tiff"/><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tiff"/><Relationship Id="rId7" Type="http://schemas.openxmlformats.org/officeDocument/2006/relationships/image" Target="../media/image6.png"/><Relationship Id="rId2" Type="http://schemas.microsoft.com/office/2018/10/relationships/comments" Target="../comments/modernComment_106_3BEA2E30.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tiff"/></Relationships>
</file>

<file path=ppt/slides/_rels/slide4.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2.tiff"/><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2.tiff"/><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2.tiff"/><Relationship Id="rId2" Type="http://schemas.microsoft.com/office/2018/10/relationships/comments" Target="../comments/modernComment_10A_D3B5AD1D.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4.jpeg"/><Relationship Id="rId4" Type="http://schemas.openxmlformats.org/officeDocument/2006/relationships/image" Target="../media/image3.tiff"/></Relationships>
</file>

<file path=ppt/slides/_rels/slide7.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2.tiff"/><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2.tiff"/><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4.jpeg"/></Relationships>
</file>

<file path=ppt/slides/_rels/slide9.xml.rels><?xml version="1.0" encoding="UTF-8" standalone="yes"?>
<Relationships xmlns="http://schemas.openxmlformats.org/package/2006/relationships"><Relationship Id="rId3" Type="http://schemas.openxmlformats.org/officeDocument/2006/relationships/image" Target="../media/image2.tiff"/><Relationship Id="rId7" Type="http://schemas.openxmlformats.org/officeDocument/2006/relationships/image" Target="../media/image11.png"/><Relationship Id="rId2" Type="http://schemas.microsoft.com/office/2018/10/relationships/comments" Target="../comments/modernComment_103_A4C387E5.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4.jpeg"/><Relationship Id="rId4" Type="http://schemas.openxmlformats.org/officeDocument/2006/relationships/image" Target="../media/image3.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5"/>
          <p:cNvSpPr>
            <a:spLocks noGrp="1"/>
          </p:cNvSpPr>
          <p:nvPr>
            <p:ph type="ftr" sz="quarter" idx="11"/>
          </p:nvPr>
        </p:nvSpPr>
        <p:spPr>
          <a:xfrm>
            <a:off x="2722604" y="6271312"/>
            <a:ext cx="6746790" cy="501650"/>
          </a:xfrm>
        </p:spPr>
        <p:txBody>
          <a:bodyPr/>
          <a:lstStyle/>
          <a:p>
            <a:r>
              <a:rPr lang="en-GB" sz="1800" dirty="0">
                <a:solidFill>
                  <a:schemeClr val="tx1"/>
                </a:solidFill>
                <a:latin typeface="Arial"/>
                <a:cs typeface="Arial"/>
              </a:rPr>
              <a:t>CSBWG14, Stavanger, Norway, 16</a:t>
            </a:r>
            <a:r>
              <a:rPr lang="en-GB" sz="1800" baseline="30000" dirty="0">
                <a:solidFill>
                  <a:schemeClr val="tx1"/>
                </a:solidFill>
                <a:latin typeface="Arial"/>
                <a:cs typeface="Arial"/>
              </a:rPr>
              <a:t>th</a:t>
            </a:r>
            <a:r>
              <a:rPr lang="en-GB" sz="1800" dirty="0">
                <a:solidFill>
                  <a:schemeClr val="tx1"/>
                </a:solidFill>
                <a:latin typeface="Arial"/>
                <a:cs typeface="Arial"/>
              </a:rPr>
              <a:t> – 18</a:t>
            </a:r>
            <a:r>
              <a:rPr lang="en-GB" sz="1800" baseline="30000" dirty="0">
                <a:solidFill>
                  <a:schemeClr val="tx1"/>
                </a:solidFill>
                <a:latin typeface="Arial"/>
                <a:cs typeface="Arial"/>
              </a:rPr>
              <a:t>th</a:t>
            </a:r>
            <a:r>
              <a:rPr lang="en-GB" sz="1800" dirty="0">
                <a:solidFill>
                  <a:schemeClr val="tx1"/>
                </a:solidFill>
                <a:latin typeface="Arial"/>
                <a:cs typeface="Arial"/>
              </a:rPr>
              <a:t> August 2023</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77031" y="0"/>
            <a:ext cx="3437937" cy="1145979"/>
          </a:xfrm>
          <a:prstGeom prst="rect">
            <a:avLst/>
          </a:prstGeom>
        </p:spPr>
      </p:pic>
      <p:sp>
        <p:nvSpPr>
          <p:cNvPr id="6" name="Title 1"/>
          <p:cNvSpPr>
            <a:spLocks noGrp="1"/>
          </p:cNvSpPr>
          <p:nvPr>
            <p:ph type="ctrTitle"/>
          </p:nvPr>
        </p:nvSpPr>
        <p:spPr>
          <a:xfrm>
            <a:off x="1524000" y="1358608"/>
            <a:ext cx="9144000" cy="2387600"/>
          </a:xfrm>
        </p:spPr>
        <p:txBody>
          <a:bodyPr>
            <a:normAutofit/>
          </a:bodyPr>
          <a:lstStyle/>
          <a:p>
            <a:r>
              <a:rPr lang="en-US" b="1" dirty="0"/>
              <a:t>Challenges in Accessing </a:t>
            </a:r>
            <a:br>
              <a:rPr lang="en-US" b="1" dirty="0"/>
            </a:br>
            <a:r>
              <a:rPr lang="en-US" b="1" dirty="0"/>
              <a:t>IHO DCDB’s CSB data</a:t>
            </a:r>
          </a:p>
        </p:txBody>
      </p:sp>
      <p:sp>
        <p:nvSpPr>
          <p:cNvPr id="10" name="Subtitle 2"/>
          <p:cNvSpPr>
            <a:spLocks noGrp="1"/>
          </p:cNvSpPr>
          <p:nvPr>
            <p:ph type="subTitle" idx="1"/>
          </p:nvPr>
        </p:nvSpPr>
        <p:spPr>
          <a:xfrm>
            <a:off x="1585649" y="3824425"/>
            <a:ext cx="9020702" cy="1655762"/>
          </a:xfrm>
        </p:spPr>
        <p:txBody>
          <a:bodyPr>
            <a:normAutofit/>
          </a:bodyPr>
          <a:lstStyle/>
          <a:p>
            <a:r>
              <a:rPr lang="en-US" sz="3200" b="1" dirty="0">
                <a:solidFill>
                  <a:srgbClr val="00A9A9"/>
                </a:solidFill>
                <a:latin typeface="Arial" panose="020B0604020202020204" pitchFamily="34" charset="0"/>
                <a:cs typeface="Arial" panose="020B0604020202020204" pitchFamily="34" charset="0"/>
              </a:rPr>
              <a:t>Initial Assessment on Programmatic Retrieval of CSB Data through IHO DCDB Services</a:t>
            </a:r>
          </a:p>
        </p:txBody>
      </p:sp>
      <p:sp>
        <p:nvSpPr>
          <p:cNvPr id="3" name="TextBox 2">
            <a:extLst>
              <a:ext uri="{FF2B5EF4-FFF2-40B4-BE49-F238E27FC236}">
                <a16:creationId xmlns:a16="http://schemas.microsoft.com/office/drawing/2014/main" id="{5F685192-51BB-4D93-9274-A7FC32698D82}"/>
              </a:ext>
            </a:extLst>
          </p:cNvPr>
          <p:cNvSpPr txBox="1"/>
          <p:nvPr/>
        </p:nvSpPr>
        <p:spPr>
          <a:xfrm>
            <a:off x="11852031" y="0"/>
            <a:ext cx="339969" cy="246221"/>
          </a:xfrm>
          <a:prstGeom prst="rect">
            <a:avLst/>
          </a:prstGeom>
          <a:noFill/>
        </p:spPr>
        <p:txBody>
          <a:bodyPr wrap="square" lIns="91440" tIns="45720" rIns="91440" bIns="45720" rtlCol="0" anchor="t">
            <a:spAutoFit/>
          </a:bodyPr>
          <a:lstStyle/>
          <a:p>
            <a:r>
              <a:rPr lang="en-US" sz="1000" dirty="0">
                <a:solidFill>
                  <a:schemeClr val="tx1">
                    <a:lumMod val="50000"/>
                    <a:lumOff val="50000"/>
                  </a:schemeClr>
                </a:solidFill>
              </a:rPr>
              <a:t>v4</a:t>
            </a:r>
          </a:p>
        </p:txBody>
      </p:sp>
      <p:sp>
        <p:nvSpPr>
          <p:cNvPr id="8" name="Footer Placeholder 5">
            <a:extLst>
              <a:ext uri="{FF2B5EF4-FFF2-40B4-BE49-F238E27FC236}">
                <a16:creationId xmlns:a16="http://schemas.microsoft.com/office/drawing/2014/main" id="{AE528A10-8032-4361-91B6-884A05FECCDE}"/>
              </a:ext>
            </a:extLst>
          </p:cNvPr>
          <p:cNvSpPr txBox="1">
            <a:spLocks/>
          </p:cNvSpPr>
          <p:nvPr/>
        </p:nvSpPr>
        <p:spPr>
          <a:xfrm>
            <a:off x="1802987" y="5768509"/>
            <a:ext cx="8586027" cy="501650"/>
          </a:xfrm>
          <a:prstGeom prst="rect">
            <a:avLst/>
          </a:prstGeom>
        </p:spPr>
        <p:txBody>
          <a:bodyPr vert="horz" lIns="91440" tIns="45720" rIns="91440" bIns="45720" rtlCol="0" anchor="ctr"/>
          <a:lstStyle>
            <a:defPPr>
              <a:defRPr lang="fr-F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800" dirty="0">
                <a:solidFill>
                  <a:schemeClr val="tx1"/>
                </a:solidFill>
                <a:latin typeface="Arial" panose="020B0604020202020204" pitchFamily="34" charset="0"/>
                <a:cs typeface="Arial" panose="020B0604020202020204" pitchFamily="34" charset="0"/>
              </a:rPr>
              <a:t>Submitted by Denmark on behalf of the HO </a:t>
            </a:r>
            <a:r>
              <a:rPr lang="en-GB" sz="1800" dirty="0" err="1">
                <a:solidFill>
                  <a:schemeClr val="tx1"/>
                </a:solidFill>
                <a:latin typeface="Arial" panose="020B0604020202020204" pitchFamily="34" charset="0"/>
                <a:cs typeface="Arial" panose="020B0604020202020204" pitchFamily="34" charset="0"/>
              </a:rPr>
              <a:t>subWG</a:t>
            </a:r>
            <a:r>
              <a:rPr lang="en-GB" sz="1800" dirty="0">
                <a:solidFill>
                  <a:schemeClr val="tx1"/>
                </a:solidFill>
                <a:latin typeface="Arial" panose="020B0604020202020204" pitchFamily="34" charset="0"/>
                <a:cs typeface="Arial" panose="020B0604020202020204" pitchFamily="34" charset="0"/>
              </a:rPr>
              <a:t> (Canada, Sweden, UK, USA)</a:t>
            </a:r>
          </a:p>
        </p:txBody>
      </p:sp>
    </p:spTree>
    <p:extLst>
      <p:ext uri="{BB962C8B-B14F-4D97-AF65-F5344CB8AC3E}">
        <p14:creationId xmlns:p14="http://schemas.microsoft.com/office/powerpoint/2010/main" val="6179251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9566" y="818"/>
            <a:ext cx="944537" cy="941640"/>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 y="942458"/>
            <a:ext cx="939567" cy="945366"/>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 y="0"/>
            <a:ext cx="939567" cy="942458"/>
          </a:xfrm>
          <a:prstGeom prst="rect">
            <a:avLst/>
          </a:prstGeom>
        </p:spPr>
      </p:pic>
      <p:sp>
        <p:nvSpPr>
          <p:cNvPr id="7" name="Title 2">
            <a:extLst>
              <a:ext uri="{FF2B5EF4-FFF2-40B4-BE49-F238E27FC236}">
                <a16:creationId xmlns:a16="http://schemas.microsoft.com/office/drawing/2014/main" id="{FE6D94CB-EDE5-495B-BEC4-A42A4A0713D7}"/>
              </a:ext>
            </a:extLst>
          </p:cNvPr>
          <p:cNvSpPr txBox="1">
            <a:spLocks/>
          </p:cNvSpPr>
          <p:nvPr/>
        </p:nvSpPr>
        <p:spPr>
          <a:xfrm>
            <a:off x="1895287" y="0"/>
            <a:ext cx="10288323" cy="966850"/>
          </a:xfrm>
          <a:prstGeom prst="rect">
            <a:avLst/>
          </a:prstGeom>
          <a:solidFill>
            <a:schemeClr val="bg1"/>
          </a:solidFill>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fr-FR" sz="2400" cap="all" dirty="0">
                <a:latin typeface="Arial Black" panose="020B0A04020102020204" pitchFamily="34" charset="0"/>
              </a:rPr>
              <a:t> </a:t>
            </a:r>
            <a:r>
              <a:rPr lang="en-US" sz="2400" cap="all" dirty="0">
                <a:latin typeface="Arial Black" panose="020B0A04020102020204" pitchFamily="34" charset="0"/>
              </a:rPr>
              <a:t>HOW DO WE interpret zero depth</a:t>
            </a:r>
            <a:r>
              <a:rPr lang="fr-FR" sz="2400" cap="all" dirty="0">
                <a:latin typeface="Arial Black" panose="020B0A04020102020204" pitchFamily="34" charset="0"/>
              </a:rPr>
              <a:t>?</a:t>
            </a:r>
            <a:endParaRPr lang="en-US" sz="2400" cap="all" dirty="0">
              <a:latin typeface="Arial Black" panose="020B0A04020102020204" pitchFamily="34" charset="0"/>
            </a:endParaRPr>
          </a:p>
        </p:txBody>
      </p:sp>
      <p:sp>
        <p:nvSpPr>
          <p:cNvPr id="9" name="Footer Placeholder 5"/>
          <p:cNvSpPr>
            <a:spLocks noGrp="1"/>
          </p:cNvSpPr>
          <p:nvPr>
            <p:ph type="ftr" sz="quarter" idx="11"/>
          </p:nvPr>
        </p:nvSpPr>
        <p:spPr>
          <a:xfrm>
            <a:off x="3438659" y="5461897"/>
            <a:ext cx="5513231" cy="501650"/>
          </a:xfrm>
        </p:spPr>
        <p:txBody>
          <a:bodyPr/>
          <a:lstStyle/>
          <a:p>
            <a:r>
              <a:rPr lang="en-GB" sz="1800" dirty="0">
                <a:solidFill>
                  <a:schemeClr val="tx1"/>
                </a:solidFill>
                <a:latin typeface="Arial"/>
                <a:cs typeface="Arial"/>
              </a:rPr>
              <a:t>CSBWG14, 16</a:t>
            </a:r>
            <a:r>
              <a:rPr lang="en-GB" sz="1800" baseline="30000" dirty="0">
                <a:solidFill>
                  <a:schemeClr val="tx1"/>
                </a:solidFill>
                <a:latin typeface="Arial"/>
                <a:cs typeface="Arial"/>
              </a:rPr>
              <a:t>th</a:t>
            </a:r>
            <a:r>
              <a:rPr lang="en-GB" sz="1800">
                <a:solidFill>
                  <a:schemeClr val="tx1"/>
                </a:solidFill>
                <a:latin typeface="Arial"/>
                <a:cs typeface="Arial"/>
              </a:rPr>
              <a:t> – 18</a:t>
            </a:r>
            <a:r>
              <a:rPr lang="en-GB" sz="1800" baseline="30000" dirty="0">
                <a:solidFill>
                  <a:schemeClr val="tx1"/>
                </a:solidFill>
                <a:latin typeface="Arial"/>
                <a:cs typeface="Arial"/>
              </a:rPr>
              <a:t>th</a:t>
            </a:r>
            <a:r>
              <a:rPr lang="en-GB" sz="1800" dirty="0">
                <a:solidFill>
                  <a:schemeClr val="tx1"/>
                </a:solidFill>
                <a:latin typeface="Arial"/>
                <a:cs typeface="Arial"/>
              </a:rPr>
              <a:t> August 2023</a:t>
            </a:r>
          </a:p>
        </p:txBody>
      </p:sp>
      <p:sp>
        <p:nvSpPr>
          <p:cNvPr id="8" name="CasellaDiTesto 7">
            <a:extLst>
              <a:ext uri="{FF2B5EF4-FFF2-40B4-BE49-F238E27FC236}">
                <a16:creationId xmlns:a16="http://schemas.microsoft.com/office/drawing/2014/main" id="{1823E8A4-9AA1-407E-9144-E093F36B1708}"/>
              </a:ext>
            </a:extLst>
          </p:cNvPr>
          <p:cNvSpPr txBox="1"/>
          <p:nvPr/>
        </p:nvSpPr>
        <p:spPr>
          <a:xfrm>
            <a:off x="10038968" y="5836904"/>
            <a:ext cx="2103120" cy="261610"/>
          </a:xfrm>
          <a:prstGeom prst="rect">
            <a:avLst/>
          </a:prstGeom>
          <a:noFill/>
        </p:spPr>
        <p:txBody>
          <a:bodyPr wrap="square" rtlCol="0">
            <a:spAutoFit/>
          </a:bodyPr>
          <a:lstStyle/>
          <a:p>
            <a:pPr algn="ctr"/>
            <a:r>
              <a:rPr lang="en-US" sz="1050" i="1" dirty="0">
                <a:solidFill>
                  <a:schemeClr val="tx1">
                    <a:lumMod val="50000"/>
                    <a:lumOff val="50000"/>
                  </a:schemeClr>
                </a:solidFill>
              </a:rPr>
              <a:t>Data retrieved on May 23, 2023</a:t>
            </a:r>
          </a:p>
        </p:txBody>
      </p:sp>
      <p:pic>
        <p:nvPicPr>
          <p:cNvPr id="11" name="Picture 10">
            <a:extLst>
              <a:ext uri="{FF2B5EF4-FFF2-40B4-BE49-F238E27FC236}">
                <a16:creationId xmlns:a16="http://schemas.microsoft.com/office/drawing/2014/main" id="{B5520EFC-408C-4756-9679-774D2E7B1060}"/>
              </a:ext>
            </a:extLst>
          </p:cNvPr>
          <p:cNvPicPr>
            <a:picLocks noChangeAspect="1"/>
          </p:cNvPicPr>
          <p:nvPr/>
        </p:nvPicPr>
        <p:blipFill rotWithShape="1">
          <a:blip r:embed="rId6">
            <a:extLst>
              <a:ext uri="{28A0092B-C50C-407E-A947-70E740481C1C}">
                <a14:useLocalDpi xmlns:a14="http://schemas.microsoft.com/office/drawing/2010/main" val="0"/>
              </a:ext>
            </a:extLst>
          </a:blip>
          <a:srcRect r="57" b="31490"/>
          <a:stretch/>
        </p:blipFill>
        <p:spPr>
          <a:xfrm>
            <a:off x="435195" y="1952954"/>
            <a:ext cx="11315215" cy="3884035"/>
          </a:xfrm>
          <a:prstGeom prst="rect">
            <a:avLst/>
          </a:prstGeom>
          <a:ln>
            <a:solidFill>
              <a:schemeClr val="accent1"/>
            </a:solidFill>
          </a:ln>
        </p:spPr>
      </p:pic>
      <p:sp>
        <p:nvSpPr>
          <p:cNvPr id="12" name="Rectangle: Rounded Corners 11">
            <a:extLst>
              <a:ext uri="{FF2B5EF4-FFF2-40B4-BE49-F238E27FC236}">
                <a16:creationId xmlns:a16="http://schemas.microsoft.com/office/drawing/2014/main" id="{6B5CBDFF-1139-427D-9D8E-A78F209EB0B4}"/>
              </a:ext>
            </a:extLst>
          </p:cNvPr>
          <p:cNvSpPr/>
          <p:nvPr/>
        </p:nvSpPr>
        <p:spPr>
          <a:xfrm>
            <a:off x="8552467" y="2287660"/>
            <a:ext cx="155071" cy="3580053"/>
          </a:xfrm>
          <a:prstGeom prst="roundRect">
            <a:avLst/>
          </a:prstGeom>
          <a:noFill/>
          <a:ln>
            <a:solidFill>
              <a:srgbClr val="FF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3" name="Arrow: Down 12">
            <a:extLst>
              <a:ext uri="{FF2B5EF4-FFF2-40B4-BE49-F238E27FC236}">
                <a16:creationId xmlns:a16="http://schemas.microsoft.com/office/drawing/2014/main" id="{7521EE14-48A6-405D-8188-99BF9667A3B5}"/>
              </a:ext>
            </a:extLst>
          </p:cNvPr>
          <p:cNvSpPr/>
          <p:nvPr/>
        </p:nvSpPr>
        <p:spPr>
          <a:xfrm>
            <a:off x="8451255" y="1850717"/>
            <a:ext cx="351692" cy="375880"/>
          </a:xfrm>
          <a:prstGeom prst="downArrow">
            <a:avLst/>
          </a:prstGeom>
          <a:solidFill>
            <a:srgbClr val="FF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4" name="Speech Bubble: Rectangle 13">
            <a:extLst>
              <a:ext uri="{FF2B5EF4-FFF2-40B4-BE49-F238E27FC236}">
                <a16:creationId xmlns:a16="http://schemas.microsoft.com/office/drawing/2014/main" id="{62802CA4-41D2-4909-AB8B-2A09D846B114}"/>
              </a:ext>
            </a:extLst>
          </p:cNvPr>
          <p:cNvSpPr/>
          <p:nvPr/>
        </p:nvSpPr>
        <p:spPr>
          <a:xfrm>
            <a:off x="4749973" y="3106422"/>
            <a:ext cx="3541333" cy="1735517"/>
          </a:xfrm>
          <a:prstGeom prst="wedgeRectCallout">
            <a:avLst>
              <a:gd name="adj1" fmla="val 55999"/>
              <a:gd name="adj2" fmla="val -9084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DCDB answer on 31/05/2023:</a:t>
            </a:r>
          </a:p>
          <a:p>
            <a:pPr algn="ctr"/>
            <a:r>
              <a:rPr lang="en-US" sz="1600" i="1" dirty="0"/>
              <a:t>B-12 defines depth as 'The distance from the vertical reference point to the seafloor.'  With this, zero depth would mean the vertical reference point is at the seafloor.</a:t>
            </a:r>
          </a:p>
        </p:txBody>
      </p:sp>
      <p:sp>
        <p:nvSpPr>
          <p:cNvPr id="2" name="TextBox 1">
            <a:extLst>
              <a:ext uri="{FF2B5EF4-FFF2-40B4-BE49-F238E27FC236}">
                <a16:creationId xmlns:a16="http://schemas.microsoft.com/office/drawing/2014/main" id="{74259D02-7064-7A7B-21EB-D8A2E0F06300}"/>
              </a:ext>
            </a:extLst>
          </p:cNvPr>
          <p:cNvSpPr txBox="1"/>
          <p:nvPr/>
        </p:nvSpPr>
        <p:spPr>
          <a:xfrm>
            <a:off x="4724400" y="2412787"/>
            <a:ext cx="2743200" cy="45720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
        <p:nvSpPr>
          <p:cNvPr id="10" name="CasellaDiTesto 16">
            <a:extLst>
              <a:ext uri="{FF2B5EF4-FFF2-40B4-BE49-F238E27FC236}">
                <a16:creationId xmlns:a16="http://schemas.microsoft.com/office/drawing/2014/main" id="{3399A584-131A-87F0-855F-24346313911E}"/>
              </a:ext>
            </a:extLst>
          </p:cNvPr>
          <p:cNvSpPr txBox="1"/>
          <p:nvPr/>
        </p:nvSpPr>
        <p:spPr>
          <a:xfrm>
            <a:off x="3313739" y="1156673"/>
            <a:ext cx="6748598" cy="646331"/>
          </a:xfrm>
          <a:prstGeom prst="rect">
            <a:avLst/>
          </a:prstGeom>
          <a:noFill/>
        </p:spPr>
        <p:txBody>
          <a:bodyPr wrap="square" lIns="91440" tIns="45720" rIns="91440" bIns="45720" rtlCol="0" anchor="t">
            <a:spAutoFit/>
          </a:bodyPr>
          <a:lstStyle/>
          <a:p>
            <a:pPr algn="ctr"/>
            <a:r>
              <a:rPr lang="en-US" b="1" dirty="0">
                <a:solidFill>
                  <a:srgbClr val="000000"/>
                </a:solidFill>
                <a:latin typeface="Calibri"/>
                <a:cs typeface="Calibri"/>
              </a:rPr>
              <a:t>There may be different reasons for zero depth: e.g., the sonar has lost the bottom in deep waters.</a:t>
            </a:r>
            <a:endParaRPr lang="en-US" dirty="0"/>
          </a:p>
        </p:txBody>
      </p:sp>
      <p:sp>
        <p:nvSpPr>
          <p:cNvPr id="15" name="CasellaDiTesto 16">
            <a:extLst>
              <a:ext uri="{FF2B5EF4-FFF2-40B4-BE49-F238E27FC236}">
                <a16:creationId xmlns:a16="http://schemas.microsoft.com/office/drawing/2014/main" id="{AA5D4155-1D4B-8855-3296-DE3B001E6DC1}"/>
              </a:ext>
            </a:extLst>
          </p:cNvPr>
          <p:cNvSpPr txBox="1"/>
          <p:nvPr/>
        </p:nvSpPr>
        <p:spPr>
          <a:xfrm>
            <a:off x="1386327" y="6106470"/>
            <a:ext cx="9553269" cy="646331"/>
          </a:xfrm>
          <a:prstGeom prst="rect">
            <a:avLst/>
          </a:prstGeom>
          <a:noFill/>
        </p:spPr>
        <p:txBody>
          <a:bodyPr wrap="square" lIns="91440" tIns="45720" rIns="91440" bIns="45720" rtlCol="0" anchor="t">
            <a:spAutoFit/>
          </a:bodyPr>
          <a:lstStyle/>
          <a:p>
            <a:pPr algn="ctr"/>
            <a:r>
              <a:rPr lang="en-US" b="1" dirty="0">
                <a:solidFill>
                  <a:srgbClr val="000000"/>
                </a:solidFill>
                <a:latin typeface="Calibri"/>
                <a:cs typeface="Calibri"/>
              </a:rPr>
              <a:t>What is the percentage of zero-depth entries in DCDB's CSB database?</a:t>
            </a:r>
          </a:p>
          <a:p>
            <a:pPr algn="ctr"/>
            <a:r>
              <a:rPr lang="en-US" b="1" dirty="0">
                <a:solidFill>
                  <a:srgbClr val="000000"/>
                </a:solidFill>
                <a:latin typeface="Calibri"/>
                <a:cs typeface="Calibri"/>
              </a:rPr>
              <a:t>Should entire </a:t>
            </a:r>
            <a:r>
              <a:rPr lang="en-US" b="1" dirty="0" err="1">
                <a:solidFill>
                  <a:srgbClr val="000000"/>
                </a:solidFill>
                <a:latin typeface="Calibri"/>
                <a:cs typeface="Calibri"/>
              </a:rPr>
              <a:t>tracklines</a:t>
            </a:r>
            <a:r>
              <a:rPr lang="en-US" b="1" dirty="0">
                <a:solidFill>
                  <a:srgbClr val="000000"/>
                </a:solidFill>
                <a:latin typeface="Calibri"/>
                <a:cs typeface="Calibri"/>
              </a:rPr>
              <a:t> with only zero-depth values be removed?</a:t>
            </a:r>
            <a:endParaRPr lang="en-US" dirty="0"/>
          </a:p>
        </p:txBody>
      </p:sp>
    </p:spTree>
    <p:extLst>
      <p:ext uri="{BB962C8B-B14F-4D97-AF65-F5344CB8AC3E}">
        <p14:creationId xmlns:p14="http://schemas.microsoft.com/office/powerpoint/2010/main" val="4023706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extLst>
    <p:ext uri="{6950BFC3-D8DA-4A85-94F7-54DA5524770B}">
      <p188:commentRel xmlns:p188="http://schemas.microsoft.com/office/powerpoint/2018/8/main" r:id="rId2"/>
    </p:ext>
  </p:extLs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9566" y="818"/>
            <a:ext cx="944537" cy="94164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 y="942458"/>
            <a:ext cx="939567" cy="945366"/>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 y="0"/>
            <a:ext cx="939567" cy="942458"/>
          </a:xfrm>
          <a:prstGeom prst="rect">
            <a:avLst/>
          </a:prstGeom>
        </p:spPr>
      </p:pic>
      <p:sp>
        <p:nvSpPr>
          <p:cNvPr id="7" name="Title 2">
            <a:extLst>
              <a:ext uri="{FF2B5EF4-FFF2-40B4-BE49-F238E27FC236}">
                <a16:creationId xmlns:a16="http://schemas.microsoft.com/office/drawing/2014/main" id="{FE6D94CB-EDE5-495B-BEC4-A42A4A0713D7}"/>
              </a:ext>
            </a:extLst>
          </p:cNvPr>
          <p:cNvSpPr txBox="1">
            <a:spLocks/>
          </p:cNvSpPr>
          <p:nvPr/>
        </p:nvSpPr>
        <p:spPr>
          <a:xfrm>
            <a:off x="1895287" y="0"/>
            <a:ext cx="10288323" cy="966850"/>
          </a:xfrm>
          <a:prstGeom prst="rect">
            <a:avLst/>
          </a:prstGeom>
          <a:solidFill>
            <a:schemeClr val="bg1"/>
          </a:solidFill>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fr-FR" sz="2400" cap="all" dirty="0">
                <a:latin typeface="Arial Black"/>
              </a:rPr>
              <a:t> </a:t>
            </a:r>
            <a:r>
              <a:rPr lang="en-US" sz="2400" cap="all" dirty="0">
                <a:latin typeface="Arial Black"/>
              </a:rPr>
              <a:t>should significant digits be enforced</a:t>
            </a:r>
            <a:r>
              <a:rPr lang="fr-FR" sz="2400" cap="all" dirty="0">
                <a:latin typeface="Arial Black"/>
              </a:rPr>
              <a:t>?</a:t>
            </a:r>
            <a:endParaRPr lang="en-US" sz="2400" cap="all" dirty="0">
              <a:latin typeface="Arial Black"/>
            </a:endParaRPr>
          </a:p>
        </p:txBody>
      </p:sp>
      <p:sp>
        <p:nvSpPr>
          <p:cNvPr id="9" name="Footer Placeholder 5"/>
          <p:cNvSpPr>
            <a:spLocks noGrp="1"/>
          </p:cNvSpPr>
          <p:nvPr>
            <p:ph type="ftr" sz="quarter" idx="11"/>
          </p:nvPr>
        </p:nvSpPr>
        <p:spPr>
          <a:xfrm>
            <a:off x="3438659" y="5461897"/>
            <a:ext cx="5513231" cy="501650"/>
          </a:xfrm>
        </p:spPr>
        <p:txBody>
          <a:bodyPr/>
          <a:lstStyle/>
          <a:p>
            <a:r>
              <a:rPr lang="en-GB" sz="1800" dirty="0">
                <a:solidFill>
                  <a:schemeClr val="tx1"/>
                </a:solidFill>
                <a:latin typeface="Arial"/>
                <a:cs typeface="Arial"/>
              </a:rPr>
              <a:t>CSBWG14, 16</a:t>
            </a:r>
            <a:r>
              <a:rPr lang="en-GB" sz="1800" baseline="30000" dirty="0">
                <a:solidFill>
                  <a:schemeClr val="tx1"/>
                </a:solidFill>
                <a:latin typeface="Arial"/>
                <a:cs typeface="Arial"/>
              </a:rPr>
              <a:t>th</a:t>
            </a:r>
            <a:r>
              <a:rPr lang="en-GB" sz="1800">
                <a:solidFill>
                  <a:schemeClr val="tx1"/>
                </a:solidFill>
                <a:latin typeface="Arial"/>
                <a:cs typeface="Arial"/>
              </a:rPr>
              <a:t> – 18</a:t>
            </a:r>
            <a:r>
              <a:rPr lang="en-GB" sz="1800" baseline="30000" dirty="0">
                <a:solidFill>
                  <a:schemeClr val="tx1"/>
                </a:solidFill>
                <a:latin typeface="Arial"/>
                <a:cs typeface="Arial"/>
              </a:rPr>
              <a:t>th</a:t>
            </a:r>
            <a:r>
              <a:rPr lang="en-GB" sz="1800" dirty="0">
                <a:solidFill>
                  <a:schemeClr val="tx1"/>
                </a:solidFill>
                <a:latin typeface="Arial"/>
                <a:cs typeface="Arial"/>
              </a:rPr>
              <a:t> August 2023</a:t>
            </a:r>
          </a:p>
        </p:txBody>
      </p:sp>
      <p:sp>
        <p:nvSpPr>
          <p:cNvPr id="8" name="CasellaDiTesto 7">
            <a:extLst>
              <a:ext uri="{FF2B5EF4-FFF2-40B4-BE49-F238E27FC236}">
                <a16:creationId xmlns:a16="http://schemas.microsoft.com/office/drawing/2014/main" id="{1823E8A4-9AA1-407E-9144-E093F36B1708}"/>
              </a:ext>
            </a:extLst>
          </p:cNvPr>
          <p:cNvSpPr txBox="1"/>
          <p:nvPr/>
        </p:nvSpPr>
        <p:spPr>
          <a:xfrm>
            <a:off x="10038968" y="5836904"/>
            <a:ext cx="2103120" cy="261610"/>
          </a:xfrm>
          <a:prstGeom prst="rect">
            <a:avLst/>
          </a:prstGeom>
          <a:noFill/>
        </p:spPr>
        <p:txBody>
          <a:bodyPr wrap="square" rtlCol="0">
            <a:spAutoFit/>
          </a:bodyPr>
          <a:lstStyle/>
          <a:p>
            <a:pPr algn="ctr"/>
            <a:r>
              <a:rPr lang="en-US" sz="1050" i="1" dirty="0">
                <a:solidFill>
                  <a:schemeClr val="tx1">
                    <a:lumMod val="50000"/>
                    <a:lumOff val="50000"/>
                  </a:schemeClr>
                </a:solidFill>
              </a:rPr>
              <a:t>Data retrieved on May 23, 2023</a:t>
            </a:r>
          </a:p>
        </p:txBody>
      </p:sp>
      <p:pic>
        <p:nvPicPr>
          <p:cNvPr id="11" name="Picture 10">
            <a:extLst>
              <a:ext uri="{FF2B5EF4-FFF2-40B4-BE49-F238E27FC236}">
                <a16:creationId xmlns:a16="http://schemas.microsoft.com/office/drawing/2014/main" id="{B5520EFC-408C-4756-9679-774D2E7B1060}"/>
              </a:ext>
            </a:extLst>
          </p:cNvPr>
          <p:cNvPicPr>
            <a:picLocks noChangeAspect="1"/>
          </p:cNvPicPr>
          <p:nvPr/>
        </p:nvPicPr>
        <p:blipFill rotWithShape="1">
          <a:blip r:embed="rId5">
            <a:extLst>
              <a:ext uri="{28A0092B-C50C-407E-A947-70E740481C1C}">
                <a14:useLocalDpi xmlns:a14="http://schemas.microsoft.com/office/drawing/2010/main" val="0"/>
              </a:ext>
            </a:extLst>
          </a:blip>
          <a:srcRect r="57" b="31490"/>
          <a:stretch/>
        </p:blipFill>
        <p:spPr>
          <a:xfrm>
            <a:off x="435195" y="1952954"/>
            <a:ext cx="11315215" cy="3884035"/>
          </a:xfrm>
          <a:prstGeom prst="rect">
            <a:avLst/>
          </a:prstGeom>
          <a:ln>
            <a:solidFill>
              <a:schemeClr val="accent1"/>
            </a:solidFill>
          </a:ln>
        </p:spPr>
      </p:pic>
      <p:sp>
        <p:nvSpPr>
          <p:cNvPr id="12" name="Rectangle: Rounded Corners 11">
            <a:extLst>
              <a:ext uri="{FF2B5EF4-FFF2-40B4-BE49-F238E27FC236}">
                <a16:creationId xmlns:a16="http://schemas.microsoft.com/office/drawing/2014/main" id="{6B5CBDFF-1139-427D-9D8E-A78F209EB0B4}"/>
              </a:ext>
            </a:extLst>
          </p:cNvPr>
          <p:cNvSpPr/>
          <p:nvPr/>
        </p:nvSpPr>
        <p:spPr>
          <a:xfrm>
            <a:off x="7617577" y="2287660"/>
            <a:ext cx="1089961" cy="3599263"/>
          </a:xfrm>
          <a:prstGeom prst="roundRect">
            <a:avLst/>
          </a:prstGeom>
          <a:noFill/>
          <a:ln>
            <a:solidFill>
              <a:srgbClr val="FF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3" name="Arrow: Down 12">
            <a:extLst>
              <a:ext uri="{FF2B5EF4-FFF2-40B4-BE49-F238E27FC236}">
                <a16:creationId xmlns:a16="http://schemas.microsoft.com/office/drawing/2014/main" id="{7521EE14-48A6-405D-8188-99BF9667A3B5}"/>
              </a:ext>
            </a:extLst>
          </p:cNvPr>
          <p:cNvSpPr/>
          <p:nvPr/>
        </p:nvSpPr>
        <p:spPr>
          <a:xfrm>
            <a:off x="7958196" y="1850717"/>
            <a:ext cx="351692" cy="375880"/>
          </a:xfrm>
          <a:prstGeom prst="downArrow">
            <a:avLst/>
          </a:prstGeom>
          <a:solidFill>
            <a:srgbClr val="FF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74259D02-7064-7A7B-21EB-D8A2E0F06300}"/>
              </a:ext>
            </a:extLst>
          </p:cNvPr>
          <p:cNvSpPr txBox="1"/>
          <p:nvPr/>
        </p:nvSpPr>
        <p:spPr>
          <a:xfrm>
            <a:off x="4724400" y="2412787"/>
            <a:ext cx="2743200" cy="45720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
        <p:nvSpPr>
          <p:cNvPr id="10" name="CasellaDiTesto 16">
            <a:extLst>
              <a:ext uri="{FF2B5EF4-FFF2-40B4-BE49-F238E27FC236}">
                <a16:creationId xmlns:a16="http://schemas.microsoft.com/office/drawing/2014/main" id="{3399A584-131A-87F0-855F-24346313911E}"/>
              </a:ext>
            </a:extLst>
          </p:cNvPr>
          <p:cNvSpPr txBox="1"/>
          <p:nvPr/>
        </p:nvSpPr>
        <p:spPr>
          <a:xfrm>
            <a:off x="6156831" y="1124656"/>
            <a:ext cx="4007960" cy="646331"/>
          </a:xfrm>
          <a:prstGeom prst="rect">
            <a:avLst/>
          </a:prstGeom>
          <a:noFill/>
        </p:spPr>
        <p:txBody>
          <a:bodyPr wrap="square" lIns="91440" tIns="45720" rIns="91440" bIns="45720" rtlCol="0" anchor="t">
            <a:spAutoFit/>
          </a:bodyPr>
          <a:lstStyle/>
          <a:p>
            <a:pPr algn="ctr"/>
            <a:r>
              <a:rPr lang="en-US" b="1" dirty="0">
                <a:cs typeface="Calibri"/>
              </a:rPr>
              <a:t>Having 3 decimal digits for latitude and 0 decimal digits for depth is not ideal. </a:t>
            </a:r>
          </a:p>
        </p:txBody>
      </p:sp>
      <p:sp>
        <p:nvSpPr>
          <p:cNvPr id="15" name="CasellaDiTesto 16">
            <a:extLst>
              <a:ext uri="{FF2B5EF4-FFF2-40B4-BE49-F238E27FC236}">
                <a16:creationId xmlns:a16="http://schemas.microsoft.com/office/drawing/2014/main" id="{AA5D4155-1D4B-8855-3296-DE3B001E6DC1}"/>
              </a:ext>
            </a:extLst>
          </p:cNvPr>
          <p:cNvSpPr txBox="1"/>
          <p:nvPr/>
        </p:nvSpPr>
        <p:spPr>
          <a:xfrm>
            <a:off x="1386327" y="6106470"/>
            <a:ext cx="9553269" cy="646331"/>
          </a:xfrm>
          <a:prstGeom prst="rect">
            <a:avLst/>
          </a:prstGeom>
          <a:noFill/>
        </p:spPr>
        <p:txBody>
          <a:bodyPr wrap="square" lIns="91440" tIns="45720" rIns="91440" bIns="45720" rtlCol="0" anchor="t">
            <a:spAutoFit/>
          </a:bodyPr>
          <a:lstStyle/>
          <a:p>
            <a:pPr algn="ctr"/>
            <a:r>
              <a:rPr lang="en-US" b="1" dirty="0">
                <a:solidFill>
                  <a:srgbClr val="000000"/>
                </a:solidFill>
                <a:latin typeface="Calibri"/>
                <a:cs typeface="Calibri"/>
              </a:rPr>
              <a:t>What is the submission policy about significant digits?</a:t>
            </a:r>
          </a:p>
          <a:p>
            <a:pPr algn="ctr"/>
            <a:r>
              <a:rPr lang="en-US" b="1" dirty="0">
                <a:solidFill>
                  <a:srgbClr val="000000"/>
                </a:solidFill>
                <a:latin typeface="Calibri"/>
                <a:cs typeface="Calibri"/>
              </a:rPr>
              <a:t>Is rounding and/or truncation applied?</a:t>
            </a:r>
            <a:endParaRPr lang="en-US" b="1" dirty="0">
              <a:cs typeface="Calibri"/>
            </a:endParaRPr>
          </a:p>
        </p:txBody>
      </p:sp>
    </p:spTree>
    <p:extLst>
      <p:ext uri="{BB962C8B-B14F-4D97-AF65-F5344CB8AC3E}">
        <p14:creationId xmlns:p14="http://schemas.microsoft.com/office/powerpoint/2010/main" val="5969991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9566" y="818"/>
            <a:ext cx="944537" cy="941640"/>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 y="942458"/>
            <a:ext cx="939567" cy="945366"/>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 y="0"/>
            <a:ext cx="939567" cy="942458"/>
          </a:xfrm>
          <a:prstGeom prst="rect">
            <a:avLst/>
          </a:prstGeom>
        </p:spPr>
      </p:pic>
      <p:sp>
        <p:nvSpPr>
          <p:cNvPr id="7" name="Title 2">
            <a:extLst>
              <a:ext uri="{FF2B5EF4-FFF2-40B4-BE49-F238E27FC236}">
                <a16:creationId xmlns:a16="http://schemas.microsoft.com/office/drawing/2014/main" id="{FE6D94CB-EDE5-495B-BEC4-A42A4A0713D7}"/>
              </a:ext>
            </a:extLst>
          </p:cNvPr>
          <p:cNvSpPr txBox="1">
            <a:spLocks/>
          </p:cNvSpPr>
          <p:nvPr/>
        </p:nvSpPr>
        <p:spPr>
          <a:xfrm>
            <a:off x="1895287" y="0"/>
            <a:ext cx="10288323" cy="966850"/>
          </a:xfrm>
          <a:prstGeom prst="rect">
            <a:avLst/>
          </a:prstGeom>
          <a:solidFill>
            <a:schemeClr val="bg1"/>
          </a:solidFill>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fr-FR" sz="2400" cap="all" dirty="0">
                <a:latin typeface="Arial Black"/>
              </a:rPr>
              <a:t> </a:t>
            </a:r>
            <a:r>
              <a:rPr lang="fr-FR" sz="2400" cap="all" dirty="0" err="1">
                <a:latin typeface="Arial Black"/>
              </a:rPr>
              <a:t>Additional</a:t>
            </a:r>
            <a:r>
              <a:rPr lang="fr-FR" sz="2400" cap="all" dirty="0">
                <a:latin typeface="Arial Black"/>
              </a:rPr>
              <a:t> info </a:t>
            </a:r>
            <a:r>
              <a:rPr lang="fr-FR" sz="2400" cap="all" dirty="0" err="1">
                <a:latin typeface="Arial Black"/>
              </a:rPr>
              <a:t>from</a:t>
            </a:r>
            <a:r>
              <a:rPr lang="fr-FR" sz="2400" cap="all" dirty="0">
                <a:latin typeface="Arial Black"/>
              </a:rPr>
              <a:t> </a:t>
            </a:r>
            <a:r>
              <a:rPr lang="fr-FR" sz="2400" cap="all" dirty="0" err="1">
                <a:latin typeface="Arial Black"/>
              </a:rPr>
              <a:t>DCDB's</a:t>
            </a:r>
            <a:r>
              <a:rPr lang="fr-FR" sz="2400" cap="all" dirty="0">
                <a:latin typeface="Arial Black"/>
              </a:rPr>
              <a:t> CSB AWS</a:t>
            </a:r>
          </a:p>
        </p:txBody>
      </p:sp>
      <p:sp>
        <p:nvSpPr>
          <p:cNvPr id="9" name="Footer Placeholder 5"/>
          <p:cNvSpPr>
            <a:spLocks noGrp="1"/>
          </p:cNvSpPr>
          <p:nvPr>
            <p:ph type="ftr" sz="quarter" idx="11"/>
          </p:nvPr>
        </p:nvSpPr>
        <p:spPr>
          <a:xfrm>
            <a:off x="3438659" y="6249510"/>
            <a:ext cx="5513231" cy="501650"/>
          </a:xfrm>
        </p:spPr>
        <p:txBody>
          <a:bodyPr/>
          <a:lstStyle/>
          <a:p>
            <a:r>
              <a:rPr lang="en-GB" sz="1800">
                <a:solidFill>
                  <a:schemeClr val="tx1"/>
                </a:solidFill>
                <a:latin typeface="Arial"/>
                <a:cs typeface="Arial"/>
              </a:rPr>
              <a:t>CSBWG14, 16</a:t>
            </a:r>
            <a:r>
              <a:rPr lang="en-GB" sz="1800" baseline="30000" dirty="0">
                <a:solidFill>
                  <a:schemeClr val="tx1"/>
                </a:solidFill>
                <a:latin typeface="Arial"/>
                <a:cs typeface="Arial"/>
              </a:rPr>
              <a:t>th</a:t>
            </a:r>
            <a:r>
              <a:rPr lang="en-GB" sz="1800">
                <a:solidFill>
                  <a:schemeClr val="tx1"/>
                </a:solidFill>
                <a:latin typeface="Arial"/>
                <a:cs typeface="Arial"/>
              </a:rPr>
              <a:t> – 18</a:t>
            </a:r>
            <a:r>
              <a:rPr lang="en-GB" sz="1800" baseline="30000" dirty="0">
                <a:solidFill>
                  <a:schemeClr val="tx1"/>
                </a:solidFill>
                <a:latin typeface="Arial"/>
                <a:cs typeface="Arial"/>
              </a:rPr>
              <a:t>th</a:t>
            </a:r>
            <a:r>
              <a:rPr lang="en-GB" sz="1800" dirty="0">
                <a:solidFill>
                  <a:schemeClr val="tx1"/>
                </a:solidFill>
                <a:latin typeface="Arial"/>
                <a:cs typeface="Arial"/>
              </a:rPr>
              <a:t> August 2023</a:t>
            </a:r>
          </a:p>
        </p:txBody>
      </p:sp>
      <p:sp>
        <p:nvSpPr>
          <p:cNvPr id="10" name="TextBox 9"/>
          <p:cNvSpPr txBox="1"/>
          <p:nvPr/>
        </p:nvSpPr>
        <p:spPr>
          <a:xfrm>
            <a:off x="955222" y="1218489"/>
            <a:ext cx="10363808" cy="400110"/>
          </a:xfrm>
          <a:prstGeom prst="rect">
            <a:avLst/>
          </a:prstGeom>
          <a:noFill/>
        </p:spPr>
        <p:txBody>
          <a:bodyPr wrap="square" lIns="91440" tIns="45720" rIns="91440" bIns="45720" rtlCol="0" anchor="t">
            <a:spAutoFit/>
          </a:bodyPr>
          <a:lstStyle/>
          <a:p>
            <a:pPr marL="457200" indent="-457200">
              <a:spcAft>
                <a:spcPts val="600"/>
              </a:spcAft>
              <a:buFont typeface="+mj-lt"/>
              <a:buAutoNum type="arabicPeriod" startAt="5"/>
            </a:pPr>
            <a:r>
              <a:rPr lang="en-US" sz="2000" dirty="0">
                <a:cs typeface="Arial"/>
              </a:rPr>
              <a:t>AWS S3 Explorer: </a:t>
            </a:r>
            <a:r>
              <a:rPr lang="en-US" sz="2000" dirty="0">
                <a:cs typeface="Arial"/>
                <a:hlinkClick r:id="rId6"/>
              </a:rPr>
              <a:t>https://noaa-dcdb-bathymetry-pds.s3.amazonaws.com/index.html</a:t>
            </a:r>
            <a:endParaRPr lang="en-US" sz="2000" dirty="0">
              <a:cs typeface="Calibri"/>
            </a:endParaRPr>
          </a:p>
        </p:txBody>
      </p:sp>
      <p:pic>
        <p:nvPicPr>
          <p:cNvPr id="3" name="Picture 2">
            <a:extLst>
              <a:ext uri="{FF2B5EF4-FFF2-40B4-BE49-F238E27FC236}">
                <a16:creationId xmlns:a16="http://schemas.microsoft.com/office/drawing/2014/main" id="{01B91C56-EABE-41FE-9761-10B3FB5E91E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55223" y="2052840"/>
            <a:ext cx="5539000" cy="1463040"/>
          </a:xfrm>
          <a:prstGeom prst="rect">
            <a:avLst/>
          </a:prstGeom>
          <a:ln>
            <a:solidFill>
              <a:schemeClr val="accent1"/>
            </a:solidFill>
          </a:ln>
        </p:spPr>
      </p:pic>
      <p:pic>
        <p:nvPicPr>
          <p:cNvPr id="11" name="Picture 10">
            <a:extLst>
              <a:ext uri="{FF2B5EF4-FFF2-40B4-BE49-F238E27FC236}">
                <a16:creationId xmlns:a16="http://schemas.microsoft.com/office/drawing/2014/main" id="{A94342F2-0B20-46E4-BF69-DFFCF250BEE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86688" y="3856478"/>
            <a:ext cx="4271818" cy="2468880"/>
          </a:xfrm>
          <a:prstGeom prst="rect">
            <a:avLst/>
          </a:prstGeom>
          <a:ln>
            <a:solidFill>
              <a:schemeClr val="accent1"/>
            </a:solidFill>
          </a:ln>
        </p:spPr>
      </p:pic>
      <p:pic>
        <p:nvPicPr>
          <p:cNvPr id="13" name="Picture 12">
            <a:extLst>
              <a:ext uri="{FF2B5EF4-FFF2-40B4-BE49-F238E27FC236}">
                <a16:creationId xmlns:a16="http://schemas.microsoft.com/office/drawing/2014/main" id="{218D4187-573D-4EEC-A454-BDAE8D069CB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943555" y="2467885"/>
            <a:ext cx="4480560" cy="1877509"/>
          </a:xfrm>
          <a:prstGeom prst="rect">
            <a:avLst/>
          </a:prstGeom>
          <a:ln>
            <a:solidFill>
              <a:schemeClr val="accent1"/>
            </a:solidFill>
          </a:ln>
        </p:spPr>
      </p:pic>
      <p:cxnSp>
        <p:nvCxnSpPr>
          <p:cNvPr id="15" name="Connector: Elbow 14">
            <a:extLst>
              <a:ext uri="{FF2B5EF4-FFF2-40B4-BE49-F238E27FC236}">
                <a16:creationId xmlns:a16="http://schemas.microsoft.com/office/drawing/2014/main" id="{A24D451C-11AF-45EF-846F-9DD483711169}"/>
              </a:ext>
            </a:extLst>
          </p:cNvPr>
          <p:cNvCxnSpPr/>
          <p:nvPr/>
        </p:nvCxnSpPr>
        <p:spPr>
          <a:xfrm rot="5400000">
            <a:off x="413201" y="3146331"/>
            <a:ext cx="891031" cy="439615"/>
          </a:xfrm>
          <a:prstGeom prst="bentConnector3">
            <a:avLst>
              <a:gd name="adj1" fmla="val 4"/>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20" name="Straight Arrow Connector 19">
            <a:extLst>
              <a:ext uri="{FF2B5EF4-FFF2-40B4-BE49-F238E27FC236}">
                <a16:creationId xmlns:a16="http://schemas.microsoft.com/office/drawing/2014/main" id="{59E5411F-321D-4624-8AA0-4CCB3085EDCB}"/>
              </a:ext>
            </a:extLst>
          </p:cNvPr>
          <p:cNvCxnSpPr/>
          <p:nvPr/>
        </p:nvCxnSpPr>
        <p:spPr>
          <a:xfrm>
            <a:off x="1354016" y="3078885"/>
            <a:ext cx="5577840" cy="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pic>
        <p:nvPicPr>
          <p:cNvPr id="22" name="Picture 21">
            <a:extLst>
              <a:ext uri="{FF2B5EF4-FFF2-40B4-BE49-F238E27FC236}">
                <a16:creationId xmlns:a16="http://schemas.microsoft.com/office/drawing/2014/main" id="{1139815A-531D-4931-9A18-A97C6FB08FF1}"/>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870124" y="4700646"/>
            <a:ext cx="2534004" cy="1514686"/>
          </a:xfrm>
          <a:prstGeom prst="rect">
            <a:avLst/>
          </a:prstGeom>
          <a:ln>
            <a:solidFill>
              <a:schemeClr val="accent1"/>
            </a:solidFill>
          </a:ln>
        </p:spPr>
      </p:pic>
      <p:sp>
        <p:nvSpPr>
          <p:cNvPr id="23" name="Rectangle: Rounded Corners 22">
            <a:extLst>
              <a:ext uri="{FF2B5EF4-FFF2-40B4-BE49-F238E27FC236}">
                <a16:creationId xmlns:a16="http://schemas.microsoft.com/office/drawing/2014/main" id="{DA13252B-6061-470E-B5C7-A487C86B1FC9}"/>
              </a:ext>
            </a:extLst>
          </p:cNvPr>
          <p:cNvSpPr/>
          <p:nvPr/>
        </p:nvSpPr>
        <p:spPr>
          <a:xfrm>
            <a:off x="5462954" y="5410168"/>
            <a:ext cx="822960" cy="457200"/>
          </a:xfrm>
          <a:prstGeom prst="roundRect">
            <a:avLst/>
          </a:prstGeom>
          <a:noFill/>
          <a:ln>
            <a:solidFill>
              <a:srgbClr val="FF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BAD1DEC4-C6CC-45DD-8573-06F6A573D150}"/>
              </a:ext>
            </a:extLst>
          </p:cNvPr>
          <p:cNvSpPr/>
          <p:nvPr/>
        </p:nvSpPr>
        <p:spPr>
          <a:xfrm>
            <a:off x="6257197" y="5254047"/>
            <a:ext cx="445956" cy="769441"/>
          </a:xfrm>
          <a:prstGeom prst="rect">
            <a:avLst/>
          </a:prstGeom>
          <a:noFill/>
        </p:spPr>
        <p:txBody>
          <a:bodyPr wrap="none" lIns="91440" tIns="45720" rIns="91440" bIns="45720">
            <a:spAutoFit/>
          </a:bodyPr>
          <a:lstStyle/>
          <a:p>
            <a:pPr algn="ctr"/>
            <a:r>
              <a:rPr lang="en-US" sz="4400" b="0" cap="none" spc="0" dirty="0">
                <a:ln w="0"/>
                <a:solidFill>
                  <a:srgbClr val="FF0000"/>
                </a:solidFill>
                <a:effectLst>
                  <a:outerShdw blurRad="38100" dist="19050" dir="2700000" algn="tl" rotWithShape="0">
                    <a:schemeClr val="dk1">
                      <a:alpha val="40000"/>
                    </a:schemeClr>
                  </a:outerShdw>
                </a:effectLst>
              </a:rPr>
              <a:t>?</a:t>
            </a:r>
          </a:p>
        </p:txBody>
      </p:sp>
      <p:cxnSp>
        <p:nvCxnSpPr>
          <p:cNvPr id="25" name="Connector: Elbow 24">
            <a:extLst>
              <a:ext uri="{FF2B5EF4-FFF2-40B4-BE49-F238E27FC236}">
                <a16:creationId xmlns:a16="http://schemas.microsoft.com/office/drawing/2014/main" id="{50050B94-A323-434F-958D-29C7BBB12366}"/>
              </a:ext>
            </a:extLst>
          </p:cNvPr>
          <p:cNvCxnSpPr>
            <a:cxnSpLocks/>
          </p:cNvCxnSpPr>
          <p:nvPr/>
        </p:nvCxnSpPr>
        <p:spPr>
          <a:xfrm rot="10800000" flipV="1">
            <a:off x="5387951" y="3818374"/>
            <a:ext cx="1727957" cy="876409"/>
          </a:xfrm>
          <a:prstGeom prst="bentConnector3">
            <a:avLst>
              <a:gd name="adj1" fmla="val 99865"/>
            </a:avLst>
          </a:prstGeom>
          <a:ln>
            <a:tailEnd type="triangle"/>
          </a:ln>
        </p:spPr>
        <p:style>
          <a:lnRef idx="1">
            <a:schemeClr val="accent2"/>
          </a:lnRef>
          <a:fillRef idx="0">
            <a:schemeClr val="accent2"/>
          </a:fillRef>
          <a:effectRef idx="0">
            <a:schemeClr val="accent2"/>
          </a:effectRef>
          <a:fontRef idx="minor">
            <a:schemeClr val="tx1"/>
          </a:fontRef>
        </p:style>
      </p:cxnSp>
      <p:sp>
        <p:nvSpPr>
          <p:cNvPr id="30" name="Rectangle: Rounded Corners 29">
            <a:extLst>
              <a:ext uri="{FF2B5EF4-FFF2-40B4-BE49-F238E27FC236}">
                <a16:creationId xmlns:a16="http://schemas.microsoft.com/office/drawing/2014/main" id="{5D38FB04-10DF-429F-8E1A-08AD573139D5}"/>
              </a:ext>
            </a:extLst>
          </p:cNvPr>
          <p:cNvSpPr/>
          <p:nvPr/>
        </p:nvSpPr>
        <p:spPr>
          <a:xfrm>
            <a:off x="7121770" y="3539328"/>
            <a:ext cx="445477" cy="182880"/>
          </a:xfrm>
          <a:prstGeom prst="roundRect">
            <a:avLst/>
          </a:prstGeom>
          <a:noFill/>
          <a:ln>
            <a:solidFill>
              <a:srgbClr val="FFC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pic>
        <p:nvPicPr>
          <p:cNvPr id="32" name="Graphic 31" descr="Line arrow Horizontal U turn">
            <a:extLst>
              <a:ext uri="{FF2B5EF4-FFF2-40B4-BE49-F238E27FC236}">
                <a16:creationId xmlns:a16="http://schemas.microsoft.com/office/drawing/2014/main" id="{4F2A074F-6896-4DE1-8E32-1AB1E1A30AF4}"/>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578946" y="3428071"/>
            <a:ext cx="365760" cy="365760"/>
          </a:xfrm>
          <a:prstGeom prst="rect">
            <a:avLst/>
          </a:prstGeom>
        </p:spPr>
      </p:pic>
      <p:sp>
        <p:nvSpPr>
          <p:cNvPr id="19" name="Speech Bubble: Rectangle 18">
            <a:extLst>
              <a:ext uri="{FF2B5EF4-FFF2-40B4-BE49-F238E27FC236}">
                <a16:creationId xmlns:a16="http://schemas.microsoft.com/office/drawing/2014/main" id="{BAC290F8-BC30-4062-B87E-722BB09CEF6A}"/>
              </a:ext>
            </a:extLst>
          </p:cNvPr>
          <p:cNvSpPr/>
          <p:nvPr/>
        </p:nvSpPr>
        <p:spPr>
          <a:xfrm>
            <a:off x="7247543" y="5481437"/>
            <a:ext cx="4936067" cy="1236120"/>
          </a:xfrm>
          <a:prstGeom prst="wedgeRectCallout">
            <a:avLst>
              <a:gd name="adj1" fmla="val -61185"/>
              <a:gd name="adj2" fmla="val -4153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DCDB answer on 31/05/2023:</a:t>
            </a:r>
          </a:p>
          <a:p>
            <a:pPr algn="ctr"/>
            <a:r>
              <a:rPr lang="en-US" sz="1600" i="1" dirty="0"/>
              <a:t>parquet, h3, and mb in the README.md are forward-looking and will be removed from documentation until those additional formats are ready.</a:t>
            </a:r>
          </a:p>
        </p:txBody>
      </p:sp>
      <p:sp>
        <p:nvSpPr>
          <p:cNvPr id="21" name="TextBox 20">
            <a:extLst>
              <a:ext uri="{FF2B5EF4-FFF2-40B4-BE49-F238E27FC236}">
                <a16:creationId xmlns:a16="http://schemas.microsoft.com/office/drawing/2014/main" id="{BA2FA4DE-D882-4765-8C8C-867684492539}"/>
              </a:ext>
            </a:extLst>
          </p:cNvPr>
          <p:cNvSpPr txBox="1"/>
          <p:nvPr/>
        </p:nvSpPr>
        <p:spPr>
          <a:xfrm>
            <a:off x="4740911" y="3472641"/>
            <a:ext cx="1920240" cy="307777"/>
          </a:xfrm>
          <a:prstGeom prst="rect">
            <a:avLst/>
          </a:prstGeom>
          <a:noFill/>
        </p:spPr>
        <p:txBody>
          <a:bodyPr wrap="square" rtlCol="0">
            <a:spAutoFit/>
          </a:bodyPr>
          <a:lstStyle/>
          <a:p>
            <a:pPr algn="ctr"/>
            <a:r>
              <a:rPr lang="en-US" sz="1400" i="1" dirty="0">
                <a:solidFill>
                  <a:schemeClr val="tx1">
                    <a:lumMod val="50000"/>
                    <a:lumOff val="50000"/>
                  </a:schemeClr>
                </a:solidFill>
              </a:rPr>
              <a:t>Accessed 25 July 2023</a:t>
            </a:r>
          </a:p>
        </p:txBody>
      </p:sp>
      <p:sp>
        <p:nvSpPr>
          <p:cNvPr id="12" name="CasellaDiTesto 16">
            <a:extLst>
              <a:ext uri="{FF2B5EF4-FFF2-40B4-BE49-F238E27FC236}">
                <a16:creationId xmlns:a16="http://schemas.microsoft.com/office/drawing/2014/main" id="{09FFE461-3799-1EA0-9185-3429B11FF7DA}"/>
              </a:ext>
            </a:extLst>
          </p:cNvPr>
          <p:cNvSpPr txBox="1"/>
          <p:nvPr/>
        </p:nvSpPr>
        <p:spPr>
          <a:xfrm>
            <a:off x="1719301" y="1745782"/>
            <a:ext cx="4007960" cy="369332"/>
          </a:xfrm>
          <a:prstGeom prst="rect">
            <a:avLst/>
          </a:prstGeom>
          <a:noFill/>
        </p:spPr>
        <p:txBody>
          <a:bodyPr wrap="square" lIns="91440" tIns="45720" rIns="91440" bIns="45720" rtlCol="0" anchor="t">
            <a:spAutoFit/>
          </a:bodyPr>
          <a:lstStyle/>
          <a:p>
            <a:pPr algn="ctr"/>
            <a:r>
              <a:rPr lang="en-US" b="1" dirty="0">
                <a:cs typeface="Calibri"/>
              </a:rPr>
              <a:t>Landing Page</a:t>
            </a:r>
            <a:endParaRPr lang="en-US" dirty="0"/>
          </a:p>
        </p:txBody>
      </p:sp>
      <p:sp>
        <p:nvSpPr>
          <p:cNvPr id="14" name="CasellaDiTesto 16">
            <a:extLst>
              <a:ext uri="{FF2B5EF4-FFF2-40B4-BE49-F238E27FC236}">
                <a16:creationId xmlns:a16="http://schemas.microsoft.com/office/drawing/2014/main" id="{5E542FFF-F3AC-6F14-2BEE-08DB17134BA6}"/>
              </a:ext>
            </a:extLst>
          </p:cNvPr>
          <p:cNvSpPr txBox="1"/>
          <p:nvPr/>
        </p:nvSpPr>
        <p:spPr>
          <a:xfrm>
            <a:off x="7200577" y="2162000"/>
            <a:ext cx="4007960" cy="369332"/>
          </a:xfrm>
          <a:prstGeom prst="rect">
            <a:avLst/>
          </a:prstGeom>
          <a:noFill/>
        </p:spPr>
        <p:txBody>
          <a:bodyPr wrap="square" lIns="91440" tIns="45720" rIns="91440" bIns="45720" rtlCol="0" anchor="t">
            <a:spAutoFit/>
          </a:bodyPr>
          <a:lstStyle/>
          <a:p>
            <a:pPr algn="ctr"/>
            <a:r>
              <a:rPr lang="en-US" b="1" dirty="0">
                <a:cs typeface="Calibri"/>
              </a:rPr>
              <a:t>Docs Page</a:t>
            </a:r>
            <a:endParaRPr lang="en-US" dirty="0"/>
          </a:p>
        </p:txBody>
      </p:sp>
      <p:sp>
        <p:nvSpPr>
          <p:cNvPr id="17" name="CasellaDiTesto 16">
            <a:extLst>
              <a:ext uri="{FF2B5EF4-FFF2-40B4-BE49-F238E27FC236}">
                <a16:creationId xmlns:a16="http://schemas.microsoft.com/office/drawing/2014/main" id="{0CA0ABB4-A55E-E414-F5D1-BD4D5BF02325}"/>
              </a:ext>
            </a:extLst>
          </p:cNvPr>
          <p:cNvSpPr txBox="1"/>
          <p:nvPr/>
        </p:nvSpPr>
        <p:spPr>
          <a:xfrm>
            <a:off x="316963" y="3577142"/>
            <a:ext cx="4007960" cy="369332"/>
          </a:xfrm>
          <a:prstGeom prst="rect">
            <a:avLst/>
          </a:prstGeom>
          <a:noFill/>
        </p:spPr>
        <p:txBody>
          <a:bodyPr wrap="square" lIns="91440" tIns="45720" rIns="91440" bIns="45720" rtlCol="0" anchor="t">
            <a:spAutoFit/>
          </a:bodyPr>
          <a:lstStyle/>
          <a:p>
            <a:pPr algn="ctr"/>
            <a:r>
              <a:rPr lang="en-US" b="1" dirty="0">
                <a:cs typeface="Calibri"/>
              </a:rPr>
              <a:t>Example of daily CSV Page</a:t>
            </a:r>
            <a:endParaRPr lang="en-US" dirty="0"/>
          </a:p>
        </p:txBody>
      </p:sp>
    </p:spTree>
    <p:extLst>
      <p:ext uri="{BB962C8B-B14F-4D97-AF65-F5344CB8AC3E}">
        <p14:creationId xmlns:p14="http://schemas.microsoft.com/office/powerpoint/2010/main" val="938533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extLst>
    <p:ext uri="{6950BFC3-D8DA-4A85-94F7-54DA5524770B}">
      <p188:commentRel xmlns:p188="http://schemas.microsoft.com/office/powerpoint/2018/8/main" r:id="rId2"/>
    </p:ext>
  </p:extLs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9566" y="818"/>
            <a:ext cx="944537" cy="941640"/>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 y="942458"/>
            <a:ext cx="939567" cy="945366"/>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 y="0"/>
            <a:ext cx="939567" cy="942458"/>
          </a:xfrm>
          <a:prstGeom prst="rect">
            <a:avLst/>
          </a:prstGeom>
        </p:spPr>
      </p:pic>
      <p:sp>
        <p:nvSpPr>
          <p:cNvPr id="7" name="Title 2">
            <a:extLst>
              <a:ext uri="{FF2B5EF4-FFF2-40B4-BE49-F238E27FC236}">
                <a16:creationId xmlns:a16="http://schemas.microsoft.com/office/drawing/2014/main" id="{FE6D94CB-EDE5-495B-BEC4-A42A4A0713D7}"/>
              </a:ext>
            </a:extLst>
          </p:cNvPr>
          <p:cNvSpPr txBox="1">
            <a:spLocks/>
          </p:cNvSpPr>
          <p:nvPr/>
        </p:nvSpPr>
        <p:spPr>
          <a:xfrm>
            <a:off x="1895287" y="0"/>
            <a:ext cx="10288323" cy="966850"/>
          </a:xfrm>
          <a:prstGeom prst="rect">
            <a:avLst/>
          </a:prstGeom>
          <a:solidFill>
            <a:schemeClr val="bg1"/>
          </a:solidFill>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fr-FR" sz="2400" cap="all" dirty="0">
                <a:latin typeface="Arial Black"/>
              </a:rPr>
              <a:t> AWS S3 README.html</a:t>
            </a:r>
            <a:endParaRPr lang="en-US" sz="2400" cap="all" dirty="0">
              <a:latin typeface="Arial Black"/>
            </a:endParaRPr>
          </a:p>
        </p:txBody>
      </p:sp>
      <p:sp>
        <p:nvSpPr>
          <p:cNvPr id="9" name="Footer Placeholder 5"/>
          <p:cNvSpPr>
            <a:spLocks noGrp="1"/>
          </p:cNvSpPr>
          <p:nvPr>
            <p:ph type="ftr" sz="quarter" idx="11"/>
          </p:nvPr>
        </p:nvSpPr>
        <p:spPr>
          <a:xfrm>
            <a:off x="3438659" y="6249510"/>
            <a:ext cx="5513231" cy="501650"/>
          </a:xfrm>
        </p:spPr>
        <p:txBody>
          <a:bodyPr/>
          <a:lstStyle/>
          <a:p>
            <a:r>
              <a:rPr lang="en-GB" sz="1800" dirty="0">
                <a:solidFill>
                  <a:schemeClr val="tx1"/>
                </a:solidFill>
                <a:latin typeface="Arial"/>
                <a:cs typeface="Arial"/>
              </a:rPr>
              <a:t>CSBWG14, 16</a:t>
            </a:r>
            <a:r>
              <a:rPr lang="en-GB" sz="1800" baseline="30000" dirty="0">
                <a:solidFill>
                  <a:schemeClr val="tx1"/>
                </a:solidFill>
                <a:latin typeface="Arial"/>
                <a:cs typeface="Arial"/>
              </a:rPr>
              <a:t>th</a:t>
            </a:r>
            <a:r>
              <a:rPr lang="en-GB" sz="1800">
                <a:solidFill>
                  <a:schemeClr val="tx1"/>
                </a:solidFill>
                <a:latin typeface="Arial"/>
                <a:cs typeface="Arial"/>
              </a:rPr>
              <a:t> – 18</a:t>
            </a:r>
            <a:r>
              <a:rPr lang="en-GB" sz="1800" baseline="30000" dirty="0">
                <a:solidFill>
                  <a:schemeClr val="tx1"/>
                </a:solidFill>
                <a:latin typeface="Arial"/>
                <a:cs typeface="Arial"/>
              </a:rPr>
              <a:t>th</a:t>
            </a:r>
            <a:r>
              <a:rPr lang="en-GB" sz="1800" dirty="0">
                <a:solidFill>
                  <a:schemeClr val="tx1"/>
                </a:solidFill>
                <a:latin typeface="Arial"/>
                <a:cs typeface="Arial"/>
              </a:rPr>
              <a:t> August 2023</a:t>
            </a:r>
          </a:p>
        </p:txBody>
      </p:sp>
      <p:sp>
        <p:nvSpPr>
          <p:cNvPr id="10" name="TextBox 9"/>
          <p:cNvSpPr txBox="1"/>
          <p:nvPr/>
        </p:nvSpPr>
        <p:spPr>
          <a:xfrm>
            <a:off x="955222" y="1218489"/>
            <a:ext cx="10363808" cy="469359"/>
          </a:xfrm>
          <a:prstGeom prst="rect">
            <a:avLst/>
          </a:prstGeom>
          <a:noFill/>
        </p:spPr>
        <p:txBody>
          <a:bodyPr wrap="square" rtlCol="0">
            <a:spAutoFit/>
          </a:bodyPr>
          <a:lstStyle/>
          <a:p>
            <a:pPr marL="457200" indent="-457200">
              <a:spcAft>
                <a:spcPts val="600"/>
              </a:spcAft>
              <a:buFont typeface="+mj-lt"/>
              <a:buAutoNum type="arabicPeriod" startAt="6"/>
            </a:pPr>
            <a:r>
              <a:rPr lang="en-US" sz="2450" dirty="0">
                <a:cs typeface="Arial" panose="020B0604020202020204" pitchFamily="34" charset="0"/>
                <a:hlinkClick r:id="rId6"/>
              </a:rPr>
              <a:t>https://noaa-dcdb-bathymetry-pds.s3.amazonaws.com/docs/readme.html</a:t>
            </a:r>
            <a:endParaRPr lang="en-US" sz="2450" dirty="0">
              <a:cs typeface="Arial" panose="020B0604020202020204" pitchFamily="34" charset="0"/>
            </a:endParaRPr>
          </a:p>
        </p:txBody>
      </p:sp>
      <p:pic>
        <p:nvPicPr>
          <p:cNvPr id="8" name="Picture 7">
            <a:extLst>
              <a:ext uri="{FF2B5EF4-FFF2-40B4-BE49-F238E27FC236}">
                <a16:creationId xmlns:a16="http://schemas.microsoft.com/office/drawing/2014/main" id="{D1CF6F75-66CB-41EF-ACBC-06034CDB22B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460822" y="1682679"/>
            <a:ext cx="3757475" cy="4572000"/>
          </a:xfrm>
          <a:prstGeom prst="rect">
            <a:avLst/>
          </a:prstGeom>
          <a:ln>
            <a:solidFill>
              <a:schemeClr val="accent1"/>
            </a:solidFill>
          </a:ln>
        </p:spPr>
      </p:pic>
      <p:sp>
        <p:nvSpPr>
          <p:cNvPr id="19" name="Rectangle 18">
            <a:extLst>
              <a:ext uri="{FF2B5EF4-FFF2-40B4-BE49-F238E27FC236}">
                <a16:creationId xmlns:a16="http://schemas.microsoft.com/office/drawing/2014/main" id="{965332AD-8E0A-4EB8-A935-3119307333A3}"/>
              </a:ext>
            </a:extLst>
          </p:cNvPr>
          <p:cNvSpPr/>
          <p:nvPr/>
        </p:nvSpPr>
        <p:spPr>
          <a:xfrm>
            <a:off x="5393773" y="1690145"/>
            <a:ext cx="5643503" cy="2708434"/>
          </a:xfrm>
          <a:prstGeom prst="rect">
            <a:avLst/>
          </a:prstGeom>
          <a:solidFill>
            <a:schemeClr val="bg1"/>
          </a:solidFill>
        </p:spPr>
        <p:txBody>
          <a:bodyPr wrap="square" lIns="91440" tIns="45720" rIns="91440" bIns="45720" anchor="t">
            <a:spAutoFit/>
          </a:bodyPr>
          <a:lstStyle/>
          <a:p>
            <a:pPr marL="514350" indent="-514350">
              <a:spcAft>
                <a:spcPts val="600"/>
              </a:spcAft>
              <a:buFont typeface="+mj-lt"/>
              <a:buAutoNum type="alphaLcPeriod"/>
            </a:pPr>
            <a:r>
              <a:rPr lang="en-US" sz="1500" dirty="0">
                <a:solidFill>
                  <a:prstClr val="black"/>
                </a:solidFill>
                <a:cs typeface="Arial" panose="020B0604020202020204" pitchFamily="34" charset="0"/>
              </a:rPr>
              <a:t>S3 CSV format description</a:t>
            </a:r>
          </a:p>
          <a:p>
            <a:pPr marL="971550" lvl="1" indent="-514350">
              <a:spcAft>
                <a:spcPts val="600"/>
              </a:spcAft>
              <a:buFont typeface="+mj-lt"/>
              <a:buAutoNum type="romanLcPeriod"/>
            </a:pPr>
            <a:r>
              <a:rPr lang="en-US" sz="1500" dirty="0">
                <a:solidFill>
                  <a:prstClr val="black"/>
                </a:solidFill>
                <a:cs typeface="Arial" panose="020B0604020202020204" pitchFamily="34" charset="0"/>
              </a:rPr>
              <a:t>Should B-12 be mentioned?</a:t>
            </a:r>
          </a:p>
          <a:p>
            <a:pPr marL="971550" lvl="1" indent="-514350">
              <a:spcAft>
                <a:spcPts val="600"/>
              </a:spcAft>
              <a:buFont typeface="+mj-lt"/>
              <a:buAutoNum type="romanLcPeriod"/>
            </a:pPr>
            <a:r>
              <a:rPr lang="en-US" sz="1500" dirty="0">
                <a:solidFill>
                  <a:prstClr val="black"/>
                </a:solidFill>
                <a:cs typeface="Arial" panose="020B0604020202020204" pitchFamily="34" charset="0"/>
              </a:rPr>
              <a:t>Is UNIQUE_ID unique for a vessel across trusted nodes?</a:t>
            </a:r>
          </a:p>
          <a:p>
            <a:pPr marL="971550" lvl="1" indent="-514350">
              <a:spcAft>
                <a:spcPts val="600"/>
              </a:spcAft>
              <a:buFont typeface="+mj-lt"/>
              <a:buAutoNum type="romanLcPeriod"/>
            </a:pPr>
            <a:r>
              <a:rPr lang="en-US" sz="1500" dirty="0">
                <a:solidFill>
                  <a:prstClr val="black"/>
                </a:solidFill>
                <a:cs typeface="Arial" panose="020B0604020202020204" pitchFamily="34" charset="0"/>
              </a:rPr>
              <a:t>Is FILE_UUID unique for a journey? If not, how to retrieve all the files related to the same journey?</a:t>
            </a:r>
          </a:p>
          <a:p>
            <a:pPr marL="971550" lvl="1" indent="-514350">
              <a:spcAft>
                <a:spcPts val="600"/>
              </a:spcAft>
              <a:buFont typeface="+mj-lt"/>
              <a:buAutoNum type="romanLcPeriod"/>
            </a:pPr>
            <a:r>
              <a:rPr lang="en-US" sz="1500" dirty="0">
                <a:solidFill>
                  <a:prstClr val="black"/>
                </a:solidFill>
                <a:cs typeface="Arial" panose="020B0604020202020204" pitchFamily="34" charset="0"/>
              </a:rPr>
              <a:t>What to use the PROVIDER for?</a:t>
            </a:r>
          </a:p>
          <a:p>
            <a:pPr marL="971550" lvl="1" indent="-514350">
              <a:spcAft>
                <a:spcPts val="600"/>
              </a:spcAft>
              <a:buFont typeface="+mj-lt"/>
              <a:buAutoNum type="romanLcPeriod"/>
            </a:pPr>
            <a:r>
              <a:rPr lang="en-US" sz="1500" dirty="0">
                <a:solidFill>
                  <a:prstClr val="black"/>
                </a:solidFill>
                <a:cs typeface="Arial" panose="020B0604020202020204" pitchFamily="34" charset="0"/>
              </a:rPr>
              <a:t>Is ‘platform’ and ‘ship’ used interchangeably?</a:t>
            </a:r>
          </a:p>
          <a:p>
            <a:pPr lvl="2">
              <a:spcAft>
                <a:spcPts val="600"/>
              </a:spcAft>
            </a:pPr>
            <a:r>
              <a:rPr lang="en-US" sz="1500" i="1" dirty="0">
                <a:cs typeface="Calibri"/>
              </a:rPr>
              <a:t>'Vessel Name' is recommended metadata in B-12 3.3.3 </a:t>
            </a:r>
          </a:p>
          <a:p>
            <a:pPr marL="971550" lvl="1" indent="-514350">
              <a:spcAft>
                <a:spcPts val="600"/>
              </a:spcAft>
              <a:buFont typeface="+mj-lt"/>
              <a:buAutoNum type="romanLcPeriod"/>
            </a:pPr>
            <a:r>
              <a:rPr lang="en-US" sz="1500" dirty="0">
                <a:solidFill>
                  <a:prstClr val="black"/>
                </a:solidFill>
                <a:cs typeface="Arial" panose="020B0604020202020204" pitchFamily="34" charset="0"/>
              </a:rPr>
              <a:t>…</a:t>
            </a:r>
          </a:p>
        </p:txBody>
      </p:sp>
      <p:sp>
        <p:nvSpPr>
          <p:cNvPr id="11" name="Speech Bubble: Rectangle 10">
            <a:extLst>
              <a:ext uri="{FF2B5EF4-FFF2-40B4-BE49-F238E27FC236}">
                <a16:creationId xmlns:a16="http://schemas.microsoft.com/office/drawing/2014/main" id="{4C47BD30-DCC5-44BD-A6C4-7CA62DFB8280}"/>
              </a:ext>
            </a:extLst>
          </p:cNvPr>
          <p:cNvSpPr/>
          <p:nvPr/>
        </p:nvSpPr>
        <p:spPr>
          <a:xfrm>
            <a:off x="5393773" y="4411132"/>
            <a:ext cx="6688160" cy="1967492"/>
          </a:xfrm>
          <a:prstGeom prst="wedgeRectCallout">
            <a:avLst>
              <a:gd name="adj1" fmla="val 3653"/>
              <a:gd name="adj2" fmla="val -6438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DCDB answer on 31/05/2023:</a:t>
            </a:r>
          </a:p>
          <a:p>
            <a:pPr algn="ctr"/>
            <a:r>
              <a:rPr lang="en-US" sz="1400" i="1" dirty="0"/>
              <a:t>The </a:t>
            </a:r>
            <a:r>
              <a:rPr lang="en-US" sz="1400" i="1" dirty="0" err="1"/>
              <a:t>unique_ID</a:t>
            </a:r>
            <a:r>
              <a:rPr lang="en-US" sz="1400" i="1" dirty="0"/>
              <a:t> is set by the trusted node and is intentionally outside the scope of the DCDB.  If the same vessel were to contribute via multiple trusted nodes, it would likely have a different </a:t>
            </a:r>
            <a:r>
              <a:rPr lang="en-US" sz="1400" i="1" dirty="0" err="1"/>
              <a:t>unique_ID</a:t>
            </a:r>
            <a:r>
              <a:rPr lang="en-US" sz="1400" i="1" dirty="0"/>
              <a:t> from each.</a:t>
            </a:r>
          </a:p>
          <a:p>
            <a:pPr algn="ctr">
              <a:spcBef>
                <a:spcPts val="600"/>
              </a:spcBef>
            </a:pPr>
            <a:r>
              <a:rPr lang="en-US" sz="1400" b="1" i="1" dirty="0"/>
              <a:t>The concept of a “cruise” or “journey” is not inherent in the data submissions </a:t>
            </a:r>
            <a:r>
              <a:rPr lang="en-US" sz="1400" i="1" dirty="0"/>
              <a:t>and what appears on the map as a single continuous track may consist of multiple independent files with separate FILE_IDs.</a:t>
            </a:r>
          </a:p>
          <a:p>
            <a:pPr algn="ctr">
              <a:spcBef>
                <a:spcPts val="600"/>
              </a:spcBef>
            </a:pPr>
            <a:r>
              <a:rPr lang="en-US" sz="1400" i="1" dirty="0"/>
              <a:t>PROVIDER allows filtering to select data from a given trusted node.</a:t>
            </a:r>
          </a:p>
        </p:txBody>
      </p:sp>
      <p:sp>
        <p:nvSpPr>
          <p:cNvPr id="12" name="TextBox 11">
            <a:extLst>
              <a:ext uri="{FF2B5EF4-FFF2-40B4-BE49-F238E27FC236}">
                <a16:creationId xmlns:a16="http://schemas.microsoft.com/office/drawing/2014/main" id="{8ACA656D-E0F2-4D72-940A-217C330A3A59}"/>
              </a:ext>
            </a:extLst>
          </p:cNvPr>
          <p:cNvSpPr txBox="1"/>
          <p:nvPr/>
        </p:nvSpPr>
        <p:spPr>
          <a:xfrm>
            <a:off x="3438659" y="5963619"/>
            <a:ext cx="1920240" cy="307777"/>
          </a:xfrm>
          <a:prstGeom prst="rect">
            <a:avLst/>
          </a:prstGeom>
          <a:noFill/>
        </p:spPr>
        <p:txBody>
          <a:bodyPr wrap="square" rtlCol="0">
            <a:spAutoFit/>
          </a:bodyPr>
          <a:lstStyle/>
          <a:p>
            <a:pPr algn="ctr"/>
            <a:r>
              <a:rPr lang="en-US" sz="1400" i="1" dirty="0">
                <a:solidFill>
                  <a:schemeClr val="tx1">
                    <a:lumMod val="50000"/>
                    <a:lumOff val="50000"/>
                  </a:schemeClr>
                </a:solidFill>
              </a:rPr>
              <a:t>Accessed 25 July 2023</a:t>
            </a:r>
          </a:p>
        </p:txBody>
      </p:sp>
    </p:spTree>
    <p:extLst>
      <p:ext uri="{BB962C8B-B14F-4D97-AF65-F5344CB8AC3E}">
        <p14:creationId xmlns:p14="http://schemas.microsoft.com/office/powerpoint/2010/main" val="3383480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extLst>
    <p:ext uri="{6950BFC3-D8DA-4A85-94F7-54DA5524770B}">
      <p188:commentRel xmlns:p188="http://schemas.microsoft.com/office/powerpoint/2018/8/main" r:id="rId2"/>
    </p:ext>
  </p:extLs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9566" y="818"/>
            <a:ext cx="944537" cy="941640"/>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 y="942458"/>
            <a:ext cx="939567" cy="945366"/>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 y="0"/>
            <a:ext cx="939567" cy="942458"/>
          </a:xfrm>
          <a:prstGeom prst="rect">
            <a:avLst/>
          </a:prstGeom>
        </p:spPr>
      </p:pic>
      <p:sp>
        <p:nvSpPr>
          <p:cNvPr id="7" name="Title 2">
            <a:extLst>
              <a:ext uri="{FF2B5EF4-FFF2-40B4-BE49-F238E27FC236}">
                <a16:creationId xmlns:a16="http://schemas.microsoft.com/office/drawing/2014/main" id="{FE6D94CB-EDE5-495B-BEC4-A42A4A0713D7}"/>
              </a:ext>
            </a:extLst>
          </p:cNvPr>
          <p:cNvSpPr txBox="1">
            <a:spLocks/>
          </p:cNvSpPr>
          <p:nvPr/>
        </p:nvSpPr>
        <p:spPr>
          <a:xfrm>
            <a:off x="1895287" y="0"/>
            <a:ext cx="10288323" cy="966850"/>
          </a:xfrm>
          <a:prstGeom prst="rect">
            <a:avLst/>
          </a:prstGeom>
          <a:solidFill>
            <a:schemeClr val="bg1"/>
          </a:solidFill>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fr-FR" sz="2400" cap="all" dirty="0">
                <a:latin typeface="Arial Black"/>
              </a:rPr>
              <a:t> </a:t>
            </a:r>
            <a:r>
              <a:rPr lang="fr-FR" sz="2400" cap="all" dirty="0" err="1">
                <a:latin typeface="Arial Black"/>
              </a:rPr>
              <a:t>Additional</a:t>
            </a:r>
            <a:r>
              <a:rPr lang="fr-FR" sz="2400" cap="all" dirty="0">
                <a:latin typeface="Arial Black"/>
              </a:rPr>
              <a:t> info </a:t>
            </a:r>
            <a:r>
              <a:rPr lang="fr-FR" sz="2400" cap="all" dirty="0" err="1">
                <a:latin typeface="Arial Black"/>
              </a:rPr>
              <a:t>from</a:t>
            </a:r>
            <a:r>
              <a:rPr lang="fr-FR" sz="2400" cap="all" dirty="0">
                <a:latin typeface="Arial Black"/>
              </a:rPr>
              <a:t> the </a:t>
            </a:r>
            <a:r>
              <a:rPr lang="en-US" sz="2400" cap="all" dirty="0">
                <a:latin typeface="Arial Black"/>
              </a:rPr>
              <a:t>Registry of Open Data</a:t>
            </a:r>
          </a:p>
        </p:txBody>
      </p:sp>
      <p:sp>
        <p:nvSpPr>
          <p:cNvPr id="9" name="Footer Placeholder 5"/>
          <p:cNvSpPr>
            <a:spLocks noGrp="1"/>
          </p:cNvSpPr>
          <p:nvPr>
            <p:ph type="ftr" sz="quarter" idx="11"/>
          </p:nvPr>
        </p:nvSpPr>
        <p:spPr>
          <a:xfrm>
            <a:off x="3438659" y="6249510"/>
            <a:ext cx="5513231" cy="501650"/>
          </a:xfrm>
        </p:spPr>
        <p:txBody>
          <a:bodyPr/>
          <a:lstStyle/>
          <a:p>
            <a:r>
              <a:rPr lang="en-GB" sz="1800" dirty="0">
                <a:solidFill>
                  <a:schemeClr val="tx1"/>
                </a:solidFill>
                <a:latin typeface="Arial"/>
                <a:cs typeface="Arial"/>
              </a:rPr>
              <a:t>CSBWG14, 16</a:t>
            </a:r>
            <a:r>
              <a:rPr lang="en-GB" sz="1800" baseline="30000" dirty="0">
                <a:solidFill>
                  <a:schemeClr val="tx1"/>
                </a:solidFill>
                <a:latin typeface="Arial"/>
                <a:cs typeface="Arial"/>
              </a:rPr>
              <a:t>th</a:t>
            </a:r>
            <a:r>
              <a:rPr lang="en-GB" sz="1800">
                <a:solidFill>
                  <a:schemeClr val="tx1"/>
                </a:solidFill>
                <a:latin typeface="Arial"/>
                <a:cs typeface="Arial"/>
              </a:rPr>
              <a:t> – 18</a:t>
            </a:r>
            <a:r>
              <a:rPr lang="en-GB" sz="1800" baseline="30000" dirty="0">
                <a:solidFill>
                  <a:schemeClr val="tx1"/>
                </a:solidFill>
                <a:latin typeface="Arial"/>
                <a:cs typeface="Arial"/>
              </a:rPr>
              <a:t>th</a:t>
            </a:r>
            <a:r>
              <a:rPr lang="en-GB" sz="1800" dirty="0">
                <a:solidFill>
                  <a:schemeClr val="tx1"/>
                </a:solidFill>
                <a:latin typeface="Arial"/>
                <a:cs typeface="Arial"/>
              </a:rPr>
              <a:t> August 2023</a:t>
            </a:r>
          </a:p>
        </p:txBody>
      </p:sp>
      <p:sp>
        <p:nvSpPr>
          <p:cNvPr id="10" name="TextBox 9"/>
          <p:cNvSpPr txBox="1"/>
          <p:nvPr/>
        </p:nvSpPr>
        <p:spPr>
          <a:xfrm>
            <a:off x="955222" y="1218489"/>
            <a:ext cx="10363808" cy="469359"/>
          </a:xfrm>
          <a:prstGeom prst="rect">
            <a:avLst/>
          </a:prstGeom>
          <a:noFill/>
        </p:spPr>
        <p:txBody>
          <a:bodyPr wrap="square" rtlCol="0">
            <a:spAutoFit/>
          </a:bodyPr>
          <a:lstStyle/>
          <a:p>
            <a:pPr marL="457200" indent="-457200">
              <a:spcAft>
                <a:spcPts val="600"/>
              </a:spcAft>
              <a:buFont typeface="+mj-lt"/>
              <a:buAutoNum type="arabicPeriod" startAt="7"/>
            </a:pPr>
            <a:r>
              <a:rPr lang="en-US" sz="2450" dirty="0">
                <a:cs typeface="Arial" panose="020B0604020202020204" pitchFamily="34" charset="0"/>
                <a:hlinkClick r:id="rId6"/>
              </a:rPr>
              <a:t>https://registry.opendata.aws/noaa-dcdb-bathymetry-pds/</a:t>
            </a:r>
            <a:endParaRPr lang="en-US" sz="2450" dirty="0">
              <a:cs typeface="Arial" panose="020B0604020202020204" pitchFamily="34" charset="0"/>
            </a:endParaRPr>
          </a:p>
        </p:txBody>
      </p:sp>
      <p:pic>
        <p:nvPicPr>
          <p:cNvPr id="8" name="Picture 7">
            <a:extLst>
              <a:ext uri="{FF2B5EF4-FFF2-40B4-BE49-F238E27FC236}">
                <a16:creationId xmlns:a16="http://schemas.microsoft.com/office/drawing/2014/main" id="{06E78DD2-042E-4C1B-91B1-FDC2FFFF262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0255" y="1722334"/>
            <a:ext cx="6126480" cy="5053065"/>
          </a:xfrm>
          <a:prstGeom prst="rect">
            <a:avLst/>
          </a:prstGeom>
          <a:ln>
            <a:solidFill>
              <a:schemeClr val="accent1"/>
            </a:solidFill>
          </a:ln>
        </p:spPr>
      </p:pic>
      <p:sp>
        <p:nvSpPr>
          <p:cNvPr id="12" name="Rectangle: Rounded Corners 11">
            <a:extLst>
              <a:ext uri="{FF2B5EF4-FFF2-40B4-BE49-F238E27FC236}">
                <a16:creationId xmlns:a16="http://schemas.microsoft.com/office/drawing/2014/main" id="{809AF3B2-56DC-468B-9852-C1E60BDF1186}"/>
              </a:ext>
            </a:extLst>
          </p:cNvPr>
          <p:cNvSpPr/>
          <p:nvPr/>
        </p:nvSpPr>
        <p:spPr>
          <a:xfrm>
            <a:off x="175833" y="3083172"/>
            <a:ext cx="1172308" cy="316523"/>
          </a:xfrm>
          <a:prstGeom prst="roundRect">
            <a:avLst/>
          </a:prstGeom>
          <a:noFill/>
          <a:ln>
            <a:solidFill>
              <a:srgbClr val="FF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3C73BCAF-DA93-4E31-8C15-A2EE67DBF615}"/>
              </a:ext>
            </a:extLst>
          </p:cNvPr>
          <p:cNvSpPr/>
          <p:nvPr/>
        </p:nvSpPr>
        <p:spPr>
          <a:xfrm>
            <a:off x="175832" y="3406362"/>
            <a:ext cx="1699847" cy="316523"/>
          </a:xfrm>
          <a:prstGeom prst="roundRect">
            <a:avLst/>
          </a:prstGeom>
          <a:noFill/>
          <a:ln>
            <a:solidFill>
              <a:srgbClr val="FF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99ACA379-3734-4908-98EC-F9F59345A6A1}"/>
              </a:ext>
            </a:extLst>
          </p:cNvPr>
          <p:cNvSpPr/>
          <p:nvPr/>
        </p:nvSpPr>
        <p:spPr>
          <a:xfrm>
            <a:off x="175831" y="5750977"/>
            <a:ext cx="2606040" cy="316523"/>
          </a:xfrm>
          <a:prstGeom prst="roundRect">
            <a:avLst/>
          </a:prstGeom>
          <a:noFill/>
          <a:ln>
            <a:solidFill>
              <a:srgbClr val="FF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9C59EBC-438A-4466-A995-2A48991060A7}"/>
              </a:ext>
            </a:extLst>
          </p:cNvPr>
          <p:cNvSpPr/>
          <p:nvPr/>
        </p:nvSpPr>
        <p:spPr>
          <a:xfrm>
            <a:off x="6312676" y="1626505"/>
            <a:ext cx="5676633" cy="4697938"/>
          </a:xfrm>
          <a:prstGeom prst="rect">
            <a:avLst/>
          </a:prstGeom>
          <a:solidFill>
            <a:schemeClr val="bg1"/>
          </a:solidFill>
        </p:spPr>
        <p:txBody>
          <a:bodyPr wrap="square" lIns="91440" tIns="45720" rIns="91440" bIns="45720" anchor="t">
            <a:spAutoFit/>
          </a:bodyPr>
          <a:lstStyle/>
          <a:p>
            <a:pPr marL="514350" indent="-514350">
              <a:spcAft>
                <a:spcPts val="600"/>
              </a:spcAft>
              <a:buFont typeface="+mj-lt"/>
              <a:buAutoNum type="alphaLcPeriod"/>
            </a:pPr>
            <a:r>
              <a:rPr lang="en-US" sz="2000" b="1" dirty="0">
                <a:solidFill>
                  <a:prstClr val="black"/>
                </a:solidFill>
                <a:cs typeface="Arial" panose="020B0604020202020204" pitchFamily="34" charset="0"/>
              </a:rPr>
              <a:t>Update Frequency</a:t>
            </a:r>
          </a:p>
          <a:p>
            <a:pPr marL="971550" lvl="1" indent="-514350">
              <a:spcAft>
                <a:spcPts val="600"/>
              </a:spcAft>
              <a:buFont typeface="+mj-lt"/>
              <a:buAutoNum type="romanLcPeriod"/>
            </a:pPr>
            <a:r>
              <a:rPr lang="en-US" sz="2000" dirty="0">
                <a:solidFill>
                  <a:prstClr val="black"/>
                </a:solidFill>
                <a:cs typeface="Arial" panose="020B0604020202020204" pitchFamily="34" charset="0"/>
              </a:rPr>
              <a:t>Syncing delay with web interface (?)</a:t>
            </a:r>
          </a:p>
          <a:p>
            <a:pPr marL="514350" indent="-514350">
              <a:spcAft>
                <a:spcPts val="600"/>
              </a:spcAft>
              <a:buFont typeface="+mj-lt"/>
              <a:buAutoNum type="alphaLcPeriod"/>
            </a:pPr>
            <a:r>
              <a:rPr lang="en-US" sz="2000" b="1" dirty="0">
                <a:solidFill>
                  <a:prstClr val="black"/>
                </a:solidFill>
                <a:cs typeface="Arial" panose="020B0604020202020204" pitchFamily="34" charset="0"/>
              </a:rPr>
              <a:t>License</a:t>
            </a:r>
          </a:p>
          <a:p>
            <a:pPr marL="971550" lvl="1" indent="-514350">
              <a:spcAft>
                <a:spcPts val="600"/>
              </a:spcAft>
              <a:buFont typeface="+mj-lt"/>
              <a:buAutoNum type="romanLcPeriod"/>
            </a:pPr>
            <a:r>
              <a:rPr lang="en-US" sz="2000" i="1" dirty="0">
                <a:cs typeface="Arial"/>
              </a:rPr>
              <a:t>"There are no restrictions on the use of this data"</a:t>
            </a:r>
            <a:r>
              <a:rPr lang="en-US" sz="2000" dirty="0">
                <a:cs typeface="Arial"/>
              </a:rPr>
              <a:t> maps to a well-known license? Is the same as CC0? </a:t>
            </a:r>
            <a:endParaRPr lang="en-US" dirty="0">
              <a:cs typeface="Calibri" panose="020F0502020204030204"/>
            </a:endParaRPr>
          </a:p>
          <a:p>
            <a:pPr marL="971550" lvl="1" indent="-514350">
              <a:spcAft>
                <a:spcPts val="600"/>
              </a:spcAft>
              <a:buFont typeface="+mj-lt"/>
              <a:buAutoNum type="romanLcPeriod"/>
            </a:pPr>
            <a:r>
              <a:rPr lang="en-US" sz="2000" dirty="0">
                <a:cs typeface="Arial"/>
              </a:rPr>
              <a:t>What about previous CC-BY data? How to honor the attribution requirement?</a:t>
            </a:r>
          </a:p>
          <a:p>
            <a:pPr lvl="1">
              <a:spcAft>
                <a:spcPts val="600"/>
              </a:spcAft>
            </a:pPr>
            <a:r>
              <a:rPr lang="en-US" sz="2000" i="1" dirty="0">
                <a:cs typeface="Arial"/>
              </a:rPr>
              <a:t>How CSB data are licensed is critical for being used in HO products.</a:t>
            </a:r>
          </a:p>
          <a:p>
            <a:pPr marL="514350" indent="-514350">
              <a:spcAft>
                <a:spcPts val="600"/>
              </a:spcAft>
              <a:buFont typeface="+mj-lt"/>
              <a:buAutoNum type="alphaLcPeriod"/>
            </a:pPr>
            <a:r>
              <a:rPr lang="en-US" sz="2000" b="1" dirty="0">
                <a:solidFill>
                  <a:prstClr val="black"/>
                </a:solidFill>
                <a:cs typeface="Arial" panose="020B0604020202020204" pitchFamily="34" charset="0"/>
              </a:rPr>
              <a:t>Tutorials</a:t>
            </a:r>
          </a:p>
          <a:p>
            <a:pPr marL="971550" lvl="1" indent="-514350">
              <a:spcAft>
                <a:spcPts val="600"/>
              </a:spcAft>
              <a:buFont typeface="+mj-lt"/>
              <a:buAutoNum type="romanLcPeriod"/>
            </a:pPr>
            <a:r>
              <a:rPr lang="en-US" sz="2000" dirty="0">
                <a:solidFill>
                  <a:prstClr val="black"/>
                </a:solidFill>
                <a:cs typeface="Arial" panose="020B0604020202020204" pitchFamily="34" charset="0"/>
              </a:rPr>
              <a:t>Does the tutorial provide the suggest way to retrieve CSB data?</a:t>
            </a:r>
          </a:p>
        </p:txBody>
      </p:sp>
      <p:sp>
        <p:nvSpPr>
          <p:cNvPr id="13" name="Speech Bubble: Rectangle 12">
            <a:extLst>
              <a:ext uri="{FF2B5EF4-FFF2-40B4-BE49-F238E27FC236}">
                <a16:creationId xmlns:a16="http://schemas.microsoft.com/office/drawing/2014/main" id="{998D8D9F-7E4F-4FF8-BCF5-2CB308445738}"/>
              </a:ext>
            </a:extLst>
          </p:cNvPr>
          <p:cNvSpPr/>
          <p:nvPr/>
        </p:nvSpPr>
        <p:spPr>
          <a:xfrm>
            <a:off x="2032001" y="1987495"/>
            <a:ext cx="4049399" cy="1418867"/>
          </a:xfrm>
          <a:prstGeom prst="wedgeRectCallout">
            <a:avLst>
              <a:gd name="adj1" fmla="val 54252"/>
              <a:gd name="adj2" fmla="val -3399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DCDB answer on 31/05/2023:</a:t>
            </a:r>
          </a:p>
          <a:p>
            <a:pPr algn="ctr"/>
            <a:r>
              <a:rPr lang="en-US" sz="1600" i="1" dirty="0"/>
              <a:t>DCDB will update </a:t>
            </a:r>
            <a:r>
              <a:rPr lang="en-US" sz="1600" i="1" dirty="0" err="1"/>
              <a:t>noaa</a:t>
            </a:r>
            <a:r>
              <a:rPr lang="en-US" sz="1600" i="1" dirty="0"/>
              <a:t>-</a:t>
            </a:r>
            <a:r>
              <a:rPr lang="en-US" sz="1600" i="1" dirty="0" err="1"/>
              <a:t>dcdb</a:t>
            </a:r>
            <a:r>
              <a:rPr lang="en-US" sz="1600" i="1" dirty="0"/>
              <a:t>-bathymetry-</a:t>
            </a:r>
            <a:r>
              <a:rPr lang="en-US" sz="1600" i="1" dirty="0" err="1"/>
              <a:t>pds</a:t>
            </a:r>
            <a:r>
              <a:rPr lang="en-US" sz="1600" i="1" dirty="0"/>
              <a:t> documentation as able to reference B-12, standardize the terms “ship” and “platform”, and clarify update frequencies</a:t>
            </a:r>
          </a:p>
        </p:txBody>
      </p:sp>
      <p:sp>
        <p:nvSpPr>
          <p:cNvPr id="15" name="Speech Bubble: Rectangle 14">
            <a:extLst>
              <a:ext uri="{FF2B5EF4-FFF2-40B4-BE49-F238E27FC236}">
                <a16:creationId xmlns:a16="http://schemas.microsoft.com/office/drawing/2014/main" id="{1FDAD148-2016-49D0-A140-1D2649EF03FF}"/>
              </a:ext>
            </a:extLst>
          </p:cNvPr>
          <p:cNvSpPr/>
          <p:nvPr/>
        </p:nvSpPr>
        <p:spPr>
          <a:xfrm>
            <a:off x="2032001" y="3484491"/>
            <a:ext cx="4049399" cy="1345512"/>
          </a:xfrm>
          <a:prstGeom prst="wedgeRectCallout">
            <a:avLst>
              <a:gd name="adj1" fmla="val 55716"/>
              <a:gd name="adj2" fmla="val -4791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DCDB answer on 31/05/2023:</a:t>
            </a:r>
          </a:p>
          <a:p>
            <a:pPr algn="ctr"/>
            <a:r>
              <a:rPr lang="en-US" sz="1600" i="1" dirty="0"/>
              <a:t>Language on the registry relating to licensing will be updated, referencing B-12. Conversation needed to discuss prior CCBY license. </a:t>
            </a:r>
          </a:p>
        </p:txBody>
      </p:sp>
      <p:sp>
        <p:nvSpPr>
          <p:cNvPr id="2" name="TextBox 1">
            <a:extLst>
              <a:ext uri="{FF2B5EF4-FFF2-40B4-BE49-F238E27FC236}">
                <a16:creationId xmlns:a16="http://schemas.microsoft.com/office/drawing/2014/main" id="{79114418-46F4-49C2-B3CC-9C2EDF51B98B}"/>
              </a:ext>
            </a:extLst>
          </p:cNvPr>
          <p:cNvSpPr txBox="1"/>
          <p:nvPr/>
        </p:nvSpPr>
        <p:spPr>
          <a:xfrm>
            <a:off x="4275034" y="6420957"/>
            <a:ext cx="1920240" cy="307777"/>
          </a:xfrm>
          <a:prstGeom prst="rect">
            <a:avLst/>
          </a:prstGeom>
          <a:noFill/>
        </p:spPr>
        <p:txBody>
          <a:bodyPr wrap="square" rtlCol="0">
            <a:spAutoFit/>
          </a:bodyPr>
          <a:lstStyle/>
          <a:p>
            <a:pPr algn="ctr"/>
            <a:r>
              <a:rPr lang="en-US" sz="1400" i="1" dirty="0">
                <a:solidFill>
                  <a:schemeClr val="tx1">
                    <a:lumMod val="50000"/>
                    <a:lumOff val="50000"/>
                  </a:schemeClr>
                </a:solidFill>
              </a:rPr>
              <a:t>Accessed 25 July 2023</a:t>
            </a:r>
          </a:p>
        </p:txBody>
      </p:sp>
    </p:spTree>
    <p:extLst>
      <p:ext uri="{BB962C8B-B14F-4D97-AF65-F5344CB8AC3E}">
        <p14:creationId xmlns:p14="http://schemas.microsoft.com/office/powerpoint/2010/main" val="2392227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animBg="1"/>
    </p:bldLst>
  </p:timing>
  <p:extLst>
    <p:ext uri="{6950BFC3-D8DA-4A85-94F7-54DA5524770B}">
      <p188:commentRel xmlns:p188="http://schemas.microsoft.com/office/powerpoint/2018/8/main" r:id="rId2"/>
    </p:ext>
  </p:extLs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9566" y="818"/>
            <a:ext cx="944537" cy="94164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 y="942458"/>
            <a:ext cx="939567" cy="945366"/>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 y="0"/>
            <a:ext cx="939567" cy="942458"/>
          </a:xfrm>
          <a:prstGeom prst="rect">
            <a:avLst/>
          </a:prstGeom>
        </p:spPr>
      </p:pic>
      <p:sp>
        <p:nvSpPr>
          <p:cNvPr id="7" name="Title 2">
            <a:extLst>
              <a:ext uri="{FF2B5EF4-FFF2-40B4-BE49-F238E27FC236}">
                <a16:creationId xmlns:a16="http://schemas.microsoft.com/office/drawing/2014/main" id="{FE6D94CB-EDE5-495B-BEC4-A42A4A0713D7}"/>
              </a:ext>
            </a:extLst>
          </p:cNvPr>
          <p:cNvSpPr txBox="1">
            <a:spLocks/>
          </p:cNvSpPr>
          <p:nvPr/>
        </p:nvSpPr>
        <p:spPr>
          <a:xfrm>
            <a:off x="1895287" y="0"/>
            <a:ext cx="10288323" cy="966850"/>
          </a:xfrm>
          <a:prstGeom prst="rect">
            <a:avLst/>
          </a:prstGeom>
          <a:solidFill>
            <a:schemeClr val="bg1"/>
          </a:solidFill>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2400" cap="all" dirty="0">
                <a:latin typeface="Arial Black" panose="020B0A04020102020204" pitchFamily="34" charset="0"/>
              </a:rPr>
              <a:t>CSB Visualization Notebook</a:t>
            </a:r>
          </a:p>
        </p:txBody>
      </p:sp>
      <p:sp>
        <p:nvSpPr>
          <p:cNvPr id="9" name="Footer Placeholder 5"/>
          <p:cNvSpPr>
            <a:spLocks noGrp="1"/>
          </p:cNvSpPr>
          <p:nvPr>
            <p:ph type="ftr" sz="quarter" idx="11"/>
          </p:nvPr>
        </p:nvSpPr>
        <p:spPr>
          <a:xfrm>
            <a:off x="3438659" y="6249510"/>
            <a:ext cx="5513231" cy="501650"/>
          </a:xfrm>
        </p:spPr>
        <p:txBody>
          <a:bodyPr/>
          <a:lstStyle/>
          <a:p>
            <a:r>
              <a:rPr lang="en-GB" sz="1800" dirty="0">
                <a:solidFill>
                  <a:schemeClr val="tx1"/>
                </a:solidFill>
                <a:latin typeface="Arial"/>
                <a:cs typeface="Arial"/>
              </a:rPr>
              <a:t>CSBWG14, 16</a:t>
            </a:r>
            <a:r>
              <a:rPr lang="en-GB" sz="1800" baseline="30000" dirty="0">
                <a:solidFill>
                  <a:schemeClr val="tx1"/>
                </a:solidFill>
                <a:latin typeface="Arial"/>
                <a:cs typeface="Arial"/>
              </a:rPr>
              <a:t>th</a:t>
            </a:r>
            <a:r>
              <a:rPr lang="en-GB" sz="1800">
                <a:solidFill>
                  <a:schemeClr val="tx1"/>
                </a:solidFill>
                <a:latin typeface="Arial"/>
                <a:cs typeface="Arial"/>
              </a:rPr>
              <a:t> – 18</a:t>
            </a:r>
            <a:r>
              <a:rPr lang="en-GB" sz="1800" baseline="30000" dirty="0">
                <a:solidFill>
                  <a:schemeClr val="tx1"/>
                </a:solidFill>
                <a:latin typeface="Arial"/>
                <a:cs typeface="Arial"/>
              </a:rPr>
              <a:t>th</a:t>
            </a:r>
            <a:r>
              <a:rPr lang="en-GB" sz="1800" dirty="0">
                <a:solidFill>
                  <a:schemeClr val="tx1"/>
                </a:solidFill>
                <a:latin typeface="Arial"/>
                <a:cs typeface="Arial"/>
              </a:rPr>
              <a:t> August 2023</a:t>
            </a:r>
          </a:p>
        </p:txBody>
      </p:sp>
      <p:sp>
        <p:nvSpPr>
          <p:cNvPr id="10" name="TextBox 9"/>
          <p:cNvSpPr txBox="1"/>
          <p:nvPr/>
        </p:nvSpPr>
        <p:spPr>
          <a:xfrm>
            <a:off x="955222" y="1218489"/>
            <a:ext cx="10363808" cy="469359"/>
          </a:xfrm>
          <a:prstGeom prst="rect">
            <a:avLst/>
          </a:prstGeom>
          <a:noFill/>
        </p:spPr>
        <p:txBody>
          <a:bodyPr wrap="square" rtlCol="0">
            <a:spAutoFit/>
          </a:bodyPr>
          <a:lstStyle/>
          <a:p>
            <a:pPr marL="457200" indent="-457200">
              <a:spcAft>
                <a:spcPts val="600"/>
              </a:spcAft>
              <a:buFont typeface="+mj-lt"/>
              <a:buAutoNum type="arabicPeriod" startAt="8"/>
            </a:pPr>
            <a:r>
              <a:rPr lang="en-US" sz="2450" dirty="0">
                <a:cs typeface="Arial" panose="020B0604020202020204" pitchFamily="34" charset="0"/>
                <a:hlinkClick r:id="rId5"/>
              </a:rPr>
              <a:t>https://github.com/dneufeldcu/notebooks/blob/main/esipCSBfinal.ipynb</a:t>
            </a:r>
            <a:endParaRPr lang="en-US" sz="2450" dirty="0">
              <a:cs typeface="Arial" panose="020B0604020202020204" pitchFamily="34" charset="0"/>
            </a:endParaRPr>
          </a:p>
        </p:txBody>
      </p:sp>
      <p:pic>
        <p:nvPicPr>
          <p:cNvPr id="19" name="Picture 18">
            <a:extLst>
              <a:ext uri="{FF2B5EF4-FFF2-40B4-BE49-F238E27FC236}">
                <a16:creationId xmlns:a16="http://schemas.microsoft.com/office/drawing/2014/main" id="{313F6E70-BF06-4C2C-A770-B43A515C2AF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508409" y="1770707"/>
            <a:ext cx="5175182" cy="5029200"/>
          </a:xfrm>
          <a:prstGeom prst="rect">
            <a:avLst/>
          </a:prstGeom>
          <a:ln>
            <a:solidFill>
              <a:schemeClr val="accent1"/>
            </a:solidFill>
          </a:ln>
        </p:spPr>
      </p:pic>
      <p:sp>
        <p:nvSpPr>
          <p:cNvPr id="18" name="Rectangle: Rounded Corners 17">
            <a:extLst>
              <a:ext uri="{FF2B5EF4-FFF2-40B4-BE49-F238E27FC236}">
                <a16:creationId xmlns:a16="http://schemas.microsoft.com/office/drawing/2014/main" id="{99ACA379-3734-4908-98EC-F9F59345A6A1}"/>
              </a:ext>
            </a:extLst>
          </p:cNvPr>
          <p:cNvSpPr/>
          <p:nvPr/>
        </p:nvSpPr>
        <p:spPr>
          <a:xfrm>
            <a:off x="5081939" y="2187718"/>
            <a:ext cx="2538061" cy="316523"/>
          </a:xfrm>
          <a:prstGeom prst="roundRect">
            <a:avLst/>
          </a:prstGeom>
          <a:noFill/>
          <a:ln>
            <a:solidFill>
              <a:srgbClr val="FF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73D67EA1-131C-4E91-8372-9E94BD353FC0}"/>
              </a:ext>
            </a:extLst>
          </p:cNvPr>
          <p:cNvSpPr/>
          <p:nvPr/>
        </p:nvSpPr>
        <p:spPr>
          <a:xfrm>
            <a:off x="4179262" y="5857354"/>
            <a:ext cx="2538061" cy="316523"/>
          </a:xfrm>
          <a:prstGeom prst="roundRect">
            <a:avLst/>
          </a:prstGeom>
          <a:noFill/>
          <a:ln>
            <a:solidFill>
              <a:srgbClr val="FF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C82523E-56DE-4952-A289-8D5A9D6666E8}"/>
              </a:ext>
            </a:extLst>
          </p:cNvPr>
          <p:cNvSpPr/>
          <p:nvPr/>
        </p:nvSpPr>
        <p:spPr>
          <a:xfrm>
            <a:off x="8753341" y="4100641"/>
            <a:ext cx="3297249" cy="369332"/>
          </a:xfrm>
          <a:prstGeom prst="rect">
            <a:avLst/>
          </a:prstGeom>
        </p:spPr>
        <p:txBody>
          <a:bodyPr wrap="none">
            <a:spAutoFit/>
          </a:bodyPr>
          <a:lstStyle/>
          <a:p>
            <a:pPr marL="514350" indent="-514350">
              <a:spcAft>
                <a:spcPts val="600"/>
              </a:spcAft>
              <a:buFont typeface="+mj-lt"/>
              <a:buAutoNum type="alphaLcPeriod"/>
            </a:pPr>
            <a:r>
              <a:rPr lang="en-US" b="1" dirty="0">
                <a:solidFill>
                  <a:prstClr val="black"/>
                </a:solidFill>
                <a:cs typeface="Arial" panose="020B0604020202020204" pitchFamily="34" charset="0"/>
              </a:rPr>
              <a:t>Outdated or future design?</a:t>
            </a:r>
          </a:p>
        </p:txBody>
      </p:sp>
      <p:sp>
        <p:nvSpPr>
          <p:cNvPr id="12" name="Speech Bubble: Rectangle 11">
            <a:extLst>
              <a:ext uri="{FF2B5EF4-FFF2-40B4-BE49-F238E27FC236}">
                <a16:creationId xmlns:a16="http://schemas.microsoft.com/office/drawing/2014/main" id="{B04E8822-F40F-4AD2-BB8F-4B595E210F56}"/>
              </a:ext>
            </a:extLst>
          </p:cNvPr>
          <p:cNvSpPr/>
          <p:nvPr/>
        </p:nvSpPr>
        <p:spPr>
          <a:xfrm>
            <a:off x="7789334" y="4886853"/>
            <a:ext cx="4049399" cy="1696512"/>
          </a:xfrm>
          <a:prstGeom prst="wedgeRectCallout">
            <a:avLst>
              <a:gd name="adj1" fmla="val 38780"/>
              <a:gd name="adj2" fmla="val -7603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DCDB answer on 31/05/2023:</a:t>
            </a:r>
          </a:p>
          <a:p>
            <a:pPr algn="ctr"/>
            <a:r>
              <a:rPr lang="en-US" sz="1600" i="1" dirty="0"/>
              <a:t>The referenced example was contributed and has not been updated to reflect the most recent changes in the archive. It still may be of interest to those building their own access tools for the archive. </a:t>
            </a:r>
          </a:p>
        </p:txBody>
      </p:sp>
      <p:sp>
        <p:nvSpPr>
          <p:cNvPr id="13" name="TextBox 12">
            <a:extLst>
              <a:ext uri="{FF2B5EF4-FFF2-40B4-BE49-F238E27FC236}">
                <a16:creationId xmlns:a16="http://schemas.microsoft.com/office/drawing/2014/main" id="{DFD41D08-0916-4E1E-954A-E7707767C584}"/>
              </a:ext>
            </a:extLst>
          </p:cNvPr>
          <p:cNvSpPr txBox="1"/>
          <p:nvPr/>
        </p:nvSpPr>
        <p:spPr>
          <a:xfrm>
            <a:off x="6897501" y="6567763"/>
            <a:ext cx="1920240" cy="307777"/>
          </a:xfrm>
          <a:prstGeom prst="rect">
            <a:avLst/>
          </a:prstGeom>
          <a:noFill/>
        </p:spPr>
        <p:txBody>
          <a:bodyPr wrap="square" rtlCol="0">
            <a:spAutoFit/>
          </a:bodyPr>
          <a:lstStyle/>
          <a:p>
            <a:pPr algn="ctr"/>
            <a:r>
              <a:rPr lang="en-US" sz="1400" i="1" dirty="0">
                <a:solidFill>
                  <a:schemeClr val="tx1">
                    <a:lumMod val="50000"/>
                    <a:lumOff val="50000"/>
                  </a:schemeClr>
                </a:solidFill>
              </a:rPr>
              <a:t>Accessed 25 July 2023</a:t>
            </a:r>
          </a:p>
        </p:txBody>
      </p:sp>
    </p:spTree>
    <p:extLst>
      <p:ext uri="{BB962C8B-B14F-4D97-AF65-F5344CB8AC3E}">
        <p14:creationId xmlns:p14="http://schemas.microsoft.com/office/powerpoint/2010/main" val="1665099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9566" y="818"/>
            <a:ext cx="944537" cy="94164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 y="942458"/>
            <a:ext cx="939567" cy="945366"/>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 y="0"/>
            <a:ext cx="939567" cy="942458"/>
          </a:xfrm>
          <a:prstGeom prst="rect">
            <a:avLst/>
          </a:prstGeom>
        </p:spPr>
      </p:pic>
      <p:sp>
        <p:nvSpPr>
          <p:cNvPr id="7" name="Title 2">
            <a:extLst>
              <a:ext uri="{FF2B5EF4-FFF2-40B4-BE49-F238E27FC236}">
                <a16:creationId xmlns:a16="http://schemas.microsoft.com/office/drawing/2014/main" id="{FE6D94CB-EDE5-495B-BEC4-A42A4A0713D7}"/>
              </a:ext>
            </a:extLst>
          </p:cNvPr>
          <p:cNvSpPr txBox="1">
            <a:spLocks/>
          </p:cNvSpPr>
          <p:nvPr/>
        </p:nvSpPr>
        <p:spPr>
          <a:xfrm>
            <a:off x="1879133" y="0"/>
            <a:ext cx="10288323" cy="966850"/>
          </a:xfrm>
          <a:prstGeom prst="rect">
            <a:avLst/>
          </a:prstGeom>
          <a:solidFill>
            <a:schemeClr val="bg1"/>
          </a:solidFill>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fr-FR" sz="2400" cap="all" dirty="0">
                <a:latin typeface="Arial Black" panose="020B0A04020102020204" pitchFamily="34" charset="0"/>
              </a:rPr>
              <a:t> RECOMMENDATIONS</a:t>
            </a:r>
            <a:endParaRPr lang="en-US" sz="2400" cap="all" dirty="0">
              <a:latin typeface="Arial Black" panose="020B0A04020102020204" pitchFamily="34" charset="0"/>
            </a:endParaRPr>
          </a:p>
        </p:txBody>
      </p:sp>
      <p:sp>
        <p:nvSpPr>
          <p:cNvPr id="9" name="Footer Placeholder 5"/>
          <p:cNvSpPr>
            <a:spLocks noGrp="1"/>
          </p:cNvSpPr>
          <p:nvPr>
            <p:ph type="ftr" sz="quarter" idx="11"/>
          </p:nvPr>
        </p:nvSpPr>
        <p:spPr>
          <a:xfrm>
            <a:off x="3438659" y="6249510"/>
            <a:ext cx="5513231" cy="501650"/>
          </a:xfrm>
        </p:spPr>
        <p:txBody>
          <a:bodyPr/>
          <a:lstStyle/>
          <a:p>
            <a:r>
              <a:rPr lang="en-GB" sz="1800" dirty="0">
                <a:solidFill>
                  <a:schemeClr val="tx1"/>
                </a:solidFill>
                <a:latin typeface="Arial"/>
                <a:cs typeface="Arial"/>
              </a:rPr>
              <a:t>CSBWG14, 16</a:t>
            </a:r>
            <a:r>
              <a:rPr lang="en-GB" sz="1800" baseline="30000" dirty="0">
                <a:solidFill>
                  <a:schemeClr val="tx1"/>
                </a:solidFill>
                <a:latin typeface="Arial"/>
                <a:cs typeface="Arial"/>
              </a:rPr>
              <a:t>th</a:t>
            </a:r>
            <a:r>
              <a:rPr lang="en-GB" sz="1800">
                <a:solidFill>
                  <a:schemeClr val="tx1"/>
                </a:solidFill>
                <a:latin typeface="Arial"/>
                <a:cs typeface="Arial"/>
              </a:rPr>
              <a:t> – 18</a:t>
            </a:r>
            <a:r>
              <a:rPr lang="en-GB" sz="1800" baseline="30000" dirty="0">
                <a:solidFill>
                  <a:schemeClr val="tx1"/>
                </a:solidFill>
                <a:latin typeface="Arial"/>
                <a:cs typeface="Arial"/>
              </a:rPr>
              <a:t>th</a:t>
            </a:r>
            <a:r>
              <a:rPr lang="en-GB" sz="1800" dirty="0">
                <a:solidFill>
                  <a:schemeClr val="tx1"/>
                </a:solidFill>
                <a:latin typeface="Arial"/>
                <a:cs typeface="Arial"/>
              </a:rPr>
              <a:t> August 2023</a:t>
            </a:r>
          </a:p>
        </p:txBody>
      </p:sp>
      <p:sp>
        <p:nvSpPr>
          <p:cNvPr id="10" name="TextBox 9"/>
          <p:cNvSpPr txBox="1"/>
          <p:nvPr/>
        </p:nvSpPr>
        <p:spPr>
          <a:xfrm>
            <a:off x="955222" y="1218489"/>
            <a:ext cx="10363808" cy="5439951"/>
          </a:xfrm>
          <a:prstGeom prst="rect">
            <a:avLst/>
          </a:prstGeom>
          <a:noFill/>
        </p:spPr>
        <p:txBody>
          <a:bodyPr wrap="square" rtlCol="0">
            <a:spAutoFit/>
          </a:bodyPr>
          <a:lstStyle/>
          <a:p>
            <a:pPr marL="457200" indent="-457200">
              <a:spcAft>
                <a:spcPts val="600"/>
              </a:spcAft>
              <a:buFont typeface="+mj-lt"/>
              <a:buAutoNum type="arabicPeriod" startAt="9"/>
            </a:pPr>
            <a:r>
              <a:rPr lang="en-US" sz="2450" dirty="0">
                <a:cs typeface="Arial" panose="020B0604020202020204" pitchFamily="34" charset="0"/>
              </a:rPr>
              <a:t>The IHO DCDB services for CSB data may be improved by focusing on:</a:t>
            </a:r>
          </a:p>
          <a:p>
            <a:pPr marL="914400" lvl="1" indent="-457200">
              <a:spcAft>
                <a:spcPts val="600"/>
              </a:spcAft>
              <a:buFont typeface="+mj-lt"/>
              <a:buAutoNum type="alphaLcPeriod"/>
            </a:pPr>
            <a:r>
              <a:rPr lang="en-US" sz="2450" dirty="0">
                <a:cs typeface="Arial" panose="020B0604020202020204" pitchFamily="34" charset="0"/>
              </a:rPr>
              <a:t>Easing the retrieval of </a:t>
            </a:r>
            <a:r>
              <a:rPr lang="en-US" sz="2450" b="1" dirty="0">
                <a:cs typeface="Arial" panose="020B0604020202020204" pitchFamily="34" charset="0"/>
              </a:rPr>
              <a:t>a complete set of CSB data </a:t>
            </a:r>
            <a:r>
              <a:rPr lang="en-US" sz="2450" dirty="0">
                <a:cs typeface="Arial" panose="020B0604020202020204" pitchFamily="34" charset="0"/>
              </a:rPr>
              <a:t>information:</a:t>
            </a:r>
          </a:p>
          <a:p>
            <a:pPr marL="1428750" lvl="2" indent="-514350">
              <a:spcAft>
                <a:spcPts val="600"/>
              </a:spcAft>
              <a:buFont typeface="+mj-lt"/>
              <a:buAutoNum type="romanLcPeriod"/>
            </a:pPr>
            <a:r>
              <a:rPr lang="en-US" sz="2450" dirty="0">
                <a:cs typeface="Arial" panose="020B0604020202020204" pitchFamily="34" charset="0"/>
              </a:rPr>
              <a:t>Position and depth (i.e., x, y, z)</a:t>
            </a:r>
          </a:p>
          <a:p>
            <a:pPr marL="1428750" lvl="2" indent="-514350">
              <a:spcAft>
                <a:spcPts val="600"/>
              </a:spcAft>
              <a:buFont typeface="+mj-lt"/>
              <a:buAutoNum type="romanLcPeriod"/>
            </a:pPr>
            <a:r>
              <a:rPr lang="en-US" sz="2450" dirty="0">
                <a:cs typeface="Arial" panose="020B0604020202020204" pitchFamily="34" charset="0"/>
              </a:rPr>
              <a:t>Timestamp</a:t>
            </a:r>
          </a:p>
          <a:p>
            <a:pPr marL="1428750" lvl="2" indent="-514350">
              <a:spcAft>
                <a:spcPts val="600"/>
              </a:spcAft>
              <a:buFont typeface="+mj-lt"/>
              <a:buAutoNum type="romanLcPeriod"/>
            </a:pPr>
            <a:r>
              <a:rPr lang="en-US" sz="2450" dirty="0">
                <a:cs typeface="Arial" panose="020B0604020202020204" pitchFamily="34" charset="0"/>
              </a:rPr>
              <a:t>Metadata</a:t>
            </a:r>
          </a:p>
          <a:p>
            <a:pPr marL="1428750" lvl="2" indent="-514350">
              <a:spcAft>
                <a:spcPts val="600"/>
              </a:spcAft>
              <a:buFont typeface="+mj-lt"/>
              <a:buAutoNum type="romanLcPeriod"/>
            </a:pPr>
            <a:r>
              <a:rPr lang="en-US" sz="2450" dirty="0">
                <a:cs typeface="Arial" panose="020B0604020202020204" pitchFamily="34" charset="0"/>
              </a:rPr>
              <a:t>Auxiliary measurements (if available) </a:t>
            </a:r>
          </a:p>
          <a:p>
            <a:pPr marL="1428750" lvl="2" indent="-514350">
              <a:spcAft>
                <a:spcPts val="600"/>
              </a:spcAft>
              <a:buFont typeface="+mj-lt"/>
              <a:buAutoNum type="romanLcPeriod"/>
            </a:pPr>
            <a:r>
              <a:rPr lang="en-US" sz="2450" dirty="0">
                <a:cs typeface="Arial" panose="020B0604020202020204" pitchFamily="34" charset="0"/>
              </a:rPr>
              <a:t>Data license</a:t>
            </a:r>
          </a:p>
          <a:p>
            <a:pPr marL="914400" lvl="1" indent="-457200">
              <a:spcAft>
                <a:spcPts val="600"/>
              </a:spcAft>
              <a:buFont typeface="+mj-lt"/>
              <a:buAutoNum type="alphaLcPeriod"/>
            </a:pPr>
            <a:r>
              <a:rPr lang="en-US" sz="2450" dirty="0">
                <a:cs typeface="Arial" panose="020B0604020202020204" pitchFamily="34" charset="0"/>
              </a:rPr>
              <a:t>Publishing a page collecting </a:t>
            </a:r>
            <a:r>
              <a:rPr lang="en-US" sz="2450" b="1" dirty="0">
                <a:cs typeface="Arial" panose="020B0604020202020204" pitchFamily="34" charset="0"/>
              </a:rPr>
              <a:t>official documentation:</a:t>
            </a:r>
          </a:p>
          <a:p>
            <a:pPr marL="1371600" lvl="2" indent="-457200">
              <a:spcAft>
                <a:spcPts val="600"/>
              </a:spcAft>
              <a:buFont typeface="+mj-lt"/>
              <a:buAutoNum type="romanLcPeriod"/>
            </a:pPr>
            <a:r>
              <a:rPr lang="en-US" sz="2450" b="1" dirty="0">
                <a:cs typeface="Arial" panose="020B0604020202020204" pitchFamily="34" charset="0"/>
              </a:rPr>
              <a:t> ArcGIS REST &amp; S3 .csv format description</a:t>
            </a:r>
            <a:endParaRPr lang="en-US" sz="2450" dirty="0">
              <a:cs typeface="Arial" panose="020B0604020202020204" pitchFamily="34" charset="0"/>
            </a:endParaRPr>
          </a:p>
          <a:p>
            <a:pPr marL="1428750" lvl="2" indent="-514350">
              <a:spcAft>
                <a:spcPts val="600"/>
              </a:spcAft>
              <a:buFont typeface="+mj-lt"/>
              <a:buAutoNum type="romanLcPeriod"/>
            </a:pPr>
            <a:r>
              <a:rPr lang="en-US" sz="2450" b="1" dirty="0">
                <a:cs typeface="Arial" panose="020B0604020202020204" pitchFamily="34" charset="0"/>
              </a:rPr>
              <a:t>Example scripts </a:t>
            </a:r>
            <a:r>
              <a:rPr lang="en-US" sz="2450" dirty="0">
                <a:cs typeface="Arial" panose="020B0604020202020204" pitchFamily="34" charset="0"/>
              </a:rPr>
              <a:t>(e.g., filters by area, time and platform) in a IHO’s GitHub repository.	</a:t>
            </a:r>
            <a:endParaRPr lang="en-US" sz="2800" dirty="0"/>
          </a:p>
          <a:p>
            <a:pPr lvl="1"/>
            <a:endParaRPr lang="en-US" sz="2800" dirty="0"/>
          </a:p>
        </p:txBody>
      </p:sp>
      <p:sp>
        <p:nvSpPr>
          <p:cNvPr id="8" name="Speech Bubble: Rectangle 7">
            <a:extLst>
              <a:ext uri="{FF2B5EF4-FFF2-40B4-BE49-F238E27FC236}">
                <a16:creationId xmlns:a16="http://schemas.microsoft.com/office/drawing/2014/main" id="{FB1B1093-B245-402E-9ACE-0EBB44521A6E}"/>
              </a:ext>
            </a:extLst>
          </p:cNvPr>
          <p:cNvSpPr/>
          <p:nvPr/>
        </p:nvSpPr>
        <p:spPr>
          <a:xfrm>
            <a:off x="7924800" y="2178144"/>
            <a:ext cx="3541333" cy="1037237"/>
          </a:xfrm>
          <a:prstGeom prst="wedgeRectCallout">
            <a:avLst>
              <a:gd name="adj1" fmla="val -71193"/>
              <a:gd name="adj2" fmla="val 6700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DCDB answer on 31/05/2023:</a:t>
            </a:r>
          </a:p>
          <a:p>
            <a:pPr algn="ctr"/>
            <a:r>
              <a:rPr lang="en-US" sz="1600" i="1" dirty="0"/>
              <a:t>The files available via S3 access do not contain metadata, auxiliary measurements, or data license.</a:t>
            </a:r>
          </a:p>
        </p:txBody>
      </p:sp>
      <p:sp>
        <p:nvSpPr>
          <p:cNvPr id="11" name="Speech Bubble: Rectangle 10">
            <a:extLst>
              <a:ext uri="{FF2B5EF4-FFF2-40B4-BE49-F238E27FC236}">
                <a16:creationId xmlns:a16="http://schemas.microsoft.com/office/drawing/2014/main" id="{592EE14D-E3EE-4900-B3D3-D740E8600C42}"/>
              </a:ext>
            </a:extLst>
          </p:cNvPr>
          <p:cNvSpPr/>
          <p:nvPr/>
        </p:nvSpPr>
        <p:spPr>
          <a:xfrm>
            <a:off x="8593669" y="3318933"/>
            <a:ext cx="3541333" cy="1989667"/>
          </a:xfrm>
          <a:prstGeom prst="wedgeRectCallout">
            <a:avLst>
              <a:gd name="adj1" fmla="val -59000"/>
              <a:gd name="adj2" fmla="val 4871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DCDB answer on 31/05/2023:</a:t>
            </a:r>
          </a:p>
          <a:p>
            <a:pPr algn="ctr"/>
            <a:r>
              <a:rPr lang="en-US" sz="1600" i="1" dirty="0">
                <a:hlinkClick r:id="rId5"/>
              </a:rPr>
              <a:t>https://noaa-dcdb-bathymetry-pds.s3.amazonaws.com/docs/readme.html</a:t>
            </a:r>
            <a:r>
              <a:rPr lang="en-US" sz="1600" i="1" dirty="0"/>
              <a:t> contains information on, and examples for, programmatic access of CSV files based on date.</a:t>
            </a:r>
          </a:p>
          <a:p>
            <a:pPr algn="ctr"/>
            <a:r>
              <a:rPr lang="en-US" sz="1600" i="1" dirty="0"/>
              <a:t>Contributed tutorials and examples are welcome.</a:t>
            </a:r>
          </a:p>
        </p:txBody>
      </p:sp>
      <p:sp>
        <p:nvSpPr>
          <p:cNvPr id="2" name="Rectangle 1">
            <a:extLst>
              <a:ext uri="{FF2B5EF4-FFF2-40B4-BE49-F238E27FC236}">
                <a16:creationId xmlns:a16="http://schemas.microsoft.com/office/drawing/2014/main" id="{2D127F3C-A1BF-4A4F-8D3E-D0AE41279C0E}"/>
              </a:ext>
            </a:extLst>
          </p:cNvPr>
          <p:cNvSpPr/>
          <p:nvPr/>
        </p:nvSpPr>
        <p:spPr>
          <a:xfrm>
            <a:off x="8018395" y="3467020"/>
            <a:ext cx="505267" cy="92333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5400" b="1" cap="none" spc="0" dirty="0">
                <a:ln/>
                <a:solidFill>
                  <a:schemeClr val="accent4"/>
                </a:solidFill>
                <a:effectLst/>
              </a:rPr>
              <a:t>?</a:t>
            </a:r>
          </a:p>
        </p:txBody>
      </p:sp>
    </p:spTree>
    <p:extLst>
      <p:ext uri="{BB962C8B-B14F-4D97-AF65-F5344CB8AC3E}">
        <p14:creationId xmlns:p14="http://schemas.microsoft.com/office/powerpoint/2010/main" val="544992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9566" y="818"/>
            <a:ext cx="944537" cy="94164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 y="942458"/>
            <a:ext cx="939567" cy="945366"/>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 y="0"/>
            <a:ext cx="939567" cy="942458"/>
          </a:xfrm>
          <a:prstGeom prst="rect">
            <a:avLst/>
          </a:prstGeom>
        </p:spPr>
      </p:pic>
      <p:sp>
        <p:nvSpPr>
          <p:cNvPr id="7" name="Title 2">
            <a:extLst>
              <a:ext uri="{FF2B5EF4-FFF2-40B4-BE49-F238E27FC236}">
                <a16:creationId xmlns:a16="http://schemas.microsoft.com/office/drawing/2014/main" id="{FE6D94CB-EDE5-495B-BEC4-A42A4A0713D7}"/>
              </a:ext>
            </a:extLst>
          </p:cNvPr>
          <p:cNvSpPr txBox="1">
            <a:spLocks/>
          </p:cNvSpPr>
          <p:nvPr/>
        </p:nvSpPr>
        <p:spPr>
          <a:xfrm>
            <a:off x="1895287" y="0"/>
            <a:ext cx="10288323" cy="966850"/>
          </a:xfrm>
          <a:prstGeom prst="rect">
            <a:avLst/>
          </a:prstGeom>
          <a:solidFill>
            <a:schemeClr val="bg1"/>
          </a:solidFill>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fr-FR" sz="2400" cap="all" dirty="0" err="1">
                <a:latin typeface="Arial Black" panose="020B0A04020102020204" pitchFamily="34" charset="0"/>
              </a:rPr>
              <a:t>Recommendations</a:t>
            </a:r>
            <a:endParaRPr lang="en-US" sz="2400" cap="all" dirty="0">
              <a:latin typeface="Arial Black" panose="020B0A04020102020204" pitchFamily="34" charset="0"/>
            </a:endParaRPr>
          </a:p>
        </p:txBody>
      </p:sp>
      <p:sp>
        <p:nvSpPr>
          <p:cNvPr id="9" name="Footer Placeholder 5"/>
          <p:cNvSpPr>
            <a:spLocks noGrp="1"/>
          </p:cNvSpPr>
          <p:nvPr>
            <p:ph type="ftr" sz="quarter" idx="11"/>
          </p:nvPr>
        </p:nvSpPr>
        <p:spPr>
          <a:xfrm>
            <a:off x="3438659" y="6249510"/>
            <a:ext cx="5513231" cy="501650"/>
          </a:xfrm>
        </p:spPr>
        <p:txBody>
          <a:bodyPr/>
          <a:lstStyle/>
          <a:p>
            <a:r>
              <a:rPr lang="en-GB" sz="1800">
                <a:solidFill>
                  <a:schemeClr val="tx1"/>
                </a:solidFill>
                <a:latin typeface="Arial"/>
                <a:cs typeface="Arial"/>
              </a:rPr>
              <a:t>CSBWG14, 16</a:t>
            </a:r>
            <a:r>
              <a:rPr lang="en-GB" sz="1800" baseline="30000" dirty="0">
                <a:solidFill>
                  <a:schemeClr val="tx1"/>
                </a:solidFill>
                <a:latin typeface="Arial"/>
                <a:cs typeface="Arial"/>
              </a:rPr>
              <a:t>th</a:t>
            </a:r>
            <a:r>
              <a:rPr lang="en-GB" sz="1800">
                <a:solidFill>
                  <a:schemeClr val="tx1"/>
                </a:solidFill>
                <a:latin typeface="Arial"/>
                <a:cs typeface="Arial"/>
              </a:rPr>
              <a:t> – 18</a:t>
            </a:r>
            <a:r>
              <a:rPr lang="en-GB" sz="1800" baseline="30000" dirty="0">
                <a:solidFill>
                  <a:schemeClr val="tx1"/>
                </a:solidFill>
                <a:latin typeface="Arial"/>
                <a:cs typeface="Arial"/>
              </a:rPr>
              <a:t>th</a:t>
            </a:r>
            <a:r>
              <a:rPr lang="en-GB" sz="1800" dirty="0">
                <a:solidFill>
                  <a:schemeClr val="tx1"/>
                </a:solidFill>
                <a:latin typeface="Arial"/>
                <a:cs typeface="Arial"/>
              </a:rPr>
              <a:t> August 2023</a:t>
            </a:r>
          </a:p>
        </p:txBody>
      </p:sp>
      <p:sp>
        <p:nvSpPr>
          <p:cNvPr id="10" name="TextBox 9"/>
          <p:cNvSpPr txBox="1"/>
          <p:nvPr/>
        </p:nvSpPr>
        <p:spPr>
          <a:xfrm>
            <a:off x="955222" y="1218489"/>
            <a:ext cx="8925625" cy="2862322"/>
          </a:xfrm>
          <a:prstGeom prst="rect">
            <a:avLst/>
          </a:prstGeom>
          <a:noFill/>
        </p:spPr>
        <p:txBody>
          <a:bodyPr wrap="square" lIns="91440" tIns="45720" rIns="91440" bIns="45720" rtlCol="0" anchor="t">
            <a:spAutoFit/>
          </a:bodyPr>
          <a:lstStyle/>
          <a:p>
            <a:pPr marL="457200" indent="-457200">
              <a:spcAft>
                <a:spcPts val="600"/>
              </a:spcAft>
              <a:buFont typeface="+mj-lt"/>
              <a:buAutoNum type="arabicPeriod" startAt="10"/>
            </a:pPr>
            <a:r>
              <a:rPr lang="en-US" sz="2000" dirty="0">
                <a:latin typeface="Calibri"/>
                <a:cs typeface="Arial"/>
              </a:rPr>
              <a:t>The CSBWG is requested to:</a:t>
            </a:r>
            <a:r>
              <a:rPr lang="en-US" sz="2000" b="1" dirty="0">
                <a:latin typeface="Calibri"/>
                <a:cs typeface="Arial"/>
              </a:rPr>
              <a:t>	</a:t>
            </a:r>
          </a:p>
          <a:p>
            <a:pPr marL="971550" lvl="1" indent="-514350">
              <a:spcAft>
                <a:spcPts val="600"/>
              </a:spcAft>
              <a:buFont typeface="+mj-lt"/>
              <a:buAutoNum type="alphaLcPeriod"/>
            </a:pPr>
            <a:r>
              <a:rPr lang="en-US" sz="2000" dirty="0"/>
              <a:t>Note the information provided.</a:t>
            </a:r>
          </a:p>
          <a:p>
            <a:pPr marL="514350" indent="-514350">
              <a:spcAft>
                <a:spcPts val="600"/>
              </a:spcAft>
              <a:buFont typeface="+mj-lt"/>
              <a:buAutoNum type="arabicPeriod" startAt="10"/>
            </a:pPr>
            <a:r>
              <a:rPr lang="en-US" sz="2000" dirty="0"/>
              <a:t>The IHO DCDB is requested to:</a:t>
            </a:r>
          </a:p>
          <a:p>
            <a:pPr marL="971550" lvl="1" indent="-514350">
              <a:spcAft>
                <a:spcPts val="600"/>
              </a:spcAft>
              <a:buFont typeface="+mj-lt"/>
              <a:buAutoNum type="alphaLcPeriod"/>
            </a:pPr>
            <a:r>
              <a:rPr lang="en-US" sz="2000" dirty="0"/>
              <a:t>Take actions, as appropriate, to improve accessibility of the CSB data through improved data services and related documentation/example scripts.</a:t>
            </a:r>
          </a:p>
          <a:p>
            <a:pPr marL="971550" lvl="1" indent="-514350">
              <a:spcAft>
                <a:spcPts val="600"/>
              </a:spcAft>
              <a:buAutoNum type="alphaLcPeriod"/>
            </a:pPr>
            <a:r>
              <a:rPr lang="en-US" sz="2000" dirty="0">
                <a:cs typeface="Calibri" panose="020F0502020204030204"/>
              </a:rPr>
              <a:t>Engage HOs in the testing and development of enhancements to the DCDB's CSB data interface.</a:t>
            </a:r>
          </a:p>
        </p:txBody>
      </p:sp>
      <p:sp>
        <p:nvSpPr>
          <p:cNvPr id="8" name="Speech Bubble: Rectangle 7">
            <a:extLst>
              <a:ext uri="{FF2B5EF4-FFF2-40B4-BE49-F238E27FC236}">
                <a16:creationId xmlns:a16="http://schemas.microsoft.com/office/drawing/2014/main" id="{E99C1ECB-9A0B-47BB-9A8D-A18B640D5D4D}"/>
              </a:ext>
            </a:extLst>
          </p:cNvPr>
          <p:cNvSpPr/>
          <p:nvPr/>
        </p:nvSpPr>
        <p:spPr>
          <a:xfrm>
            <a:off x="2040458" y="4758342"/>
            <a:ext cx="7494067" cy="1363840"/>
          </a:xfrm>
          <a:prstGeom prst="wedgeRectCallout">
            <a:avLst>
              <a:gd name="adj1" fmla="val -38290"/>
              <a:gd name="adj2" fmla="val -8393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DCDB answer on 31/05/2023:</a:t>
            </a:r>
          </a:p>
          <a:p>
            <a:pPr algn="ctr"/>
            <a:r>
              <a:rPr lang="en-US" sz="1600" i="1" dirty="0"/>
              <a:t>Although the </a:t>
            </a:r>
            <a:r>
              <a:rPr lang="en-US" sz="1600" i="1" dirty="0" err="1"/>
              <a:t>pointstore</a:t>
            </a:r>
            <a:r>
              <a:rPr lang="en-US" sz="1600" i="1" dirty="0"/>
              <a:t> API is in a pre-release state and not intended for any production workflow, we are working on documentation to make it easier to use outside the DCDB Map Viewer. Suggestions for additional filtering options or other enhancements are welcome</a:t>
            </a:r>
          </a:p>
        </p:txBody>
      </p:sp>
    </p:spTree>
    <p:extLst>
      <p:ext uri="{BB962C8B-B14F-4D97-AF65-F5344CB8AC3E}">
        <p14:creationId xmlns:p14="http://schemas.microsoft.com/office/powerpoint/2010/main" val="1333987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9566" y="818"/>
            <a:ext cx="944537" cy="94164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 y="942458"/>
            <a:ext cx="939567" cy="945366"/>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 y="0"/>
            <a:ext cx="939567" cy="942458"/>
          </a:xfrm>
          <a:prstGeom prst="rect">
            <a:avLst/>
          </a:prstGeom>
        </p:spPr>
      </p:pic>
      <p:sp>
        <p:nvSpPr>
          <p:cNvPr id="7" name="Title 2">
            <a:extLst>
              <a:ext uri="{FF2B5EF4-FFF2-40B4-BE49-F238E27FC236}">
                <a16:creationId xmlns:a16="http://schemas.microsoft.com/office/drawing/2014/main" id="{FE6D94CB-EDE5-495B-BEC4-A42A4A0713D7}"/>
              </a:ext>
            </a:extLst>
          </p:cNvPr>
          <p:cNvSpPr txBox="1">
            <a:spLocks/>
          </p:cNvSpPr>
          <p:nvPr/>
        </p:nvSpPr>
        <p:spPr>
          <a:xfrm>
            <a:off x="1895287" y="0"/>
            <a:ext cx="10288323" cy="966850"/>
          </a:xfrm>
          <a:prstGeom prst="rect">
            <a:avLst/>
          </a:prstGeom>
          <a:solidFill>
            <a:schemeClr val="bg1"/>
          </a:solidFill>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fr-FR" sz="2400" cap="all" dirty="0">
                <a:latin typeface="Arial Black" panose="020B0A04020102020204" pitchFamily="34" charset="0"/>
              </a:rPr>
              <a:t> Introduction</a:t>
            </a:r>
            <a:endParaRPr lang="en-US" sz="2400" cap="all" dirty="0">
              <a:latin typeface="Arial Black" panose="020B0A04020102020204" pitchFamily="34" charset="0"/>
            </a:endParaRPr>
          </a:p>
        </p:txBody>
      </p:sp>
      <p:sp>
        <p:nvSpPr>
          <p:cNvPr id="9" name="Footer Placeholder 5"/>
          <p:cNvSpPr>
            <a:spLocks noGrp="1"/>
          </p:cNvSpPr>
          <p:nvPr>
            <p:ph type="ftr" sz="quarter" idx="11"/>
          </p:nvPr>
        </p:nvSpPr>
        <p:spPr>
          <a:xfrm>
            <a:off x="3438659" y="6249510"/>
            <a:ext cx="5513231" cy="501650"/>
          </a:xfrm>
        </p:spPr>
        <p:txBody>
          <a:bodyPr/>
          <a:lstStyle/>
          <a:p>
            <a:r>
              <a:rPr lang="en-GB" sz="1800" dirty="0">
                <a:solidFill>
                  <a:schemeClr val="tx1"/>
                </a:solidFill>
                <a:latin typeface="Arial"/>
                <a:cs typeface="Arial"/>
              </a:rPr>
              <a:t>CSBWG14, 16</a:t>
            </a:r>
            <a:r>
              <a:rPr lang="en-GB" sz="1800" baseline="30000" dirty="0">
                <a:solidFill>
                  <a:schemeClr val="tx1"/>
                </a:solidFill>
                <a:latin typeface="Arial"/>
                <a:cs typeface="Arial"/>
              </a:rPr>
              <a:t>th</a:t>
            </a:r>
            <a:r>
              <a:rPr lang="en-GB" sz="1800">
                <a:solidFill>
                  <a:schemeClr val="tx1"/>
                </a:solidFill>
                <a:latin typeface="Arial"/>
                <a:cs typeface="Arial"/>
              </a:rPr>
              <a:t> – 18</a:t>
            </a:r>
            <a:r>
              <a:rPr lang="en-GB" sz="1800" baseline="30000" dirty="0">
                <a:solidFill>
                  <a:schemeClr val="tx1"/>
                </a:solidFill>
                <a:latin typeface="Arial"/>
                <a:cs typeface="Arial"/>
              </a:rPr>
              <a:t>th</a:t>
            </a:r>
            <a:r>
              <a:rPr lang="en-GB" sz="1800" dirty="0">
                <a:solidFill>
                  <a:schemeClr val="tx1"/>
                </a:solidFill>
                <a:latin typeface="Arial"/>
                <a:cs typeface="Arial"/>
              </a:rPr>
              <a:t> August 2023</a:t>
            </a:r>
          </a:p>
        </p:txBody>
      </p:sp>
      <p:sp>
        <p:nvSpPr>
          <p:cNvPr id="10" name="TextBox 9"/>
          <p:cNvSpPr txBox="1"/>
          <p:nvPr/>
        </p:nvSpPr>
        <p:spPr>
          <a:xfrm>
            <a:off x="955221" y="1218489"/>
            <a:ext cx="10881360" cy="5786199"/>
          </a:xfrm>
          <a:prstGeom prst="rect">
            <a:avLst/>
          </a:prstGeom>
          <a:noFill/>
        </p:spPr>
        <p:txBody>
          <a:bodyPr wrap="square" rtlCol="0">
            <a:spAutoFit/>
          </a:bodyPr>
          <a:lstStyle/>
          <a:p>
            <a:pPr marL="514350" indent="-514350">
              <a:spcAft>
                <a:spcPts val="600"/>
              </a:spcAft>
              <a:buAutoNum type="arabicPeriod"/>
            </a:pPr>
            <a:r>
              <a:rPr lang="en-US" sz="2400" dirty="0">
                <a:cs typeface="Arial" panose="020B0604020202020204" pitchFamily="34" charset="0"/>
              </a:rPr>
              <a:t>Hydrographic Offices (as well as other organizations) may have interest in </a:t>
            </a:r>
            <a:r>
              <a:rPr lang="en-US" sz="2400" b="1" dirty="0">
                <a:cs typeface="Arial" panose="020B0604020202020204" pitchFamily="34" charset="0"/>
              </a:rPr>
              <a:t>monitoring </a:t>
            </a:r>
            <a:r>
              <a:rPr lang="en-US" sz="2400" dirty="0">
                <a:cs typeface="Arial" panose="020B0604020202020204" pitchFamily="34" charset="0"/>
              </a:rPr>
              <a:t>the CSB data collected by IHO DCDB to:</a:t>
            </a:r>
          </a:p>
          <a:p>
            <a:pPr marL="971550" lvl="1" indent="-514350">
              <a:spcAft>
                <a:spcPts val="600"/>
              </a:spcAft>
              <a:buFont typeface="+mj-lt"/>
              <a:buAutoNum type="alphaLcPeriod"/>
            </a:pPr>
            <a:r>
              <a:rPr lang="en-US" sz="2400" dirty="0"/>
              <a:t>Identify potential areas for </a:t>
            </a:r>
            <a:r>
              <a:rPr lang="en-US" sz="2400" b="1" dirty="0"/>
              <a:t>navigational warnings</a:t>
            </a:r>
            <a:endParaRPr lang="en-US" sz="2400" dirty="0"/>
          </a:p>
          <a:p>
            <a:pPr marL="971550" lvl="1" indent="-514350">
              <a:spcAft>
                <a:spcPts val="600"/>
              </a:spcAft>
              <a:buFont typeface="+mj-lt"/>
              <a:buAutoNum type="alphaLcPeriod"/>
            </a:pPr>
            <a:r>
              <a:rPr lang="en-US" sz="2400" dirty="0"/>
              <a:t>Evaluate possible </a:t>
            </a:r>
            <a:r>
              <a:rPr lang="en-US" sz="2400" b="1" dirty="0"/>
              <a:t>chart discrepancies</a:t>
            </a:r>
            <a:endParaRPr lang="en-US" sz="2400" dirty="0"/>
          </a:p>
          <a:p>
            <a:pPr marL="971550" lvl="1" indent="-514350">
              <a:spcAft>
                <a:spcPts val="600"/>
              </a:spcAft>
              <a:buFont typeface="+mj-lt"/>
              <a:buAutoNum type="alphaLcPeriod"/>
            </a:pPr>
            <a:r>
              <a:rPr lang="en-US" sz="2400" dirty="0"/>
              <a:t>Explore an internal </a:t>
            </a:r>
            <a:r>
              <a:rPr lang="en-US" sz="2400" b="1" dirty="0"/>
              <a:t>QA workflow</a:t>
            </a:r>
            <a:r>
              <a:rPr lang="en-US" sz="2400" dirty="0"/>
              <a:t> for CSB data</a:t>
            </a:r>
          </a:p>
          <a:p>
            <a:pPr marL="971550" lvl="1" indent="-514350">
              <a:spcAft>
                <a:spcPts val="600"/>
              </a:spcAft>
              <a:buFont typeface="+mj-lt"/>
              <a:buAutoNum type="alphaLcPeriod"/>
            </a:pPr>
            <a:r>
              <a:rPr lang="en-US" sz="2400" dirty="0"/>
              <a:t>Eventually </a:t>
            </a:r>
            <a:r>
              <a:rPr lang="en-US" sz="2400" b="1" dirty="0"/>
              <a:t>update nautical documentation</a:t>
            </a:r>
            <a:r>
              <a:rPr lang="en-US" sz="2400" dirty="0"/>
              <a:t> </a:t>
            </a:r>
            <a:r>
              <a:rPr lang="en-US" sz="2400" i="1" dirty="0"/>
              <a:t>(after the QA workflow)</a:t>
            </a:r>
            <a:r>
              <a:rPr lang="en-US" sz="2400" dirty="0"/>
              <a:t>.</a:t>
            </a:r>
          </a:p>
          <a:p>
            <a:pPr lvl="1">
              <a:spcAft>
                <a:spcPts val="600"/>
              </a:spcAft>
            </a:pPr>
            <a:endParaRPr lang="en-US" sz="2400" dirty="0"/>
          </a:p>
          <a:p>
            <a:pPr marL="514350" indent="-514350">
              <a:spcAft>
                <a:spcPts val="600"/>
              </a:spcAft>
              <a:buFont typeface="+mj-lt"/>
              <a:buAutoNum type="arabicPeriod"/>
            </a:pPr>
            <a:r>
              <a:rPr lang="en-US" sz="2400" dirty="0">
                <a:cs typeface="Arial" panose="020B0604020202020204" pitchFamily="34" charset="0"/>
              </a:rPr>
              <a:t>The monitoring of IHO DCDB’s CSB data should be </a:t>
            </a:r>
            <a:r>
              <a:rPr lang="en-US" sz="2400" b="1" dirty="0">
                <a:cs typeface="Arial" panose="020B0604020202020204" pitchFamily="34" charset="0"/>
              </a:rPr>
              <a:t>automated to the greatest possible extent</a:t>
            </a:r>
            <a:r>
              <a:rPr lang="en-US" sz="2400" dirty="0">
                <a:cs typeface="Arial" panose="020B0604020202020204" pitchFamily="34" charset="0"/>
              </a:rPr>
              <a:t> to:</a:t>
            </a:r>
          </a:p>
          <a:p>
            <a:pPr marL="971550" lvl="1" indent="-514350">
              <a:spcAft>
                <a:spcPts val="600"/>
              </a:spcAft>
              <a:buFont typeface="+mj-lt"/>
              <a:buAutoNum type="alphaLcPeriod"/>
            </a:pPr>
            <a:r>
              <a:rPr lang="en-US" sz="2400" b="1" dirty="0">
                <a:cs typeface="Arial" panose="020B0604020202020204" pitchFamily="34" charset="0"/>
              </a:rPr>
              <a:t>Ease the work </a:t>
            </a:r>
            <a:r>
              <a:rPr lang="en-US" sz="2400" dirty="0">
                <a:cs typeface="Arial" panose="020B0604020202020204" pitchFamily="34" charset="0"/>
              </a:rPr>
              <a:t>of HO analysts and </a:t>
            </a:r>
            <a:r>
              <a:rPr lang="en-US" sz="2400" b="1" dirty="0">
                <a:cs typeface="Arial" panose="020B0604020202020204" pitchFamily="34" charset="0"/>
              </a:rPr>
              <a:t>reduce the time </a:t>
            </a:r>
            <a:r>
              <a:rPr lang="en-US" sz="2400" dirty="0">
                <a:cs typeface="Arial" panose="020B0604020202020204" pitchFamily="34" charset="0"/>
              </a:rPr>
              <a:t>required for the analysis</a:t>
            </a:r>
          </a:p>
          <a:p>
            <a:pPr marL="971550" lvl="1" indent="-514350">
              <a:spcAft>
                <a:spcPts val="600"/>
              </a:spcAft>
              <a:buFont typeface="+mj-lt"/>
              <a:buAutoNum type="alphaLcPeriod"/>
            </a:pPr>
            <a:r>
              <a:rPr lang="en-US" sz="2400" b="1" dirty="0">
                <a:cs typeface="Arial" panose="020B0604020202020204" pitchFamily="34" charset="0"/>
              </a:rPr>
              <a:t>Minimize the reaction time</a:t>
            </a:r>
            <a:r>
              <a:rPr lang="en-US" sz="2400" dirty="0">
                <a:cs typeface="Arial" panose="020B0604020202020204" pitchFamily="34" charset="0"/>
              </a:rPr>
              <a:t> to ensure safety of navigation.</a:t>
            </a:r>
          </a:p>
          <a:p>
            <a:pPr>
              <a:spcAft>
                <a:spcPts val="600"/>
              </a:spcAft>
            </a:pPr>
            <a:endParaRPr lang="en-US" sz="2800" dirty="0"/>
          </a:p>
          <a:p>
            <a:pPr lvl="1"/>
            <a:endParaRPr lang="en-US" sz="2800" dirty="0"/>
          </a:p>
        </p:txBody>
      </p:sp>
    </p:spTree>
    <p:extLst>
      <p:ext uri="{BB962C8B-B14F-4D97-AF65-F5344CB8AC3E}">
        <p14:creationId xmlns:p14="http://schemas.microsoft.com/office/powerpoint/2010/main" val="42293390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9566" y="818"/>
            <a:ext cx="944537" cy="941640"/>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 y="942458"/>
            <a:ext cx="939567" cy="945366"/>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 y="0"/>
            <a:ext cx="939567" cy="942458"/>
          </a:xfrm>
          <a:prstGeom prst="rect">
            <a:avLst/>
          </a:prstGeom>
        </p:spPr>
      </p:pic>
      <p:sp>
        <p:nvSpPr>
          <p:cNvPr id="7" name="Title 2">
            <a:extLst>
              <a:ext uri="{FF2B5EF4-FFF2-40B4-BE49-F238E27FC236}">
                <a16:creationId xmlns:a16="http://schemas.microsoft.com/office/drawing/2014/main" id="{FE6D94CB-EDE5-495B-BEC4-A42A4A0713D7}"/>
              </a:ext>
            </a:extLst>
          </p:cNvPr>
          <p:cNvSpPr txBox="1">
            <a:spLocks/>
          </p:cNvSpPr>
          <p:nvPr/>
        </p:nvSpPr>
        <p:spPr>
          <a:xfrm>
            <a:off x="1895287" y="0"/>
            <a:ext cx="10288323" cy="966850"/>
          </a:xfrm>
          <a:prstGeom prst="rect">
            <a:avLst/>
          </a:prstGeom>
          <a:solidFill>
            <a:schemeClr val="bg1"/>
          </a:solidFill>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fr-FR" sz="2400" cap="all" dirty="0">
                <a:latin typeface="Arial Black" panose="020B0A04020102020204" pitchFamily="34" charset="0"/>
              </a:rPr>
              <a:t> HOW TO </a:t>
            </a:r>
            <a:r>
              <a:rPr lang="en-US" sz="2400" cap="all" dirty="0">
                <a:latin typeface="Arial Black" panose="020B0A04020102020204" pitchFamily="34" charset="0"/>
              </a:rPr>
              <a:t>ACCESS</a:t>
            </a:r>
            <a:r>
              <a:rPr lang="fr-FR" sz="2400" cap="all" dirty="0">
                <a:latin typeface="Arial Black" panose="020B0A04020102020204" pitchFamily="34" charset="0"/>
              </a:rPr>
              <a:t> IHO </a:t>
            </a:r>
            <a:r>
              <a:rPr lang="fr-FR" sz="2400" cap="all" dirty="0" err="1">
                <a:latin typeface="Arial Black" panose="020B0A04020102020204" pitchFamily="34" charset="0"/>
              </a:rPr>
              <a:t>DCDB’s</a:t>
            </a:r>
            <a:r>
              <a:rPr lang="fr-FR" sz="2400" cap="all" dirty="0">
                <a:latin typeface="Arial Black" panose="020B0A04020102020204" pitchFamily="34" charset="0"/>
              </a:rPr>
              <a:t> CSB data?</a:t>
            </a:r>
            <a:endParaRPr lang="en-US" sz="2400" cap="all" dirty="0">
              <a:latin typeface="Arial Black" panose="020B0A04020102020204" pitchFamily="34" charset="0"/>
            </a:endParaRPr>
          </a:p>
        </p:txBody>
      </p:sp>
      <p:sp>
        <p:nvSpPr>
          <p:cNvPr id="9" name="Footer Placeholder 5"/>
          <p:cNvSpPr>
            <a:spLocks noGrp="1"/>
          </p:cNvSpPr>
          <p:nvPr>
            <p:ph type="ftr" sz="quarter" idx="11"/>
          </p:nvPr>
        </p:nvSpPr>
        <p:spPr>
          <a:xfrm>
            <a:off x="3438659" y="6249510"/>
            <a:ext cx="5513231" cy="501650"/>
          </a:xfrm>
        </p:spPr>
        <p:txBody>
          <a:bodyPr/>
          <a:lstStyle/>
          <a:p>
            <a:r>
              <a:rPr lang="en-GB" sz="1800" dirty="0">
                <a:solidFill>
                  <a:schemeClr val="tx1"/>
                </a:solidFill>
                <a:latin typeface="Arial"/>
                <a:cs typeface="Arial"/>
              </a:rPr>
              <a:t>CSBWG14, 16</a:t>
            </a:r>
            <a:r>
              <a:rPr lang="en-GB" sz="1800" baseline="30000" dirty="0">
                <a:solidFill>
                  <a:schemeClr val="tx1"/>
                </a:solidFill>
                <a:latin typeface="Arial"/>
                <a:cs typeface="Arial"/>
              </a:rPr>
              <a:t>th</a:t>
            </a:r>
            <a:r>
              <a:rPr lang="en-GB" sz="1800">
                <a:solidFill>
                  <a:schemeClr val="tx1"/>
                </a:solidFill>
                <a:latin typeface="Arial"/>
                <a:cs typeface="Arial"/>
              </a:rPr>
              <a:t> – 18</a:t>
            </a:r>
            <a:r>
              <a:rPr lang="en-GB" sz="1800" baseline="30000" dirty="0">
                <a:solidFill>
                  <a:schemeClr val="tx1"/>
                </a:solidFill>
                <a:latin typeface="Arial"/>
                <a:cs typeface="Arial"/>
              </a:rPr>
              <a:t>th</a:t>
            </a:r>
            <a:r>
              <a:rPr lang="en-GB" sz="1800" dirty="0">
                <a:solidFill>
                  <a:schemeClr val="tx1"/>
                </a:solidFill>
                <a:latin typeface="Arial"/>
                <a:cs typeface="Arial"/>
              </a:rPr>
              <a:t> August 2023</a:t>
            </a:r>
          </a:p>
        </p:txBody>
      </p:sp>
      <p:sp>
        <p:nvSpPr>
          <p:cNvPr id="10" name="TextBox 9"/>
          <p:cNvSpPr txBox="1"/>
          <p:nvPr/>
        </p:nvSpPr>
        <p:spPr>
          <a:xfrm>
            <a:off x="955221" y="1208329"/>
            <a:ext cx="10789920" cy="2246769"/>
          </a:xfrm>
          <a:prstGeom prst="rect">
            <a:avLst/>
          </a:prstGeom>
          <a:noFill/>
        </p:spPr>
        <p:txBody>
          <a:bodyPr wrap="square" rtlCol="0">
            <a:spAutoFit/>
          </a:bodyPr>
          <a:lstStyle/>
          <a:p>
            <a:pPr marL="514350" indent="-514350">
              <a:spcAft>
                <a:spcPts val="600"/>
              </a:spcAft>
              <a:buFont typeface="+mj-lt"/>
              <a:buAutoNum type="arabicPeriod" startAt="3"/>
            </a:pPr>
            <a:r>
              <a:rPr lang="en-US" sz="2400" dirty="0">
                <a:cs typeface="Arial" panose="020B0604020202020204" pitchFamily="34" charset="0"/>
              </a:rPr>
              <a:t>CSB Data can be programmatically accessed through:</a:t>
            </a:r>
          </a:p>
          <a:p>
            <a:pPr marL="971550" lvl="1" indent="-514350">
              <a:spcAft>
                <a:spcPts val="600"/>
              </a:spcAft>
              <a:buFont typeface="+mj-lt"/>
              <a:buAutoNum type="alphaLcPeriod"/>
            </a:pPr>
            <a:r>
              <a:rPr lang="en-US" sz="2400" b="1" strike="sngStrike" dirty="0">
                <a:cs typeface="Arial" panose="020B0604020202020204" pitchFamily="34" charset="0"/>
              </a:rPr>
              <a:t>Web Interface </a:t>
            </a:r>
            <a:r>
              <a:rPr lang="en-US" sz="2400" strike="sngStrike" dirty="0">
                <a:cs typeface="Arial" panose="020B0604020202020204" pitchFamily="34" charset="0"/>
              </a:rPr>
              <a:t>+ email</a:t>
            </a:r>
            <a:r>
              <a:rPr lang="en-US" sz="2400" dirty="0">
                <a:cs typeface="Arial" panose="020B0604020202020204" pitchFamily="34" charset="0"/>
              </a:rPr>
              <a:t> → Fragile/cumbersome to script (web scraping)</a:t>
            </a:r>
          </a:p>
          <a:p>
            <a:pPr marL="971550" lvl="1" indent="-514350">
              <a:spcAft>
                <a:spcPts val="600"/>
              </a:spcAft>
              <a:buFont typeface="+mj-lt"/>
              <a:buAutoNum type="alphaLcPeriod"/>
            </a:pPr>
            <a:r>
              <a:rPr lang="en-US" sz="2400" b="1" strike="sngStrike" dirty="0">
                <a:cs typeface="Arial" panose="020B0604020202020204" pitchFamily="34" charset="0"/>
              </a:rPr>
              <a:t>OGC Services</a:t>
            </a:r>
            <a:r>
              <a:rPr lang="en-US" sz="2400" b="1" dirty="0">
                <a:cs typeface="Arial" panose="020B0604020202020204" pitchFamily="34" charset="0"/>
              </a:rPr>
              <a:t> </a:t>
            </a:r>
            <a:r>
              <a:rPr lang="en-US" sz="2400" dirty="0">
                <a:cs typeface="Arial" panose="020B0604020202020204" pitchFamily="34" charset="0"/>
              </a:rPr>
              <a:t>→ Lack of depth values</a:t>
            </a:r>
          </a:p>
          <a:p>
            <a:pPr marL="971550" lvl="1" indent="-514350">
              <a:spcAft>
                <a:spcPts val="600"/>
              </a:spcAft>
              <a:buFont typeface="+mj-lt"/>
              <a:buAutoNum type="alphaLcPeriod"/>
            </a:pPr>
            <a:r>
              <a:rPr lang="en-US" sz="2400" b="1" dirty="0">
                <a:cs typeface="Arial" panose="020B0604020202020204" pitchFamily="34" charset="0"/>
              </a:rPr>
              <a:t>ArcGIS REST + S3 Bucket</a:t>
            </a:r>
            <a:r>
              <a:rPr lang="en-US" sz="2400" dirty="0">
                <a:cs typeface="Arial" panose="020B0604020202020204" pitchFamily="34" charset="0"/>
              </a:rPr>
              <a:t>:</a:t>
            </a:r>
          </a:p>
          <a:p>
            <a:pPr marL="1428750" lvl="2" indent="-514350">
              <a:spcAft>
                <a:spcPts val="600"/>
              </a:spcAft>
              <a:buFont typeface="+mj-lt"/>
              <a:buAutoNum type="romanLcPeriod"/>
            </a:pPr>
            <a:r>
              <a:rPr lang="en-US" sz="2400" dirty="0">
                <a:cs typeface="Arial" panose="020B0604020202020204" pitchFamily="34" charset="0"/>
              </a:rPr>
              <a:t>Is this combination a temporary solution?</a:t>
            </a:r>
          </a:p>
        </p:txBody>
      </p:sp>
      <p:pic>
        <p:nvPicPr>
          <p:cNvPr id="1026" name="Picture 2">
            <a:extLst>
              <a:ext uri="{FF2B5EF4-FFF2-40B4-BE49-F238E27FC236}">
                <a16:creationId xmlns:a16="http://schemas.microsoft.com/office/drawing/2014/main" id="{F54DABE9-C8F8-837B-5BAF-06DBBF2DF42C}"/>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6129" r="3711" b="7855"/>
          <a:stretch/>
        </p:blipFill>
        <p:spPr bwMode="auto">
          <a:xfrm>
            <a:off x="8686800" y="2134311"/>
            <a:ext cx="3058341" cy="2148240"/>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BD72E7AA-3F39-4CDF-9F19-182F68E65CB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944998" y="3455098"/>
            <a:ext cx="1613925" cy="2743200"/>
          </a:xfrm>
          <a:prstGeom prst="rect">
            <a:avLst/>
          </a:prstGeom>
          <a:ln>
            <a:solidFill>
              <a:schemeClr val="accent1"/>
            </a:solidFill>
          </a:ln>
        </p:spPr>
      </p:pic>
      <p:pic>
        <p:nvPicPr>
          <p:cNvPr id="11" name="Picture 10">
            <a:extLst>
              <a:ext uri="{FF2B5EF4-FFF2-40B4-BE49-F238E27FC236}">
                <a16:creationId xmlns:a16="http://schemas.microsoft.com/office/drawing/2014/main" id="{7A43B7FD-9141-4278-806B-F4A4ADEEB3B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986210" y="3455098"/>
            <a:ext cx="2495146" cy="2743200"/>
          </a:xfrm>
          <a:prstGeom prst="rect">
            <a:avLst/>
          </a:prstGeom>
          <a:ln>
            <a:solidFill>
              <a:schemeClr val="accent1"/>
            </a:solidFill>
          </a:ln>
        </p:spPr>
      </p:pic>
      <p:sp>
        <p:nvSpPr>
          <p:cNvPr id="12" name="Rectangle 11">
            <a:extLst>
              <a:ext uri="{FF2B5EF4-FFF2-40B4-BE49-F238E27FC236}">
                <a16:creationId xmlns:a16="http://schemas.microsoft.com/office/drawing/2014/main" id="{CC80B587-92EE-45FF-A5E8-DA816D02283E}"/>
              </a:ext>
            </a:extLst>
          </p:cNvPr>
          <p:cNvSpPr/>
          <p:nvPr/>
        </p:nvSpPr>
        <p:spPr>
          <a:xfrm>
            <a:off x="3507911" y="4272716"/>
            <a:ext cx="529311" cy="923330"/>
          </a:xfrm>
          <a:prstGeom prst="rect">
            <a:avLst/>
          </a:prstGeom>
          <a:noFill/>
        </p:spPr>
        <p:txBody>
          <a:bodyPr wrap="none" lIns="91440" tIns="45720" rIns="91440" bIns="45720">
            <a:spAutoFit/>
          </a:bodyPr>
          <a:lstStyle/>
          <a:p>
            <a:pPr algn="ctr"/>
            <a:r>
              <a:rPr lang="en-US" sz="5400" dirty="0">
                <a:ln w="0"/>
                <a:effectLst>
                  <a:outerShdw blurRad="38100" dist="19050" dir="2700000" algn="tl" rotWithShape="0">
                    <a:schemeClr val="dk1">
                      <a:alpha val="40000"/>
                    </a:schemeClr>
                  </a:outerShdw>
                </a:effectLst>
              </a:rPr>
              <a:t>+</a:t>
            </a:r>
          </a:p>
        </p:txBody>
      </p:sp>
      <p:sp>
        <p:nvSpPr>
          <p:cNvPr id="2" name="Speech Bubble: Rectangle 1">
            <a:extLst>
              <a:ext uri="{FF2B5EF4-FFF2-40B4-BE49-F238E27FC236}">
                <a16:creationId xmlns:a16="http://schemas.microsoft.com/office/drawing/2014/main" id="{1CE1A49E-C140-4463-B504-2BD341537A92}"/>
              </a:ext>
            </a:extLst>
          </p:cNvPr>
          <p:cNvSpPr/>
          <p:nvPr/>
        </p:nvSpPr>
        <p:spPr>
          <a:xfrm>
            <a:off x="6658252" y="3540178"/>
            <a:ext cx="5344358" cy="2743200"/>
          </a:xfrm>
          <a:prstGeom prst="wedgeRectCallout">
            <a:avLst>
              <a:gd name="adj1" fmla="val -40374"/>
              <a:gd name="adj2" fmla="val -5701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DCDB answer on 31/05/2023:</a:t>
            </a:r>
          </a:p>
          <a:p>
            <a:pPr algn="ctr"/>
            <a:r>
              <a:rPr lang="en-US" sz="1600" i="1" dirty="0"/>
              <a:t>Using the ArcGIS REST service to discover the file’s </a:t>
            </a:r>
            <a:r>
              <a:rPr lang="en-US" sz="1600" i="1" dirty="0" err="1"/>
              <a:t>uuid</a:t>
            </a:r>
            <a:r>
              <a:rPr lang="en-US" sz="1600" i="1" dirty="0"/>
              <a:t> and then constructing the S3 object key is </a:t>
            </a:r>
            <a:r>
              <a:rPr lang="en-US" sz="1600" b="1" i="1" dirty="0"/>
              <a:t>still the best suggestion </a:t>
            </a:r>
            <a:r>
              <a:rPr lang="en-US" sz="1600" i="1" dirty="0"/>
              <a:t>we have to offer for file-based access. We recognize this approach is </a:t>
            </a:r>
            <a:r>
              <a:rPr lang="en-US" sz="1600" b="1" i="1" dirty="0"/>
              <a:t>less than ideal </a:t>
            </a:r>
            <a:r>
              <a:rPr lang="en-US" sz="1600" i="1" dirty="0"/>
              <a:t>and see it as </a:t>
            </a:r>
            <a:r>
              <a:rPr lang="en-US" sz="1600" b="1" i="1" dirty="0"/>
              <a:t>a temporary solution while we are investigating better alternatives</a:t>
            </a:r>
            <a:r>
              <a:rPr lang="en-US" sz="1600" i="1" dirty="0"/>
              <a:t>.</a:t>
            </a:r>
          </a:p>
          <a:p>
            <a:pPr algn="ctr"/>
            <a:r>
              <a:rPr lang="en-US" sz="1600" i="1" dirty="0"/>
              <a:t>Next steps:</a:t>
            </a:r>
          </a:p>
          <a:p>
            <a:pPr marL="285750" indent="-285750" algn="ctr">
              <a:buFont typeface="Arial" panose="020B0604020202020204" pitchFamily="34" charset="0"/>
              <a:buChar char="•"/>
            </a:pPr>
            <a:r>
              <a:rPr lang="en-US" sz="1600" i="1" dirty="0"/>
              <a:t>Investigate alternatives to </a:t>
            </a:r>
            <a:r>
              <a:rPr lang="en-US" sz="1600" b="1" i="1" dirty="0"/>
              <a:t>make it easier to identify S3 objects</a:t>
            </a:r>
            <a:r>
              <a:rPr lang="en-US" sz="1600" i="1" dirty="0"/>
              <a:t> of interest based on platform and provider names.</a:t>
            </a:r>
          </a:p>
          <a:p>
            <a:pPr marL="285750" indent="-285750" algn="ctr">
              <a:buFont typeface="Arial" panose="020B0604020202020204" pitchFamily="34" charset="0"/>
              <a:buChar char="•"/>
            </a:pPr>
            <a:r>
              <a:rPr lang="en-US" sz="1600" i="1" dirty="0"/>
              <a:t>A second alternative is to use the </a:t>
            </a:r>
            <a:r>
              <a:rPr lang="en-US" sz="1600" b="1" i="1" dirty="0"/>
              <a:t>pre-release version</a:t>
            </a:r>
            <a:r>
              <a:rPr lang="en-US" sz="1600" i="1" dirty="0"/>
              <a:t> of the </a:t>
            </a:r>
            <a:r>
              <a:rPr lang="en-US" sz="1600" b="1" i="1" dirty="0"/>
              <a:t>CSB </a:t>
            </a:r>
            <a:r>
              <a:rPr lang="en-US" sz="1600" b="1" i="1" dirty="0" err="1"/>
              <a:t>pointstore</a:t>
            </a:r>
            <a:r>
              <a:rPr lang="en-US" sz="1600" b="1" i="1" dirty="0"/>
              <a:t> API </a:t>
            </a:r>
          </a:p>
        </p:txBody>
      </p:sp>
    </p:spTree>
    <p:extLst>
      <p:ext uri="{BB962C8B-B14F-4D97-AF65-F5344CB8AC3E}">
        <p14:creationId xmlns:p14="http://schemas.microsoft.com/office/powerpoint/2010/main" val="1005202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extLst>
    <p:ext uri="{6950BFC3-D8DA-4A85-94F7-54DA5524770B}">
      <p188:commentRel xmlns:p188="http://schemas.microsoft.com/office/powerpoint/2018/8/main" r:id="rId2"/>
    </p:ext>
  </p:extLs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9566" y="818"/>
            <a:ext cx="944537" cy="94164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 y="942458"/>
            <a:ext cx="939567" cy="945366"/>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 y="0"/>
            <a:ext cx="939567" cy="942458"/>
          </a:xfrm>
          <a:prstGeom prst="rect">
            <a:avLst/>
          </a:prstGeom>
        </p:spPr>
      </p:pic>
      <p:sp>
        <p:nvSpPr>
          <p:cNvPr id="7" name="Title 2">
            <a:extLst>
              <a:ext uri="{FF2B5EF4-FFF2-40B4-BE49-F238E27FC236}">
                <a16:creationId xmlns:a16="http://schemas.microsoft.com/office/drawing/2014/main" id="{FE6D94CB-EDE5-495B-BEC4-A42A4A0713D7}"/>
              </a:ext>
            </a:extLst>
          </p:cNvPr>
          <p:cNvSpPr txBox="1">
            <a:spLocks/>
          </p:cNvSpPr>
          <p:nvPr/>
        </p:nvSpPr>
        <p:spPr>
          <a:xfrm>
            <a:off x="1895287" y="0"/>
            <a:ext cx="10288323" cy="966850"/>
          </a:xfrm>
          <a:prstGeom prst="rect">
            <a:avLst/>
          </a:prstGeom>
          <a:solidFill>
            <a:schemeClr val="bg1"/>
          </a:solidFill>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fr-FR" sz="2400" cap="all" dirty="0">
                <a:latin typeface="Arial Black" panose="020B0A04020102020204" pitchFamily="34" charset="0"/>
              </a:rPr>
              <a:t> </a:t>
            </a:r>
            <a:r>
              <a:rPr lang="en-US" sz="2400" cap="all" dirty="0">
                <a:latin typeface="Arial Black" panose="020B0A04020102020204" pitchFamily="34" charset="0"/>
              </a:rPr>
              <a:t>How to Organize the retrieved CSB DATA</a:t>
            </a:r>
            <a:r>
              <a:rPr lang="fr-FR" sz="2400" cap="all" dirty="0">
                <a:latin typeface="Arial Black" panose="020B0A04020102020204" pitchFamily="34" charset="0"/>
              </a:rPr>
              <a:t>?</a:t>
            </a:r>
            <a:endParaRPr lang="en-US" sz="2400" cap="all" dirty="0">
              <a:latin typeface="Arial Black" panose="020B0A04020102020204" pitchFamily="34" charset="0"/>
            </a:endParaRPr>
          </a:p>
        </p:txBody>
      </p:sp>
      <p:sp>
        <p:nvSpPr>
          <p:cNvPr id="9" name="Footer Placeholder 5"/>
          <p:cNvSpPr>
            <a:spLocks noGrp="1"/>
          </p:cNvSpPr>
          <p:nvPr>
            <p:ph type="ftr" sz="quarter" idx="11"/>
          </p:nvPr>
        </p:nvSpPr>
        <p:spPr>
          <a:xfrm>
            <a:off x="3438659" y="6249510"/>
            <a:ext cx="5513231" cy="501650"/>
          </a:xfrm>
        </p:spPr>
        <p:txBody>
          <a:bodyPr/>
          <a:lstStyle/>
          <a:p>
            <a:r>
              <a:rPr lang="en-GB" sz="1800" dirty="0">
                <a:solidFill>
                  <a:schemeClr val="tx1"/>
                </a:solidFill>
                <a:latin typeface="Arial"/>
                <a:cs typeface="Arial"/>
              </a:rPr>
              <a:t>CSBWG14, 16</a:t>
            </a:r>
            <a:r>
              <a:rPr lang="en-GB" sz="1800" baseline="30000" dirty="0">
                <a:solidFill>
                  <a:schemeClr val="tx1"/>
                </a:solidFill>
                <a:latin typeface="Arial"/>
                <a:cs typeface="Arial"/>
              </a:rPr>
              <a:t>th</a:t>
            </a:r>
            <a:r>
              <a:rPr lang="en-GB" sz="1800">
                <a:solidFill>
                  <a:schemeClr val="tx1"/>
                </a:solidFill>
                <a:latin typeface="Arial"/>
                <a:cs typeface="Arial"/>
              </a:rPr>
              <a:t> – 18</a:t>
            </a:r>
            <a:r>
              <a:rPr lang="en-GB" sz="1800" baseline="30000" dirty="0">
                <a:solidFill>
                  <a:schemeClr val="tx1"/>
                </a:solidFill>
                <a:latin typeface="Arial"/>
                <a:cs typeface="Arial"/>
              </a:rPr>
              <a:t>th</a:t>
            </a:r>
            <a:r>
              <a:rPr lang="en-GB" sz="1800" dirty="0">
                <a:solidFill>
                  <a:schemeClr val="tx1"/>
                </a:solidFill>
                <a:latin typeface="Arial"/>
                <a:cs typeface="Arial"/>
              </a:rPr>
              <a:t> August 2023</a:t>
            </a:r>
          </a:p>
        </p:txBody>
      </p:sp>
      <p:pic>
        <p:nvPicPr>
          <p:cNvPr id="3" name="Immagine 2">
            <a:extLst>
              <a:ext uri="{FF2B5EF4-FFF2-40B4-BE49-F238E27FC236}">
                <a16:creationId xmlns:a16="http://schemas.microsoft.com/office/drawing/2014/main" id="{D0EB47A1-65B7-387A-6582-F8A1F855142D}"/>
              </a:ext>
            </a:extLst>
          </p:cNvPr>
          <p:cNvPicPr>
            <a:picLocks noChangeAspect="1"/>
          </p:cNvPicPr>
          <p:nvPr/>
        </p:nvPicPr>
        <p:blipFill rotWithShape="1">
          <a:blip r:embed="rId5">
            <a:extLst>
              <a:ext uri="{28A0092B-C50C-407E-A947-70E740481C1C}">
                <a14:useLocalDpi xmlns:a14="http://schemas.microsoft.com/office/drawing/2010/main" val="0"/>
              </a:ext>
            </a:extLst>
          </a:blip>
          <a:srcRect b="60849"/>
          <a:stretch/>
        </p:blipFill>
        <p:spPr>
          <a:xfrm>
            <a:off x="37575" y="4851068"/>
            <a:ext cx="12116850" cy="1778197"/>
          </a:xfrm>
          <a:prstGeom prst="rect">
            <a:avLst/>
          </a:prstGeom>
          <a:ln>
            <a:solidFill>
              <a:schemeClr val="accent1"/>
            </a:solidFill>
          </a:ln>
        </p:spPr>
      </p:pic>
      <p:sp>
        <p:nvSpPr>
          <p:cNvPr id="8" name="CasellaDiTesto 7">
            <a:extLst>
              <a:ext uri="{FF2B5EF4-FFF2-40B4-BE49-F238E27FC236}">
                <a16:creationId xmlns:a16="http://schemas.microsoft.com/office/drawing/2014/main" id="{1823E8A4-9AA1-407E-9144-E093F36B1708}"/>
              </a:ext>
            </a:extLst>
          </p:cNvPr>
          <p:cNvSpPr txBox="1"/>
          <p:nvPr/>
        </p:nvSpPr>
        <p:spPr>
          <a:xfrm>
            <a:off x="10038968" y="6624517"/>
            <a:ext cx="2103120" cy="261610"/>
          </a:xfrm>
          <a:prstGeom prst="rect">
            <a:avLst/>
          </a:prstGeom>
          <a:noFill/>
        </p:spPr>
        <p:txBody>
          <a:bodyPr wrap="square" rtlCol="0">
            <a:spAutoFit/>
          </a:bodyPr>
          <a:lstStyle/>
          <a:p>
            <a:pPr algn="ctr"/>
            <a:r>
              <a:rPr lang="en-US" sz="1050" i="1" dirty="0">
                <a:solidFill>
                  <a:schemeClr val="tx1">
                    <a:lumMod val="50000"/>
                    <a:lumOff val="50000"/>
                  </a:schemeClr>
                </a:solidFill>
              </a:rPr>
              <a:t>Data retrieved on May 18, 2023</a:t>
            </a:r>
          </a:p>
        </p:txBody>
      </p:sp>
      <p:sp>
        <p:nvSpPr>
          <p:cNvPr id="11" name="TextBox 9">
            <a:extLst>
              <a:ext uri="{FF2B5EF4-FFF2-40B4-BE49-F238E27FC236}">
                <a16:creationId xmlns:a16="http://schemas.microsoft.com/office/drawing/2014/main" id="{B215778E-1AB9-4BA5-33A1-AA9119B04193}"/>
              </a:ext>
            </a:extLst>
          </p:cNvPr>
          <p:cNvSpPr txBox="1"/>
          <p:nvPr/>
        </p:nvSpPr>
        <p:spPr>
          <a:xfrm>
            <a:off x="955221" y="1208329"/>
            <a:ext cx="10789920" cy="3539430"/>
          </a:xfrm>
          <a:prstGeom prst="rect">
            <a:avLst/>
          </a:prstGeom>
          <a:noFill/>
        </p:spPr>
        <p:txBody>
          <a:bodyPr wrap="square" rtlCol="0">
            <a:spAutoFit/>
          </a:bodyPr>
          <a:lstStyle/>
          <a:p>
            <a:pPr marL="514350" indent="-514350">
              <a:spcAft>
                <a:spcPts val="600"/>
              </a:spcAft>
              <a:buFont typeface="+mj-lt"/>
              <a:buAutoNum type="arabicPeriod" startAt="4"/>
            </a:pPr>
            <a:r>
              <a:rPr lang="en-US" sz="2400" dirty="0">
                <a:cs typeface="Arial" panose="020B0604020202020204" pitchFamily="34" charset="0"/>
              </a:rPr>
              <a:t>CSB Data from S3 Bucket are in </a:t>
            </a:r>
            <a:r>
              <a:rPr lang="en-US" sz="2400" b="1" dirty="0">
                <a:cs typeface="Arial" panose="020B0604020202020204" pitchFamily="34" charset="0"/>
              </a:rPr>
              <a:t>CSV forma</a:t>
            </a:r>
            <a:r>
              <a:rPr lang="en-US" sz="2400" dirty="0">
                <a:cs typeface="Arial" panose="020B0604020202020204" pitchFamily="34" charset="0"/>
              </a:rPr>
              <a:t>t with </a:t>
            </a:r>
            <a:r>
              <a:rPr lang="en-US" sz="2400" b="1" dirty="0">
                <a:cs typeface="Arial" panose="020B0604020202020204" pitchFamily="34" charset="0"/>
              </a:rPr>
              <a:t>8 (undocumented?) fields</a:t>
            </a:r>
            <a:r>
              <a:rPr lang="en-US" sz="2400" dirty="0">
                <a:cs typeface="Arial" panose="020B0604020202020204" pitchFamily="34" charset="0"/>
              </a:rPr>
              <a:t>:</a:t>
            </a:r>
          </a:p>
          <a:p>
            <a:pPr marL="971550" lvl="1" indent="-514350">
              <a:spcAft>
                <a:spcPts val="600"/>
              </a:spcAft>
              <a:buFont typeface="+mj-lt"/>
              <a:buAutoNum type="alphaLcPeriod"/>
            </a:pPr>
            <a:r>
              <a:rPr lang="en-US" sz="2000" dirty="0">
                <a:cs typeface="Arial" panose="020B0604020202020204" pitchFamily="34" charset="0"/>
              </a:rPr>
              <a:t>UNIQUE_ID </a:t>
            </a:r>
          </a:p>
          <a:p>
            <a:pPr marL="971550" lvl="1" indent="-514350">
              <a:spcAft>
                <a:spcPts val="600"/>
              </a:spcAft>
              <a:buFont typeface="+mj-lt"/>
              <a:buAutoNum type="alphaLcPeriod"/>
            </a:pPr>
            <a:r>
              <a:rPr lang="en-US" sz="2000" dirty="0">
                <a:cs typeface="Arial" panose="020B0604020202020204" pitchFamily="34" charset="0"/>
              </a:rPr>
              <a:t>FILE_UUID</a:t>
            </a:r>
          </a:p>
          <a:p>
            <a:pPr marL="971550" lvl="1" indent="-514350">
              <a:spcAft>
                <a:spcPts val="600"/>
              </a:spcAft>
              <a:buFont typeface="+mj-lt"/>
              <a:buAutoNum type="alphaLcPeriod"/>
            </a:pPr>
            <a:r>
              <a:rPr lang="en-US" sz="2000" dirty="0">
                <a:cs typeface="Arial" panose="020B0604020202020204" pitchFamily="34" charset="0"/>
              </a:rPr>
              <a:t>LON</a:t>
            </a:r>
          </a:p>
          <a:p>
            <a:pPr marL="971550" lvl="1" indent="-514350">
              <a:spcAft>
                <a:spcPts val="600"/>
              </a:spcAft>
              <a:buFont typeface="+mj-lt"/>
              <a:buAutoNum type="alphaLcPeriod"/>
            </a:pPr>
            <a:r>
              <a:rPr lang="en-US" sz="2000" dirty="0">
                <a:cs typeface="Arial" panose="020B0604020202020204" pitchFamily="34" charset="0"/>
              </a:rPr>
              <a:t>LAT</a:t>
            </a:r>
          </a:p>
          <a:p>
            <a:pPr marL="971550" lvl="1" indent="-514350">
              <a:spcAft>
                <a:spcPts val="600"/>
              </a:spcAft>
              <a:buFont typeface="+mj-lt"/>
              <a:buAutoNum type="alphaLcPeriod"/>
            </a:pPr>
            <a:r>
              <a:rPr lang="en-US" sz="2000" dirty="0">
                <a:cs typeface="Arial" panose="020B0604020202020204" pitchFamily="34" charset="0"/>
              </a:rPr>
              <a:t>DEPTH</a:t>
            </a:r>
          </a:p>
          <a:p>
            <a:pPr marL="971550" lvl="1" indent="-514350">
              <a:spcAft>
                <a:spcPts val="600"/>
              </a:spcAft>
              <a:buFont typeface="+mj-lt"/>
              <a:buAutoNum type="alphaLcPeriod"/>
            </a:pPr>
            <a:r>
              <a:rPr lang="en-US" sz="2000" dirty="0">
                <a:cs typeface="Arial" panose="020B0604020202020204" pitchFamily="34" charset="0"/>
              </a:rPr>
              <a:t>TIME</a:t>
            </a:r>
          </a:p>
          <a:p>
            <a:pPr marL="971550" lvl="1" indent="-514350">
              <a:spcAft>
                <a:spcPts val="600"/>
              </a:spcAft>
              <a:buFont typeface="+mj-lt"/>
              <a:buAutoNum type="alphaLcPeriod"/>
            </a:pPr>
            <a:r>
              <a:rPr lang="en-US" sz="2000" dirty="0">
                <a:cs typeface="Arial" panose="020B0604020202020204" pitchFamily="34" charset="0"/>
              </a:rPr>
              <a:t>PLATFORM_NAME</a:t>
            </a:r>
          </a:p>
          <a:p>
            <a:pPr marL="971550" lvl="1" indent="-514350">
              <a:spcAft>
                <a:spcPts val="600"/>
              </a:spcAft>
              <a:buFont typeface="+mj-lt"/>
              <a:buAutoNum type="alphaLcPeriod"/>
            </a:pPr>
            <a:r>
              <a:rPr lang="en-US" sz="2000" dirty="0">
                <a:cs typeface="Arial" panose="020B0604020202020204" pitchFamily="34" charset="0"/>
              </a:rPr>
              <a:t>PROVIDER</a:t>
            </a:r>
            <a:endParaRPr lang="en-US" sz="2400" dirty="0">
              <a:cs typeface="Arial" panose="020B0604020202020204" pitchFamily="34" charset="0"/>
            </a:endParaRPr>
          </a:p>
        </p:txBody>
      </p:sp>
    </p:spTree>
    <p:extLst>
      <p:ext uri="{BB962C8B-B14F-4D97-AF65-F5344CB8AC3E}">
        <p14:creationId xmlns:p14="http://schemas.microsoft.com/office/powerpoint/2010/main" val="23960082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9566" y="818"/>
            <a:ext cx="944537" cy="94164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 y="942458"/>
            <a:ext cx="939567" cy="945366"/>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 y="0"/>
            <a:ext cx="939567" cy="942458"/>
          </a:xfrm>
          <a:prstGeom prst="rect">
            <a:avLst/>
          </a:prstGeom>
        </p:spPr>
      </p:pic>
      <p:sp>
        <p:nvSpPr>
          <p:cNvPr id="7" name="Title 2">
            <a:extLst>
              <a:ext uri="{FF2B5EF4-FFF2-40B4-BE49-F238E27FC236}">
                <a16:creationId xmlns:a16="http://schemas.microsoft.com/office/drawing/2014/main" id="{FE6D94CB-EDE5-495B-BEC4-A42A4A0713D7}"/>
              </a:ext>
            </a:extLst>
          </p:cNvPr>
          <p:cNvSpPr txBox="1">
            <a:spLocks/>
          </p:cNvSpPr>
          <p:nvPr/>
        </p:nvSpPr>
        <p:spPr>
          <a:xfrm>
            <a:off x="1895287" y="0"/>
            <a:ext cx="10288323" cy="966850"/>
          </a:xfrm>
          <a:prstGeom prst="rect">
            <a:avLst/>
          </a:prstGeom>
          <a:solidFill>
            <a:schemeClr val="bg1"/>
          </a:solidFill>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fr-FR" sz="2400" cap="all" dirty="0">
                <a:latin typeface="Arial Black" panose="020B0A04020102020204" pitchFamily="34" charset="0"/>
              </a:rPr>
              <a:t> </a:t>
            </a:r>
            <a:r>
              <a:rPr lang="en-US" sz="2400" cap="all" dirty="0">
                <a:latin typeface="Arial Black" panose="020B0A04020102020204" pitchFamily="34" charset="0"/>
              </a:rPr>
              <a:t>How to Organize the retrieved CSB DATA</a:t>
            </a:r>
            <a:r>
              <a:rPr lang="fr-FR" sz="2400" cap="all" dirty="0">
                <a:latin typeface="Arial Black" panose="020B0A04020102020204" pitchFamily="34" charset="0"/>
              </a:rPr>
              <a:t>?</a:t>
            </a:r>
            <a:endParaRPr lang="en-US" sz="2400" cap="all" dirty="0">
              <a:latin typeface="Arial Black" panose="020B0A04020102020204" pitchFamily="34" charset="0"/>
            </a:endParaRPr>
          </a:p>
        </p:txBody>
      </p:sp>
      <p:sp>
        <p:nvSpPr>
          <p:cNvPr id="9" name="Footer Placeholder 5"/>
          <p:cNvSpPr>
            <a:spLocks noGrp="1"/>
          </p:cNvSpPr>
          <p:nvPr>
            <p:ph type="ftr" sz="quarter" idx="11"/>
          </p:nvPr>
        </p:nvSpPr>
        <p:spPr>
          <a:xfrm>
            <a:off x="3438659" y="6249510"/>
            <a:ext cx="5513231" cy="501650"/>
          </a:xfrm>
        </p:spPr>
        <p:txBody>
          <a:bodyPr/>
          <a:lstStyle/>
          <a:p>
            <a:r>
              <a:rPr lang="en-GB" sz="1800" dirty="0">
                <a:solidFill>
                  <a:schemeClr val="tx1"/>
                </a:solidFill>
                <a:latin typeface="Arial"/>
                <a:cs typeface="Arial"/>
              </a:rPr>
              <a:t>CSBWG14, 16</a:t>
            </a:r>
            <a:r>
              <a:rPr lang="en-GB" sz="1800" baseline="30000" dirty="0">
                <a:solidFill>
                  <a:schemeClr val="tx1"/>
                </a:solidFill>
                <a:latin typeface="Arial"/>
                <a:cs typeface="Arial"/>
              </a:rPr>
              <a:t>th</a:t>
            </a:r>
            <a:r>
              <a:rPr lang="en-GB" sz="1800">
                <a:solidFill>
                  <a:schemeClr val="tx1"/>
                </a:solidFill>
                <a:latin typeface="Arial"/>
                <a:cs typeface="Arial"/>
              </a:rPr>
              <a:t> – 18</a:t>
            </a:r>
            <a:r>
              <a:rPr lang="en-GB" sz="1800" baseline="30000" dirty="0">
                <a:solidFill>
                  <a:schemeClr val="tx1"/>
                </a:solidFill>
                <a:latin typeface="Arial"/>
                <a:cs typeface="Arial"/>
              </a:rPr>
              <a:t>th</a:t>
            </a:r>
            <a:r>
              <a:rPr lang="en-GB" sz="1800" dirty="0">
                <a:solidFill>
                  <a:schemeClr val="tx1"/>
                </a:solidFill>
                <a:latin typeface="Arial"/>
                <a:cs typeface="Arial"/>
              </a:rPr>
              <a:t> August 2023</a:t>
            </a:r>
          </a:p>
        </p:txBody>
      </p:sp>
      <p:pic>
        <p:nvPicPr>
          <p:cNvPr id="3" name="Immagine 2">
            <a:extLst>
              <a:ext uri="{FF2B5EF4-FFF2-40B4-BE49-F238E27FC236}">
                <a16:creationId xmlns:a16="http://schemas.microsoft.com/office/drawing/2014/main" id="{D0EB47A1-65B7-387A-6582-F8A1F855142D}"/>
              </a:ext>
            </a:extLst>
          </p:cNvPr>
          <p:cNvPicPr>
            <a:picLocks noChangeAspect="1"/>
          </p:cNvPicPr>
          <p:nvPr/>
        </p:nvPicPr>
        <p:blipFill rotWithShape="1">
          <a:blip r:embed="rId5">
            <a:extLst>
              <a:ext uri="{28A0092B-C50C-407E-A947-70E740481C1C}">
                <a14:useLocalDpi xmlns:a14="http://schemas.microsoft.com/office/drawing/2010/main" val="0"/>
              </a:ext>
            </a:extLst>
          </a:blip>
          <a:srcRect b="60849"/>
          <a:stretch/>
        </p:blipFill>
        <p:spPr>
          <a:xfrm>
            <a:off x="37575" y="4851068"/>
            <a:ext cx="12116850" cy="1778197"/>
          </a:xfrm>
          <a:prstGeom prst="rect">
            <a:avLst/>
          </a:prstGeom>
          <a:ln>
            <a:solidFill>
              <a:schemeClr val="accent1"/>
            </a:solidFill>
          </a:ln>
        </p:spPr>
      </p:pic>
      <p:sp>
        <p:nvSpPr>
          <p:cNvPr id="8" name="CasellaDiTesto 7">
            <a:extLst>
              <a:ext uri="{FF2B5EF4-FFF2-40B4-BE49-F238E27FC236}">
                <a16:creationId xmlns:a16="http://schemas.microsoft.com/office/drawing/2014/main" id="{1823E8A4-9AA1-407E-9144-E093F36B1708}"/>
              </a:ext>
            </a:extLst>
          </p:cNvPr>
          <p:cNvSpPr txBox="1"/>
          <p:nvPr/>
        </p:nvSpPr>
        <p:spPr>
          <a:xfrm>
            <a:off x="10038968" y="6624517"/>
            <a:ext cx="2103120" cy="261610"/>
          </a:xfrm>
          <a:prstGeom prst="rect">
            <a:avLst/>
          </a:prstGeom>
          <a:noFill/>
        </p:spPr>
        <p:txBody>
          <a:bodyPr wrap="square" rtlCol="0">
            <a:spAutoFit/>
          </a:bodyPr>
          <a:lstStyle/>
          <a:p>
            <a:pPr algn="ctr"/>
            <a:r>
              <a:rPr lang="en-US" sz="1050" i="1" dirty="0">
                <a:solidFill>
                  <a:schemeClr val="tx1">
                    <a:lumMod val="50000"/>
                    <a:lumOff val="50000"/>
                  </a:schemeClr>
                </a:solidFill>
              </a:rPr>
              <a:t>Data retrieved on May 18, 2023</a:t>
            </a:r>
          </a:p>
        </p:txBody>
      </p:sp>
      <p:sp>
        <p:nvSpPr>
          <p:cNvPr id="11" name="TextBox 9">
            <a:extLst>
              <a:ext uri="{FF2B5EF4-FFF2-40B4-BE49-F238E27FC236}">
                <a16:creationId xmlns:a16="http://schemas.microsoft.com/office/drawing/2014/main" id="{B215778E-1AB9-4BA5-33A1-AA9119B04193}"/>
              </a:ext>
            </a:extLst>
          </p:cNvPr>
          <p:cNvSpPr txBox="1"/>
          <p:nvPr/>
        </p:nvSpPr>
        <p:spPr>
          <a:xfrm>
            <a:off x="955221" y="1208329"/>
            <a:ext cx="10789920" cy="3539430"/>
          </a:xfrm>
          <a:prstGeom prst="rect">
            <a:avLst/>
          </a:prstGeom>
          <a:noFill/>
        </p:spPr>
        <p:txBody>
          <a:bodyPr wrap="square" rtlCol="0">
            <a:spAutoFit/>
          </a:bodyPr>
          <a:lstStyle/>
          <a:p>
            <a:pPr marL="514350" indent="-514350">
              <a:spcAft>
                <a:spcPts val="600"/>
              </a:spcAft>
              <a:buFont typeface="+mj-lt"/>
              <a:buAutoNum type="arabicPeriod" startAt="4"/>
            </a:pPr>
            <a:r>
              <a:rPr lang="en-US" sz="2400" dirty="0">
                <a:cs typeface="Arial" panose="020B0604020202020204" pitchFamily="34" charset="0"/>
              </a:rPr>
              <a:t>CSB Data from S3 Bucket are in </a:t>
            </a:r>
            <a:r>
              <a:rPr lang="en-US" sz="2400" b="1" dirty="0">
                <a:cs typeface="Arial" panose="020B0604020202020204" pitchFamily="34" charset="0"/>
              </a:rPr>
              <a:t>CSV forma</a:t>
            </a:r>
            <a:r>
              <a:rPr lang="en-US" sz="2400" dirty="0">
                <a:cs typeface="Arial" panose="020B0604020202020204" pitchFamily="34" charset="0"/>
              </a:rPr>
              <a:t>t with </a:t>
            </a:r>
            <a:r>
              <a:rPr lang="en-US" sz="2400" b="1" dirty="0">
                <a:cs typeface="Arial" panose="020B0604020202020204" pitchFamily="34" charset="0"/>
              </a:rPr>
              <a:t>8 (undocumented?) fields</a:t>
            </a:r>
            <a:r>
              <a:rPr lang="en-US" sz="2400" dirty="0">
                <a:cs typeface="Arial" panose="020B0604020202020204" pitchFamily="34" charset="0"/>
              </a:rPr>
              <a:t>:</a:t>
            </a:r>
          </a:p>
          <a:p>
            <a:pPr marL="971550" lvl="1" indent="-514350">
              <a:spcAft>
                <a:spcPts val="600"/>
              </a:spcAft>
              <a:buFont typeface="+mj-lt"/>
              <a:buAutoNum type="alphaLcPeriod"/>
            </a:pPr>
            <a:r>
              <a:rPr lang="en-US" sz="2000" dirty="0">
                <a:cs typeface="Arial" panose="020B0604020202020204" pitchFamily="34" charset="0"/>
              </a:rPr>
              <a:t>UNIQUE_ID </a:t>
            </a:r>
          </a:p>
          <a:p>
            <a:pPr marL="971550" lvl="1" indent="-514350">
              <a:spcAft>
                <a:spcPts val="600"/>
              </a:spcAft>
              <a:buFont typeface="+mj-lt"/>
              <a:buAutoNum type="alphaLcPeriod"/>
            </a:pPr>
            <a:r>
              <a:rPr lang="en-US" sz="2000" dirty="0">
                <a:cs typeface="Arial" panose="020B0604020202020204" pitchFamily="34" charset="0"/>
              </a:rPr>
              <a:t>FILE_UUID</a:t>
            </a:r>
          </a:p>
          <a:p>
            <a:pPr marL="971550" lvl="1" indent="-514350">
              <a:spcAft>
                <a:spcPts val="600"/>
              </a:spcAft>
              <a:buFont typeface="+mj-lt"/>
              <a:buAutoNum type="alphaLcPeriod"/>
            </a:pPr>
            <a:r>
              <a:rPr lang="en-US" sz="2000" b="1" dirty="0">
                <a:cs typeface="Arial" panose="020B0604020202020204" pitchFamily="34" charset="0"/>
              </a:rPr>
              <a:t>LON</a:t>
            </a:r>
            <a:r>
              <a:rPr lang="en-US" sz="2000" dirty="0">
                <a:cs typeface="Arial" panose="020B0604020202020204" pitchFamily="34" charset="0"/>
              </a:rPr>
              <a:t> → always DD? which accuracy?</a:t>
            </a:r>
          </a:p>
          <a:p>
            <a:pPr marL="971550" lvl="1" indent="-514350">
              <a:spcAft>
                <a:spcPts val="600"/>
              </a:spcAft>
              <a:buFont typeface="+mj-lt"/>
              <a:buAutoNum type="alphaLcPeriod"/>
            </a:pPr>
            <a:r>
              <a:rPr lang="en-US" sz="2000" b="1" dirty="0">
                <a:cs typeface="Arial" panose="020B0604020202020204" pitchFamily="34" charset="0"/>
              </a:rPr>
              <a:t>LAT</a:t>
            </a:r>
            <a:r>
              <a:rPr lang="en-US" sz="2000" dirty="0">
                <a:cs typeface="Arial" panose="020B0604020202020204" pitchFamily="34" charset="0"/>
              </a:rPr>
              <a:t> → always DD? which accuracy?</a:t>
            </a:r>
          </a:p>
          <a:p>
            <a:pPr marL="971550" lvl="1" indent="-514350">
              <a:spcAft>
                <a:spcPts val="600"/>
              </a:spcAft>
              <a:buFont typeface="+mj-lt"/>
              <a:buAutoNum type="alphaLcPeriod"/>
            </a:pPr>
            <a:r>
              <a:rPr lang="en-US" sz="2000" b="1" dirty="0">
                <a:cs typeface="Arial" panose="020B0604020202020204" pitchFamily="34" charset="0"/>
              </a:rPr>
              <a:t>DEPTH</a:t>
            </a:r>
            <a:r>
              <a:rPr lang="en-US" sz="2000" dirty="0">
                <a:cs typeface="Arial" panose="020B0604020202020204" pitchFamily="34" charset="0"/>
              </a:rPr>
              <a:t> → in meters? which accuracy?</a:t>
            </a:r>
          </a:p>
          <a:p>
            <a:pPr marL="971550" lvl="1" indent="-514350">
              <a:spcAft>
                <a:spcPts val="600"/>
              </a:spcAft>
              <a:buFont typeface="+mj-lt"/>
              <a:buAutoNum type="alphaLcPeriod"/>
            </a:pPr>
            <a:r>
              <a:rPr lang="en-US" sz="2000" b="1" dirty="0">
                <a:cs typeface="Arial" panose="020B0604020202020204" pitchFamily="34" charset="0"/>
              </a:rPr>
              <a:t>TIME</a:t>
            </a:r>
            <a:r>
              <a:rPr lang="en-US" sz="2000" dirty="0">
                <a:cs typeface="Arial" panose="020B0604020202020204" pitchFamily="34" charset="0"/>
              </a:rPr>
              <a:t> → always ISO 8601? which accuracy?</a:t>
            </a:r>
          </a:p>
          <a:p>
            <a:pPr marL="971550" lvl="1" indent="-514350">
              <a:spcAft>
                <a:spcPts val="600"/>
              </a:spcAft>
              <a:buFont typeface="+mj-lt"/>
              <a:buAutoNum type="alphaLcPeriod"/>
            </a:pPr>
            <a:r>
              <a:rPr lang="en-US" sz="2000" dirty="0">
                <a:cs typeface="Arial" panose="020B0604020202020204" pitchFamily="34" charset="0"/>
              </a:rPr>
              <a:t>PLATFORM_NAME</a:t>
            </a:r>
          </a:p>
          <a:p>
            <a:pPr marL="971550" lvl="1" indent="-514350">
              <a:spcAft>
                <a:spcPts val="600"/>
              </a:spcAft>
              <a:buFont typeface="+mj-lt"/>
              <a:buAutoNum type="alphaLcPeriod"/>
            </a:pPr>
            <a:r>
              <a:rPr lang="en-US" sz="2000" dirty="0">
                <a:cs typeface="Arial" panose="020B0604020202020204" pitchFamily="34" charset="0"/>
              </a:rPr>
              <a:t>PROVIDER</a:t>
            </a:r>
            <a:endParaRPr lang="en-US" sz="2400" dirty="0">
              <a:cs typeface="Arial" panose="020B0604020202020204" pitchFamily="34" charset="0"/>
            </a:endParaRPr>
          </a:p>
        </p:txBody>
      </p:sp>
      <p:sp>
        <p:nvSpPr>
          <p:cNvPr id="12" name="Rettangolo 11">
            <a:extLst>
              <a:ext uri="{FF2B5EF4-FFF2-40B4-BE49-F238E27FC236}">
                <a16:creationId xmlns:a16="http://schemas.microsoft.com/office/drawing/2014/main" id="{AFA31AE3-61BA-AF69-5998-0ABD4EC03EA4}"/>
              </a:ext>
            </a:extLst>
          </p:cNvPr>
          <p:cNvSpPr/>
          <p:nvPr/>
        </p:nvSpPr>
        <p:spPr>
          <a:xfrm>
            <a:off x="6614160" y="5242560"/>
            <a:ext cx="3362960" cy="152400"/>
          </a:xfrm>
          <a:prstGeom prst="rect">
            <a:avLst/>
          </a:prstGeom>
          <a:no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Parentesi graffa chiusa 13">
            <a:extLst>
              <a:ext uri="{FF2B5EF4-FFF2-40B4-BE49-F238E27FC236}">
                <a16:creationId xmlns:a16="http://schemas.microsoft.com/office/drawing/2014/main" id="{74FF570F-DE4A-EC84-97D4-9A2A223CE803}"/>
              </a:ext>
            </a:extLst>
          </p:cNvPr>
          <p:cNvSpPr/>
          <p:nvPr/>
        </p:nvSpPr>
        <p:spPr>
          <a:xfrm>
            <a:off x="6062779" y="2428240"/>
            <a:ext cx="1018735" cy="1568278"/>
          </a:xfrm>
          <a:prstGeom prst="rightBrace">
            <a:avLst>
              <a:gd name="adj1" fmla="val 10388"/>
              <a:gd name="adj2" fmla="val 50000"/>
            </a:avLst>
          </a:prstGeom>
          <a:ln w="28575">
            <a:solidFill>
              <a:srgbClr val="92D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CasellaDiTesto 14">
            <a:extLst>
              <a:ext uri="{FF2B5EF4-FFF2-40B4-BE49-F238E27FC236}">
                <a16:creationId xmlns:a16="http://schemas.microsoft.com/office/drawing/2014/main" id="{9CEDAA3F-90B8-7CF8-9EB6-03585BF757F3}"/>
              </a:ext>
            </a:extLst>
          </p:cNvPr>
          <p:cNvSpPr txBox="1"/>
          <p:nvPr/>
        </p:nvSpPr>
        <p:spPr>
          <a:xfrm>
            <a:off x="6985411" y="3028010"/>
            <a:ext cx="2310984" cy="369332"/>
          </a:xfrm>
          <a:prstGeom prst="rect">
            <a:avLst/>
          </a:prstGeom>
          <a:noFill/>
        </p:spPr>
        <p:txBody>
          <a:bodyPr wrap="square" rtlCol="0">
            <a:spAutoFit/>
          </a:bodyPr>
          <a:lstStyle/>
          <a:p>
            <a:pPr algn="ctr"/>
            <a:r>
              <a:rPr lang="en-US" b="1" dirty="0"/>
              <a:t>Timestamped x, y, z</a:t>
            </a:r>
          </a:p>
        </p:txBody>
      </p:sp>
      <p:sp>
        <p:nvSpPr>
          <p:cNvPr id="13" name="Speech Bubble: Rectangle 12">
            <a:extLst>
              <a:ext uri="{FF2B5EF4-FFF2-40B4-BE49-F238E27FC236}">
                <a16:creationId xmlns:a16="http://schemas.microsoft.com/office/drawing/2014/main" id="{7349B809-A48B-4FFB-A96C-F85F07E512E1}"/>
              </a:ext>
            </a:extLst>
          </p:cNvPr>
          <p:cNvSpPr/>
          <p:nvPr/>
        </p:nvSpPr>
        <p:spPr>
          <a:xfrm>
            <a:off x="7179737" y="3539060"/>
            <a:ext cx="4936067" cy="1236120"/>
          </a:xfrm>
          <a:prstGeom prst="wedgeRectCallout">
            <a:avLst>
              <a:gd name="adj1" fmla="val -61185"/>
              <a:gd name="adj2" fmla="val -4153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DCDB answer on 31/05/2023:</a:t>
            </a:r>
          </a:p>
          <a:p>
            <a:pPr algn="ctr"/>
            <a:r>
              <a:rPr lang="en-US" sz="1600" i="1" dirty="0"/>
              <a:t>Language will be updated to reflect that all fields are from the original, as-provided files, which are </a:t>
            </a:r>
            <a:r>
              <a:rPr lang="en-US" sz="1600" b="1" i="1" dirty="0"/>
              <a:t>consistent with B-12 guidance</a:t>
            </a:r>
            <a:r>
              <a:rPr lang="en-US" sz="1600" i="1" dirty="0"/>
              <a:t> related to units, formats, etc.</a:t>
            </a:r>
          </a:p>
        </p:txBody>
      </p:sp>
    </p:spTree>
    <p:extLst>
      <p:ext uri="{BB962C8B-B14F-4D97-AF65-F5344CB8AC3E}">
        <p14:creationId xmlns:p14="http://schemas.microsoft.com/office/powerpoint/2010/main" val="2386643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9566" y="818"/>
            <a:ext cx="944537" cy="941640"/>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 y="942458"/>
            <a:ext cx="939567" cy="945366"/>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 y="0"/>
            <a:ext cx="939567" cy="942458"/>
          </a:xfrm>
          <a:prstGeom prst="rect">
            <a:avLst/>
          </a:prstGeom>
        </p:spPr>
      </p:pic>
      <p:sp>
        <p:nvSpPr>
          <p:cNvPr id="7" name="Title 2">
            <a:extLst>
              <a:ext uri="{FF2B5EF4-FFF2-40B4-BE49-F238E27FC236}">
                <a16:creationId xmlns:a16="http://schemas.microsoft.com/office/drawing/2014/main" id="{FE6D94CB-EDE5-495B-BEC4-A42A4A0713D7}"/>
              </a:ext>
            </a:extLst>
          </p:cNvPr>
          <p:cNvSpPr txBox="1">
            <a:spLocks/>
          </p:cNvSpPr>
          <p:nvPr/>
        </p:nvSpPr>
        <p:spPr>
          <a:xfrm>
            <a:off x="1895287" y="0"/>
            <a:ext cx="10288323" cy="966850"/>
          </a:xfrm>
          <a:prstGeom prst="rect">
            <a:avLst/>
          </a:prstGeom>
          <a:solidFill>
            <a:schemeClr val="bg1"/>
          </a:solidFill>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fr-FR" sz="2400" cap="all" dirty="0">
                <a:latin typeface="Arial Black" panose="020B0A04020102020204" pitchFamily="34" charset="0"/>
              </a:rPr>
              <a:t> </a:t>
            </a:r>
            <a:r>
              <a:rPr lang="en-US" sz="2400" cap="all" dirty="0">
                <a:latin typeface="Arial Black" panose="020B0A04020102020204" pitchFamily="34" charset="0"/>
              </a:rPr>
              <a:t>How to Organize the retrieved CSB DATA</a:t>
            </a:r>
            <a:r>
              <a:rPr lang="fr-FR" sz="2400" cap="all" dirty="0">
                <a:latin typeface="Arial Black" panose="020B0A04020102020204" pitchFamily="34" charset="0"/>
              </a:rPr>
              <a:t>?</a:t>
            </a:r>
            <a:endParaRPr lang="en-US" sz="2400" cap="all" dirty="0">
              <a:latin typeface="Arial Black" panose="020B0A04020102020204" pitchFamily="34" charset="0"/>
            </a:endParaRPr>
          </a:p>
        </p:txBody>
      </p:sp>
      <p:sp>
        <p:nvSpPr>
          <p:cNvPr id="9" name="Footer Placeholder 5"/>
          <p:cNvSpPr>
            <a:spLocks noGrp="1"/>
          </p:cNvSpPr>
          <p:nvPr>
            <p:ph type="ftr" sz="quarter" idx="11"/>
          </p:nvPr>
        </p:nvSpPr>
        <p:spPr>
          <a:xfrm>
            <a:off x="3438659" y="6249510"/>
            <a:ext cx="5513231" cy="501650"/>
          </a:xfrm>
        </p:spPr>
        <p:txBody>
          <a:bodyPr/>
          <a:lstStyle/>
          <a:p>
            <a:r>
              <a:rPr lang="en-GB" sz="1800" dirty="0">
                <a:solidFill>
                  <a:schemeClr val="tx1"/>
                </a:solidFill>
                <a:latin typeface="Arial"/>
                <a:cs typeface="Arial"/>
              </a:rPr>
              <a:t>CSBWG14, 16</a:t>
            </a:r>
            <a:r>
              <a:rPr lang="en-GB" sz="1800" baseline="30000" dirty="0">
                <a:solidFill>
                  <a:schemeClr val="tx1"/>
                </a:solidFill>
                <a:latin typeface="Arial"/>
                <a:cs typeface="Arial"/>
              </a:rPr>
              <a:t>th</a:t>
            </a:r>
            <a:r>
              <a:rPr lang="en-GB" sz="1800">
                <a:solidFill>
                  <a:schemeClr val="tx1"/>
                </a:solidFill>
                <a:latin typeface="Arial"/>
                <a:cs typeface="Arial"/>
              </a:rPr>
              <a:t> – 18</a:t>
            </a:r>
            <a:r>
              <a:rPr lang="en-GB" sz="1800" baseline="30000" dirty="0">
                <a:solidFill>
                  <a:schemeClr val="tx1"/>
                </a:solidFill>
                <a:latin typeface="Arial"/>
                <a:cs typeface="Arial"/>
              </a:rPr>
              <a:t>th</a:t>
            </a:r>
            <a:r>
              <a:rPr lang="en-GB" sz="1800" dirty="0">
                <a:solidFill>
                  <a:schemeClr val="tx1"/>
                </a:solidFill>
                <a:latin typeface="Arial"/>
                <a:cs typeface="Arial"/>
              </a:rPr>
              <a:t> August 2023</a:t>
            </a:r>
          </a:p>
        </p:txBody>
      </p:sp>
      <p:pic>
        <p:nvPicPr>
          <p:cNvPr id="3" name="Immagine 2">
            <a:extLst>
              <a:ext uri="{FF2B5EF4-FFF2-40B4-BE49-F238E27FC236}">
                <a16:creationId xmlns:a16="http://schemas.microsoft.com/office/drawing/2014/main" id="{D0EB47A1-65B7-387A-6582-F8A1F855142D}"/>
              </a:ext>
            </a:extLst>
          </p:cNvPr>
          <p:cNvPicPr>
            <a:picLocks noChangeAspect="1"/>
          </p:cNvPicPr>
          <p:nvPr/>
        </p:nvPicPr>
        <p:blipFill rotWithShape="1">
          <a:blip r:embed="rId6">
            <a:extLst>
              <a:ext uri="{28A0092B-C50C-407E-A947-70E740481C1C}">
                <a14:useLocalDpi xmlns:a14="http://schemas.microsoft.com/office/drawing/2010/main" val="0"/>
              </a:ext>
            </a:extLst>
          </a:blip>
          <a:srcRect b="60849"/>
          <a:stretch/>
        </p:blipFill>
        <p:spPr>
          <a:xfrm>
            <a:off x="37575" y="4851068"/>
            <a:ext cx="12116850" cy="1778197"/>
          </a:xfrm>
          <a:prstGeom prst="rect">
            <a:avLst/>
          </a:prstGeom>
          <a:ln>
            <a:solidFill>
              <a:schemeClr val="accent1"/>
            </a:solidFill>
          </a:ln>
        </p:spPr>
      </p:pic>
      <p:sp>
        <p:nvSpPr>
          <p:cNvPr id="8" name="CasellaDiTesto 7">
            <a:extLst>
              <a:ext uri="{FF2B5EF4-FFF2-40B4-BE49-F238E27FC236}">
                <a16:creationId xmlns:a16="http://schemas.microsoft.com/office/drawing/2014/main" id="{1823E8A4-9AA1-407E-9144-E093F36B1708}"/>
              </a:ext>
            </a:extLst>
          </p:cNvPr>
          <p:cNvSpPr txBox="1"/>
          <p:nvPr/>
        </p:nvSpPr>
        <p:spPr>
          <a:xfrm>
            <a:off x="10038968" y="6624517"/>
            <a:ext cx="2103120" cy="261610"/>
          </a:xfrm>
          <a:prstGeom prst="rect">
            <a:avLst/>
          </a:prstGeom>
          <a:noFill/>
        </p:spPr>
        <p:txBody>
          <a:bodyPr wrap="square" rtlCol="0">
            <a:spAutoFit/>
          </a:bodyPr>
          <a:lstStyle/>
          <a:p>
            <a:pPr algn="ctr"/>
            <a:r>
              <a:rPr lang="en-US" sz="1050" i="1" dirty="0">
                <a:solidFill>
                  <a:schemeClr val="tx1">
                    <a:lumMod val="50000"/>
                    <a:lumOff val="50000"/>
                  </a:schemeClr>
                </a:solidFill>
              </a:rPr>
              <a:t>Data retrieved on May 18, 2023</a:t>
            </a:r>
          </a:p>
        </p:txBody>
      </p:sp>
      <p:sp>
        <p:nvSpPr>
          <p:cNvPr id="11" name="TextBox 9">
            <a:extLst>
              <a:ext uri="{FF2B5EF4-FFF2-40B4-BE49-F238E27FC236}">
                <a16:creationId xmlns:a16="http://schemas.microsoft.com/office/drawing/2014/main" id="{B215778E-1AB9-4BA5-33A1-AA9119B04193}"/>
              </a:ext>
            </a:extLst>
          </p:cNvPr>
          <p:cNvSpPr txBox="1"/>
          <p:nvPr/>
        </p:nvSpPr>
        <p:spPr>
          <a:xfrm>
            <a:off x="955221" y="1208329"/>
            <a:ext cx="10789920" cy="3539430"/>
          </a:xfrm>
          <a:prstGeom prst="rect">
            <a:avLst/>
          </a:prstGeom>
          <a:noFill/>
        </p:spPr>
        <p:txBody>
          <a:bodyPr wrap="square" rtlCol="0">
            <a:spAutoFit/>
          </a:bodyPr>
          <a:lstStyle/>
          <a:p>
            <a:pPr marL="514350" indent="-514350">
              <a:spcAft>
                <a:spcPts val="600"/>
              </a:spcAft>
              <a:buFont typeface="+mj-lt"/>
              <a:buAutoNum type="arabicPeriod" startAt="4"/>
            </a:pPr>
            <a:r>
              <a:rPr lang="en-US" sz="2400" dirty="0">
                <a:cs typeface="Arial" panose="020B0604020202020204" pitchFamily="34" charset="0"/>
              </a:rPr>
              <a:t>CSB Data from S3 Bucket are in </a:t>
            </a:r>
            <a:r>
              <a:rPr lang="en-US" sz="2400" b="1" dirty="0">
                <a:cs typeface="Arial" panose="020B0604020202020204" pitchFamily="34" charset="0"/>
              </a:rPr>
              <a:t>CSV forma</a:t>
            </a:r>
            <a:r>
              <a:rPr lang="en-US" sz="2400" dirty="0">
                <a:cs typeface="Arial" panose="020B0604020202020204" pitchFamily="34" charset="0"/>
              </a:rPr>
              <a:t>t with </a:t>
            </a:r>
            <a:r>
              <a:rPr lang="en-US" sz="2400" b="1" dirty="0">
                <a:cs typeface="Arial" panose="020B0604020202020204" pitchFamily="34" charset="0"/>
              </a:rPr>
              <a:t>8 (undocumented?) fields</a:t>
            </a:r>
            <a:r>
              <a:rPr lang="en-US" sz="2400" dirty="0">
                <a:cs typeface="Arial" panose="020B0604020202020204" pitchFamily="34" charset="0"/>
              </a:rPr>
              <a:t>:</a:t>
            </a:r>
          </a:p>
          <a:p>
            <a:pPr marL="971550" lvl="1" indent="-514350">
              <a:spcAft>
                <a:spcPts val="600"/>
              </a:spcAft>
              <a:buFont typeface="+mj-lt"/>
              <a:buAutoNum type="alphaLcPeriod"/>
            </a:pPr>
            <a:r>
              <a:rPr lang="en-US" sz="2000" b="1" dirty="0">
                <a:cs typeface="Arial" panose="020B0604020202020204" pitchFamily="34" charset="0"/>
              </a:rPr>
              <a:t>UNIQUE_ID </a:t>
            </a:r>
          </a:p>
          <a:p>
            <a:pPr marL="971550" lvl="1" indent="-514350">
              <a:spcAft>
                <a:spcPts val="600"/>
              </a:spcAft>
              <a:buFont typeface="+mj-lt"/>
              <a:buAutoNum type="alphaLcPeriod"/>
            </a:pPr>
            <a:r>
              <a:rPr lang="en-US" sz="2000" b="1" dirty="0">
                <a:cs typeface="Arial" panose="020B0604020202020204" pitchFamily="34" charset="0"/>
              </a:rPr>
              <a:t>FILE_UUID</a:t>
            </a:r>
          </a:p>
          <a:p>
            <a:pPr marL="971550" lvl="1" indent="-514350">
              <a:spcAft>
                <a:spcPts val="600"/>
              </a:spcAft>
              <a:buFont typeface="+mj-lt"/>
              <a:buAutoNum type="alphaLcPeriod"/>
            </a:pPr>
            <a:r>
              <a:rPr lang="en-US" sz="2000" dirty="0">
                <a:cs typeface="Arial" panose="020B0604020202020204" pitchFamily="34" charset="0"/>
              </a:rPr>
              <a:t>LON</a:t>
            </a:r>
          </a:p>
          <a:p>
            <a:pPr marL="971550" lvl="1" indent="-514350">
              <a:spcAft>
                <a:spcPts val="600"/>
              </a:spcAft>
              <a:buFont typeface="+mj-lt"/>
              <a:buAutoNum type="alphaLcPeriod"/>
            </a:pPr>
            <a:r>
              <a:rPr lang="en-US" sz="2000" dirty="0">
                <a:cs typeface="Arial" panose="020B0604020202020204" pitchFamily="34" charset="0"/>
              </a:rPr>
              <a:t>LAT</a:t>
            </a:r>
          </a:p>
          <a:p>
            <a:pPr marL="971550" lvl="1" indent="-514350">
              <a:spcAft>
                <a:spcPts val="600"/>
              </a:spcAft>
              <a:buFont typeface="+mj-lt"/>
              <a:buAutoNum type="alphaLcPeriod"/>
            </a:pPr>
            <a:r>
              <a:rPr lang="en-US" sz="2000" dirty="0">
                <a:cs typeface="Arial" panose="020B0604020202020204" pitchFamily="34" charset="0"/>
              </a:rPr>
              <a:t>DEPTH</a:t>
            </a:r>
          </a:p>
          <a:p>
            <a:pPr marL="971550" lvl="1" indent="-514350">
              <a:spcAft>
                <a:spcPts val="600"/>
              </a:spcAft>
              <a:buFont typeface="+mj-lt"/>
              <a:buAutoNum type="alphaLcPeriod"/>
            </a:pPr>
            <a:r>
              <a:rPr lang="en-US" sz="2000" dirty="0">
                <a:cs typeface="Arial" panose="020B0604020202020204" pitchFamily="34" charset="0"/>
              </a:rPr>
              <a:t>TIME</a:t>
            </a:r>
          </a:p>
          <a:p>
            <a:pPr marL="971550" lvl="1" indent="-514350">
              <a:spcAft>
                <a:spcPts val="600"/>
              </a:spcAft>
              <a:buFont typeface="+mj-lt"/>
              <a:buAutoNum type="alphaLcPeriod"/>
            </a:pPr>
            <a:r>
              <a:rPr lang="en-US" sz="2000" b="1" dirty="0">
                <a:cs typeface="Arial" panose="020B0604020202020204" pitchFamily="34" charset="0"/>
              </a:rPr>
              <a:t>PLATFORM_NAME</a:t>
            </a:r>
          </a:p>
          <a:p>
            <a:pPr marL="971550" lvl="1" indent="-514350">
              <a:spcAft>
                <a:spcPts val="600"/>
              </a:spcAft>
              <a:buFont typeface="+mj-lt"/>
              <a:buAutoNum type="alphaLcPeriod"/>
            </a:pPr>
            <a:r>
              <a:rPr lang="en-US" sz="2000" b="1" dirty="0">
                <a:cs typeface="Arial" panose="020B0604020202020204" pitchFamily="34" charset="0"/>
              </a:rPr>
              <a:t>PROVIDER</a:t>
            </a:r>
            <a:endParaRPr lang="en-US" sz="2400" b="1" dirty="0">
              <a:cs typeface="Arial" panose="020B0604020202020204" pitchFamily="34" charset="0"/>
            </a:endParaRPr>
          </a:p>
        </p:txBody>
      </p:sp>
      <p:sp>
        <p:nvSpPr>
          <p:cNvPr id="2" name="Rettangolo 1">
            <a:extLst>
              <a:ext uri="{FF2B5EF4-FFF2-40B4-BE49-F238E27FC236}">
                <a16:creationId xmlns:a16="http://schemas.microsoft.com/office/drawing/2014/main" id="{65903A07-3851-656F-5C53-E7F105AB44E0}"/>
              </a:ext>
            </a:extLst>
          </p:cNvPr>
          <p:cNvSpPr/>
          <p:nvPr/>
        </p:nvSpPr>
        <p:spPr>
          <a:xfrm>
            <a:off x="579120" y="5242560"/>
            <a:ext cx="5989320" cy="152400"/>
          </a:xfrm>
          <a:prstGeom prst="rect">
            <a:avLst/>
          </a:prstGeom>
          <a:no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ttangolo 11">
            <a:extLst>
              <a:ext uri="{FF2B5EF4-FFF2-40B4-BE49-F238E27FC236}">
                <a16:creationId xmlns:a16="http://schemas.microsoft.com/office/drawing/2014/main" id="{AE1D154B-568B-7025-154C-00F2486BEA57}"/>
              </a:ext>
            </a:extLst>
          </p:cNvPr>
          <p:cNvSpPr/>
          <p:nvPr/>
        </p:nvSpPr>
        <p:spPr>
          <a:xfrm>
            <a:off x="9987280" y="5242560"/>
            <a:ext cx="1554480" cy="152400"/>
          </a:xfrm>
          <a:prstGeom prst="rect">
            <a:avLst/>
          </a:prstGeom>
          <a:no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CasellaDiTesto 16">
            <a:extLst>
              <a:ext uri="{FF2B5EF4-FFF2-40B4-BE49-F238E27FC236}">
                <a16:creationId xmlns:a16="http://schemas.microsoft.com/office/drawing/2014/main" id="{7C7EBA6F-5C87-B3D6-3F70-3441E0000C66}"/>
              </a:ext>
            </a:extLst>
          </p:cNvPr>
          <p:cNvSpPr txBox="1"/>
          <p:nvPr/>
        </p:nvSpPr>
        <p:spPr>
          <a:xfrm>
            <a:off x="5735736" y="1892430"/>
            <a:ext cx="4891624" cy="1754326"/>
          </a:xfrm>
          <a:prstGeom prst="rect">
            <a:avLst/>
          </a:prstGeom>
          <a:noFill/>
        </p:spPr>
        <p:txBody>
          <a:bodyPr wrap="square" lIns="91440" tIns="45720" rIns="91440" bIns="45720" rtlCol="0" anchor="t">
            <a:spAutoFit/>
          </a:bodyPr>
          <a:lstStyle/>
          <a:p>
            <a:pPr algn="ctr"/>
            <a:r>
              <a:rPr lang="en-US" b="1" dirty="0"/>
              <a:t>How to use these 4 fields to retrieve:</a:t>
            </a:r>
          </a:p>
          <a:p>
            <a:pPr marL="285750" indent="-285750">
              <a:buFontTx/>
              <a:buChar char="-"/>
            </a:pPr>
            <a:r>
              <a:rPr lang="en-US" dirty="0"/>
              <a:t>All the CSB data for a specific vessel?</a:t>
            </a:r>
          </a:p>
          <a:p>
            <a:pPr lvl="1"/>
            <a:r>
              <a:rPr lang="en-US" i="1" dirty="0"/>
              <a:t>Vessel names are not unique!</a:t>
            </a:r>
          </a:p>
          <a:p>
            <a:pPr marL="285750" indent="-285750">
              <a:buFontTx/>
              <a:buChar char="-"/>
            </a:pPr>
            <a:r>
              <a:rPr lang="en-US" dirty="0"/>
              <a:t>Group CSB data by vessel journey?</a:t>
            </a:r>
          </a:p>
          <a:p>
            <a:pPr lvl="1"/>
            <a:r>
              <a:rPr lang="en-US" i="1" dirty="0">
                <a:cs typeface="Calibri" panose="020F0502020204030204"/>
              </a:rPr>
              <a:t>Journey provides context for data validation!</a:t>
            </a:r>
          </a:p>
          <a:p>
            <a:pPr marL="285750" indent="-285750">
              <a:buFontTx/>
              <a:buChar char="-"/>
            </a:pPr>
            <a:r>
              <a:rPr lang="en-US" dirty="0"/>
              <a:t>Retrieve the corresponding journey metadata?</a:t>
            </a:r>
          </a:p>
        </p:txBody>
      </p:sp>
      <p:sp>
        <p:nvSpPr>
          <p:cNvPr id="14" name="Speech Bubble: Rectangle 13">
            <a:extLst>
              <a:ext uri="{FF2B5EF4-FFF2-40B4-BE49-F238E27FC236}">
                <a16:creationId xmlns:a16="http://schemas.microsoft.com/office/drawing/2014/main" id="{D97B655C-72B3-4410-B526-50D28520400A}"/>
              </a:ext>
            </a:extLst>
          </p:cNvPr>
          <p:cNvSpPr/>
          <p:nvPr/>
        </p:nvSpPr>
        <p:spPr>
          <a:xfrm>
            <a:off x="4707467" y="3966809"/>
            <a:ext cx="6925733" cy="2558046"/>
          </a:xfrm>
          <a:prstGeom prst="wedgeRectCallout">
            <a:avLst>
              <a:gd name="adj1" fmla="val 5667"/>
              <a:gd name="adj2" fmla="val -6286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DCDB answer on 31/05/2023:</a:t>
            </a:r>
          </a:p>
          <a:p>
            <a:pPr algn="ctr"/>
            <a:r>
              <a:rPr lang="en-US" sz="1600" i="1" dirty="0"/>
              <a:t>The CSB objects (i.e. files) in the S3 bucket are </a:t>
            </a:r>
            <a:r>
              <a:rPr lang="en-US" sz="1600" b="1" i="1" dirty="0"/>
              <a:t>not optimized for access by criteria other than date </a:t>
            </a:r>
            <a:r>
              <a:rPr lang="en-US" sz="1600" i="1" dirty="0"/>
              <a:t>but we are looking at options to enhance the flexibility (see previous response).</a:t>
            </a:r>
          </a:p>
          <a:p>
            <a:pPr algn="ctr"/>
            <a:r>
              <a:rPr lang="en-US" sz="1600" i="1" dirty="0"/>
              <a:t>Regarding the issue of unique vessel names, the </a:t>
            </a:r>
            <a:r>
              <a:rPr lang="en-US" sz="1600" i="1" dirty="0" err="1"/>
              <a:t>uniqueID</a:t>
            </a:r>
            <a:r>
              <a:rPr lang="en-US" sz="1600" i="1" dirty="0"/>
              <a:t> is included in the CSV files available for download via the NODD bucket. Will include this information in a future FAQ document.</a:t>
            </a:r>
          </a:p>
          <a:p>
            <a:pPr algn="ctr">
              <a:spcBef>
                <a:spcPts val="600"/>
              </a:spcBef>
            </a:pPr>
            <a:r>
              <a:rPr lang="en-US" sz="1600" i="1" dirty="0"/>
              <a:t>Metadata associated with a given file is not currently available via web-based access. Metadata for a “journey” would first require identifying the individual files associated with a “ journey”.</a:t>
            </a:r>
          </a:p>
        </p:txBody>
      </p:sp>
    </p:spTree>
    <p:extLst>
      <p:ext uri="{BB962C8B-B14F-4D97-AF65-F5344CB8AC3E}">
        <p14:creationId xmlns:p14="http://schemas.microsoft.com/office/powerpoint/2010/main" val="3551898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extLst>
    <p:ext uri="{6950BFC3-D8DA-4A85-94F7-54DA5524770B}">
      <p188:commentRel xmlns:p188="http://schemas.microsoft.com/office/powerpoint/2018/8/main" r:id="rId2"/>
    </p:ext>
  </p:extLs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9566" y="818"/>
            <a:ext cx="944537" cy="94164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 y="942458"/>
            <a:ext cx="939567" cy="945366"/>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 y="0"/>
            <a:ext cx="939567" cy="942458"/>
          </a:xfrm>
          <a:prstGeom prst="rect">
            <a:avLst/>
          </a:prstGeom>
        </p:spPr>
      </p:pic>
      <p:sp>
        <p:nvSpPr>
          <p:cNvPr id="7" name="Title 2">
            <a:extLst>
              <a:ext uri="{FF2B5EF4-FFF2-40B4-BE49-F238E27FC236}">
                <a16:creationId xmlns:a16="http://schemas.microsoft.com/office/drawing/2014/main" id="{FE6D94CB-EDE5-495B-BEC4-A42A4A0713D7}"/>
              </a:ext>
            </a:extLst>
          </p:cNvPr>
          <p:cNvSpPr txBox="1">
            <a:spLocks/>
          </p:cNvSpPr>
          <p:nvPr/>
        </p:nvSpPr>
        <p:spPr>
          <a:xfrm>
            <a:off x="1895287" y="0"/>
            <a:ext cx="10288323" cy="966850"/>
          </a:xfrm>
          <a:prstGeom prst="rect">
            <a:avLst/>
          </a:prstGeom>
          <a:solidFill>
            <a:schemeClr val="bg1"/>
          </a:solidFill>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fr-FR" sz="2400" cap="all" dirty="0">
                <a:latin typeface="Arial Black" panose="020B0A04020102020204" pitchFamily="34" charset="0"/>
              </a:rPr>
              <a:t> </a:t>
            </a:r>
            <a:r>
              <a:rPr lang="en-US" sz="2400" cap="all" dirty="0">
                <a:latin typeface="Arial Black" panose="020B0A04020102020204" pitchFamily="34" charset="0"/>
              </a:rPr>
              <a:t>How to Organize the retrieved CSB DATA</a:t>
            </a:r>
            <a:r>
              <a:rPr lang="fr-FR" sz="2400" cap="all" dirty="0">
                <a:latin typeface="Arial Black" panose="020B0A04020102020204" pitchFamily="34" charset="0"/>
              </a:rPr>
              <a:t>?</a:t>
            </a:r>
            <a:endParaRPr lang="en-US" sz="2400" cap="all" dirty="0">
              <a:latin typeface="Arial Black" panose="020B0A04020102020204" pitchFamily="34" charset="0"/>
            </a:endParaRPr>
          </a:p>
        </p:txBody>
      </p:sp>
      <p:sp>
        <p:nvSpPr>
          <p:cNvPr id="9" name="Footer Placeholder 5"/>
          <p:cNvSpPr>
            <a:spLocks noGrp="1"/>
          </p:cNvSpPr>
          <p:nvPr>
            <p:ph type="ftr" sz="quarter" idx="11"/>
          </p:nvPr>
        </p:nvSpPr>
        <p:spPr>
          <a:xfrm>
            <a:off x="3438659" y="6249510"/>
            <a:ext cx="5513231" cy="501650"/>
          </a:xfrm>
        </p:spPr>
        <p:txBody>
          <a:bodyPr/>
          <a:lstStyle/>
          <a:p>
            <a:r>
              <a:rPr lang="en-GB" sz="1800" dirty="0">
                <a:solidFill>
                  <a:schemeClr val="tx1"/>
                </a:solidFill>
                <a:latin typeface="Arial"/>
                <a:cs typeface="Arial"/>
              </a:rPr>
              <a:t>CSBWG14, 16</a:t>
            </a:r>
            <a:r>
              <a:rPr lang="en-GB" sz="1800" baseline="30000" dirty="0">
                <a:solidFill>
                  <a:schemeClr val="tx1"/>
                </a:solidFill>
                <a:latin typeface="Arial"/>
                <a:cs typeface="Arial"/>
              </a:rPr>
              <a:t>th</a:t>
            </a:r>
            <a:r>
              <a:rPr lang="en-GB" sz="1800">
                <a:solidFill>
                  <a:schemeClr val="tx1"/>
                </a:solidFill>
                <a:latin typeface="Arial"/>
                <a:cs typeface="Arial"/>
              </a:rPr>
              <a:t> – 18</a:t>
            </a:r>
            <a:r>
              <a:rPr lang="en-GB" sz="1800" baseline="30000" dirty="0">
                <a:solidFill>
                  <a:schemeClr val="tx1"/>
                </a:solidFill>
                <a:latin typeface="Arial"/>
                <a:cs typeface="Arial"/>
              </a:rPr>
              <a:t>th</a:t>
            </a:r>
            <a:r>
              <a:rPr lang="en-GB" sz="1800" dirty="0">
                <a:solidFill>
                  <a:schemeClr val="tx1"/>
                </a:solidFill>
                <a:latin typeface="Arial"/>
                <a:cs typeface="Arial"/>
              </a:rPr>
              <a:t> August 2023</a:t>
            </a:r>
          </a:p>
        </p:txBody>
      </p:sp>
      <p:pic>
        <p:nvPicPr>
          <p:cNvPr id="3" name="Immagine 2">
            <a:extLst>
              <a:ext uri="{FF2B5EF4-FFF2-40B4-BE49-F238E27FC236}">
                <a16:creationId xmlns:a16="http://schemas.microsoft.com/office/drawing/2014/main" id="{D0EB47A1-65B7-387A-6582-F8A1F855142D}"/>
              </a:ext>
            </a:extLst>
          </p:cNvPr>
          <p:cNvPicPr>
            <a:picLocks noChangeAspect="1"/>
          </p:cNvPicPr>
          <p:nvPr/>
        </p:nvPicPr>
        <p:blipFill rotWithShape="1">
          <a:blip r:embed="rId5">
            <a:extLst>
              <a:ext uri="{28A0092B-C50C-407E-A947-70E740481C1C}">
                <a14:useLocalDpi xmlns:a14="http://schemas.microsoft.com/office/drawing/2010/main" val="0"/>
              </a:ext>
            </a:extLst>
          </a:blip>
          <a:srcRect b="60849"/>
          <a:stretch/>
        </p:blipFill>
        <p:spPr>
          <a:xfrm>
            <a:off x="37575" y="4851068"/>
            <a:ext cx="12116850" cy="1778197"/>
          </a:xfrm>
          <a:prstGeom prst="rect">
            <a:avLst/>
          </a:prstGeom>
          <a:ln>
            <a:solidFill>
              <a:schemeClr val="accent1"/>
            </a:solidFill>
          </a:ln>
        </p:spPr>
      </p:pic>
      <p:sp>
        <p:nvSpPr>
          <p:cNvPr id="8" name="CasellaDiTesto 7">
            <a:extLst>
              <a:ext uri="{FF2B5EF4-FFF2-40B4-BE49-F238E27FC236}">
                <a16:creationId xmlns:a16="http://schemas.microsoft.com/office/drawing/2014/main" id="{1823E8A4-9AA1-407E-9144-E093F36B1708}"/>
              </a:ext>
            </a:extLst>
          </p:cNvPr>
          <p:cNvSpPr txBox="1"/>
          <p:nvPr/>
        </p:nvSpPr>
        <p:spPr>
          <a:xfrm>
            <a:off x="10038968" y="6624517"/>
            <a:ext cx="2103120" cy="261610"/>
          </a:xfrm>
          <a:prstGeom prst="rect">
            <a:avLst/>
          </a:prstGeom>
          <a:noFill/>
        </p:spPr>
        <p:txBody>
          <a:bodyPr wrap="square" rtlCol="0">
            <a:spAutoFit/>
          </a:bodyPr>
          <a:lstStyle/>
          <a:p>
            <a:pPr algn="ctr"/>
            <a:r>
              <a:rPr lang="en-US" sz="1050" i="1" dirty="0">
                <a:solidFill>
                  <a:schemeClr val="tx1">
                    <a:lumMod val="50000"/>
                    <a:lumOff val="50000"/>
                  </a:schemeClr>
                </a:solidFill>
              </a:rPr>
              <a:t>Data retrieved on May 18, 2023</a:t>
            </a:r>
          </a:p>
        </p:txBody>
      </p:sp>
      <p:sp>
        <p:nvSpPr>
          <p:cNvPr id="11" name="TextBox 9">
            <a:extLst>
              <a:ext uri="{FF2B5EF4-FFF2-40B4-BE49-F238E27FC236}">
                <a16:creationId xmlns:a16="http://schemas.microsoft.com/office/drawing/2014/main" id="{B215778E-1AB9-4BA5-33A1-AA9119B04193}"/>
              </a:ext>
            </a:extLst>
          </p:cNvPr>
          <p:cNvSpPr txBox="1"/>
          <p:nvPr/>
        </p:nvSpPr>
        <p:spPr>
          <a:xfrm>
            <a:off x="955221" y="1208329"/>
            <a:ext cx="10789920" cy="3539430"/>
          </a:xfrm>
          <a:prstGeom prst="rect">
            <a:avLst/>
          </a:prstGeom>
          <a:noFill/>
        </p:spPr>
        <p:txBody>
          <a:bodyPr wrap="square" rtlCol="0">
            <a:spAutoFit/>
          </a:bodyPr>
          <a:lstStyle/>
          <a:p>
            <a:pPr marL="514350" indent="-514350">
              <a:spcAft>
                <a:spcPts val="600"/>
              </a:spcAft>
              <a:buFont typeface="+mj-lt"/>
              <a:buAutoNum type="arabicPeriod" startAt="4"/>
            </a:pPr>
            <a:r>
              <a:rPr lang="en-US" sz="2400" dirty="0">
                <a:cs typeface="Arial" panose="020B0604020202020204" pitchFamily="34" charset="0"/>
              </a:rPr>
              <a:t>CSB Data from S3 Bucket are in </a:t>
            </a:r>
            <a:r>
              <a:rPr lang="en-US" sz="2400" b="1" dirty="0">
                <a:cs typeface="Arial" panose="020B0604020202020204" pitchFamily="34" charset="0"/>
              </a:rPr>
              <a:t>CSV forma</a:t>
            </a:r>
            <a:r>
              <a:rPr lang="en-US" sz="2400" dirty="0">
                <a:cs typeface="Arial" panose="020B0604020202020204" pitchFamily="34" charset="0"/>
              </a:rPr>
              <a:t>t with </a:t>
            </a:r>
            <a:r>
              <a:rPr lang="en-US" sz="2400" b="1" dirty="0">
                <a:cs typeface="Arial" panose="020B0604020202020204" pitchFamily="34" charset="0"/>
              </a:rPr>
              <a:t>8 (undocumented?) fields</a:t>
            </a:r>
            <a:r>
              <a:rPr lang="en-US" sz="2400" dirty="0">
                <a:cs typeface="Arial" panose="020B0604020202020204" pitchFamily="34" charset="0"/>
              </a:rPr>
              <a:t>:</a:t>
            </a:r>
          </a:p>
          <a:p>
            <a:pPr marL="971550" lvl="1" indent="-514350">
              <a:spcAft>
                <a:spcPts val="600"/>
              </a:spcAft>
              <a:buFont typeface="+mj-lt"/>
              <a:buAutoNum type="alphaLcPeriod"/>
            </a:pPr>
            <a:r>
              <a:rPr lang="en-US" sz="2000" dirty="0">
                <a:cs typeface="Arial" panose="020B0604020202020204" pitchFamily="34" charset="0"/>
              </a:rPr>
              <a:t>UNIQUE_ID </a:t>
            </a:r>
          </a:p>
          <a:p>
            <a:pPr marL="971550" lvl="1" indent="-514350">
              <a:spcAft>
                <a:spcPts val="600"/>
              </a:spcAft>
              <a:buFont typeface="+mj-lt"/>
              <a:buAutoNum type="alphaLcPeriod"/>
            </a:pPr>
            <a:r>
              <a:rPr lang="en-US" sz="2000" b="1" dirty="0">
                <a:cs typeface="Arial" panose="020B0604020202020204" pitchFamily="34" charset="0"/>
              </a:rPr>
              <a:t>FILE_UUID</a:t>
            </a:r>
          </a:p>
          <a:p>
            <a:pPr marL="971550" lvl="1" indent="-514350">
              <a:spcAft>
                <a:spcPts val="600"/>
              </a:spcAft>
              <a:buFont typeface="+mj-lt"/>
              <a:buAutoNum type="alphaLcPeriod"/>
            </a:pPr>
            <a:r>
              <a:rPr lang="en-US" sz="2000" dirty="0">
                <a:cs typeface="Arial" panose="020B0604020202020204" pitchFamily="34" charset="0"/>
              </a:rPr>
              <a:t>LON</a:t>
            </a:r>
          </a:p>
          <a:p>
            <a:pPr marL="971550" lvl="1" indent="-514350">
              <a:spcAft>
                <a:spcPts val="600"/>
              </a:spcAft>
              <a:buFont typeface="+mj-lt"/>
              <a:buAutoNum type="alphaLcPeriod"/>
            </a:pPr>
            <a:r>
              <a:rPr lang="en-US" sz="2000" dirty="0">
                <a:cs typeface="Arial" panose="020B0604020202020204" pitchFamily="34" charset="0"/>
              </a:rPr>
              <a:t>LAT</a:t>
            </a:r>
          </a:p>
          <a:p>
            <a:pPr marL="971550" lvl="1" indent="-514350">
              <a:spcAft>
                <a:spcPts val="600"/>
              </a:spcAft>
              <a:buFont typeface="+mj-lt"/>
              <a:buAutoNum type="alphaLcPeriod"/>
            </a:pPr>
            <a:r>
              <a:rPr lang="en-US" sz="2000" dirty="0">
                <a:cs typeface="Arial" panose="020B0604020202020204" pitchFamily="34" charset="0"/>
              </a:rPr>
              <a:t>DEPTH</a:t>
            </a:r>
          </a:p>
          <a:p>
            <a:pPr marL="971550" lvl="1" indent="-514350">
              <a:spcAft>
                <a:spcPts val="600"/>
              </a:spcAft>
              <a:buFont typeface="+mj-lt"/>
              <a:buAutoNum type="alphaLcPeriod"/>
            </a:pPr>
            <a:r>
              <a:rPr lang="en-US" sz="2000" dirty="0">
                <a:cs typeface="Arial" panose="020B0604020202020204" pitchFamily="34" charset="0"/>
              </a:rPr>
              <a:t>TIME</a:t>
            </a:r>
          </a:p>
          <a:p>
            <a:pPr marL="971550" lvl="1" indent="-514350">
              <a:spcAft>
                <a:spcPts val="600"/>
              </a:spcAft>
              <a:buFont typeface="+mj-lt"/>
              <a:buAutoNum type="alphaLcPeriod"/>
            </a:pPr>
            <a:r>
              <a:rPr lang="en-US" sz="2000" dirty="0">
                <a:cs typeface="Arial" panose="020B0604020202020204" pitchFamily="34" charset="0"/>
              </a:rPr>
              <a:t>PLATFORM_NAME</a:t>
            </a:r>
          </a:p>
          <a:p>
            <a:pPr marL="971550" lvl="1" indent="-514350">
              <a:spcAft>
                <a:spcPts val="600"/>
              </a:spcAft>
              <a:buFont typeface="+mj-lt"/>
              <a:buAutoNum type="alphaLcPeriod"/>
            </a:pPr>
            <a:r>
              <a:rPr lang="en-US" sz="2000" dirty="0">
                <a:cs typeface="Arial" panose="020B0604020202020204" pitchFamily="34" charset="0"/>
              </a:rPr>
              <a:t>PROVIDER</a:t>
            </a:r>
            <a:endParaRPr lang="en-US" sz="2400" dirty="0">
              <a:cs typeface="Arial" panose="020B0604020202020204" pitchFamily="34" charset="0"/>
            </a:endParaRPr>
          </a:p>
        </p:txBody>
      </p:sp>
      <p:sp>
        <p:nvSpPr>
          <p:cNvPr id="2" name="Rettangolo 1">
            <a:extLst>
              <a:ext uri="{FF2B5EF4-FFF2-40B4-BE49-F238E27FC236}">
                <a16:creationId xmlns:a16="http://schemas.microsoft.com/office/drawing/2014/main" id="{65903A07-3851-656F-5C53-E7F105AB44E0}"/>
              </a:ext>
            </a:extLst>
          </p:cNvPr>
          <p:cNvSpPr/>
          <p:nvPr/>
        </p:nvSpPr>
        <p:spPr>
          <a:xfrm>
            <a:off x="3020036" y="5242560"/>
            <a:ext cx="3548403" cy="152400"/>
          </a:xfrm>
          <a:prstGeom prst="rect">
            <a:avLst/>
          </a:prstGeom>
          <a:no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CasellaDiTesto 16">
            <a:extLst>
              <a:ext uri="{FF2B5EF4-FFF2-40B4-BE49-F238E27FC236}">
                <a16:creationId xmlns:a16="http://schemas.microsoft.com/office/drawing/2014/main" id="{7C7EBA6F-5C87-B3D6-3F70-3441E0000C66}"/>
              </a:ext>
            </a:extLst>
          </p:cNvPr>
          <p:cNvSpPr txBox="1"/>
          <p:nvPr/>
        </p:nvSpPr>
        <p:spPr>
          <a:xfrm>
            <a:off x="2740866" y="2021127"/>
            <a:ext cx="4891624" cy="369332"/>
          </a:xfrm>
          <a:prstGeom prst="rect">
            <a:avLst/>
          </a:prstGeom>
          <a:noFill/>
        </p:spPr>
        <p:txBody>
          <a:bodyPr wrap="square" rtlCol="0">
            <a:spAutoFit/>
          </a:bodyPr>
          <a:lstStyle/>
          <a:p>
            <a:pPr algn="ctr"/>
            <a:r>
              <a:rPr lang="en-US" b="1" dirty="0"/>
              <a:t>Is this field actually required?</a:t>
            </a:r>
            <a:endParaRPr lang="en-US" dirty="0"/>
          </a:p>
        </p:txBody>
      </p:sp>
      <p:cxnSp>
        <p:nvCxnSpPr>
          <p:cNvPr id="13" name="Straight Arrow Connector 12">
            <a:extLst>
              <a:ext uri="{FF2B5EF4-FFF2-40B4-BE49-F238E27FC236}">
                <a16:creationId xmlns:a16="http://schemas.microsoft.com/office/drawing/2014/main" id="{91FDAF0C-9CE8-454F-BC88-E19011542A57}"/>
              </a:ext>
            </a:extLst>
          </p:cNvPr>
          <p:cNvCxnSpPr>
            <a:cxnSpLocks/>
          </p:cNvCxnSpPr>
          <p:nvPr/>
        </p:nvCxnSpPr>
        <p:spPr>
          <a:xfrm flipH="1">
            <a:off x="3674380" y="2390459"/>
            <a:ext cx="1040233" cy="2460609"/>
          </a:xfrm>
          <a:prstGeom prst="straightConnector1">
            <a:avLst/>
          </a:prstGeom>
          <a:ln w="12700">
            <a:tailEnd type="triangle"/>
          </a:ln>
        </p:spPr>
        <p:style>
          <a:lnRef idx="1">
            <a:schemeClr val="accent6"/>
          </a:lnRef>
          <a:fillRef idx="0">
            <a:schemeClr val="accent6"/>
          </a:fillRef>
          <a:effectRef idx="0">
            <a:schemeClr val="accent6"/>
          </a:effectRef>
          <a:fontRef idx="minor">
            <a:schemeClr val="tx1"/>
          </a:fontRef>
        </p:style>
      </p:cxnSp>
      <p:cxnSp>
        <p:nvCxnSpPr>
          <p:cNvPr id="16" name="Straight Arrow Connector 15">
            <a:extLst>
              <a:ext uri="{FF2B5EF4-FFF2-40B4-BE49-F238E27FC236}">
                <a16:creationId xmlns:a16="http://schemas.microsoft.com/office/drawing/2014/main" id="{DA4A47B4-4BB3-4BB7-866F-04D8F8AD16F8}"/>
              </a:ext>
            </a:extLst>
          </p:cNvPr>
          <p:cNvCxnSpPr>
            <a:cxnSpLocks/>
          </p:cNvCxnSpPr>
          <p:nvPr/>
        </p:nvCxnSpPr>
        <p:spPr>
          <a:xfrm>
            <a:off x="4882393" y="2365292"/>
            <a:ext cx="0" cy="2877268"/>
          </a:xfrm>
          <a:prstGeom prst="straightConnector1">
            <a:avLst/>
          </a:prstGeom>
          <a:ln w="12700">
            <a:tailEnd type="triangle"/>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38080789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9566" y="818"/>
            <a:ext cx="944537" cy="94164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 y="942458"/>
            <a:ext cx="939567" cy="945366"/>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 y="0"/>
            <a:ext cx="939567" cy="942458"/>
          </a:xfrm>
          <a:prstGeom prst="rect">
            <a:avLst/>
          </a:prstGeom>
        </p:spPr>
      </p:pic>
      <p:sp>
        <p:nvSpPr>
          <p:cNvPr id="7" name="Title 2">
            <a:extLst>
              <a:ext uri="{FF2B5EF4-FFF2-40B4-BE49-F238E27FC236}">
                <a16:creationId xmlns:a16="http://schemas.microsoft.com/office/drawing/2014/main" id="{FE6D94CB-EDE5-495B-BEC4-A42A4A0713D7}"/>
              </a:ext>
            </a:extLst>
          </p:cNvPr>
          <p:cNvSpPr txBox="1">
            <a:spLocks/>
          </p:cNvSpPr>
          <p:nvPr/>
        </p:nvSpPr>
        <p:spPr>
          <a:xfrm>
            <a:off x="1895287" y="0"/>
            <a:ext cx="10288323" cy="966850"/>
          </a:xfrm>
          <a:prstGeom prst="rect">
            <a:avLst/>
          </a:prstGeom>
          <a:solidFill>
            <a:schemeClr val="bg1"/>
          </a:solidFill>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fr-FR" sz="2400" cap="all" dirty="0">
                <a:latin typeface="Arial Black" panose="020B0A04020102020204" pitchFamily="34" charset="0"/>
              </a:rPr>
              <a:t> </a:t>
            </a:r>
            <a:r>
              <a:rPr lang="en-US" sz="2400" cap="all" dirty="0">
                <a:latin typeface="Arial Black" panose="020B0A04020102020204" pitchFamily="34" charset="0"/>
              </a:rPr>
              <a:t>What does ‘anonymous platform’ mean</a:t>
            </a:r>
            <a:r>
              <a:rPr lang="fr-FR" sz="2400" cap="all" dirty="0">
                <a:latin typeface="Arial Black" panose="020B0A04020102020204" pitchFamily="34" charset="0"/>
              </a:rPr>
              <a:t>?</a:t>
            </a:r>
            <a:endParaRPr lang="en-US" sz="2400" cap="all" dirty="0">
              <a:latin typeface="Arial Black" panose="020B0A04020102020204" pitchFamily="34" charset="0"/>
            </a:endParaRPr>
          </a:p>
        </p:txBody>
      </p:sp>
      <p:sp>
        <p:nvSpPr>
          <p:cNvPr id="9" name="Footer Placeholder 5"/>
          <p:cNvSpPr>
            <a:spLocks noGrp="1"/>
          </p:cNvSpPr>
          <p:nvPr>
            <p:ph type="ftr" sz="quarter" idx="11"/>
          </p:nvPr>
        </p:nvSpPr>
        <p:spPr>
          <a:xfrm>
            <a:off x="3438659" y="6249510"/>
            <a:ext cx="5513231" cy="501650"/>
          </a:xfrm>
        </p:spPr>
        <p:txBody>
          <a:bodyPr/>
          <a:lstStyle/>
          <a:p>
            <a:r>
              <a:rPr lang="en-GB" sz="1800" dirty="0">
                <a:solidFill>
                  <a:schemeClr val="tx1"/>
                </a:solidFill>
                <a:latin typeface="Arial"/>
                <a:cs typeface="Arial"/>
              </a:rPr>
              <a:t>CSBWG14, 16</a:t>
            </a:r>
            <a:r>
              <a:rPr lang="en-GB" sz="1800" baseline="30000" dirty="0">
                <a:solidFill>
                  <a:schemeClr val="tx1"/>
                </a:solidFill>
                <a:latin typeface="Arial"/>
                <a:cs typeface="Arial"/>
              </a:rPr>
              <a:t>th</a:t>
            </a:r>
            <a:r>
              <a:rPr lang="en-GB" sz="1800">
                <a:solidFill>
                  <a:schemeClr val="tx1"/>
                </a:solidFill>
                <a:latin typeface="Arial"/>
                <a:cs typeface="Arial"/>
              </a:rPr>
              <a:t> – 18</a:t>
            </a:r>
            <a:r>
              <a:rPr lang="en-GB" sz="1800" baseline="30000" dirty="0">
                <a:solidFill>
                  <a:schemeClr val="tx1"/>
                </a:solidFill>
                <a:latin typeface="Arial"/>
                <a:cs typeface="Arial"/>
              </a:rPr>
              <a:t>th</a:t>
            </a:r>
            <a:r>
              <a:rPr lang="en-GB" sz="1800" dirty="0">
                <a:solidFill>
                  <a:schemeClr val="tx1"/>
                </a:solidFill>
                <a:latin typeface="Arial"/>
                <a:cs typeface="Arial"/>
              </a:rPr>
              <a:t> August 2023</a:t>
            </a:r>
          </a:p>
        </p:txBody>
      </p:sp>
      <p:pic>
        <p:nvPicPr>
          <p:cNvPr id="3" name="Immagine 2" descr="Immagine che contiene testo, schermata, numero, software&#10;&#10;Descrizione generata automaticamente">
            <a:extLst>
              <a:ext uri="{FF2B5EF4-FFF2-40B4-BE49-F238E27FC236}">
                <a16:creationId xmlns:a16="http://schemas.microsoft.com/office/drawing/2014/main" id="{D0EB47A1-65B7-387A-6582-F8A1F855142D}"/>
              </a:ext>
            </a:extLst>
          </p:cNvPr>
          <p:cNvPicPr>
            <a:picLocks noChangeAspect="1"/>
          </p:cNvPicPr>
          <p:nvPr/>
        </p:nvPicPr>
        <p:blipFill rotWithShape="1">
          <a:blip r:embed="rId5">
            <a:extLst>
              <a:ext uri="{28A0092B-C50C-407E-A947-70E740481C1C}">
                <a14:useLocalDpi xmlns:a14="http://schemas.microsoft.com/office/drawing/2010/main" val="0"/>
              </a:ext>
            </a:extLst>
          </a:blip>
          <a:srcRect b="60626"/>
          <a:stretch/>
        </p:blipFill>
        <p:spPr>
          <a:xfrm>
            <a:off x="37575" y="4846123"/>
            <a:ext cx="12116850" cy="1788357"/>
          </a:xfrm>
          <a:prstGeom prst="rect">
            <a:avLst/>
          </a:prstGeom>
          <a:ln>
            <a:solidFill>
              <a:schemeClr val="accent1"/>
            </a:solidFill>
          </a:ln>
        </p:spPr>
      </p:pic>
      <p:sp>
        <p:nvSpPr>
          <p:cNvPr id="8" name="CasellaDiTesto 7">
            <a:extLst>
              <a:ext uri="{FF2B5EF4-FFF2-40B4-BE49-F238E27FC236}">
                <a16:creationId xmlns:a16="http://schemas.microsoft.com/office/drawing/2014/main" id="{1823E8A4-9AA1-407E-9144-E093F36B1708}"/>
              </a:ext>
            </a:extLst>
          </p:cNvPr>
          <p:cNvSpPr txBox="1"/>
          <p:nvPr/>
        </p:nvSpPr>
        <p:spPr>
          <a:xfrm>
            <a:off x="10038968" y="6624517"/>
            <a:ext cx="2103120" cy="261610"/>
          </a:xfrm>
          <a:prstGeom prst="rect">
            <a:avLst/>
          </a:prstGeom>
          <a:noFill/>
        </p:spPr>
        <p:txBody>
          <a:bodyPr wrap="square" rtlCol="0">
            <a:spAutoFit/>
          </a:bodyPr>
          <a:lstStyle/>
          <a:p>
            <a:pPr algn="ctr"/>
            <a:r>
              <a:rPr lang="en-US" sz="1050" i="1" dirty="0">
                <a:solidFill>
                  <a:schemeClr val="tx1">
                    <a:lumMod val="50000"/>
                    <a:lumOff val="50000"/>
                  </a:schemeClr>
                </a:solidFill>
              </a:rPr>
              <a:t>Data retrieved on May 18, 2023</a:t>
            </a:r>
          </a:p>
        </p:txBody>
      </p:sp>
      <p:sp>
        <p:nvSpPr>
          <p:cNvPr id="2" name="TextBox 9">
            <a:extLst>
              <a:ext uri="{FF2B5EF4-FFF2-40B4-BE49-F238E27FC236}">
                <a16:creationId xmlns:a16="http://schemas.microsoft.com/office/drawing/2014/main" id="{BAEF4023-7B0F-8FF2-32A8-2546162B7F2A}"/>
              </a:ext>
            </a:extLst>
          </p:cNvPr>
          <p:cNvSpPr txBox="1"/>
          <p:nvPr/>
        </p:nvSpPr>
        <p:spPr>
          <a:xfrm>
            <a:off x="955221" y="1208329"/>
            <a:ext cx="10789920" cy="3539430"/>
          </a:xfrm>
          <a:prstGeom prst="rect">
            <a:avLst/>
          </a:prstGeom>
          <a:noFill/>
        </p:spPr>
        <p:txBody>
          <a:bodyPr wrap="square" rtlCol="0">
            <a:spAutoFit/>
          </a:bodyPr>
          <a:lstStyle/>
          <a:p>
            <a:pPr marL="514350" indent="-514350">
              <a:spcAft>
                <a:spcPts val="600"/>
              </a:spcAft>
              <a:buFont typeface="+mj-lt"/>
              <a:buAutoNum type="arabicPeriod" startAt="4"/>
            </a:pPr>
            <a:r>
              <a:rPr lang="en-US" sz="2400" dirty="0">
                <a:cs typeface="Arial" panose="020B0604020202020204" pitchFamily="34" charset="0"/>
              </a:rPr>
              <a:t>CSB Data from S3 Bucket are in </a:t>
            </a:r>
            <a:r>
              <a:rPr lang="en-US" sz="2400" b="1" dirty="0">
                <a:cs typeface="Arial" panose="020B0604020202020204" pitchFamily="34" charset="0"/>
              </a:rPr>
              <a:t>CSV forma</a:t>
            </a:r>
            <a:r>
              <a:rPr lang="en-US" sz="2400" dirty="0">
                <a:cs typeface="Arial" panose="020B0604020202020204" pitchFamily="34" charset="0"/>
              </a:rPr>
              <a:t>t with </a:t>
            </a:r>
            <a:r>
              <a:rPr lang="en-US" sz="2400" b="1" dirty="0">
                <a:cs typeface="Arial" panose="020B0604020202020204" pitchFamily="34" charset="0"/>
              </a:rPr>
              <a:t>8 (undocumented?) fields</a:t>
            </a:r>
            <a:r>
              <a:rPr lang="en-US" sz="2400" dirty="0">
                <a:cs typeface="Arial" panose="020B0604020202020204" pitchFamily="34" charset="0"/>
              </a:rPr>
              <a:t>:</a:t>
            </a:r>
          </a:p>
          <a:p>
            <a:pPr marL="971550" lvl="1" indent="-514350">
              <a:spcAft>
                <a:spcPts val="600"/>
              </a:spcAft>
              <a:buFont typeface="+mj-lt"/>
              <a:buAutoNum type="alphaLcPeriod"/>
            </a:pPr>
            <a:r>
              <a:rPr lang="en-US" sz="2000" dirty="0">
                <a:cs typeface="Arial" panose="020B0604020202020204" pitchFamily="34" charset="0"/>
              </a:rPr>
              <a:t>UNIQUE_ID</a:t>
            </a:r>
          </a:p>
          <a:p>
            <a:pPr marL="971550" lvl="1" indent="-514350">
              <a:spcAft>
                <a:spcPts val="600"/>
              </a:spcAft>
              <a:buFont typeface="+mj-lt"/>
              <a:buAutoNum type="alphaLcPeriod"/>
            </a:pPr>
            <a:r>
              <a:rPr lang="en-US" sz="2000" dirty="0">
                <a:cs typeface="Arial" panose="020B0604020202020204" pitchFamily="34" charset="0"/>
              </a:rPr>
              <a:t>FILE_UUID</a:t>
            </a:r>
          </a:p>
          <a:p>
            <a:pPr marL="971550" lvl="1" indent="-514350">
              <a:spcAft>
                <a:spcPts val="600"/>
              </a:spcAft>
              <a:buFont typeface="+mj-lt"/>
              <a:buAutoNum type="alphaLcPeriod"/>
            </a:pPr>
            <a:r>
              <a:rPr lang="en-US" sz="2000" dirty="0">
                <a:cs typeface="Arial" panose="020B0604020202020204" pitchFamily="34" charset="0"/>
              </a:rPr>
              <a:t>LON</a:t>
            </a:r>
          </a:p>
          <a:p>
            <a:pPr marL="971550" lvl="1" indent="-514350">
              <a:spcAft>
                <a:spcPts val="600"/>
              </a:spcAft>
              <a:buFont typeface="+mj-lt"/>
              <a:buAutoNum type="alphaLcPeriod"/>
            </a:pPr>
            <a:r>
              <a:rPr lang="en-US" sz="2000" dirty="0">
                <a:cs typeface="Arial" panose="020B0604020202020204" pitchFamily="34" charset="0"/>
              </a:rPr>
              <a:t>LAT</a:t>
            </a:r>
          </a:p>
          <a:p>
            <a:pPr marL="971550" lvl="1" indent="-514350">
              <a:spcAft>
                <a:spcPts val="600"/>
              </a:spcAft>
              <a:buFont typeface="+mj-lt"/>
              <a:buAutoNum type="alphaLcPeriod"/>
            </a:pPr>
            <a:r>
              <a:rPr lang="en-US" sz="2000" dirty="0">
                <a:cs typeface="Arial" panose="020B0604020202020204" pitchFamily="34" charset="0"/>
              </a:rPr>
              <a:t>DEPTH</a:t>
            </a:r>
          </a:p>
          <a:p>
            <a:pPr marL="971550" lvl="1" indent="-514350">
              <a:spcAft>
                <a:spcPts val="600"/>
              </a:spcAft>
              <a:buFont typeface="+mj-lt"/>
              <a:buAutoNum type="alphaLcPeriod"/>
            </a:pPr>
            <a:r>
              <a:rPr lang="en-US" sz="2000" dirty="0">
                <a:cs typeface="Arial" panose="020B0604020202020204" pitchFamily="34" charset="0"/>
              </a:rPr>
              <a:t>TIME</a:t>
            </a:r>
          </a:p>
          <a:p>
            <a:pPr marL="971550" lvl="1" indent="-514350">
              <a:spcAft>
                <a:spcPts val="600"/>
              </a:spcAft>
              <a:buFont typeface="+mj-lt"/>
              <a:buAutoNum type="alphaLcPeriod"/>
            </a:pPr>
            <a:r>
              <a:rPr lang="en-US" sz="2000" b="1" dirty="0">
                <a:cs typeface="Arial" panose="020B0604020202020204" pitchFamily="34" charset="0"/>
              </a:rPr>
              <a:t>PLATFORM_NAME </a:t>
            </a:r>
            <a:r>
              <a:rPr lang="en-US" sz="2000" dirty="0">
                <a:cs typeface="Arial" panose="020B0604020202020204" pitchFamily="34" charset="0"/>
              </a:rPr>
              <a:t>→ </a:t>
            </a:r>
            <a:r>
              <a:rPr lang="en-US" sz="2000" b="1" dirty="0">
                <a:cs typeface="Arial" panose="020B0604020202020204" pitchFamily="34" charset="0"/>
              </a:rPr>
              <a:t>Anonymous</a:t>
            </a:r>
          </a:p>
          <a:p>
            <a:pPr marL="971550" lvl="1" indent="-514350">
              <a:spcAft>
                <a:spcPts val="600"/>
              </a:spcAft>
              <a:buFont typeface="+mj-lt"/>
              <a:buAutoNum type="alphaLcPeriod"/>
            </a:pPr>
            <a:r>
              <a:rPr lang="en-US" sz="2000" dirty="0">
                <a:cs typeface="Arial" panose="020B0604020202020204" pitchFamily="34" charset="0"/>
              </a:rPr>
              <a:t>PROVIDER</a:t>
            </a:r>
            <a:endParaRPr lang="en-US" sz="2400" dirty="0">
              <a:cs typeface="Arial" panose="020B0604020202020204" pitchFamily="34" charset="0"/>
            </a:endParaRPr>
          </a:p>
        </p:txBody>
      </p:sp>
    </p:spTree>
    <p:extLst>
      <p:ext uri="{BB962C8B-B14F-4D97-AF65-F5344CB8AC3E}">
        <p14:creationId xmlns:p14="http://schemas.microsoft.com/office/powerpoint/2010/main" val="6750920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9566" y="818"/>
            <a:ext cx="944537" cy="941640"/>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 y="942458"/>
            <a:ext cx="939567" cy="945366"/>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 y="0"/>
            <a:ext cx="939567" cy="942458"/>
          </a:xfrm>
          <a:prstGeom prst="rect">
            <a:avLst/>
          </a:prstGeom>
        </p:spPr>
      </p:pic>
      <p:sp>
        <p:nvSpPr>
          <p:cNvPr id="7" name="Title 2">
            <a:extLst>
              <a:ext uri="{FF2B5EF4-FFF2-40B4-BE49-F238E27FC236}">
                <a16:creationId xmlns:a16="http://schemas.microsoft.com/office/drawing/2014/main" id="{FE6D94CB-EDE5-495B-BEC4-A42A4A0713D7}"/>
              </a:ext>
            </a:extLst>
          </p:cNvPr>
          <p:cNvSpPr txBox="1">
            <a:spLocks/>
          </p:cNvSpPr>
          <p:nvPr/>
        </p:nvSpPr>
        <p:spPr>
          <a:xfrm>
            <a:off x="1895287" y="0"/>
            <a:ext cx="10288323" cy="966850"/>
          </a:xfrm>
          <a:prstGeom prst="rect">
            <a:avLst/>
          </a:prstGeom>
          <a:solidFill>
            <a:schemeClr val="bg1"/>
          </a:solidFill>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fr-FR" sz="2400" cap="all" dirty="0">
                <a:latin typeface="Arial Black" panose="020B0A04020102020204" pitchFamily="34" charset="0"/>
              </a:rPr>
              <a:t> A </a:t>
            </a:r>
            <a:r>
              <a:rPr lang="en-US" sz="2400" cap="all" dirty="0">
                <a:latin typeface="Arial Black" panose="020B0A04020102020204" pitchFamily="34" charset="0"/>
              </a:rPr>
              <a:t>need for anonymity Checks</a:t>
            </a:r>
            <a:r>
              <a:rPr lang="fr-FR" sz="2400" cap="all" dirty="0">
                <a:latin typeface="Arial Black" panose="020B0A04020102020204" pitchFamily="34" charset="0"/>
              </a:rPr>
              <a:t>?</a:t>
            </a:r>
            <a:endParaRPr lang="en-US" sz="2400" cap="all" dirty="0">
              <a:latin typeface="Arial Black" panose="020B0A04020102020204" pitchFamily="34" charset="0"/>
            </a:endParaRPr>
          </a:p>
        </p:txBody>
      </p:sp>
      <p:sp>
        <p:nvSpPr>
          <p:cNvPr id="9" name="Footer Placeholder 5"/>
          <p:cNvSpPr>
            <a:spLocks noGrp="1"/>
          </p:cNvSpPr>
          <p:nvPr>
            <p:ph type="ftr" sz="quarter" idx="11"/>
          </p:nvPr>
        </p:nvSpPr>
        <p:spPr>
          <a:xfrm>
            <a:off x="3438659" y="6249510"/>
            <a:ext cx="5513231" cy="501650"/>
          </a:xfrm>
        </p:spPr>
        <p:txBody>
          <a:bodyPr/>
          <a:lstStyle/>
          <a:p>
            <a:r>
              <a:rPr lang="en-GB" sz="1800" dirty="0">
                <a:solidFill>
                  <a:schemeClr val="tx1"/>
                </a:solidFill>
                <a:latin typeface="Arial"/>
                <a:cs typeface="Arial"/>
              </a:rPr>
              <a:t>CSBWG14, 16</a:t>
            </a:r>
            <a:r>
              <a:rPr lang="en-GB" sz="1800" baseline="30000" dirty="0">
                <a:solidFill>
                  <a:schemeClr val="tx1"/>
                </a:solidFill>
                <a:latin typeface="Arial"/>
                <a:cs typeface="Arial"/>
              </a:rPr>
              <a:t>th</a:t>
            </a:r>
            <a:r>
              <a:rPr lang="en-GB" sz="1800">
                <a:solidFill>
                  <a:schemeClr val="tx1"/>
                </a:solidFill>
                <a:latin typeface="Arial"/>
                <a:cs typeface="Arial"/>
              </a:rPr>
              <a:t> – 18</a:t>
            </a:r>
            <a:r>
              <a:rPr lang="en-GB" sz="1800" baseline="30000" dirty="0">
                <a:solidFill>
                  <a:schemeClr val="tx1"/>
                </a:solidFill>
                <a:latin typeface="Arial"/>
                <a:cs typeface="Arial"/>
              </a:rPr>
              <a:t>th</a:t>
            </a:r>
            <a:r>
              <a:rPr lang="en-GB" sz="1800" dirty="0">
                <a:solidFill>
                  <a:schemeClr val="tx1"/>
                </a:solidFill>
                <a:latin typeface="Arial"/>
                <a:cs typeface="Arial"/>
              </a:rPr>
              <a:t> August 2023</a:t>
            </a:r>
          </a:p>
        </p:txBody>
      </p:sp>
      <p:pic>
        <p:nvPicPr>
          <p:cNvPr id="3" name="Immagine 2">
            <a:extLst>
              <a:ext uri="{FF2B5EF4-FFF2-40B4-BE49-F238E27FC236}">
                <a16:creationId xmlns:a16="http://schemas.microsoft.com/office/drawing/2014/main" id="{D0EB47A1-65B7-387A-6582-F8A1F855142D}"/>
              </a:ext>
            </a:extLst>
          </p:cNvPr>
          <p:cNvPicPr>
            <a:picLocks noChangeAspect="1"/>
          </p:cNvPicPr>
          <p:nvPr/>
        </p:nvPicPr>
        <p:blipFill rotWithShape="1">
          <a:blip r:embed="rId6">
            <a:extLst>
              <a:ext uri="{28A0092B-C50C-407E-A947-70E740481C1C}">
                <a14:useLocalDpi xmlns:a14="http://schemas.microsoft.com/office/drawing/2010/main" val="0"/>
              </a:ext>
            </a:extLst>
          </a:blip>
          <a:srcRect b="60849"/>
          <a:stretch/>
        </p:blipFill>
        <p:spPr>
          <a:xfrm>
            <a:off x="37575" y="4846123"/>
            <a:ext cx="12116850" cy="1778197"/>
          </a:xfrm>
          <a:prstGeom prst="rect">
            <a:avLst/>
          </a:prstGeom>
          <a:ln>
            <a:solidFill>
              <a:schemeClr val="accent1"/>
            </a:solidFill>
          </a:ln>
        </p:spPr>
      </p:pic>
      <p:pic>
        <p:nvPicPr>
          <p:cNvPr id="8" name="Immagine 7" descr="Immagine che contiene testo, nave, schermata, barca&#10;&#10;Descrizione generata automaticamente">
            <a:extLst>
              <a:ext uri="{FF2B5EF4-FFF2-40B4-BE49-F238E27FC236}">
                <a16:creationId xmlns:a16="http://schemas.microsoft.com/office/drawing/2014/main" id="{9CC6A0BD-4599-CB4A-D042-56A1E3A837D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428856" y="1687399"/>
            <a:ext cx="7129379" cy="4754880"/>
          </a:xfrm>
          <a:prstGeom prst="rect">
            <a:avLst/>
          </a:prstGeom>
          <a:ln>
            <a:solidFill>
              <a:schemeClr val="accent1"/>
            </a:solidFill>
          </a:ln>
          <a:effectLst>
            <a:outerShdw blurRad="50800" dist="38100" dir="2700000" algn="tl" rotWithShape="0">
              <a:prstClr val="black">
                <a:alpha val="40000"/>
              </a:prstClr>
            </a:outerShdw>
          </a:effectLst>
        </p:spPr>
      </p:pic>
      <p:sp>
        <p:nvSpPr>
          <p:cNvPr id="11" name="CasellaDiTesto 10">
            <a:extLst>
              <a:ext uri="{FF2B5EF4-FFF2-40B4-BE49-F238E27FC236}">
                <a16:creationId xmlns:a16="http://schemas.microsoft.com/office/drawing/2014/main" id="{10BB9D5C-2B9A-40D4-4BDF-E137E2B9092B}"/>
              </a:ext>
            </a:extLst>
          </p:cNvPr>
          <p:cNvSpPr txBox="1"/>
          <p:nvPr/>
        </p:nvSpPr>
        <p:spPr>
          <a:xfrm>
            <a:off x="10038968" y="6624517"/>
            <a:ext cx="2103120" cy="261610"/>
          </a:xfrm>
          <a:prstGeom prst="rect">
            <a:avLst/>
          </a:prstGeom>
          <a:noFill/>
        </p:spPr>
        <p:txBody>
          <a:bodyPr wrap="square" rtlCol="0">
            <a:spAutoFit/>
          </a:bodyPr>
          <a:lstStyle/>
          <a:p>
            <a:pPr algn="ctr"/>
            <a:r>
              <a:rPr lang="en-US" sz="1050" i="1" dirty="0">
                <a:solidFill>
                  <a:schemeClr val="tx1">
                    <a:lumMod val="50000"/>
                    <a:lumOff val="50000"/>
                  </a:schemeClr>
                </a:solidFill>
              </a:rPr>
              <a:t>Data retrieved on May 18, 2023</a:t>
            </a:r>
          </a:p>
        </p:txBody>
      </p:sp>
      <p:sp>
        <p:nvSpPr>
          <p:cNvPr id="10" name="Speech Bubble: Rectangle 9">
            <a:extLst>
              <a:ext uri="{FF2B5EF4-FFF2-40B4-BE49-F238E27FC236}">
                <a16:creationId xmlns:a16="http://schemas.microsoft.com/office/drawing/2014/main" id="{F7F0C465-0C8E-499A-81FA-88F81AC06340}"/>
              </a:ext>
            </a:extLst>
          </p:cNvPr>
          <p:cNvSpPr/>
          <p:nvPr/>
        </p:nvSpPr>
        <p:spPr>
          <a:xfrm>
            <a:off x="8415867" y="329895"/>
            <a:ext cx="3541333" cy="2169828"/>
          </a:xfrm>
          <a:prstGeom prst="wedgeRectCallout">
            <a:avLst>
              <a:gd name="adj1" fmla="val -85059"/>
              <a:gd name="adj2" fmla="val -3796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DCDB answer on 31/05/2023:</a:t>
            </a:r>
          </a:p>
          <a:p>
            <a:pPr algn="ctr"/>
            <a:r>
              <a:rPr lang="en-US" sz="1600" i="1" dirty="0"/>
              <a:t>In the example shown, “AIDACARA” is included in the </a:t>
            </a:r>
            <a:r>
              <a:rPr lang="en-US" sz="1600" i="1" dirty="0" err="1"/>
              <a:t>unique_ID</a:t>
            </a:r>
            <a:r>
              <a:rPr lang="en-US" sz="1600" i="1" dirty="0"/>
              <a:t>, which our system then includes in the FILE_UUID.</a:t>
            </a:r>
          </a:p>
          <a:p>
            <a:pPr algn="ctr">
              <a:spcBef>
                <a:spcPts val="600"/>
              </a:spcBef>
            </a:pPr>
            <a:r>
              <a:rPr lang="en-US" sz="1600" i="1" dirty="0"/>
              <a:t>This </a:t>
            </a:r>
            <a:r>
              <a:rPr lang="en-US" sz="1600" i="1" dirty="0" err="1"/>
              <a:t>unique_ID</a:t>
            </a:r>
            <a:r>
              <a:rPr lang="en-US" sz="1600" i="1" dirty="0"/>
              <a:t> is set by trusted nodes and is intentionally beyond the control of the DCDB.  We leverage whatever is provided to us.</a:t>
            </a:r>
          </a:p>
        </p:txBody>
      </p:sp>
      <p:sp>
        <p:nvSpPr>
          <p:cNvPr id="12" name="Rettangolo 11">
            <a:extLst>
              <a:ext uri="{FF2B5EF4-FFF2-40B4-BE49-F238E27FC236}">
                <a16:creationId xmlns:a16="http://schemas.microsoft.com/office/drawing/2014/main" id="{401872CC-0BE3-4B27-B0ED-715D05D6C314}"/>
              </a:ext>
            </a:extLst>
          </p:cNvPr>
          <p:cNvSpPr/>
          <p:nvPr/>
        </p:nvSpPr>
        <p:spPr>
          <a:xfrm>
            <a:off x="10005138" y="5246703"/>
            <a:ext cx="731520" cy="148256"/>
          </a:xfrm>
          <a:prstGeom prst="rect">
            <a:avLst/>
          </a:prstGeom>
          <a:no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CasellaDiTesto 16">
            <a:extLst>
              <a:ext uri="{FF2B5EF4-FFF2-40B4-BE49-F238E27FC236}">
                <a16:creationId xmlns:a16="http://schemas.microsoft.com/office/drawing/2014/main" id="{3D3BEA4D-42E9-933F-7DC4-92189895C696}"/>
              </a:ext>
            </a:extLst>
          </p:cNvPr>
          <p:cNvSpPr txBox="1"/>
          <p:nvPr/>
        </p:nvSpPr>
        <p:spPr>
          <a:xfrm>
            <a:off x="3851622" y="1086236"/>
            <a:ext cx="4488212" cy="665541"/>
          </a:xfrm>
          <a:prstGeom prst="rect">
            <a:avLst/>
          </a:prstGeom>
          <a:noFill/>
        </p:spPr>
        <p:txBody>
          <a:bodyPr wrap="square" lIns="91440" tIns="45720" rIns="91440" bIns="45720" rtlCol="0" anchor="t">
            <a:spAutoFit/>
          </a:bodyPr>
          <a:lstStyle/>
          <a:p>
            <a:pPr algn="ctr"/>
            <a:r>
              <a:rPr lang="en-US" b="1" dirty="0">
                <a:solidFill>
                  <a:srgbClr val="000000"/>
                </a:solidFill>
                <a:latin typeface="Calibri"/>
                <a:cs typeface="Calibri"/>
              </a:rPr>
              <a:t>It is important to protect the trust that the DCDB and Trusted Nodes have earned. </a:t>
            </a:r>
            <a:endParaRPr lang="en-US"/>
          </a:p>
        </p:txBody>
      </p:sp>
    </p:spTree>
    <p:extLst>
      <p:ext uri="{BB962C8B-B14F-4D97-AF65-F5344CB8AC3E}">
        <p14:creationId xmlns:p14="http://schemas.microsoft.com/office/powerpoint/2010/main" val="2764277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extLst>
    <p:ext uri="{6950BFC3-D8DA-4A85-94F7-54DA5524770B}">
      <p188:commentRel xmlns:p188="http://schemas.microsoft.com/office/powerpoint/2018/8/main" r:id="rId2"/>
    </p:ext>
  </p:extLs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2575</TotalTime>
  <Words>1857</Words>
  <Application>Microsoft Office PowerPoint</Application>
  <PresentationFormat>Widescreen</PresentationFormat>
  <Paragraphs>200</Paragraphs>
  <Slides>17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Arial Black</vt:lpstr>
      <vt:lpstr>Calibri</vt:lpstr>
      <vt:lpstr>Calibri Light</vt:lpstr>
      <vt:lpstr>Office Theme</vt:lpstr>
      <vt:lpstr>Challenges in Accessing  IHO DCDB’s CSB data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International Hydrographic Bureau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Isabelle Belmonte</dc:creator>
  <cp:lastModifiedBy>Wills, Peter</cp:lastModifiedBy>
  <cp:revision>370</cp:revision>
  <dcterms:created xsi:type="dcterms:W3CDTF">2019-06-25T12:28:44Z</dcterms:created>
  <dcterms:modified xsi:type="dcterms:W3CDTF">2023-07-31T19:26:49Z</dcterms:modified>
</cp:coreProperties>
</file>