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1"/>
  </p:notesMasterIdLst>
  <p:sldIdLst>
    <p:sldId id="2277" r:id="rId6"/>
    <p:sldId id="4250" r:id="rId7"/>
    <p:sldId id="4252" r:id="rId8"/>
    <p:sldId id="4251" r:id="rId9"/>
    <p:sldId id="425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8E06E1-0A17-40B4-BD71-B5C02BF548ED}">
          <p14:sldIdLst>
            <p14:sldId id="2277"/>
            <p14:sldId id="4250"/>
            <p14:sldId id="4252"/>
            <p14:sldId id="4251"/>
            <p14:sldId id="425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61" autoAdjust="0"/>
  </p:normalViewPr>
  <p:slideViewPr>
    <p:cSldViewPr snapToGrid="0">
      <p:cViewPr varScale="1">
        <p:scale>
          <a:sx n="52" d="100"/>
          <a:sy n="52" d="100"/>
        </p:scale>
        <p:origin x="12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AB0A0-81AA-4A51-BFEE-B355C1D56BE5}" type="datetimeFigureOut">
              <a:rPr lang="en-US" smtClean="0"/>
              <a:t>8/16/2023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E2A61-2098-4863-8E09-BC40042AAE0B}" type="slidenum">
              <a:rPr lang="en-US" smtClean="0"/>
              <a:t>‹#›</a:t>
            </a:fld>
            <a:endParaRPr lang="en-US"/>
          </a:p>
        </p:txBody>
      </p:sp>
    </p:spTree>
    <p:extLst>
      <p:ext uri="{BB962C8B-B14F-4D97-AF65-F5344CB8AC3E}">
        <p14:creationId xmlns:p14="http://schemas.microsoft.com/office/powerpoint/2010/main" val="2682250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Screen capture: CARIS Cloud is powering CHS NONNA portal: https://data.chs-shc.ca/dashboard/map </a:t>
            </a:r>
          </a:p>
        </p:txBody>
      </p:sp>
      <p:sp>
        <p:nvSpPr>
          <p:cNvPr id="4" name="Slide Number Placeholder 3"/>
          <p:cNvSpPr>
            <a:spLocks noGrp="1"/>
          </p:cNvSpPr>
          <p:nvPr>
            <p:ph type="sldNum" sz="quarter" idx="10"/>
          </p:nvPr>
        </p:nvSpPr>
        <p:spPr/>
        <p:txBody>
          <a:bodyPr/>
          <a:lstStyle/>
          <a:p>
            <a:fld id="{1362E9E9-7D72-4890-AC7C-6AF6B7BB06F7}" type="slidenum">
              <a:rPr lang="en-CA" smtClean="0"/>
              <a:t>1</a:t>
            </a:fld>
            <a:endParaRPr lang="en-CA"/>
          </a:p>
        </p:txBody>
      </p:sp>
    </p:spTree>
    <p:extLst>
      <p:ext uri="{BB962C8B-B14F-4D97-AF65-F5344CB8AC3E}">
        <p14:creationId xmlns:p14="http://schemas.microsoft.com/office/powerpoint/2010/main" val="99159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CARIS Cloud can be the link between stakeholders interested in sharing their data and Seabed2030. Propose that we focus on the use case of Hydrographic Offices wanting to share data as a pilot project to start with. We can expand the concept to other stakeholders from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cs typeface="Calibri"/>
              </a:rPr>
              <a:t>There are many reasons HOs do not currently share data with Seabed 2030 / GEBCO and level of effort to do so is one of the reasons. This can remove that barrier.</a:t>
            </a:r>
          </a:p>
          <a:p>
            <a:endParaRPr lang="en-US" dirty="0"/>
          </a:p>
        </p:txBody>
      </p:sp>
      <p:sp>
        <p:nvSpPr>
          <p:cNvPr id="4" name="Slide Number Placeholder 3"/>
          <p:cNvSpPr>
            <a:spLocks noGrp="1"/>
          </p:cNvSpPr>
          <p:nvPr>
            <p:ph type="sldNum" sz="quarter" idx="5"/>
          </p:nvPr>
        </p:nvSpPr>
        <p:spPr/>
        <p:txBody>
          <a:bodyPr/>
          <a:lstStyle/>
          <a:p>
            <a:fld id="{AA6E2A61-2098-4863-8E09-BC40042AAE0B}" type="slidenum">
              <a:rPr lang="en-US" smtClean="0"/>
              <a:t>2</a:t>
            </a:fld>
            <a:endParaRPr lang="en-US"/>
          </a:p>
        </p:txBody>
      </p:sp>
    </p:spTree>
    <p:extLst>
      <p:ext uri="{BB962C8B-B14F-4D97-AF65-F5344CB8AC3E}">
        <p14:creationId xmlns:p14="http://schemas.microsoft.com/office/powerpoint/2010/main" val="1495150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CARIS Cloud pipeline does not include point cloud processing at the moment, but we would be interested in discussing the possibility to define a data pipeline to process crowdsourced bathymetry in a grid.</a:t>
            </a:r>
          </a:p>
          <a:p>
            <a:endParaRPr lang="en-US" dirty="0"/>
          </a:p>
          <a:p>
            <a:r>
              <a:rPr lang="en-US" dirty="0"/>
              <a:t>What are HO requirements to configure data for sharing? Some process options to consider are resolution, extents, coverage bands to include, coverage metadata, additional metadata.</a:t>
            </a:r>
          </a:p>
          <a:p>
            <a:r>
              <a:rPr lang="en-US" dirty="0"/>
              <a:t>What are GEBCO/Seabed requirements in terms of how they can/want to receive the data? Some considerations on formats, size, metadata.</a:t>
            </a:r>
          </a:p>
        </p:txBody>
      </p:sp>
      <p:sp>
        <p:nvSpPr>
          <p:cNvPr id="4" name="Slide Number Placeholder 3"/>
          <p:cNvSpPr>
            <a:spLocks noGrp="1"/>
          </p:cNvSpPr>
          <p:nvPr>
            <p:ph type="sldNum" sz="quarter" idx="5"/>
          </p:nvPr>
        </p:nvSpPr>
        <p:spPr/>
        <p:txBody>
          <a:bodyPr/>
          <a:lstStyle/>
          <a:p>
            <a:fld id="{AA6E2A61-2098-4863-8E09-BC40042AAE0B}" type="slidenum">
              <a:rPr lang="en-US" smtClean="0"/>
              <a:t>3</a:t>
            </a:fld>
            <a:endParaRPr lang="en-US"/>
          </a:p>
        </p:txBody>
      </p:sp>
    </p:spTree>
    <p:extLst>
      <p:ext uri="{BB962C8B-B14F-4D97-AF65-F5344CB8AC3E}">
        <p14:creationId xmlns:p14="http://schemas.microsoft.com/office/powerpoint/2010/main" val="2283186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Consideration for cost to set up and run the service. Is the service missing any key capabilities to meet requirements of an HO focused pilot project?</a:t>
            </a:r>
          </a:p>
        </p:txBody>
      </p:sp>
      <p:sp>
        <p:nvSpPr>
          <p:cNvPr id="4" name="Slide Number Placeholder 3"/>
          <p:cNvSpPr>
            <a:spLocks noGrp="1"/>
          </p:cNvSpPr>
          <p:nvPr>
            <p:ph type="sldNum" sz="quarter" idx="5"/>
          </p:nvPr>
        </p:nvSpPr>
        <p:spPr/>
        <p:txBody>
          <a:bodyPr/>
          <a:lstStyle/>
          <a:p>
            <a:fld id="{AA6E2A61-2098-4863-8E09-BC40042AAE0B}" type="slidenum">
              <a:rPr lang="en-US" smtClean="0"/>
              <a:t>4</a:t>
            </a:fld>
            <a:endParaRPr lang="en-US"/>
          </a:p>
        </p:txBody>
      </p:sp>
    </p:spTree>
    <p:extLst>
      <p:ext uri="{BB962C8B-B14F-4D97-AF65-F5344CB8AC3E}">
        <p14:creationId xmlns:p14="http://schemas.microsoft.com/office/powerpoint/2010/main" val="3874816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GEBCO / Seabed’s requirements for ingesting data from CARIS Cloud? Considerations around security, size, etc.</a:t>
            </a:r>
          </a:p>
        </p:txBody>
      </p:sp>
      <p:sp>
        <p:nvSpPr>
          <p:cNvPr id="4" name="Slide Number Placeholder 3"/>
          <p:cNvSpPr>
            <a:spLocks noGrp="1"/>
          </p:cNvSpPr>
          <p:nvPr>
            <p:ph type="sldNum" sz="quarter" idx="5"/>
          </p:nvPr>
        </p:nvSpPr>
        <p:spPr/>
        <p:txBody>
          <a:bodyPr/>
          <a:lstStyle/>
          <a:p>
            <a:fld id="{AA6E2A61-2098-4863-8E09-BC40042AAE0B}" type="slidenum">
              <a:rPr lang="en-US" smtClean="0"/>
              <a:t>5</a:t>
            </a:fld>
            <a:endParaRPr lang="en-US"/>
          </a:p>
        </p:txBody>
      </p:sp>
    </p:spTree>
    <p:extLst>
      <p:ext uri="{BB962C8B-B14F-4D97-AF65-F5344CB8AC3E}">
        <p14:creationId xmlns:p14="http://schemas.microsoft.com/office/powerpoint/2010/main" val="2501273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flSlideMaster.Title SlideFooter">
            <a:extLst>
              <a:ext uri="{FF2B5EF4-FFF2-40B4-BE49-F238E27FC236}">
                <a16:creationId xmlns:a16="http://schemas.microsoft.com/office/drawing/2014/main" id="{5E12D407-2149-7973-ECDF-DE7C737DE3D1}"/>
              </a:ext>
            </a:extLst>
          </p:cNvPr>
          <p:cNvSpPr txBox="1"/>
          <p:nvPr userDrawn="1"/>
        </p:nvSpPr>
        <p:spPr>
          <a:xfrm>
            <a:off x="0" y="6520180"/>
            <a:ext cx="12192000" cy="369332"/>
          </a:xfrm>
          <a:prstGeom prst="rect">
            <a:avLst/>
          </a:prstGeom>
          <a:noFill/>
        </p:spPr>
        <p:txBody>
          <a:bodyPr vert="horz" rtlCol="0">
            <a:spAutoFit/>
          </a:bodyPr>
          <a:lstStyle/>
          <a:p>
            <a:endParaRPr lang="en-US"/>
          </a:p>
        </p:txBody>
      </p:sp>
      <p:sp>
        <p:nvSpPr>
          <p:cNvPr id="5" name="hlSlideMaster.Title SlideHeader">
            <a:extLst>
              <a:ext uri="{FF2B5EF4-FFF2-40B4-BE49-F238E27FC236}">
                <a16:creationId xmlns:a16="http://schemas.microsoft.com/office/drawing/2014/main" id="{F0CB4151-6BFD-C210-7E65-18C4D6219AE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5720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flSlideMaster.Title and Vertical TextFooter">
            <a:extLst>
              <a:ext uri="{FF2B5EF4-FFF2-40B4-BE49-F238E27FC236}">
                <a16:creationId xmlns:a16="http://schemas.microsoft.com/office/drawing/2014/main" id="{DD97CB7F-49BB-2A98-AF66-94DEAC869FAD}"/>
              </a:ext>
            </a:extLst>
          </p:cNvPr>
          <p:cNvSpPr txBox="1"/>
          <p:nvPr userDrawn="1"/>
        </p:nvSpPr>
        <p:spPr>
          <a:xfrm>
            <a:off x="0" y="6520180"/>
            <a:ext cx="12192000" cy="369332"/>
          </a:xfrm>
          <a:prstGeom prst="rect">
            <a:avLst/>
          </a:prstGeom>
          <a:noFill/>
        </p:spPr>
        <p:txBody>
          <a:bodyPr vert="horz" rtlCol="0">
            <a:spAutoFit/>
          </a:bodyPr>
          <a:lstStyle/>
          <a:p>
            <a:endParaRPr lang="en-US"/>
          </a:p>
        </p:txBody>
      </p:sp>
      <p:sp>
        <p:nvSpPr>
          <p:cNvPr id="5" name="hlSlideMaster.Title and Vertical TextHeader">
            <a:extLst>
              <a:ext uri="{FF2B5EF4-FFF2-40B4-BE49-F238E27FC236}">
                <a16:creationId xmlns:a16="http://schemas.microsoft.com/office/drawing/2014/main" id="{C38D8059-AD20-5AE1-11EE-8E372EAD559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9211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flSlideMaster.Vertical Title and TextFooter">
            <a:extLst>
              <a:ext uri="{FF2B5EF4-FFF2-40B4-BE49-F238E27FC236}">
                <a16:creationId xmlns:a16="http://schemas.microsoft.com/office/drawing/2014/main" id="{43D04B0F-4658-3CF6-B7BA-F39A0E7819BF}"/>
              </a:ext>
            </a:extLst>
          </p:cNvPr>
          <p:cNvSpPr txBox="1"/>
          <p:nvPr userDrawn="1"/>
        </p:nvSpPr>
        <p:spPr>
          <a:xfrm>
            <a:off x="0" y="6520180"/>
            <a:ext cx="12192000" cy="369332"/>
          </a:xfrm>
          <a:prstGeom prst="rect">
            <a:avLst/>
          </a:prstGeom>
          <a:noFill/>
        </p:spPr>
        <p:txBody>
          <a:bodyPr vert="horz" rtlCol="0">
            <a:spAutoFit/>
          </a:bodyPr>
          <a:lstStyle/>
          <a:p>
            <a:endParaRPr lang="en-US"/>
          </a:p>
        </p:txBody>
      </p:sp>
      <p:sp>
        <p:nvSpPr>
          <p:cNvPr id="5" name="hlSlideMaster.Vertical Title and TextHeader">
            <a:extLst>
              <a:ext uri="{FF2B5EF4-FFF2-40B4-BE49-F238E27FC236}">
                <a16:creationId xmlns:a16="http://schemas.microsoft.com/office/drawing/2014/main" id="{6E135412-B1DA-737B-1ED8-4C5D493CB1B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4215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49600" y="85727"/>
            <a:ext cx="8839200" cy="533400"/>
          </a:xfrm>
        </p:spPr>
        <p:txBody>
          <a:bodyPr/>
          <a:lstStyle/>
          <a:p>
            <a:r>
              <a:rPr lang="en-US"/>
              <a:t>Click to edit Master title style</a:t>
            </a:r>
          </a:p>
        </p:txBody>
      </p:sp>
      <p:sp>
        <p:nvSpPr>
          <p:cNvPr id="3" name="Text Placeholder 2"/>
          <p:cNvSpPr>
            <a:spLocks noGrp="1"/>
          </p:cNvSpPr>
          <p:nvPr>
            <p:ph type="body" sz="half" idx="1"/>
          </p:nvPr>
        </p:nvSpPr>
        <p:spPr>
          <a:xfrm>
            <a:off x="203200" y="885827"/>
            <a:ext cx="5791200" cy="56673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885825"/>
            <a:ext cx="57912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795717"/>
            <a:ext cx="5791200" cy="2757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pPr>
              <a:defRPr/>
            </a:pPr>
            <a:fld id="{CE42819F-C973-437E-9392-E26DA487A9F2}" type="slidenum">
              <a:rPr lang="en-US"/>
              <a:pPr>
                <a:defRPr/>
              </a:pPr>
              <a:t>‹#›</a:t>
            </a:fld>
            <a:endParaRPr lang="en-US"/>
          </a:p>
        </p:txBody>
      </p:sp>
      <p:sp>
        <p:nvSpPr>
          <p:cNvPr id="8" name="flSlideMaster.Title, Text, and 2 ContentFooter">
            <a:extLst>
              <a:ext uri="{FF2B5EF4-FFF2-40B4-BE49-F238E27FC236}">
                <a16:creationId xmlns:a16="http://schemas.microsoft.com/office/drawing/2014/main" id="{549998AC-B4F3-8342-AF5B-6B61A5909B00}"/>
              </a:ext>
            </a:extLst>
          </p:cNvPr>
          <p:cNvSpPr txBox="1"/>
          <p:nvPr userDrawn="1"/>
        </p:nvSpPr>
        <p:spPr>
          <a:xfrm>
            <a:off x="0" y="6520180"/>
            <a:ext cx="12192000" cy="369332"/>
          </a:xfrm>
          <a:prstGeom prst="rect">
            <a:avLst/>
          </a:prstGeom>
          <a:noFill/>
        </p:spPr>
        <p:txBody>
          <a:bodyPr vert="horz" rtlCol="0">
            <a:spAutoFit/>
          </a:bodyPr>
          <a:lstStyle/>
          <a:p>
            <a:endParaRPr lang="sv-SE"/>
          </a:p>
        </p:txBody>
      </p:sp>
      <p:sp>
        <p:nvSpPr>
          <p:cNvPr id="9" name="hlSlideMaster.Title, Text, and 2 ContentHeader">
            <a:extLst>
              <a:ext uri="{FF2B5EF4-FFF2-40B4-BE49-F238E27FC236}">
                <a16:creationId xmlns:a16="http://schemas.microsoft.com/office/drawing/2014/main" id="{5CDB49D2-4333-8EA5-5120-88536005EA6E}"/>
              </a:ext>
            </a:extLst>
          </p:cNvPr>
          <p:cNvSpPr txBox="1"/>
          <p:nvPr userDrawn="1"/>
        </p:nvSpPr>
        <p:spPr>
          <a:xfrm>
            <a:off x="0" y="0"/>
            <a:ext cx="12192000" cy="369332"/>
          </a:xfrm>
          <a:prstGeom prst="rect">
            <a:avLst/>
          </a:prstGeom>
          <a:noFill/>
        </p:spPr>
        <p:txBody>
          <a:bodyPr vert="horz" rtlCol="0">
            <a:spAutoFit/>
          </a:bodyPr>
          <a:lstStyle/>
          <a:p>
            <a:endParaRPr lang="sv-SE"/>
          </a:p>
        </p:txBody>
      </p:sp>
    </p:spTree>
    <p:extLst>
      <p:ext uri="{BB962C8B-B14F-4D97-AF65-F5344CB8AC3E}">
        <p14:creationId xmlns:p14="http://schemas.microsoft.com/office/powerpoint/2010/main" val="113999461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a:extLst>
              <a:ext uri="{FF2B5EF4-FFF2-40B4-BE49-F238E27FC236}">
                <a16:creationId xmlns:a16="http://schemas.microsoft.com/office/drawing/2014/main" id="{14CAB82C-6F66-4104-9CD8-F5EA52FD355D}"/>
              </a:ext>
            </a:extLst>
          </p:cNvPr>
          <p:cNvSpPr>
            <a:spLocks noGrp="1"/>
          </p:cNvSpPr>
          <p:nvPr>
            <p:ph type="title"/>
          </p:nvPr>
        </p:nvSpPr>
        <p:spPr>
          <a:xfrm>
            <a:off x="502507" y="18255"/>
            <a:ext cx="11186981" cy="1325563"/>
          </a:xfrm>
        </p:spPr>
        <p:txBody>
          <a:bodyPr/>
          <a:lstStyle/>
          <a:p>
            <a:r>
              <a:rPr lang="en-US"/>
              <a:t>Click to edit Master title style</a:t>
            </a:r>
          </a:p>
        </p:txBody>
      </p:sp>
      <p:sp>
        <p:nvSpPr>
          <p:cNvPr id="4" name="flSlideMaster.Title and ContentFooter">
            <a:extLst>
              <a:ext uri="{FF2B5EF4-FFF2-40B4-BE49-F238E27FC236}">
                <a16:creationId xmlns:a16="http://schemas.microsoft.com/office/drawing/2014/main" id="{185BC76B-074C-455B-9D70-7A41D3EEE6CA}"/>
              </a:ext>
            </a:extLst>
          </p:cNvPr>
          <p:cNvSpPr txBox="1"/>
          <p:nvPr userDrawn="1"/>
        </p:nvSpPr>
        <p:spPr>
          <a:xfrm>
            <a:off x="0" y="6520180"/>
            <a:ext cx="12192000" cy="369332"/>
          </a:xfrm>
          <a:prstGeom prst="rect">
            <a:avLst/>
          </a:prstGeom>
          <a:noFill/>
        </p:spPr>
        <p:txBody>
          <a:bodyPr vert="horz" rtlCol="0">
            <a:spAutoFit/>
          </a:bodyPr>
          <a:lstStyle/>
          <a:p>
            <a:endParaRPr lang="en-US"/>
          </a:p>
        </p:txBody>
      </p:sp>
      <p:sp>
        <p:nvSpPr>
          <p:cNvPr id="5" name="hlSlideMaster.Title and ContentHeader">
            <a:extLst>
              <a:ext uri="{FF2B5EF4-FFF2-40B4-BE49-F238E27FC236}">
                <a16:creationId xmlns:a16="http://schemas.microsoft.com/office/drawing/2014/main" id="{2FAC1774-EBDD-0021-4C0B-6005AF8050A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73093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lSlideMaster.Section HeaderFooter">
            <a:extLst>
              <a:ext uri="{FF2B5EF4-FFF2-40B4-BE49-F238E27FC236}">
                <a16:creationId xmlns:a16="http://schemas.microsoft.com/office/drawing/2014/main" id="{B0305B21-D18E-CF09-930D-C2646B6AC4A0}"/>
              </a:ext>
            </a:extLst>
          </p:cNvPr>
          <p:cNvSpPr txBox="1"/>
          <p:nvPr userDrawn="1"/>
        </p:nvSpPr>
        <p:spPr>
          <a:xfrm>
            <a:off x="0" y="6520180"/>
            <a:ext cx="12192000" cy="369332"/>
          </a:xfrm>
          <a:prstGeom prst="rect">
            <a:avLst/>
          </a:prstGeom>
          <a:noFill/>
        </p:spPr>
        <p:txBody>
          <a:bodyPr vert="horz" rtlCol="0">
            <a:spAutoFit/>
          </a:bodyPr>
          <a:lstStyle/>
          <a:p>
            <a:endParaRPr lang="en-US"/>
          </a:p>
        </p:txBody>
      </p:sp>
      <p:sp>
        <p:nvSpPr>
          <p:cNvPr id="5" name="hlSlideMaster.Section HeaderHeader">
            <a:extLst>
              <a:ext uri="{FF2B5EF4-FFF2-40B4-BE49-F238E27FC236}">
                <a16:creationId xmlns:a16="http://schemas.microsoft.com/office/drawing/2014/main" id="{5E7EBB7D-7D17-EA42-0F41-93825E98B11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87130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Title 1">
            <a:extLst>
              <a:ext uri="{FF2B5EF4-FFF2-40B4-BE49-F238E27FC236}">
                <a16:creationId xmlns:a16="http://schemas.microsoft.com/office/drawing/2014/main" id="{41E86C32-EE65-47F5-8569-7CDF971CEC3E}"/>
              </a:ext>
            </a:extLst>
          </p:cNvPr>
          <p:cNvSpPr txBox="1">
            <a:spLocks/>
          </p:cNvSpPr>
          <p:nvPr userDrawn="1"/>
        </p:nvSpPr>
        <p:spPr>
          <a:xfrm>
            <a:off x="502508" y="1"/>
            <a:ext cx="11186982" cy="1178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kern="1200">
                <a:solidFill>
                  <a:srgbClr val="0076C0"/>
                </a:solidFill>
                <a:latin typeface="+mj-lt"/>
                <a:ea typeface="+mj-ea"/>
                <a:cs typeface="+mj-cs"/>
              </a:defRPr>
            </a:lvl1pPr>
          </a:lstStyle>
          <a:p>
            <a:r>
              <a:rPr lang="en-US"/>
              <a:t>Click to edit Master title style</a:t>
            </a:r>
            <a:endParaRPr lang="en-CA"/>
          </a:p>
        </p:txBody>
      </p:sp>
      <p:sp>
        <p:nvSpPr>
          <p:cNvPr id="2" name="flSlideMaster.Two ContentFooter">
            <a:extLst>
              <a:ext uri="{FF2B5EF4-FFF2-40B4-BE49-F238E27FC236}">
                <a16:creationId xmlns:a16="http://schemas.microsoft.com/office/drawing/2014/main" id="{CCBAF2B9-02E6-86E2-7BFD-DFF71CBD1521}"/>
              </a:ext>
            </a:extLst>
          </p:cNvPr>
          <p:cNvSpPr txBox="1"/>
          <p:nvPr userDrawn="1"/>
        </p:nvSpPr>
        <p:spPr>
          <a:xfrm>
            <a:off x="0" y="6520180"/>
            <a:ext cx="12192000" cy="369332"/>
          </a:xfrm>
          <a:prstGeom prst="rect">
            <a:avLst/>
          </a:prstGeom>
          <a:noFill/>
        </p:spPr>
        <p:txBody>
          <a:bodyPr vert="horz" rtlCol="0">
            <a:spAutoFit/>
          </a:bodyPr>
          <a:lstStyle/>
          <a:p>
            <a:endParaRPr lang="en-US"/>
          </a:p>
        </p:txBody>
      </p:sp>
      <p:sp>
        <p:nvSpPr>
          <p:cNvPr id="5" name="hlSlideMaster.Two ContentHeader">
            <a:extLst>
              <a:ext uri="{FF2B5EF4-FFF2-40B4-BE49-F238E27FC236}">
                <a16:creationId xmlns:a16="http://schemas.microsoft.com/office/drawing/2014/main" id="{A04F2BF7-7302-3693-F660-193D0CC1AA4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43728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a:extLst>
              <a:ext uri="{FF2B5EF4-FFF2-40B4-BE49-F238E27FC236}">
                <a16:creationId xmlns:a16="http://schemas.microsoft.com/office/drawing/2014/main" id="{6FD3F7DA-96E0-4B11-B1A6-E360C15766BB}"/>
              </a:ext>
            </a:extLst>
          </p:cNvPr>
          <p:cNvSpPr>
            <a:spLocks noGrp="1"/>
          </p:cNvSpPr>
          <p:nvPr>
            <p:ph type="title"/>
          </p:nvPr>
        </p:nvSpPr>
        <p:spPr>
          <a:xfrm>
            <a:off x="508686" y="17849"/>
            <a:ext cx="11180804" cy="1325563"/>
          </a:xfrm>
        </p:spPr>
        <p:txBody>
          <a:bodyPr/>
          <a:lstStyle/>
          <a:p>
            <a:r>
              <a:rPr lang="en-US"/>
              <a:t>Click to edit Master title style</a:t>
            </a:r>
          </a:p>
        </p:txBody>
      </p:sp>
      <p:sp>
        <p:nvSpPr>
          <p:cNvPr id="7" name="flSlideMaster.ComparisonFooter">
            <a:extLst>
              <a:ext uri="{FF2B5EF4-FFF2-40B4-BE49-F238E27FC236}">
                <a16:creationId xmlns:a16="http://schemas.microsoft.com/office/drawing/2014/main" id="{9E0782BA-69AB-7807-C879-AA4DA68E70EC}"/>
              </a:ext>
            </a:extLst>
          </p:cNvPr>
          <p:cNvSpPr txBox="1"/>
          <p:nvPr userDrawn="1"/>
        </p:nvSpPr>
        <p:spPr>
          <a:xfrm>
            <a:off x="0" y="6520180"/>
            <a:ext cx="12192000" cy="369332"/>
          </a:xfrm>
          <a:prstGeom prst="rect">
            <a:avLst/>
          </a:prstGeom>
          <a:noFill/>
        </p:spPr>
        <p:txBody>
          <a:bodyPr vert="horz" rtlCol="0">
            <a:spAutoFit/>
          </a:bodyPr>
          <a:lstStyle/>
          <a:p>
            <a:endParaRPr lang="en-US"/>
          </a:p>
        </p:txBody>
      </p:sp>
      <p:sp>
        <p:nvSpPr>
          <p:cNvPr id="8" name="hlSlideMaster.ComparisonHeader">
            <a:extLst>
              <a:ext uri="{FF2B5EF4-FFF2-40B4-BE49-F238E27FC236}">
                <a16:creationId xmlns:a16="http://schemas.microsoft.com/office/drawing/2014/main" id="{1918AC15-F5AF-A659-E788-1B450CC56C0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8002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2F56D-1968-4DFC-8CDE-161B07315808}"/>
              </a:ext>
            </a:extLst>
          </p:cNvPr>
          <p:cNvSpPr>
            <a:spLocks noGrp="1"/>
          </p:cNvSpPr>
          <p:nvPr>
            <p:ph type="title"/>
          </p:nvPr>
        </p:nvSpPr>
        <p:spPr>
          <a:xfrm>
            <a:off x="502507" y="0"/>
            <a:ext cx="11186981" cy="1325563"/>
          </a:xfrm>
        </p:spPr>
        <p:txBody>
          <a:bodyPr/>
          <a:lstStyle/>
          <a:p>
            <a:r>
              <a:rPr lang="en-US"/>
              <a:t>Click to edit Master title style</a:t>
            </a:r>
          </a:p>
        </p:txBody>
      </p:sp>
      <p:sp>
        <p:nvSpPr>
          <p:cNvPr id="3" name="flSlideMaster.Title OnlyFooter">
            <a:extLst>
              <a:ext uri="{FF2B5EF4-FFF2-40B4-BE49-F238E27FC236}">
                <a16:creationId xmlns:a16="http://schemas.microsoft.com/office/drawing/2014/main" id="{6AD254B7-D25D-5246-3BF2-C3853C568A88}"/>
              </a:ext>
            </a:extLst>
          </p:cNvPr>
          <p:cNvSpPr txBox="1"/>
          <p:nvPr userDrawn="1"/>
        </p:nvSpPr>
        <p:spPr>
          <a:xfrm>
            <a:off x="0" y="6520180"/>
            <a:ext cx="12192000" cy="369332"/>
          </a:xfrm>
          <a:prstGeom prst="rect">
            <a:avLst/>
          </a:prstGeom>
          <a:noFill/>
        </p:spPr>
        <p:txBody>
          <a:bodyPr vert="horz" rtlCol="0">
            <a:spAutoFit/>
          </a:bodyPr>
          <a:lstStyle/>
          <a:p>
            <a:endParaRPr lang="en-US"/>
          </a:p>
        </p:txBody>
      </p:sp>
      <p:sp>
        <p:nvSpPr>
          <p:cNvPr id="4" name="hlSlideMaster.Title OnlyHeader">
            <a:extLst>
              <a:ext uri="{FF2B5EF4-FFF2-40B4-BE49-F238E27FC236}">
                <a16:creationId xmlns:a16="http://schemas.microsoft.com/office/drawing/2014/main" id="{D21D049C-4CE8-3352-E423-410C96D76BF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75090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lSlideMaster.BlankFooter">
            <a:extLst>
              <a:ext uri="{FF2B5EF4-FFF2-40B4-BE49-F238E27FC236}">
                <a16:creationId xmlns:a16="http://schemas.microsoft.com/office/drawing/2014/main" id="{EEE1F76B-C306-557B-8FD3-57DA4E918139}"/>
              </a:ext>
            </a:extLst>
          </p:cNvPr>
          <p:cNvSpPr txBox="1"/>
          <p:nvPr userDrawn="1"/>
        </p:nvSpPr>
        <p:spPr>
          <a:xfrm>
            <a:off x="0" y="6520180"/>
            <a:ext cx="12192000" cy="369332"/>
          </a:xfrm>
          <a:prstGeom prst="rect">
            <a:avLst/>
          </a:prstGeom>
          <a:noFill/>
        </p:spPr>
        <p:txBody>
          <a:bodyPr vert="horz" rtlCol="0">
            <a:spAutoFit/>
          </a:bodyPr>
          <a:lstStyle/>
          <a:p>
            <a:endParaRPr lang="en-US"/>
          </a:p>
        </p:txBody>
      </p:sp>
      <p:sp>
        <p:nvSpPr>
          <p:cNvPr id="3" name="hlSlideMaster.BlankHeader">
            <a:extLst>
              <a:ext uri="{FF2B5EF4-FFF2-40B4-BE49-F238E27FC236}">
                <a16:creationId xmlns:a16="http://schemas.microsoft.com/office/drawing/2014/main" id="{28D2E035-B4D7-0521-7E83-E0F7E433B94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5511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lSlideMaster.Content with CaptionFooter">
            <a:extLst>
              <a:ext uri="{FF2B5EF4-FFF2-40B4-BE49-F238E27FC236}">
                <a16:creationId xmlns:a16="http://schemas.microsoft.com/office/drawing/2014/main" id="{5D753FB6-84CE-2690-86F2-094178B69BCA}"/>
              </a:ext>
            </a:extLst>
          </p:cNvPr>
          <p:cNvSpPr txBox="1"/>
          <p:nvPr userDrawn="1"/>
        </p:nvSpPr>
        <p:spPr>
          <a:xfrm>
            <a:off x="0" y="6520180"/>
            <a:ext cx="12192000" cy="369332"/>
          </a:xfrm>
          <a:prstGeom prst="rect">
            <a:avLst/>
          </a:prstGeom>
          <a:noFill/>
        </p:spPr>
        <p:txBody>
          <a:bodyPr vert="horz" rtlCol="0">
            <a:spAutoFit/>
          </a:bodyPr>
          <a:lstStyle/>
          <a:p>
            <a:endParaRPr lang="en-US"/>
          </a:p>
        </p:txBody>
      </p:sp>
      <p:sp>
        <p:nvSpPr>
          <p:cNvPr id="6" name="hlSlideMaster.Content with CaptionHeader">
            <a:extLst>
              <a:ext uri="{FF2B5EF4-FFF2-40B4-BE49-F238E27FC236}">
                <a16:creationId xmlns:a16="http://schemas.microsoft.com/office/drawing/2014/main" id="{2AEB01D1-0485-0246-BBC8-9F52E2D734B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1140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lSlideMaster.Picture with CaptionFooter">
            <a:extLst>
              <a:ext uri="{FF2B5EF4-FFF2-40B4-BE49-F238E27FC236}">
                <a16:creationId xmlns:a16="http://schemas.microsoft.com/office/drawing/2014/main" id="{BDAF30E4-C7A7-0B72-83C2-0FF7694D0A87}"/>
              </a:ext>
            </a:extLst>
          </p:cNvPr>
          <p:cNvSpPr txBox="1"/>
          <p:nvPr userDrawn="1"/>
        </p:nvSpPr>
        <p:spPr>
          <a:xfrm>
            <a:off x="0" y="6520180"/>
            <a:ext cx="12192000" cy="369332"/>
          </a:xfrm>
          <a:prstGeom prst="rect">
            <a:avLst/>
          </a:prstGeom>
          <a:noFill/>
        </p:spPr>
        <p:txBody>
          <a:bodyPr vert="horz" rtlCol="0">
            <a:spAutoFit/>
          </a:bodyPr>
          <a:lstStyle/>
          <a:p>
            <a:endParaRPr lang="en-US"/>
          </a:p>
        </p:txBody>
      </p:sp>
      <p:sp>
        <p:nvSpPr>
          <p:cNvPr id="6" name="hlSlideMaster.Picture with CaptionHeader">
            <a:extLst>
              <a:ext uri="{FF2B5EF4-FFF2-40B4-BE49-F238E27FC236}">
                <a16:creationId xmlns:a16="http://schemas.microsoft.com/office/drawing/2014/main" id="{716759C7-3522-BC64-E5E5-D4E133EAB6F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4584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A picture containing text, clock&#10;&#10;Description automatically generated">
            <a:extLst>
              <a:ext uri="{FF2B5EF4-FFF2-40B4-BE49-F238E27FC236}">
                <a16:creationId xmlns:a16="http://schemas.microsoft.com/office/drawing/2014/main" id="{C08D225C-AF2F-4B55-BE48-AB54908095EB}"/>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8093488" y="6391340"/>
            <a:ext cx="1442087" cy="203069"/>
          </a:xfrm>
          <a:prstGeom prst="rect">
            <a:avLst/>
          </a:prstGeom>
        </p:spPr>
      </p:pic>
      <p:sp>
        <p:nvSpPr>
          <p:cNvPr id="12" name="Rectangle 11">
            <a:extLst>
              <a:ext uri="{FF2B5EF4-FFF2-40B4-BE49-F238E27FC236}">
                <a16:creationId xmlns:a16="http://schemas.microsoft.com/office/drawing/2014/main" id="{C0ED2067-247A-41B4-8C49-6C3518A72EFD}"/>
              </a:ext>
            </a:extLst>
          </p:cNvPr>
          <p:cNvSpPr/>
          <p:nvPr userDrawn="1"/>
        </p:nvSpPr>
        <p:spPr>
          <a:xfrm>
            <a:off x="-25700" y="6400800"/>
            <a:ext cx="8031565" cy="75533"/>
          </a:xfrm>
          <a:custGeom>
            <a:avLst/>
            <a:gdLst>
              <a:gd name="connsiteX0" fmla="*/ 0 w 9822658"/>
              <a:gd name="connsiteY0" fmla="*/ 0 h 73152"/>
              <a:gd name="connsiteX1" fmla="*/ 9822658 w 9822658"/>
              <a:gd name="connsiteY1" fmla="*/ 0 h 73152"/>
              <a:gd name="connsiteX2" fmla="*/ 9822658 w 9822658"/>
              <a:gd name="connsiteY2" fmla="*/ 73152 h 73152"/>
              <a:gd name="connsiteX3" fmla="*/ 0 w 9822658"/>
              <a:gd name="connsiteY3" fmla="*/ 73152 h 73152"/>
              <a:gd name="connsiteX4" fmla="*/ 0 w 9822658"/>
              <a:gd name="connsiteY4" fmla="*/ 0 h 73152"/>
              <a:gd name="connsiteX0" fmla="*/ 0 w 9822658"/>
              <a:gd name="connsiteY0" fmla="*/ 0 h 75533"/>
              <a:gd name="connsiteX1" fmla="*/ 9822658 w 9822658"/>
              <a:gd name="connsiteY1" fmla="*/ 0 h 75533"/>
              <a:gd name="connsiteX2" fmla="*/ 9777414 w 9822658"/>
              <a:gd name="connsiteY2" fmla="*/ 75533 h 75533"/>
              <a:gd name="connsiteX3" fmla="*/ 0 w 9822658"/>
              <a:gd name="connsiteY3" fmla="*/ 73152 h 75533"/>
              <a:gd name="connsiteX4" fmla="*/ 0 w 9822658"/>
              <a:gd name="connsiteY4" fmla="*/ 0 h 75533"/>
              <a:gd name="connsiteX0" fmla="*/ 0 w 9822658"/>
              <a:gd name="connsiteY0" fmla="*/ 0 h 75533"/>
              <a:gd name="connsiteX1" fmla="*/ 9822658 w 9822658"/>
              <a:gd name="connsiteY1" fmla="*/ 0 h 75533"/>
              <a:gd name="connsiteX2" fmla="*/ 9760745 w 9822658"/>
              <a:gd name="connsiteY2" fmla="*/ 75533 h 75533"/>
              <a:gd name="connsiteX3" fmla="*/ 0 w 9822658"/>
              <a:gd name="connsiteY3" fmla="*/ 73152 h 75533"/>
              <a:gd name="connsiteX4" fmla="*/ 0 w 9822658"/>
              <a:gd name="connsiteY4" fmla="*/ 0 h 75533"/>
              <a:gd name="connsiteX0" fmla="*/ 0 w 9822658"/>
              <a:gd name="connsiteY0" fmla="*/ 0 h 75533"/>
              <a:gd name="connsiteX1" fmla="*/ 9822658 w 9822658"/>
              <a:gd name="connsiteY1" fmla="*/ 0 h 75533"/>
              <a:gd name="connsiteX2" fmla="*/ 9741695 w 9822658"/>
              <a:gd name="connsiteY2" fmla="*/ 75533 h 75533"/>
              <a:gd name="connsiteX3" fmla="*/ 0 w 9822658"/>
              <a:gd name="connsiteY3" fmla="*/ 73152 h 75533"/>
              <a:gd name="connsiteX4" fmla="*/ 0 w 9822658"/>
              <a:gd name="connsiteY4" fmla="*/ 0 h 75533"/>
              <a:gd name="connsiteX0" fmla="*/ 0 w 9822658"/>
              <a:gd name="connsiteY0" fmla="*/ 0 h 75533"/>
              <a:gd name="connsiteX1" fmla="*/ 9822658 w 9822658"/>
              <a:gd name="connsiteY1" fmla="*/ 0 h 75533"/>
              <a:gd name="connsiteX2" fmla="*/ 9751220 w 9822658"/>
              <a:gd name="connsiteY2" fmla="*/ 75533 h 75533"/>
              <a:gd name="connsiteX3" fmla="*/ 0 w 9822658"/>
              <a:gd name="connsiteY3" fmla="*/ 73152 h 75533"/>
              <a:gd name="connsiteX4" fmla="*/ 0 w 9822658"/>
              <a:gd name="connsiteY4" fmla="*/ 0 h 75533"/>
              <a:gd name="connsiteX0" fmla="*/ 0 w 9822658"/>
              <a:gd name="connsiteY0" fmla="*/ 0 h 75533"/>
              <a:gd name="connsiteX1" fmla="*/ 9822658 w 9822658"/>
              <a:gd name="connsiteY1" fmla="*/ 0 h 75533"/>
              <a:gd name="connsiteX2" fmla="*/ 9746457 w 9822658"/>
              <a:gd name="connsiteY2" fmla="*/ 75533 h 75533"/>
              <a:gd name="connsiteX3" fmla="*/ 0 w 9822658"/>
              <a:gd name="connsiteY3" fmla="*/ 73152 h 75533"/>
              <a:gd name="connsiteX4" fmla="*/ 0 w 9822658"/>
              <a:gd name="connsiteY4" fmla="*/ 0 h 75533"/>
              <a:gd name="connsiteX0" fmla="*/ 1157681 w 9822658"/>
              <a:gd name="connsiteY0" fmla="*/ 0 h 75533"/>
              <a:gd name="connsiteX1" fmla="*/ 9822658 w 9822658"/>
              <a:gd name="connsiteY1" fmla="*/ 0 h 75533"/>
              <a:gd name="connsiteX2" fmla="*/ 9746457 w 9822658"/>
              <a:gd name="connsiteY2" fmla="*/ 75533 h 75533"/>
              <a:gd name="connsiteX3" fmla="*/ 0 w 9822658"/>
              <a:gd name="connsiteY3" fmla="*/ 73152 h 75533"/>
              <a:gd name="connsiteX4" fmla="*/ 1157681 w 9822658"/>
              <a:gd name="connsiteY4" fmla="*/ 0 h 75533"/>
              <a:gd name="connsiteX0" fmla="*/ 25167 w 8690144"/>
              <a:gd name="connsiteY0" fmla="*/ 0 h 75533"/>
              <a:gd name="connsiteX1" fmla="*/ 8690144 w 8690144"/>
              <a:gd name="connsiteY1" fmla="*/ 0 h 75533"/>
              <a:gd name="connsiteX2" fmla="*/ 8613943 w 8690144"/>
              <a:gd name="connsiteY2" fmla="*/ 75533 h 75533"/>
              <a:gd name="connsiteX3" fmla="*/ 0 w 8690144"/>
              <a:gd name="connsiteY3" fmla="*/ 73152 h 75533"/>
              <a:gd name="connsiteX4" fmla="*/ 25167 w 8690144"/>
              <a:gd name="connsiteY4" fmla="*/ 0 h 75533"/>
              <a:gd name="connsiteX0" fmla="*/ 658579 w 8690144"/>
              <a:gd name="connsiteY0" fmla="*/ 0 h 75533"/>
              <a:gd name="connsiteX1" fmla="*/ 8690144 w 8690144"/>
              <a:gd name="connsiteY1" fmla="*/ 0 h 75533"/>
              <a:gd name="connsiteX2" fmla="*/ 8613943 w 8690144"/>
              <a:gd name="connsiteY2" fmla="*/ 75533 h 75533"/>
              <a:gd name="connsiteX3" fmla="*/ 0 w 8690144"/>
              <a:gd name="connsiteY3" fmla="*/ 73152 h 75533"/>
              <a:gd name="connsiteX4" fmla="*/ 658579 w 8690144"/>
              <a:gd name="connsiteY4" fmla="*/ 0 h 75533"/>
              <a:gd name="connsiteX0" fmla="*/ 0 w 8031565"/>
              <a:gd name="connsiteY0" fmla="*/ 0 h 75533"/>
              <a:gd name="connsiteX1" fmla="*/ 8031565 w 8031565"/>
              <a:gd name="connsiteY1" fmla="*/ 0 h 75533"/>
              <a:gd name="connsiteX2" fmla="*/ 7955364 w 8031565"/>
              <a:gd name="connsiteY2" fmla="*/ 75533 h 75533"/>
              <a:gd name="connsiteX3" fmla="*/ 1027 w 8031565"/>
              <a:gd name="connsiteY3" fmla="*/ 75533 h 75533"/>
              <a:gd name="connsiteX4" fmla="*/ 0 w 8031565"/>
              <a:gd name="connsiteY4" fmla="*/ 0 h 75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1565" h="75533">
                <a:moveTo>
                  <a:pt x="0" y="0"/>
                </a:moveTo>
                <a:lnTo>
                  <a:pt x="8031565" y="0"/>
                </a:lnTo>
                <a:lnTo>
                  <a:pt x="7955364" y="75533"/>
                </a:lnTo>
                <a:lnTo>
                  <a:pt x="1027" y="75533"/>
                </a:lnTo>
                <a:cubicBezTo>
                  <a:pt x="685" y="50355"/>
                  <a:pt x="342" y="25178"/>
                  <a:pt x="0" y="0"/>
                </a:cubicBezTo>
                <a:close/>
              </a:path>
            </a:pathLst>
          </a:custGeom>
          <a:solidFill>
            <a:srgbClr val="007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6042D6F-5F04-4126-ABB2-26D29F1AC438}"/>
              </a:ext>
            </a:extLst>
          </p:cNvPr>
          <p:cNvSpPr txBox="1"/>
          <p:nvPr userDrawn="1"/>
        </p:nvSpPr>
        <p:spPr>
          <a:xfrm>
            <a:off x="9837383" y="6311900"/>
            <a:ext cx="1991094" cy="369332"/>
          </a:xfrm>
          <a:prstGeom prst="rect">
            <a:avLst/>
          </a:prstGeom>
          <a:noFill/>
        </p:spPr>
        <p:txBody>
          <a:bodyPr wrap="square" rtlCol="0">
            <a:spAutoFit/>
          </a:bodyPr>
          <a:lstStyle/>
          <a:p>
            <a:r>
              <a:rPr lang="en-US" sz="900" b="1">
                <a:solidFill>
                  <a:schemeClr val="tx1">
                    <a:lumMod val="75000"/>
                    <a:lumOff val="25000"/>
                  </a:schemeClr>
                </a:solidFill>
              </a:rPr>
              <a:t>Teledyne Geospatial</a:t>
            </a:r>
            <a:br>
              <a:rPr lang="en-US" sz="900" b="1">
                <a:solidFill>
                  <a:schemeClr val="tx1">
                    <a:lumMod val="75000"/>
                    <a:lumOff val="25000"/>
                  </a:schemeClr>
                </a:solidFill>
              </a:rPr>
            </a:br>
            <a:r>
              <a:rPr lang="en-US" sz="900" b="1">
                <a:solidFill>
                  <a:schemeClr val="tx1">
                    <a:lumMod val="75000"/>
                    <a:lumOff val="25000"/>
                  </a:schemeClr>
                </a:solidFill>
              </a:rPr>
              <a:t> </a:t>
            </a:r>
            <a:r>
              <a:rPr lang="en-US" sz="900" b="0">
                <a:solidFill>
                  <a:schemeClr val="tx1">
                    <a:lumMod val="75000"/>
                    <a:lumOff val="25000"/>
                  </a:schemeClr>
                </a:solidFill>
              </a:rPr>
              <a:t>Imaging Solutions for Land and Water</a:t>
            </a:r>
          </a:p>
        </p:txBody>
      </p:sp>
      <p:sp>
        <p:nvSpPr>
          <p:cNvPr id="7" name="TextBox 6">
            <a:extLst>
              <a:ext uri="{FF2B5EF4-FFF2-40B4-BE49-F238E27FC236}">
                <a16:creationId xmlns:a16="http://schemas.microsoft.com/office/drawing/2014/main" id="{B982A536-F1D7-4F1A-89C5-64EAD376954C}"/>
              </a:ext>
            </a:extLst>
          </p:cNvPr>
          <p:cNvSpPr txBox="1"/>
          <p:nvPr userDrawn="1"/>
        </p:nvSpPr>
        <p:spPr>
          <a:xfrm>
            <a:off x="9597154" y="6292754"/>
            <a:ext cx="240229" cy="369332"/>
          </a:xfrm>
          <a:prstGeom prst="rect">
            <a:avLst/>
          </a:prstGeom>
          <a:noFill/>
        </p:spPr>
        <p:txBody>
          <a:bodyPr wrap="square" rtlCol="0">
            <a:spAutoFit/>
          </a:bodyPr>
          <a:lstStyle/>
          <a:p>
            <a:r>
              <a:rPr lang="en-US" sz="1800" b="0">
                <a:solidFill>
                  <a:schemeClr val="tx1">
                    <a:lumMod val="50000"/>
                    <a:lumOff val="50000"/>
                  </a:schemeClr>
                </a:solidFill>
                <a:latin typeface="+mj-lt"/>
              </a:rPr>
              <a:t>|</a:t>
            </a:r>
          </a:p>
        </p:txBody>
      </p:sp>
    </p:spTree>
    <p:extLst>
      <p:ext uri="{BB962C8B-B14F-4D97-AF65-F5344CB8AC3E}">
        <p14:creationId xmlns:p14="http://schemas.microsoft.com/office/powerpoint/2010/main" val="978246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800" kern="1200">
          <a:solidFill>
            <a:srgbClr val="0076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4595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4595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4595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4595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4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data.chs-shc.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ata.chs-shc.ca/dashboard/ma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8955D-5336-4DE5-AC63-FF95DE3F8166}"/>
              </a:ext>
            </a:extLst>
          </p:cNvPr>
          <p:cNvSpPr>
            <a:spLocks noGrp="1"/>
          </p:cNvSpPr>
          <p:nvPr>
            <p:ph type="title"/>
          </p:nvPr>
        </p:nvSpPr>
        <p:spPr>
          <a:xfrm>
            <a:off x="660971" y="3490554"/>
            <a:ext cx="10921429" cy="1192637"/>
          </a:xfrm>
        </p:spPr>
        <p:txBody>
          <a:bodyPr>
            <a:normAutofit/>
          </a:bodyPr>
          <a:lstStyle/>
          <a:p>
            <a:pPr algn="r"/>
            <a:r>
              <a:rPr lang="en-US" sz="2133" b="1" dirty="0">
                <a:solidFill>
                  <a:schemeClr val="tx1">
                    <a:lumMod val="75000"/>
                    <a:lumOff val="25000"/>
                  </a:schemeClr>
                </a:solidFill>
                <a:latin typeface="Calibri"/>
                <a:cs typeface="Calibri"/>
              </a:rPr>
              <a:t>May 2023</a:t>
            </a:r>
          </a:p>
        </p:txBody>
      </p:sp>
      <p:sp>
        <p:nvSpPr>
          <p:cNvPr id="3" name="Title 1">
            <a:extLst>
              <a:ext uri="{FF2B5EF4-FFF2-40B4-BE49-F238E27FC236}">
                <a16:creationId xmlns:a16="http://schemas.microsoft.com/office/drawing/2014/main" id="{4D26DF88-46BD-4D57-9588-C38DE8084A4F}"/>
              </a:ext>
            </a:extLst>
          </p:cNvPr>
          <p:cNvSpPr txBox="1">
            <a:spLocks/>
          </p:cNvSpPr>
          <p:nvPr/>
        </p:nvSpPr>
        <p:spPr>
          <a:xfrm>
            <a:off x="660971" y="906588"/>
            <a:ext cx="10947115" cy="1014573"/>
          </a:xfrm>
          <a:prstGeom prst="rect">
            <a:avLst/>
          </a:prstGeom>
        </p:spPr>
        <p:txBody>
          <a:bodyPr lIns="121920" tIns="60960" rIns="121920" bIns="6096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r>
              <a:rPr lang="en-US" sz="6100" b="1" dirty="0">
                <a:solidFill>
                  <a:srgbClr val="3F3F3F"/>
                </a:solidFill>
                <a:latin typeface="Calibri"/>
                <a:cs typeface="Calibri"/>
              </a:rPr>
              <a:t>Potential CARIS tools in support of CSB, GEBCO &amp; Seabed 2030 </a:t>
            </a:r>
            <a:endParaRPr lang="en-US" sz="6133" b="1" dirty="0">
              <a:solidFill>
                <a:srgbClr val="3F3F3F"/>
              </a:solidFill>
              <a:latin typeface="Museo Sans 300"/>
              <a:cs typeface="Calibri"/>
            </a:endParaRPr>
          </a:p>
        </p:txBody>
      </p:sp>
      <p:pic>
        <p:nvPicPr>
          <p:cNvPr id="5" name="Picture 4">
            <a:extLst>
              <a:ext uri="{FF2B5EF4-FFF2-40B4-BE49-F238E27FC236}">
                <a16:creationId xmlns:a16="http://schemas.microsoft.com/office/drawing/2014/main" id="{3ACF59C6-31F1-C2F7-A241-D30267D18B32}"/>
              </a:ext>
            </a:extLst>
          </p:cNvPr>
          <p:cNvPicPr>
            <a:picLocks noChangeAspect="1"/>
          </p:cNvPicPr>
          <p:nvPr/>
        </p:nvPicPr>
        <p:blipFill>
          <a:blip r:embed="rId3"/>
          <a:stretch>
            <a:fillRect/>
          </a:stretch>
        </p:blipFill>
        <p:spPr>
          <a:xfrm>
            <a:off x="-1" y="2438976"/>
            <a:ext cx="8056345" cy="4432608"/>
          </a:xfrm>
          <a:prstGeom prst="rect">
            <a:avLst/>
          </a:prstGeom>
        </p:spPr>
      </p:pic>
      <p:sp>
        <p:nvSpPr>
          <p:cNvPr id="4" name="TextBox 3">
            <a:extLst>
              <a:ext uri="{FF2B5EF4-FFF2-40B4-BE49-F238E27FC236}">
                <a16:creationId xmlns:a16="http://schemas.microsoft.com/office/drawing/2014/main" id="{0213331D-94F5-125C-064C-74EB45467428}"/>
              </a:ext>
            </a:extLst>
          </p:cNvPr>
          <p:cNvSpPr txBox="1"/>
          <p:nvPr/>
        </p:nvSpPr>
        <p:spPr>
          <a:xfrm>
            <a:off x="5428649" y="6391175"/>
            <a:ext cx="2476384" cy="369332"/>
          </a:xfrm>
          <a:prstGeom prst="rect">
            <a:avLst/>
          </a:prstGeom>
          <a:noFill/>
        </p:spPr>
        <p:txBody>
          <a:bodyPr wrap="none" rtlCol="0">
            <a:spAutoFit/>
          </a:bodyPr>
          <a:lstStyle/>
          <a:p>
            <a:r>
              <a:rPr lang="en-US" dirty="0">
                <a:hlinkClick r:id="rId4"/>
              </a:rPr>
              <a:t>https://data.chs-shc.ca/</a:t>
            </a:r>
            <a:r>
              <a:rPr lang="en-US" dirty="0"/>
              <a:t> </a:t>
            </a:r>
          </a:p>
        </p:txBody>
      </p:sp>
    </p:spTree>
    <p:extLst>
      <p:ext uri="{BB962C8B-B14F-4D97-AF65-F5344CB8AC3E}">
        <p14:creationId xmlns:p14="http://schemas.microsoft.com/office/powerpoint/2010/main" val="3410075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76C2D-0EB6-8095-4393-58BFC63754EC}"/>
              </a:ext>
            </a:extLst>
          </p:cNvPr>
          <p:cNvSpPr>
            <a:spLocks noGrp="1"/>
          </p:cNvSpPr>
          <p:nvPr>
            <p:ph idx="1"/>
          </p:nvPr>
        </p:nvSpPr>
        <p:spPr/>
        <p:txBody>
          <a:bodyPr/>
          <a:lstStyle/>
          <a:p>
            <a:r>
              <a:rPr lang="en-CA" dirty="0">
                <a:cs typeface="Calibri"/>
              </a:rPr>
              <a:t>CARIS Cloud can be the link between stakeholders interested in sharing their data and Seabed2030.</a:t>
            </a:r>
          </a:p>
          <a:p>
            <a:r>
              <a:rPr lang="en-CA" dirty="0">
                <a:cs typeface="Calibri"/>
              </a:rPr>
              <a:t>Selected BDB data can be uploaded, processed and transferred to Seabed2030 data holdings </a:t>
            </a:r>
            <a:r>
              <a:rPr lang="en-CA" u="sng" dirty="0">
                <a:cs typeface="Calibri"/>
              </a:rPr>
              <a:t>automatically</a:t>
            </a:r>
            <a:r>
              <a:rPr lang="en-CA" dirty="0">
                <a:cs typeface="Calibri"/>
              </a:rPr>
              <a:t> at specifications configured by the user.</a:t>
            </a:r>
          </a:p>
          <a:p>
            <a:pPr marL="0" indent="0">
              <a:buNone/>
            </a:pPr>
            <a:endParaRPr lang="en-CA" dirty="0">
              <a:cs typeface="Calibri"/>
            </a:endParaRPr>
          </a:p>
          <a:p>
            <a:endParaRPr lang="en-US" dirty="0"/>
          </a:p>
        </p:txBody>
      </p:sp>
      <p:sp>
        <p:nvSpPr>
          <p:cNvPr id="3" name="Title 2">
            <a:extLst>
              <a:ext uri="{FF2B5EF4-FFF2-40B4-BE49-F238E27FC236}">
                <a16:creationId xmlns:a16="http://schemas.microsoft.com/office/drawing/2014/main" id="{DAB01149-345F-1A63-22EA-310D4AF8CCAD}"/>
              </a:ext>
            </a:extLst>
          </p:cNvPr>
          <p:cNvSpPr>
            <a:spLocks noGrp="1"/>
          </p:cNvSpPr>
          <p:nvPr>
            <p:ph type="title"/>
          </p:nvPr>
        </p:nvSpPr>
        <p:spPr/>
        <p:txBody>
          <a:bodyPr/>
          <a:lstStyle/>
          <a:p>
            <a:r>
              <a:rPr lang="en-US" dirty="0"/>
              <a:t>Overview</a:t>
            </a:r>
          </a:p>
        </p:txBody>
      </p:sp>
      <p:sp>
        <p:nvSpPr>
          <p:cNvPr id="4" name="Rectangle: Rounded Corners 3">
            <a:extLst>
              <a:ext uri="{FF2B5EF4-FFF2-40B4-BE49-F238E27FC236}">
                <a16:creationId xmlns:a16="http://schemas.microsoft.com/office/drawing/2014/main" id="{D636778A-CB28-DB5E-6B4F-DEA73ABE3CD8}"/>
              </a:ext>
            </a:extLst>
          </p:cNvPr>
          <p:cNvSpPr/>
          <p:nvPr/>
        </p:nvSpPr>
        <p:spPr>
          <a:xfrm>
            <a:off x="178470" y="5342030"/>
            <a:ext cx="1694046" cy="85664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CARIS BDB Server</a:t>
            </a:r>
          </a:p>
        </p:txBody>
      </p:sp>
      <p:sp>
        <p:nvSpPr>
          <p:cNvPr id="5" name="Arrow: Notched Right 4">
            <a:extLst>
              <a:ext uri="{FF2B5EF4-FFF2-40B4-BE49-F238E27FC236}">
                <a16:creationId xmlns:a16="http://schemas.microsoft.com/office/drawing/2014/main" id="{069DCD1B-051C-3FD1-8425-F31B2B05BF67}"/>
              </a:ext>
            </a:extLst>
          </p:cNvPr>
          <p:cNvSpPr/>
          <p:nvPr/>
        </p:nvSpPr>
        <p:spPr>
          <a:xfrm>
            <a:off x="2225446" y="5265028"/>
            <a:ext cx="3320715" cy="1010652"/>
          </a:xfrm>
          <a:prstGeom prst="notched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Upload &amp; Process data</a:t>
            </a:r>
          </a:p>
        </p:txBody>
      </p:sp>
      <p:sp>
        <p:nvSpPr>
          <p:cNvPr id="6" name="Rectangle: Rounded Corners 5">
            <a:extLst>
              <a:ext uri="{FF2B5EF4-FFF2-40B4-BE49-F238E27FC236}">
                <a16:creationId xmlns:a16="http://schemas.microsoft.com/office/drawing/2014/main" id="{F7B96858-DFE1-BD7B-DCA0-C7D383E86C25}"/>
              </a:ext>
            </a:extLst>
          </p:cNvPr>
          <p:cNvSpPr/>
          <p:nvPr/>
        </p:nvSpPr>
        <p:spPr>
          <a:xfrm>
            <a:off x="5899091" y="5342030"/>
            <a:ext cx="1694046" cy="85664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CARIS Cloud Account</a:t>
            </a:r>
          </a:p>
        </p:txBody>
      </p:sp>
      <p:sp>
        <p:nvSpPr>
          <p:cNvPr id="7" name="Arrow: Notched Right 6">
            <a:extLst>
              <a:ext uri="{FF2B5EF4-FFF2-40B4-BE49-F238E27FC236}">
                <a16:creationId xmlns:a16="http://schemas.microsoft.com/office/drawing/2014/main" id="{C29172D5-6402-D4DE-C306-0690A545E559}"/>
              </a:ext>
            </a:extLst>
          </p:cNvPr>
          <p:cNvSpPr/>
          <p:nvPr/>
        </p:nvSpPr>
        <p:spPr>
          <a:xfrm>
            <a:off x="7892724" y="5265028"/>
            <a:ext cx="2406309" cy="1010652"/>
          </a:xfrm>
          <a:prstGeom prst="notched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Data transfer</a:t>
            </a:r>
          </a:p>
        </p:txBody>
      </p:sp>
      <p:sp>
        <p:nvSpPr>
          <p:cNvPr id="8" name="Rectangle: Rounded Corners 7">
            <a:extLst>
              <a:ext uri="{FF2B5EF4-FFF2-40B4-BE49-F238E27FC236}">
                <a16:creationId xmlns:a16="http://schemas.microsoft.com/office/drawing/2014/main" id="{59B33116-A580-FC54-9241-1C0782CE13E2}"/>
              </a:ext>
            </a:extLst>
          </p:cNvPr>
          <p:cNvSpPr/>
          <p:nvPr/>
        </p:nvSpPr>
        <p:spPr>
          <a:xfrm>
            <a:off x="10440204" y="5342030"/>
            <a:ext cx="1694046" cy="85664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Seabed2030</a:t>
            </a:r>
          </a:p>
        </p:txBody>
      </p:sp>
    </p:spTree>
    <p:extLst>
      <p:ext uri="{BB962C8B-B14F-4D97-AF65-F5344CB8AC3E}">
        <p14:creationId xmlns:p14="http://schemas.microsoft.com/office/powerpoint/2010/main" val="1846159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76C2D-0EB6-8095-4393-58BFC63754EC}"/>
              </a:ext>
            </a:extLst>
          </p:cNvPr>
          <p:cNvSpPr>
            <a:spLocks noGrp="1"/>
          </p:cNvSpPr>
          <p:nvPr>
            <p:ph idx="1"/>
          </p:nvPr>
        </p:nvSpPr>
        <p:spPr/>
        <p:txBody>
          <a:bodyPr/>
          <a:lstStyle/>
          <a:p>
            <a:r>
              <a:rPr lang="en-US" dirty="0"/>
              <a:t>BDB Server 5.4 with connection to CARIS Cloud account to schedule and configure data pipeline to automatically upload and process BDB data and make it available to CARIS Cloud users</a:t>
            </a:r>
          </a:p>
          <a:p>
            <a:pPr lvl="1"/>
            <a:r>
              <a:rPr lang="en-US" dirty="0"/>
              <a:t>Select gridded data to upload</a:t>
            </a:r>
          </a:p>
          <a:p>
            <a:pPr lvl="1"/>
            <a:r>
              <a:rPr lang="en-US" dirty="0"/>
              <a:t>Configure processes to execute when uploading data. For example:</a:t>
            </a:r>
          </a:p>
          <a:p>
            <a:pPr lvl="2"/>
            <a:r>
              <a:rPr lang="en-US" dirty="0"/>
              <a:t>Generate gridded tile products with resolution, extent and formats (CSAR, ASCII, BAG, S-102, </a:t>
            </a:r>
            <a:r>
              <a:rPr lang="en-US" dirty="0" err="1"/>
              <a:t>GeoTIF</a:t>
            </a:r>
            <a:r>
              <a:rPr lang="en-US" dirty="0"/>
              <a:t>) specified by users</a:t>
            </a:r>
          </a:p>
          <a:p>
            <a:pPr lvl="2"/>
            <a:r>
              <a:rPr lang="en-US" dirty="0"/>
              <a:t>Update raster mosaic distributed as OGC services (WMS, WMTS)</a:t>
            </a:r>
          </a:p>
          <a:p>
            <a:pPr lvl="1"/>
            <a:r>
              <a:rPr lang="en-US" dirty="0"/>
              <a:t>Run process manually or automatically at some cadence</a:t>
            </a:r>
          </a:p>
        </p:txBody>
      </p:sp>
      <p:sp>
        <p:nvSpPr>
          <p:cNvPr id="3" name="Title 2">
            <a:extLst>
              <a:ext uri="{FF2B5EF4-FFF2-40B4-BE49-F238E27FC236}">
                <a16:creationId xmlns:a16="http://schemas.microsoft.com/office/drawing/2014/main" id="{DAB01149-345F-1A63-22EA-310D4AF8CCAD}"/>
              </a:ext>
            </a:extLst>
          </p:cNvPr>
          <p:cNvSpPr>
            <a:spLocks noGrp="1"/>
          </p:cNvSpPr>
          <p:nvPr>
            <p:ph type="title"/>
          </p:nvPr>
        </p:nvSpPr>
        <p:spPr/>
        <p:txBody>
          <a:bodyPr/>
          <a:lstStyle/>
          <a:p>
            <a:r>
              <a:rPr lang="en-US" dirty="0"/>
              <a:t>BDB Server 5.4</a:t>
            </a:r>
          </a:p>
        </p:txBody>
      </p:sp>
      <p:sp>
        <p:nvSpPr>
          <p:cNvPr id="4" name="Rectangle: Rounded Corners 3">
            <a:extLst>
              <a:ext uri="{FF2B5EF4-FFF2-40B4-BE49-F238E27FC236}">
                <a16:creationId xmlns:a16="http://schemas.microsoft.com/office/drawing/2014/main" id="{D636778A-CB28-DB5E-6B4F-DEA73ABE3CD8}"/>
              </a:ext>
            </a:extLst>
          </p:cNvPr>
          <p:cNvSpPr/>
          <p:nvPr/>
        </p:nvSpPr>
        <p:spPr>
          <a:xfrm>
            <a:off x="178470" y="5342030"/>
            <a:ext cx="1694046" cy="85664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CARIS BDB Server</a:t>
            </a:r>
          </a:p>
        </p:txBody>
      </p:sp>
      <p:sp>
        <p:nvSpPr>
          <p:cNvPr id="5" name="Arrow: Notched Right 4">
            <a:extLst>
              <a:ext uri="{FF2B5EF4-FFF2-40B4-BE49-F238E27FC236}">
                <a16:creationId xmlns:a16="http://schemas.microsoft.com/office/drawing/2014/main" id="{069DCD1B-051C-3FD1-8425-F31B2B05BF67}"/>
              </a:ext>
            </a:extLst>
          </p:cNvPr>
          <p:cNvSpPr/>
          <p:nvPr/>
        </p:nvSpPr>
        <p:spPr>
          <a:xfrm>
            <a:off x="2225446" y="5265028"/>
            <a:ext cx="3320715" cy="1010652"/>
          </a:xfrm>
          <a:prstGeom prst="notch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Upload &amp; Process data</a:t>
            </a:r>
          </a:p>
        </p:txBody>
      </p:sp>
      <p:sp>
        <p:nvSpPr>
          <p:cNvPr id="6" name="Rectangle: Rounded Corners 5">
            <a:extLst>
              <a:ext uri="{FF2B5EF4-FFF2-40B4-BE49-F238E27FC236}">
                <a16:creationId xmlns:a16="http://schemas.microsoft.com/office/drawing/2014/main" id="{F7B96858-DFE1-BD7B-DCA0-C7D383E86C25}"/>
              </a:ext>
            </a:extLst>
          </p:cNvPr>
          <p:cNvSpPr/>
          <p:nvPr/>
        </p:nvSpPr>
        <p:spPr>
          <a:xfrm>
            <a:off x="5899091" y="5342030"/>
            <a:ext cx="1694046" cy="8566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CARIS Cloud Account</a:t>
            </a:r>
          </a:p>
        </p:txBody>
      </p:sp>
      <p:sp>
        <p:nvSpPr>
          <p:cNvPr id="7" name="Arrow: Notched Right 6">
            <a:extLst>
              <a:ext uri="{FF2B5EF4-FFF2-40B4-BE49-F238E27FC236}">
                <a16:creationId xmlns:a16="http://schemas.microsoft.com/office/drawing/2014/main" id="{C29172D5-6402-D4DE-C306-0690A545E559}"/>
              </a:ext>
            </a:extLst>
          </p:cNvPr>
          <p:cNvSpPr/>
          <p:nvPr/>
        </p:nvSpPr>
        <p:spPr>
          <a:xfrm>
            <a:off x="7892724" y="5265028"/>
            <a:ext cx="2406309" cy="1010652"/>
          </a:xfrm>
          <a:prstGeom prst="notch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Data transfer</a:t>
            </a:r>
          </a:p>
        </p:txBody>
      </p:sp>
      <p:sp>
        <p:nvSpPr>
          <p:cNvPr id="8" name="Rectangle: Rounded Corners 7">
            <a:extLst>
              <a:ext uri="{FF2B5EF4-FFF2-40B4-BE49-F238E27FC236}">
                <a16:creationId xmlns:a16="http://schemas.microsoft.com/office/drawing/2014/main" id="{59B33116-A580-FC54-9241-1C0782CE13E2}"/>
              </a:ext>
            </a:extLst>
          </p:cNvPr>
          <p:cNvSpPr/>
          <p:nvPr/>
        </p:nvSpPr>
        <p:spPr>
          <a:xfrm>
            <a:off x="10440204" y="5342030"/>
            <a:ext cx="1694046" cy="8566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Seabed2030</a:t>
            </a:r>
          </a:p>
        </p:txBody>
      </p:sp>
    </p:spTree>
    <p:extLst>
      <p:ext uri="{BB962C8B-B14F-4D97-AF65-F5344CB8AC3E}">
        <p14:creationId xmlns:p14="http://schemas.microsoft.com/office/powerpoint/2010/main" val="2378705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76C2D-0EB6-8095-4393-58BFC63754EC}"/>
              </a:ext>
            </a:extLst>
          </p:cNvPr>
          <p:cNvSpPr>
            <a:spLocks noGrp="1"/>
          </p:cNvSpPr>
          <p:nvPr>
            <p:ph idx="1"/>
          </p:nvPr>
        </p:nvSpPr>
        <p:spPr/>
        <p:txBody>
          <a:bodyPr/>
          <a:lstStyle/>
          <a:p>
            <a:r>
              <a:rPr lang="en-US" dirty="0"/>
              <a:t>Cloud hosted solution to upload &amp; process, manage, disseminate hydrospatial data and products</a:t>
            </a:r>
          </a:p>
          <a:p>
            <a:r>
              <a:rPr lang="en-US" dirty="0"/>
              <a:t>Several applications can be activated, notably Bathy Data Service to enable gridded bathymetry pipeline</a:t>
            </a:r>
          </a:p>
          <a:p>
            <a:pPr lvl="1"/>
            <a:r>
              <a:rPr lang="en-US" dirty="0"/>
              <a:t>REST API to define and execute jobs (chains of processes)</a:t>
            </a:r>
          </a:p>
          <a:p>
            <a:pPr lvl="1"/>
            <a:endParaRPr lang="en-US" dirty="0"/>
          </a:p>
        </p:txBody>
      </p:sp>
      <p:sp>
        <p:nvSpPr>
          <p:cNvPr id="3" name="Title 2">
            <a:extLst>
              <a:ext uri="{FF2B5EF4-FFF2-40B4-BE49-F238E27FC236}">
                <a16:creationId xmlns:a16="http://schemas.microsoft.com/office/drawing/2014/main" id="{DAB01149-345F-1A63-22EA-310D4AF8CCAD}"/>
              </a:ext>
            </a:extLst>
          </p:cNvPr>
          <p:cNvSpPr>
            <a:spLocks noGrp="1"/>
          </p:cNvSpPr>
          <p:nvPr>
            <p:ph type="title"/>
          </p:nvPr>
        </p:nvSpPr>
        <p:spPr/>
        <p:txBody>
          <a:bodyPr/>
          <a:lstStyle/>
          <a:p>
            <a:r>
              <a:rPr lang="en-US" dirty="0"/>
              <a:t>CARIS Cloud with Bathy Data Service app</a:t>
            </a:r>
          </a:p>
        </p:txBody>
      </p:sp>
      <p:sp>
        <p:nvSpPr>
          <p:cNvPr id="4" name="Rectangle: Rounded Corners 3">
            <a:extLst>
              <a:ext uri="{FF2B5EF4-FFF2-40B4-BE49-F238E27FC236}">
                <a16:creationId xmlns:a16="http://schemas.microsoft.com/office/drawing/2014/main" id="{D636778A-CB28-DB5E-6B4F-DEA73ABE3CD8}"/>
              </a:ext>
            </a:extLst>
          </p:cNvPr>
          <p:cNvSpPr/>
          <p:nvPr/>
        </p:nvSpPr>
        <p:spPr>
          <a:xfrm>
            <a:off x="178470" y="5342030"/>
            <a:ext cx="1694046" cy="8566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CARIS BDB Server</a:t>
            </a:r>
          </a:p>
        </p:txBody>
      </p:sp>
      <p:sp>
        <p:nvSpPr>
          <p:cNvPr id="5" name="Arrow: Notched Right 4">
            <a:extLst>
              <a:ext uri="{FF2B5EF4-FFF2-40B4-BE49-F238E27FC236}">
                <a16:creationId xmlns:a16="http://schemas.microsoft.com/office/drawing/2014/main" id="{069DCD1B-051C-3FD1-8425-F31B2B05BF67}"/>
              </a:ext>
            </a:extLst>
          </p:cNvPr>
          <p:cNvSpPr/>
          <p:nvPr/>
        </p:nvSpPr>
        <p:spPr>
          <a:xfrm>
            <a:off x="2225446" y="5265028"/>
            <a:ext cx="3320715" cy="1010652"/>
          </a:xfrm>
          <a:prstGeom prst="notched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Upload &amp; Process data</a:t>
            </a:r>
          </a:p>
        </p:txBody>
      </p:sp>
      <p:sp>
        <p:nvSpPr>
          <p:cNvPr id="6" name="Rectangle: Rounded Corners 5">
            <a:extLst>
              <a:ext uri="{FF2B5EF4-FFF2-40B4-BE49-F238E27FC236}">
                <a16:creationId xmlns:a16="http://schemas.microsoft.com/office/drawing/2014/main" id="{F7B96858-DFE1-BD7B-DCA0-C7D383E86C25}"/>
              </a:ext>
            </a:extLst>
          </p:cNvPr>
          <p:cNvSpPr/>
          <p:nvPr/>
        </p:nvSpPr>
        <p:spPr>
          <a:xfrm>
            <a:off x="5899091" y="5342030"/>
            <a:ext cx="1694046" cy="85664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CARIS Cloud Account</a:t>
            </a:r>
          </a:p>
        </p:txBody>
      </p:sp>
      <p:sp>
        <p:nvSpPr>
          <p:cNvPr id="7" name="Arrow: Notched Right 6">
            <a:extLst>
              <a:ext uri="{FF2B5EF4-FFF2-40B4-BE49-F238E27FC236}">
                <a16:creationId xmlns:a16="http://schemas.microsoft.com/office/drawing/2014/main" id="{C29172D5-6402-D4DE-C306-0690A545E559}"/>
              </a:ext>
            </a:extLst>
          </p:cNvPr>
          <p:cNvSpPr/>
          <p:nvPr/>
        </p:nvSpPr>
        <p:spPr>
          <a:xfrm>
            <a:off x="7892724" y="5265028"/>
            <a:ext cx="2406309" cy="1010652"/>
          </a:xfrm>
          <a:prstGeom prst="notch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Data transfer</a:t>
            </a:r>
          </a:p>
        </p:txBody>
      </p:sp>
      <p:sp>
        <p:nvSpPr>
          <p:cNvPr id="8" name="Rectangle: Rounded Corners 7">
            <a:extLst>
              <a:ext uri="{FF2B5EF4-FFF2-40B4-BE49-F238E27FC236}">
                <a16:creationId xmlns:a16="http://schemas.microsoft.com/office/drawing/2014/main" id="{59B33116-A580-FC54-9241-1C0782CE13E2}"/>
              </a:ext>
            </a:extLst>
          </p:cNvPr>
          <p:cNvSpPr/>
          <p:nvPr/>
        </p:nvSpPr>
        <p:spPr>
          <a:xfrm>
            <a:off x="10440204" y="5342030"/>
            <a:ext cx="1694046" cy="8566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Seabed2030</a:t>
            </a:r>
          </a:p>
        </p:txBody>
      </p:sp>
    </p:spTree>
    <p:extLst>
      <p:ext uri="{BB962C8B-B14F-4D97-AF65-F5344CB8AC3E}">
        <p14:creationId xmlns:p14="http://schemas.microsoft.com/office/powerpoint/2010/main" val="464683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76C2D-0EB6-8095-4393-58BFC63754EC}"/>
              </a:ext>
            </a:extLst>
          </p:cNvPr>
          <p:cNvSpPr>
            <a:spLocks noGrp="1"/>
          </p:cNvSpPr>
          <p:nvPr>
            <p:ph idx="1"/>
          </p:nvPr>
        </p:nvSpPr>
        <p:spPr/>
        <p:txBody>
          <a:bodyPr/>
          <a:lstStyle/>
          <a:p>
            <a:r>
              <a:rPr lang="en-US" dirty="0"/>
              <a:t>CARIS Cloud has a modern REST API, which can be used by other systems to receive notifications when new data is available and to download the data. </a:t>
            </a:r>
          </a:p>
          <a:p>
            <a:r>
              <a:rPr lang="en-US" dirty="0"/>
              <a:t>CARIS Cloud also has a simple and customizable Discovery Viewer to find and download data</a:t>
            </a:r>
          </a:p>
          <a:p>
            <a:pPr lvl="1"/>
            <a:r>
              <a:rPr lang="en-US" dirty="0"/>
              <a:t>CHS NONNA portal is an example: </a:t>
            </a:r>
            <a:r>
              <a:rPr lang="en-US" dirty="0">
                <a:hlinkClick r:id="rId3"/>
              </a:rPr>
              <a:t>https://data.chs-shc.ca/dashboard/map</a:t>
            </a:r>
            <a:r>
              <a:rPr lang="en-US" dirty="0"/>
              <a:t> </a:t>
            </a:r>
          </a:p>
        </p:txBody>
      </p:sp>
      <p:sp>
        <p:nvSpPr>
          <p:cNvPr id="3" name="Title 2">
            <a:extLst>
              <a:ext uri="{FF2B5EF4-FFF2-40B4-BE49-F238E27FC236}">
                <a16:creationId xmlns:a16="http://schemas.microsoft.com/office/drawing/2014/main" id="{DAB01149-345F-1A63-22EA-310D4AF8CCAD}"/>
              </a:ext>
            </a:extLst>
          </p:cNvPr>
          <p:cNvSpPr>
            <a:spLocks noGrp="1"/>
          </p:cNvSpPr>
          <p:nvPr>
            <p:ph type="title"/>
          </p:nvPr>
        </p:nvSpPr>
        <p:spPr/>
        <p:txBody>
          <a:bodyPr/>
          <a:lstStyle/>
          <a:p>
            <a:r>
              <a:rPr lang="en-US" dirty="0"/>
              <a:t>Transfer to GEBCO / Seabed 2030 / DCDB</a:t>
            </a:r>
          </a:p>
        </p:txBody>
      </p:sp>
      <p:sp>
        <p:nvSpPr>
          <p:cNvPr id="4" name="Rectangle: Rounded Corners 3">
            <a:extLst>
              <a:ext uri="{FF2B5EF4-FFF2-40B4-BE49-F238E27FC236}">
                <a16:creationId xmlns:a16="http://schemas.microsoft.com/office/drawing/2014/main" id="{D636778A-CB28-DB5E-6B4F-DEA73ABE3CD8}"/>
              </a:ext>
            </a:extLst>
          </p:cNvPr>
          <p:cNvSpPr/>
          <p:nvPr/>
        </p:nvSpPr>
        <p:spPr>
          <a:xfrm>
            <a:off x="178470" y="5342030"/>
            <a:ext cx="1694046" cy="8566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CARIS BDB Server</a:t>
            </a:r>
          </a:p>
        </p:txBody>
      </p:sp>
      <p:sp>
        <p:nvSpPr>
          <p:cNvPr id="5" name="Arrow: Notched Right 4">
            <a:extLst>
              <a:ext uri="{FF2B5EF4-FFF2-40B4-BE49-F238E27FC236}">
                <a16:creationId xmlns:a16="http://schemas.microsoft.com/office/drawing/2014/main" id="{069DCD1B-051C-3FD1-8425-F31B2B05BF67}"/>
              </a:ext>
            </a:extLst>
          </p:cNvPr>
          <p:cNvSpPr/>
          <p:nvPr/>
        </p:nvSpPr>
        <p:spPr>
          <a:xfrm>
            <a:off x="2225446" y="5265028"/>
            <a:ext cx="3320715" cy="1010652"/>
          </a:xfrm>
          <a:prstGeom prst="notch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Upload &amp; Process data</a:t>
            </a:r>
          </a:p>
        </p:txBody>
      </p:sp>
      <p:sp>
        <p:nvSpPr>
          <p:cNvPr id="6" name="Rectangle: Rounded Corners 5">
            <a:extLst>
              <a:ext uri="{FF2B5EF4-FFF2-40B4-BE49-F238E27FC236}">
                <a16:creationId xmlns:a16="http://schemas.microsoft.com/office/drawing/2014/main" id="{F7B96858-DFE1-BD7B-DCA0-C7D383E86C25}"/>
              </a:ext>
            </a:extLst>
          </p:cNvPr>
          <p:cNvSpPr/>
          <p:nvPr/>
        </p:nvSpPr>
        <p:spPr>
          <a:xfrm>
            <a:off x="5899091" y="5342030"/>
            <a:ext cx="1694046" cy="8566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CARIS Cloud Account</a:t>
            </a:r>
          </a:p>
        </p:txBody>
      </p:sp>
      <p:sp>
        <p:nvSpPr>
          <p:cNvPr id="7" name="Arrow: Notched Right 6">
            <a:extLst>
              <a:ext uri="{FF2B5EF4-FFF2-40B4-BE49-F238E27FC236}">
                <a16:creationId xmlns:a16="http://schemas.microsoft.com/office/drawing/2014/main" id="{C29172D5-6402-D4DE-C306-0690A545E559}"/>
              </a:ext>
            </a:extLst>
          </p:cNvPr>
          <p:cNvSpPr/>
          <p:nvPr/>
        </p:nvSpPr>
        <p:spPr>
          <a:xfrm>
            <a:off x="7892724" y="5265028"/>
            <a:ext cx="2406309" cy="1010652"/>
          </a:xfrm>
          <a:prstGeom prst="notched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Data transfer</a:t>
            </a:r>
          </a:p>
        </p:txBody>
      </p:sp>
      <p:sp>
        <p:nvSpPr>
          <p:cNvPr id="8" name="Rectangle: Rounded Corners 7">
            <a:extLst>
              <a:ext uri="{FF2B5EF4-FFF2-40B4-BE49-F238E27FC236}">
                <a16:creationId xmlns:a16="http://schemas.microsoft.com/office/drawing/2014/main" id="{59B33116-A580-FC54-9241-1C0782CE13E2}"/>
              </a:ext>
            </a:extLst>
          </p:cNvPr>
          <p:cNvSpPr/>
          <p:nvPr/>
        </p:nvSpPr>
        <p:spPr>
          <a:xfrm>
            <a:off x="10440204" y="5342030"/>
            <a:ext cx="1694046" cy="85664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Seabed2030</a:t>
            </a:r>
          </a:p>
        </p:txBody>
      </p:sp>
    </p:spTree>
    <p:extLst>
      <p:ext uri="{BB962C8B-B14F-4D97-AF65-F5344CB8AC3E}">
        <p14:creationId xmlns:p14="http://schemas.microsoft.com/office/powerpoint/2010/main" val="261518366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Teledyne Geospatial template.potx" id="{5064E01B-2840-4BC3-B3C1-96058530C537}" vid="{B072E203-5B9C-4BCC-9534-E8F07644FE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34AE88F8491340A5CDD6ED369AE1C4" ma:contentTypeVersion="14" ma:contentTypeDescription="Create a new document." ma:contentTypeScope="" ma:versionID="03d51dbd103b8e4ba4f25fa296c6e596">
  <xsd:schema xmlns:xsd="http://www.w3.org/2001/XMLSchema" xmlns:xs="http://www.w3.org/2001/XMLSchema" xmlns:p="http://schemas.microsoft.com/office/2006/metadata/properties" xmlns:ns3="1d96aad7-3770-43e5-828a-fde1ff108743" xmlns:ns4="4746a886-db51-44e5-b553-61ea8ce0c632" targetNamespace="http://schemas.microsoft.com/office/2006/metadata/properties" ma:root="true" ma:fieldsID="0122d4d49f3b244a3af9fd084f0e70b7" ns3:_="" ns4:_="">
    <xsd:import namespace="1d96aad7-3770-43e5-828a-fde1ff108743"/>
    <xsd:import namespace="4746a886-db51-44e5-b553-61ea8ce0c63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6aad7-3770-43e5-828a-fde1ff10874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46a886-db51-44e5-b553-61ea8ce0c63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titus xmlns="http://schemas.titus.com/TitusProperties/">
  <TitusGUID xmlns="">2b82ed23-b394-4ec2-aece-c0cc06543d2e</TitusGUID>
  <TitusMetadata xmlns="">eyJucyI6Imh0dHA6XC9cL3d3dy50aXR1cy5jb21cL25zXC9GTElSIiwicHJvcHMiOlt7Im4iOiJFQ0lEYXRhIiwidmFscyI6W3sidmFsdWUiOiJOTyJ9XX0seyJuIjoiSW5jbHVkZUZvb3RlciIsInZhbHMiOlt7InZhbHVlIjoiTm8ifV19LHsibiI6Ik5vbkVDSU1hcmtpbmciLCJ2YWxzIjpbXX0seyJuIjoiUHVibGljUmVsZWFzZSIsInZhbHMiOltdfSx7Im4iOiJSZWZOdW1iZXIiLCJ2YWxzIjpbXX0seyJuIjoiU2VjdXJpdHlSZXZpZXdObyIsInZhbHMiOltdfSx7Im4iOiJFQ0lKdXJpcyIsInZhbHMiOltdfSx7Im4iOiJFQ0lJVEFSQ2xhc3MiLCJ2YWxzIjpbXX0seyJuIjoiRUNJRUFSQ2xhc3MiLCJ2YWxzIjpbXX0seyJuIjoibm9uVVNDb3VudHJ5IiwidmFscyI6W119LHsibiI6Im5vblVTRUNJSnVyaXMiLCJ2YWxzIjpbXX0seyJuIjoiVW5yZXNDb21wRXh0IiwidmFscyI6W3sidmFsdWUiOiJZRVMifV19LHsibiI6IkNvbXBTZW5zIiwidmFscyI6W3sidmFsdWUiOiJOTyJ9XX0seyJuIjoiSW5jbHVkZUNvbXBTZW5zTWFya2luZyIsInZhbHMiOltdfSx7Im4iOiJDb25mTGVnUHJpIiwidmFscyI6W3sidmFsdWUiOiJOTyJ9XX0seyJuIjoiUElJRGF0YSIsInZhbHMiOlt7InZhbHVlIjoiTk8ifV19LHsibiI6IkNVSURhdGEiLCJ2YWxzIjpbeyJ2YWx1ZSI6Ik5PIn1dfSx7Im4iOiJJbmNsdWRlQ1VJTWFya2luZyIsInZhbHMiOltdfSx7Im4iOiJDVUlDYXRlZ29yeSIsInZhbHMiOltdfSx7Im4iOiJEaXNzZW1pbmF0aW9uIiwidmFscyI6W119LHsibiI6IlJlbFRvIiwidmFscyI6W119LHsibiI6IkRpc3BsYXlPbmx5IiwidmFscyI6W119LHsibiI6IkNvbnRyb2xsZWRCeSIsInZhbHMiOltdfSx7Im4iOiJDb250cm9sbGVkQnkyIiwidmFscyI6W119LHsibiI6IkNvbnRhY3RJbmZvIiwidmFscyI6W119XX0=</TitusMetadata>
</titus>
</file>

<file path=customXml/itemProps1.xml><?xml version="1.0" encoding="utf-8"?>
<ds:datastoreItem xmlns:ds="http://schemas.openxmlformats.org/officeDocument/2006/customXml" ds:itemID="{49850EA1-CE4E-44CE-A730-4B9C5E1FC109}">
  <ds:schemaRefs>
    <ds:schemaRef ds:uri="http://schemas.microsoft.com/sharepoint/v3/contenttype/forms"/>
  </ds:schemaRefs>
</ds:datastoreItem>
</file>

<file path=customXml/itemProps2.xml><?xml version="1.0" encoding="utf-8"?>
<ds:datastoreItem xmlns:ds="http://schemas.openxmlformats.org/officeDocument/2006/customXml" ds:itemID="{41B8CA36-1550-4E69-9B91-D6695CF3ADBB}">
  <ds:schemaRefs>
    <ds:schemaRef ds:uri="http://purl.org/dc/terms/"/>
    <ds:schemaRef ds:uri="1d96aad7-3770-43e5-828a-fde1ff108743"/>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4746a886-db51-44e5-b553-61ea8ce0c632"/>
    <ds:schemaRef ds:uri="http://www.w3.org/XML/1998/namespace"/>
    <ds:schemaRef ds:uri="http://purl.org/dc/dcmitype/"/>
  </ds:schemaRefs>
</ds:datastoreItem>
</file>

<file path=customXml/itemProps3.xml><?xml version="1.0" encoding="utf-8"?>
<ds:datastoreItem xmlns:ds="http://schemas.openxmlformats.org/officeDocument/2006/customXml" ds:itemID="{1F53B6DB-8685-4AEE-97BA-337EA42F7B0D}">
  <ds:schemaRefs>
    <ds:schemaRef ds:uri="1d96aad7-3770-43e5-828a-fde1ff108743"/>
    <ds:schemaRef ds:uri="4746a886-db51-44e5-b553-61ea8ce0c6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D9ED8D43-204F-43B5-BBEF-F6AF87D8784D}">
  <ds:schemaRefs>
    <ds:schemaRef ds:uri="http://schemas.titus.com/TitusProperties/"/>
  </ds:schemaRefs>
</ds:datastoreItem>
</file>

<file path=docProps/app.xml><?xml version="1.0" encoding="utf-8"?>
<Properties xmlns="http://schemas.openxmlformats.org/officeDocument/2006/extended-properties" xmlns:vt="http://schemas.openxmlformats.org/officeDocument/2006/docPropsVTypes">
  <TotalTime>16597</TotalTime>
  <Words>579</Words>
  <Application>Microsoft Office PowerPoint</Application>
  <PresentationFormat>Widescreen</PresentationFormat>
  <Paragraphs>56</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Museo Sans 300</vt:lpstr>
      <vt:lpstr>1_Office Theme</vt:lpstr>
      <vt:lpstr>May 2023</vt:lpstr>
      <vt:lpstr>Overview</vt:lpstr>
      <vt:lpstr>BDB Server 5.4</vt:lpstr>
      <vt:lpstr>CARIS Cloud with Bathy Data Service app</vt:lpstr>
      <vt:lpstr>Transfer to GEBCO / Seabed 2030 / DCDB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Kruimel, Daniel (INT)</dc:creator>
  <cp:lastModifiedBy>Bergström, Anders</cp:lastModifiedBy>
  <cp:revision>41</cp:revision>
  <dcterms:created xsi:type="dcterms:W3CDTF">2021-10-05T05:57:00Z</dcterms:created>
  <dcterms:modified xsi:type="dcterms:W3CDTF">2023-08-16T11:49:42Z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d178f3f-9d62-4d87-b8af-200399509a39_Enabled">
    <vt:lpwstr>true</vt:lpwstr>
  </property>
  <property fmtid="{D5CDD505-2E9C-101B-9397-08002B2CF9AE}" pid="3" name="MSIP_Label_0d178f3f-9d62-4d87-b8af-200399509a39_SetDate">
    <vt:lpwstr>2021-10-05T05:57:00Z</vt:lpwstr>
  </property>
  <property fmtid="{D5CDD505-2E9C-101B-9397-08002B2CF9AE}" pid="4" name="MSIP_Label_0d178f3f-9d62-4d87-b8af-200399509a39_Method">
    <vt:lpwstr>Standard</vt:lpwstr>
  </property>
  <property fmtid="{D5CDD505-2E9C-101B-9397-08002B2CF9AE}" pid="5" name="MSIP_Label_0d178f3f-9d62-4d87-b8af-200399509a39_Name">
    <vt:lpwstr>Company Sensitive</vt:lpwstr>
  </property>
  <property fmtid="{D5CDD505-2E9C-101B-9397-08002B2CF9AE}" pid="6" name="MSIP_Label_0d178f3f-9d62-4d87-b8af-200399509a39_SiteId">
    <vt:lpwstr>e324592a-2653-45c7-9bfc-597c36917127</vt:lpwstr>
  </property>
  <property fmtid="{D5CDD505-2E9C-101B-9397-08002B2CF9AE}" pid="7" name="MSIP_Label_0d178f3f-9d62-4d87-b8af-200399509a39_ActionId">
    <vt:lpwstr>13f9d2fd-120b-46f1-a86b-7f751c4916c1</vt:lpwstr>
  </property>
  <property fmtid="{D5CDD505-2E9C-101B-9397-08002B2CF9AE}" pid="8" name="MSIP_Label_0d178f3f-9d62-4d87-b8af-200399509a39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Teledyne Confidential; Commercially Sensitive Business Data</vt:lpwstr>
  </property>
  <property fmtid="{D5CDD505-2E9C-101B-9397-08002B2CF9AE}" pid="11" name="ContentTypeId">
    <vt:lpwstr>0x0101003C34AE88F8491340A5CDD6ED369AE1C4</vt:lpwstr>
  </property>
  <property fmtid="{D5CDD505-2E9C-101B-9397-08002B2CF9AE}" pid="12" name="TitusGUID">
    <vt:lpwstr>2b82ed23-b394-4ec2-aece-c0cc06543d2e</vt:lpwstr>
  </property>
  <property fmtid="{D5CDD505-2E9C-101B-9397-08002B2CF9AE}" pid="13" name="ECIData">
    <vt:lpwstr>NO</vt:lpwstr>
  </property>
  <property fmtid="{D5CDD505-2E9C-101B-9397-08002B2CF9AE}" pid="14" name="IncludeFooter">
    <vt:lpwstr>No</vt:lpwstr>
  </property>
  <property fmtid="{D5CDD505-2E9C-101B-9397-08002B2CF9AE}" pid="15" name="UnresCompExt">
    <vt:lpwstr>YES</vt:lpwstr>
  </property>
  <property fmtid="{D5CDD505-2E9C-101B-9397-08002B2CF9AE}" pid="16" name="CompSens">
    <vt:lpwstr>NO</vt:lpwstr>
  </property>
  <property fmtid="{D5CDD505-2E9C-101B-9397-08002B2CF9AE}" pid="17" name="ConfLegPri">
    <vt:lpwstr>NO</vt:lpwstr>
  </property>
  <property fmtid="{D5CDD505-2E9C-101B-9397-08002B2CF9AE}" pid="18" name="PIIData">
    <vt:lpwstr>NO</vt:lpwstr>
  </property>
  <property fmtid="{D5CDD505-2E9C-101B-9397-08002B2CF9AE}" pid="19" name="CUIData">
    <vt:lpwstr>NO</vt:lpwstr>
  </property>
</Properties>
</file>