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8" r:id="rId6"/>
    <p:sldId id="261" r:id="rId7"/>
    <p:sldId id="269" r:id="rId8"/>
    <p:sldId id="262" r:id="rId9"/>
    <p:sldId id="270" r:id="rId10"/>
    <p:sldId id="263" r:id="rId11"/>
    <p:sldId id="267" r:id="rId12"/>
    <p:sldId id="264" r:id="rId13"/>
    <p:sldId id="271" r:id="rId14"/>
    <p:sldId id="265" r:id="rId15"/>
    <p:sldId id="272" r:id="rId16"/>
    <p:sldId id="266" r:id="rId17"/>
    <p:sldId id="274"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3BE26-DAA3-A247-A0B3-B8792245051B}" v="5" dt="2023-08-11T02:15:44.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p:restoredTop sz="94714"/>
  </p:normalViewPr>
  <p:slideViewPr>
    <p:cSldViewPr snapToGrid="0">
      <p:cViewPr varScale="1">
        <p:scale>
          <a:sx n="198" d="100"/>
          <a:sy n="198" d="100"/>
        </p:scale>
        <p:origin x="808" y="184"/>
      </p:cViewPr>
      <p:guideLst/>
    </p:cSldViewPr>
  </p:slideViewPr>
  <p:notesTextViewPr>
    <p:cViewPr>
      <p:scale>
        <a:sx n="1" d="1"/>
        <a:sy n="1" d="1"/>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alder" userId="09927b4e-14e7-4e7a-b3c3-d284b22c37f8" providerId="ADAL" clId="{7A93BE26-DAA3-A247-A0B3-B8792245051B}"/>
    <pc:docChg chg="custSel addSld modSld">
      <pc:chgData name="Brian Calder" userId="09927b4e-14e7-4e7a-b3c3-d284b22c37f8" providerId="ADAL" clId="{7A93BE26-DAA3-A247-A0B3-B8792245051B}" dt="2023-08-11T02:16:24.186" v="404" actId="1076"/>
      <pc:docMkLst>
        <pc:docMk/>
      </pc:docMkLst>
      <pc:sldChg chg="addSp delSp modSp mod">
        <pc:chgData name="Brian Calder" userId="09927b4e-14e7-4e7a-b3c3-d284b22c37f8" providerId="ADAL" clId="{7A93BE26-DAA3-A247-A0B3-B8792245051B}" dt="2023-08-11T02:16:24.186" v="404" actId="1076"/>
        <pc:sldMkLst>
          <pc:docMk/>
          <pc:sldMk cId="241576371" sldId="268"/>
        </pc:sldMkLst>
        <pc:spChg chg="del">
          <ac:chgData name="Brian Calder" userId="09927b4e-14e7-4e7a-b3c3-d284b22c37f8" providerId="ADAL" clId="{7A93BE26-DAA3-A247-A0B3-B8792245051B}" dt="2023-08-09T05:09:34.259" v="298" actId="478"/>
          <ac:spMkLst>
            <pc:docMk/>
            <pc:sldMk cId="241576371" sldId="268"/>
            <ac:spMk id="2" creationId="{1CC5CA71-54CA-2A46-BD47-2EA3680A4307}"/>
          </ac:spMkLst>
        </pc:spChg>
        <pc:spChg chg="add mod">
          <ac:chgData name="Brian Calder" userId="09927b4e-14e7-4e7a-b3c3-d284b22c37f8" providerId="ADAL" clId="{7A93BE26-DAA3-A247-A0B3-B8792245051B}" dt="2023-08-11T02:16:24.186" v="404" actId="1076"/>
          <ac:spMkLst>
            <pc:docMk/>
            <pc:sldMk cId="241576371" sldId="268"/>
            <ac:spMk id="2" creationId="{CE73AE09-9EE0-8252-A037-5CCE5BDCC6B0}"/>
          </ac:spMkLst>
        </pc:spChg>
        <pc:picChg chg="add mod">
          <ac:chgData name="Brian Calder" userId="09927b4e-14e7-4e7a-b3c3-d284b22c37f8" providerId="ADAL" clId="{7A93BE26-DAA3-A247-A0B3-B8792245051B}" dt="2023-08-09T05:09:58.946" v="303" actId="12789"/>
          <ac:picMkLst>
            <pc:docMk/>
            <pc:sldMk cId="241576371" sldId="268"/>
            <ac:picMk id="4" creationId="{A72D1C48-7385-E175-D6D9-AD71C564BFBA}"/>
          </ac:picMkLst>
        </pc:picChg>
      </pc:sldChg>
      <pc:sldChg chg="addSp delSp modSp mod">
        <pc:chgData name="Brian Calder" userId="09927b4e-14e7-4e7a-b3c3-d284b22c37f8" providerId="ADAL" clId="{7A93BE26-DAA3-A247-A0B3-B8792245051B}" dt="2023-08-09T05:37:38.291" v="352" actId="1038"/>
        <pc:sldMkLst>
          <pc:docMk/>
          <pc:sldMk cId="2517696965" sldId="270"/>
        </pc:sldMkLst>
        <pc:spChg chg="del">
          <ac:chgData name="Brian Calder" userId="09927b4e-14e7-4e7a-b3c3-d284b22c37f8" providerId="ADAL" clId="{7A93BE26-DAA3-A247-A0B3-B8792245051B}" dt="2023-08-09T05:35:43.496" v="304" actId="478"/>
          <ac:spMkLst>
            <pc:docMk/>
            <pc:sldMk cId="2517696965" sldId="270"/>
            <ac:spMk id="2" creationId="{BA536D3E-2A31-EF27-EE02-4609F6DBD1A4}"/>
          </ac:spMkLst>
        </pc:spChg>
        <pc:picChg chg="add mod">
          <ac:chgData name="Brian Calder" userId="09927b4e-14e7-4e7a-b3c3-d284b22c37f8" providerId="ADAL" clId="{7A93BE26-DAA3-A247-A0B3-B8792245051B}" dt="2023-08-09T05:37:38.291" v="352" actId="1038"/>
          <ac:picMkLst>
            <pc:docMk/>
            <pc:sldMk cId="2517696965" sldId="270"/>
            <ac:picMk id="4" creationId="{A8A5FEBE-C9EF-DAD9-3487-3A23F7EF5E6E}"/>
          </ac:picMkLst>
        </pc:picChg>
        <pc:picChg chg="add mod">
          <ac:chgData name="Brian Calder" userId="09927b4e-14e7-4e7a-b3c3-d284b22c37f8" providerId="ADAL" clId="{7A93BE26-DAA3-A247-A0B3-B8792245051B}" dt="2023-08-09T05:37:26.589" v="326" actId="1076"/>
          <ac:picMkLst>
            <pc:docMk/>
            <pc:sldMk cId="2517696965" sldId="270"/>
            <ac:picMk id="6" creationId="{47FBBE86-2757-BAAB-8D34-F80C570A58C6}"/>
          </ac:picMkLst>
        </pc:picChg>
      </pc:sldChg>
      <pc:sldChg chg="modSp add mod">
        <pc:chgData name="Brian Calder" userId="09927b4e-14e7-4e7a-b3c3-d284b22c37f8" providerId="ADAL" clId="{7A93BE26-DAA3-A247-A0B3-B8792245051B}" dt="2023-08-09T04:23:56.057" v="297" actId="20577"/>
        <pc:sldMkLst>
          <pc:docMk/>
          <pc:sldMk cId="1523844149" sldId="274"/>
        </pc:sldMkLst>
        <pc:spChg chg="mod">
          <ac:chgData name="Brian Calder" userId="09927b4e-14e7-4e7a-b3c3-d284b22c37f8" providerId="ADAL" clId="{7A93BE26-DAA3-A247-A0B3-B8792245051B}" dt="2023-08-09T04:15:42.453" v="15" actId="20577"/>
          <ac:spMkLst>
            <pc:docMk/>
            <pc:sldMk cId="1523844149" sldId="274"/>
            <ac:spMk id="2" creationId="{6D31C650-EB84-A410-A9A1-B87A5631940A}"/>
          </ac:spMkLst>
        </pc:spChg>
        <pc:spChg chg="mod">
          <ac:chgData name="Brian Calder" userId="09927b4e-14e7-4e7a-b3c3-d284b22c37f8" providerId="ADAL" clId="{7A93BE26-DAA3-A247-A0B3-B8792245051B}" dt="2023-08-09T04:23:56.057" v="297" actId="20577"/>
          <ac:spMkLst>
            <pc:docMk/>
            <pc:sldMk cId="1523844149" sldId="274"/>
            <ac:spMk id="3" creationId="{7D70B8B4-867C-9F54-921F-407516F90A7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25083-C2AE-E468-FE30-3E8EE508801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A7B3C65-3E63-6127-55FF-6466F8983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D15FBE6-81A6-F474-2458-9D202CDA597F}"/>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5" name="Footer Placeholder 4">
            <a:extLst>
              <a:ext uri="{FF2B5EF4-FFF2-40B4-BE49-F238E27FC236}">
                <a16:creationId xmlns:a16="http://schemas.microsoft.com/office/drawing/2014/main" id="{6BD2CD1A-56F0-290F-83B2-296528FB4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E7A87-90DA-0543-06AC-66C4422B384E}"/>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259005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37AC-02A0-5F51-7D02-B9562A2E30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6D9E46-9FB4-65B9-A295-AEB95426153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106C9C-EB34-00BA-82AA-48702559B492}"/>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5" name="Footer Placeholder 4">
            <a:extLst>
              <a:ext uri="{FF2B5EF4-FFF2-40B4-BE49-F238E27FC236}">
                <a16:creationId xmlns:a16="http://schemas.microsoft.com/office/drawing/2014/main" id="{8EFA9349-E66B-B1F3-0332-B45C77009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3687E-40C6-5B41-07E3-F18BF209B7AC}"/>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103593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A2B67-50DC-5FC6-F181-D44AF2FB34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8AFACC-0751-C408-D1BC-A1436851798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F353D6-ABDA-08B1-D1FB-0408F3C5A91F}"/>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5" name="Footer Placeholder 4">
            <a:extLst>
              <a:ext uri="{FF2B5EF4-FFF2-40B4-BE49-F238E27FC236}">
                <a16:creationId xmlns:a16="http://schemas.microsoft.com/office/drawing/2014/main" id="{FD6E32F0-2D60-200B-F997-5E284265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C9DE8-426C-1D77-3FD9-5B1AD0C5B7FF}"/>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427412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3CE9-6A98-6415-901C-588DD98EE80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9B5FD51-016D-DE01-1956-A61D0031EA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827174-53DC-508D-B9A7-B32556A64111}"/>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5" name="Footer Placeholder 4">
            <a:extLst>
              <a:ext uri="{FF2B5EF4-FFF2-40B4-BE49-F238E27FC236}">
                <a16:creationId xmlns:a16="http://schemas.microsoft.com/office/drawing/2014/main" id="{01E93E8B-9430-63BD-2080-ECDF2C425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80982-3C61-F26C-8D23-0038D2CDD7F7}"/>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65027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FADE-A571-74AC-8120-BE6818245EC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663973-FE6F-A2A8-D270-B9EE190EB6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0A3ABB-2E30-8FE4-1583-77F97FE519B4}"/>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5" name="Footer Placeholder 4">
            <a:extLst>
              <a:ext uri="{FF2B5EF4-FFF2-40B4-BE49-F238E27FC236}">
                <a16:creationId xmlns:a16="http://schemas.microsoft.com/office/drawing/2014/main" id="{6DB1EF30-7514-F051-901A-B85FA2FF8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52132-B9A2-FD5E-6ADE-630AE4890FF7}"/>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294117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EA47-8C05-D2A6-E85E-E72A7535C51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39B59D-9705-8E65-E716-D17754F668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4B361-E6DD-3600-785A-5CE05C2FBA7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FB58198-4C42-75D1-DE6D-C649C2E1D126}"/>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6" name="Footer Placeholder 5">
            <a:extLst>
              <a:ext uri="{FF2B5EF4-FFF2-40B4-BE49-F238E27FC236}">
                <a16:creationId xmlns:a16="http://schemas.microsoft.com/office/drawing/2014/main" id="{2EAB2DE4-04F2-3E75-433E-869F3D294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A1A56-EF86-4FC3-AB99-99B8A22A642F}"/>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338111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FD89-0819-8465-DC3E-02DC9376B18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62F411-47DF-B80F-1C6D-F3BDF7DAF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2F18BF-8905-512A-7D46-40966965DE1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27421F0-BAC7-4BE1-78D3-9AD2C2281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781D57-2D80-A367-3CAF-6C00C50638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DDBA836-70B4-CD76-A1E0-7E1387F311D2}"/>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8" name="Footer Placeholder 7">
            <a:extLst>
              <a:ext uri="{FF2B5EF4-FFF2-40B4-BE49-F238E27FC236}">
                <a16:creationId xmlns:a16="http://schemas.microsoft.com/office/drawing/2014/main" id="{8DC0B7AB-47B3-8BEC-D9D2-D2947A6C56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F82E9D-B9BC-0979-85AE-2F7D7F11F2F5}"/>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87851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5E9F-7F8A-F673-7A65-EF5147FC65B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95E45CD-219E-74A2-DEEF-89BFA61BA7BA}"/>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4" name="Footer Placeholder 3">
            <a:extLst>
              <a:ext uri="{FF2B5EF4-FFF2-40B4-BE49-F238E27FC236}">
                <a16:creationId xmlns:a16="http://schemas.microsoft.com/office/drawing/2014/main" id="{50741C1E-CB50-6065-F027-745FE2515B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8F4DAC-68E9-B967-C86F-A595D8BA4570}"/>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276588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E140B-C52D-3F36-7F43-068E343328B3}"/>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3" name="Footer Placeholder 2">
            <a:extLst>
              <a:ext uri="{FF2B5EF4-FFF2-40B4-BE49-F238E27FC236}">
                <a16:creationId xmlns:a16="http://schemas.microsoft.com/office/drawing/2014/main" id="{088C1EBF-A09B-A2E0-0FA1-D1E5DBE3FC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56B1C6-D816-8DA3-BD32-99A79E676A06}"/>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71383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C964-8407-1342-D9F2-94B0E89BD7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CB23BF-9F3E-5F86-680D-EDF35EC220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A52A147-FF8E-B2AF-75AC-C2B18EDF4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2822EE2-EB5D-4A91-C5C6-568FC9063CF0}"/>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6" name="Footer Placeholder 5">
            <a:extLst>
              <a:ext uri="{FF2B5EF4-FFF2-40B4-BE49-F238E27FC236}">
                <a16:creationId xmlns:a16="http://schemas.microsoft.com/office/drawing/2014/main" id="{35375738-DAA7-83FA-D8CB-76B410312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F136A-1C5B-7A22-0C11-9132F0310E03}"/>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249383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CFD1-B76C-EA5C-629F-74F277E7E8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8FAE31C-BE4A-718D-5F35-8254DF8AD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ADC5D1-1A18-E803-23CE-D9624AC7D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838EA-C921-B4FC-E84F-3E2804FD0165}"/>
              </a:ext>
            </a:extLst>
          </p:cNvPr>
          <p:cNvSpPr>
            <a:spLocks noGrp="1"/>
          </p:cNvSpPr>
          <p:nvPr>
            <p:ph type="dt" sz="half" idx="10"/>
          </p:nvPr>
        </p:nvSpPr>
        <p:spPr/>
        <p:txBody>
          <a:bodyPr/>
          <a:lstStyle/>
          <a:p>
            <a:fld id="{3AEB47D4-1288-0341-AB0D-1216332C1BA9}" type="datetimeFigureOut">
              <a:rPr lang="en-US" smtClean="0"/>
              <a:t>8/10/23</a:t>
            </a:fld>
            <a:endParaRPr lang="en-US"/>
          </a:p>
        </p:txBody>
      </p:sp>
      <p:sp>
        <p:nvSpPr>
          <p:cNvPr id="6" name="Footer Placeholder 5">
            <a:extLst>
              <a:ext uri="{FF2B5EF4-FFF2-40B4-BE49-F238E27FC236}">
                <a16:creationId xmlns:a16="http://schemas.microsoft.com/office/drawing/2014/main" id="{E19B9C33-CFE3-BD05-8B5A-9C7BA4034A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5DB7D-AE54-55C1-D5EA-0D599B6B1401}"/>
              </a:ext>
            </a:extLst>
          </p:cNvPr>
          <p:cNvSpPr>
            <a:spLocks noGrp="1"/>
          </p:cNvSpPr>
          <p:nvPr>
            <p:ph type="sldNum" sz="quarter" idx="12"/>
          </p:nvPr>
        </p:nvSpPr>
        <p:spPr/>
        <p:txBody>
          <a:bodyPr/>
          <a:lstStyle/>
          <a:p>
            <a:fld id="{030F6FF6-4071-9049-B635-5525C3112ACC}" type="slidenum">
              <a:rPr lang="en-US" smtClean="0"/>
              <a:t>‹#›</a:t>
            </a:fld>
            <a:endParaRPr lang="en-US"/>
          </a:p>
        </p:txBody>
      </p:sp>
    </p:spTree>
    <p:extLst>
      <p:ext uri="{BB962C8B-B14F-4D97-AF65-F5344CB8AC3E}">
        <p14:creationId xmlns:p14="http://schemas.microsoft.com/office/powerpoint/2010/main" val="77059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9E24B-A07E-7504-3E3F-E61FCFD400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99FDEC-012F-9A97-3EAB-6CEF26182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229985-DB3F-196F-19D2-F83D24F2A1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B47D4-1288-0341-AB0D-1216332C1BA9}" type="datetimeFigureOut">
              <a:rPr lang="en-US" smtClean="0"/>
              <a:t>8/10/23</a:t>
            </a:fld>
            <a:endParaRPr lang="en-US"/>
          </a:p>
        </p:txBody>
      </p:sp>
      <p:sp>
        <p:nvSpPr>
          <p:cNvPr id="5" name="Footer Placeholder 4">
            <a:extLst>
              <a:ext uri="{FF2B5EF4-FFF2-40B4-BE49-F238E27FC236}">
                <a16:creationId xmlns:a16="http://schemas.microsoft.com/office/drawing/2014/main" id="{71E1A0F7-6187-F91C-60FE-69BF8F01E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2EA384-3FB2-1F2A-9A85-4B01E88D8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F6FF6-4071-9049-B635-5525C3112ACC}" type="slidenum">
              <a:rPr lang="en-US" smtClean="0"/>
              <a:t>‹#›</a:t>
            </a:fld>
            <a:endParaRPr lang="en-US"/>
          </a:p>
        </p:txBody>
      </p:sp>
    </p:spTree>
    <p:extLst>
      <p:ext uri="{BB962C8B-B14F-4D97-AF65-F5344CB8AC3E}">
        <p14:creationId xmlns:p14="http://schemas.microsoft.com/office/powerpoint/2010/main" val="2259353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tue of a boot on a rock&#10;&#10;Description automatically generated">
            <a:extLst>
              <a:ext uri="{FF2B5EF4-FFF2-40B4-BE49-F238E27FC236}">
                <a16:creationId xmlns:a16="http://schemas.microsoft.com/office/drawing/2014/main" id="{2BDEB54E-B277-9711-2438-2601E9FDC27E}"/>
              </a:ext>
            </a:extLst>
          </p:cNvPr>
          <p:cNvPicPr>
            <a:picLocks noChangeAspect="1"/>
          </p:cNvPicPr>
          <p:nvPr/>
        </p:nvPicPr>
        <p:blipFill>
          <a:blip r:embed="rId2"/>
          <a:stretch>
            <a:fillRect/>
          </a:stretch>
        </p:blipFill>
        <p:spPr>
          <a:xfrm>
            <a:off x="0" y="0"/>
            <a:ext cx="12190195" cy="6859016"/>
          </a:xfrm>
          <a:prstGeom prst="rect">
            <a:avLst/>
          </a:prstGeom>
        </p:spPr>
      </p:pic>
      <p:sp>
        <p:nvSpPr>
          <p:cNvPr id="6" name="TextBox 5">
            <a:extLst>
              <a:ext uri="{FF2B5EF4-FFF2-40B4-BE49-F238E27FC236}">
                <a16:creationId xmlns:a16="http://schemas.microsoft.com/office/drawing/2014/main" id="{5CAAA12A-B07C-4783-FF17-13B3ED495099}"/>
              </a:ext>
            </a:extLst>
          </p:cNvPr>
          <p:cNvSpPr txBox="1"/>
          <p:nvPr/>
        </p:nvSpPr>
        <p:spPr>
          <a:xfrm>
            <a:off x="357086" y="63500"/>
            <a:ext cx="9204764" cy="1200329"/>
          </a:xfrm>
          <a:prstGeom prst="rect">
            <a:avLst/>
          </a:prstGeom>
          <a:noFill/>
        </p:spPr>
        <p:txBody>
          <a:bodyPr wrap="none" rtlCol="0">
            <a:spAutoFit/>
          </a:bodyPr>
          <a:lstStyle/>
          <a:p>
            <a:r>
              <a:rPr lang="en-US" sz="3600" dirty="0">
                <a:solidFill>
                  <a:schemeClr val="bg1"/>
                </a:solidFill>
                <a:latin typeface="Myriad Pro" panose="020B0503030403020204" pitchFamily="34" charset="0"/>
              </a:rPr>
              <a:t>Data Life Cycle (Task Group 7)</a:t>
            </a:r>
          </a:p>
          <a:p>
            <a:r>
              <a:rPr lang="en-US" sz="3600" dirty="0">
                <a:solidFill>
                  <a:schemeClr val="bg1"/>
                </a:solidFill>
                <a:latin typeface="Myriad Pro" panose="020B0503030403020204" pitchFamily="34" charset="0"/>
              </a:rPr>
              <a:t>IHO Crowdsourced Bathymetry Working Group</a:t>
            </a:r>
          </a:p>
        </p:txBody>
      </p:sp>
      <p:sp>
        <p:nvSpPr>
          <p:cNvPr id="8" name="Rectangle 7">
            <a:extLst>
              <a:ext uri="{FF2B5EF4-FFF2-40B4-BE49-F238E27FC236}">
                <a16:creationId xmlns:a16="http://schemas.microsoft.com/office/drawing/2014/main" id="{829D93D7-29A3-3842-72C7-5B4F0322ABB3}"/>
              </a:ext>
            </a:extLst>
          </p:cNvPr>
          <p:cNvSpPr/>
          <p:nvPr/>
        </p:nvSpPr>
        <p:spPr>
          <a:xfrm>
            <a:off x="0" y="5625193"/>
            <a:ext cx="12190195" cy="1232807"/>
          </a:xfrm>
          <a:prstGeom prst="rect">
            <a:avLst/>
          </a:prstGeom>
          <a:solidFill>
            <a:schemeClr val="tx1">
              <a:alpha val="4382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D20A98-E030-DDF3-BDDB-1FD7C9AF9C37}"/>
              </a:ext>
            </a:extLst>
          </p:cNvPr>
          <p:cNvSpPr txBox="1"/>
          <p:nvPr/>
        </p:nvSpPr>
        <p:spPr>
          <a:xfrm>
            <a:off x="357086" y="5826097"/>
            <a:ext cx="10612201" cy="830997"/>
          </a:xfrm>
          <a:prstGeom prst="rect">
            <a:avLst/>
          </a:prstGeom>
          <a:noFill/>
        </p:spPr>
        <p:txBody>
          <a:bodyPr wrap="none" rtlCol="0">
            <a:spAutoFit/>
          </a:bodyPr>
          <a:lstStyle/>
          <a:p>
            <a:r>
              <a:rPr lang="en-US" sz="2400" dirty="0">
                <a:solidFill>
                  <a:schemeClr val="bg1"/>
                </a:solidFill>
                <a:latin typeface="Myriad Pro" panose="020B0503030403020204" pitchFamily="34" charset="0"/>
              </a:rPr>
              <a:t>Brian Calder, </a:t>
            </a:r>
            <a:r>
              <a:rPr lang="en-US" sz="2400" dirty="0" err="1">
                <a:solidFill>
                  <a:schemeClr val="bg1"/>
                </a:solidFill>
                <a:latin typeface="Myriad Pro" panose="020B0503030403020204" pitchFamily="34" charset="0"/>
              </a:rPr>
              <a:t>Guiseppe</a:t>
            </a:r>
            <a:r>
              <a:rPr lang="en-US" sz="2400" dirty="0">
                <a:solidFill>
                  <a:schemeClr val="bg1"/>
                </a:solidFill>
                <a:latin typeface="Myriad Pro" panose="020B0503030403020204" pitchFamily="34" charset="0"/>
              </a:rPr>
              <a:t> </a:t>
            </a:r>
            <a:r>
              <a:rPr lang="en-US" sz="2400" dirty="0" err="1">
                <a:solidFill>
                  <a:schemeClr val="bg1"/>
                </a:solidFill>
                <a:latin typeface="Myriad Pro" panose="020B0503030403020204" pitchFamily="34" charset="0"/>
              </a:rPr>
              <a:t>Masetti</a:t>
            </a:r>
            <a:r>
              <a:rPr lang="en-US" sz="2400" dirty="0">
                <a:solidFill>
                  <a:schemeClr val="bg1"/>
                </a:solidFill>
                <a:latin typeface="Myriad Pro" panose="020B0503030403020204" pitchFamily="34" charset="0"/>
              </a:rPr>
              <a:t>, Brian Miles, Guillaume </a:t>
            </a:r>
            <a:r>
              <a:rPr lang="en-US" sz="2400" dirty="0" err="1">
                <a:solidFill>
                  <a:schemeClr val="bg1"/>
                </a:solidFill>
                <a:latin typeface="Myriad Pro" panose="020B0503030403020204" pitchFamily="34" charset="0"/>
              </a:rPr>
              <a:t>Morissette</a:t>
            </a:r>
            <a:r>
              <a:rPr lang="en-US" sz="2400" dirty="0">
                <a:solidFill>
                  <a:schemeClr val="bg1"/>
                </a:solidFill>
                <a:latin typeface="Myriad Pro" panose="020B0503030403020204" pitchFamily="34" charset="0"/>
              </a:rPr>
              <a:t>, </a:t>
            </a:r>
            <a:r>
              <a:rPr lang="en-US" sz="2400" dirty="0" err="1">
                <a:solidFill>
                  <a:schemeClr val="bg1"/>
                </a:solidFill>
                <a:latin typeface="Myriad Pro" panose="020B0503030403020204" pitchFamily="34" charset="0"/>
              </a:rPr>
              <a:t>Shaul</a:t>
            </a:r>
            <a:r>
              <a:rPr lang="en-US" sz="2400" dirty="0">
                <a:solidFill>
                  <a:schemeClr val="bg1"/>
                </a:solidFill>
                <a:latin typeface="Myriad Pro" panose="020B0503030403020204" pitchFamily="34" charset="0"/>
              </a:rPr>
              <a:t> Solomon,</a:t>
            </a:r>
          </a:p>
          <a:p>
            <a:r>
              <a:rPr lang="en-US" sz="2400" dirty="0">
                <a:solidFill>
                  <a:schemeClr val="bg1"/>
                </a:solidFill>
                <a:latin typeface="Myriad Pro" panose="020B0503030403020204" pitchFamily="34" charset="0"/>
              </a:rPr>
              <a:t>Colin Thompson, Georgie </a:t>
            </a:r>
            <a:r>
              <a:rPr lang="en-US" sz="2400" dirty="0" err="1">
                <a:solidFill>
                  <a:schemeClr val="bg1"/>
                </a:solidFill>
                <a:latin typeface="Myriad Pro" panose="020B0503030403020204" pitchFamily="34" charset="0"/>
              </a:rPr>
              <a:t>Zelenak</a:t>
            </a:r>
            <a:endParaRPr lang="en-US" sz="2400"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400709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3244799" cy="830997"/>
          </a:xfrm>
          <a:prstGeom prst="rect">
            <a:avLst/>
          </a:prstGeom>
          <a:noFill/>
        </p:spPr>
        <p:txBody>
          <a:bodyPr wrap="none" rtlCol="0">
            <a:spAutoFit/>
          </a:bodyPr>
          <a:lstStyle/>
          <a:p>
            <a:r>
              <a:rPr lang="en-US" sz="4800" dirty="0">
                <a:latin typeface="Myriad Pro" panose="020B0503030403020204" pitchFamily="34" charset="0"/>
              </a:rPr>
              <a:t>Data Access</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2308324"/>
          </a:xfrm>
          <a:prstGeom prst="rect">
            <a:avLst/>
          </a:prstGeom>
          <a:noFill/>
        </p:spPr>
        <p:txBody>
          <a:bodyPr wrap="square" rtlCol="0">
            <a:spAutoFit/>
          </a:bodyPr>
          <a:lstStyle/>
          <a:p>
            <a:r>
              <a:rPr lang="en-US" sz="3600" dirty="0">
                <a:latin typeface="Minion 3" panose="02040503050306020203" pitchFamily="18" charset="0"/>
              </a:rPr>
              <a:t>Investigate and consider extensions to the DCDB S3 data store and OGC services, particularly with respect to searchability and </a:t>
            </a:r>
            <a:r>
              <a:rPr lang="en-US" sz="3600" dirty="0">
                <a:solidFill>
                  <a:srgbClr val="FF0000"/>
                </a:solidFill>
                <a:latin typeface="Minion 3" panose="02040503050306020203" pitchFamily="18" charset="0"/>
              </a:rPr>
              <a:t>metadata</a:t>
            </a:r>
            <a:r>
              <a:rPr lang="en-US" sz="3600" dirty="0">
                <a:latin typeface="Minion 3" panose="02040503050306020203" pitchFamily="18" charset="0"/>
              </a:rPr>
              <a:t> access for individual observers, and make suggestions for future development at DCDB.</a:t>
            </a:r>
          </a:p>
        </p:txBody>
      </p:sp>
    </p:spTree>
    <p:extLst>
      <p:ext uri="{BB962C8B-B14F-4D97-AF65-F5344CB8AC3E}">
        <p14:creationId xmlns:p14="http://schemas.microsoft.com/office/powerpoint/2010/main" val="5640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1C093-B7FB-89C1-FDAD-938C7F5FD919}"/>
              </a:ext>
            </a:extLst>
          </p:cNvPr>
          <p:cNvPicPr>
            <a:picLocks noChangeAspect="1"/>
          </p:cNvPicPr>
          <p:nvPr/>
        </p:nvPicPr>
        <p:blipFill>
          <a:blip r:embed="rId2"/>
          <a:stretch>
            <a:fillRect/>
          </a:stretch>
        </p:blipFill>
        <p:spPr>
          <a:xfrm>
            <a:off x="178676" y="1184303"/>
            <a:ext cx="7415709" cy="4489394"/>
          </a:xfrm>
          <a:prstGeom prst="rect">
            <a:avLst/>
          </a:prstGeom>
        </p:spPr>
      </p:pic>
      <p:pic>
        <p:nvPicPr>
          <p:cNvPr id="4" name="Picture 3">
            <a:extLst>
              <a:ext uri="{FF2B5EF4-FFF2-40B4-BE49-F238E27FC236}">
                <a16:creationId xmlns:a16="http://schemas.microsoft.com/office/drawing/2014/main" id="{568BB239-3AD7-A466-2ACE-50E82644B93A}"/>
              </a:ext>
            </a:extLst>
          </p:cNvPr>
          <p:cNvPicPr>
            <a:picLocks noChangeAspect="1"/>
          </p:cNvPicPr>
          <p:nvPr/>
        </p:nvPicPr>
        <p:blipFill>
          <a:blip r:embed="rId3"/>
          <a:stretch>
            <a:fillRect/>
          </a:stretch>
        </p:blipFill>
        <p:spPr>
          <a:xfrm>
            <a:off x="7859350" y="619334"/>
            <a:ext cx="4153974" cy="5619333"/>
          </a:xfrm>
          <a:prstGeom prst="rect">
            <a:avLst/>
          </a:prstGeom>
        </p:spPr>
      </p:pic>
      <p:sp>
        <p:nvSpPr>
          <p:cNvPr id="5" name="TextBox 4">
            <a:extLst>
              <a:ext uri="{FF2B5EF4-FFF2-40B4-BE49-F238E27FC236}">
                <a16:creationId xmlns:a16="http://schemas.microsoft.com/office/drawing/2014/main" id="{3C44C43D-1E2D-3C15-5199-6846BD67E9BC}"/>
              </a:ext>
            </a:extLst>
          </p:cNvPr>
          <p:cNvSpPr txBox="1"/>
          <p:nvPr/>
        </p:nvSpPr>
        <p:spPr>
          <a:xfrm>
            <a:off x="10411690" y="6501903"/>
            <a:ext cx="1693156" cy="276999"/>
          </a:xfrm>
          <a:prstGeom prst="rect">
            <a:avLst/>
          </a:prstGeom>
          <a:noFill/>
        </p:spPr>
        <p:txBody>
          <a:bodyPr wrap="none" rtlCol="0">
            <a:spAutoFit/>
          </a:bodyPr>
          <a:lstStyle/>
          <a:p>
            <a:r>
              <a:rPr lang="en-US" sz="1200" dirty="0">
                <a:latin typeface="Myriad Pro" panose="020B0503030403020204" pitchFamily="34" charset="0"/>
              </a:rPr>
              <a:t>Source: </a:t>
            </a:r>
            <a:r>
              <a:rPr lang="en-US" sz="1200" dirty="0" err="1">
                <a:latin typeface="Myriad Pro" panose="020B0503030403020204" pitchFamily="34" charset="0"/>
              </a:rPr>
              <a:t>Debroisse</a:t>
            </a:r>
            <a:r>
              <a:rPr lang="en-US" sz="1200" dirty="0">
                <a:latin typeface="Myriad Pro" panose="020B0503030403020204" pitchFamily="34" charset="0"/>
              </a:rPr>
              <a:t>, 2023</a:t>
            </a:r>
          </a:p>
        </p:txBody>
      </p:sp>
    </p:spTree>
    <p:extLst>
      <p:ext uri="{BB962C8B-B14F-4D97-AF65-F5344CB8AC3E}">
        <p14:creationId xmlns:p14="http://schemas.microsoft.com/office/powerpoint/2010/main" val="368770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2712602" cy="830997"/>
          </a:xfrm>
          <a:prstGeom prst="rect">
            <a:avLst/>
          </a:prstGeom>
          <a:noFill/>
        </p:spPr>
        <p:txBody>
          <a:bodyPr wrap="none" rtlCol="0">
            <a:spAutoFit/>
          </a:bodyPr>
          <a:lstStyle/>
          <a:p>
            <a:r>
              <a:rPr lang="en-US" sz="4800" dirty="0">
                <a:latin typeface="Myriad Pro" panose="020B0503030403020204" pitchFamily="34" charset="0"/>
              </a:rPr>
              <a:t>Use Cases</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2862322"/>
          </a:xfrm>
          <a:prstGeom prst="rect">
            <a:avLst/>
          </a:prstGeom>
          <a:noFill/>
        </p:spPr>
        <p:txBody>
          <a:bodyPr wrap="square" rtlCol="0">
            <a:spAutoFit/>
          </a:bodyPr>
          <a:lstStyle/>
          <a:p>
            <a:r>
              <a:rPr lang="en-US" sz="3600" dirty="0">
                <a:latin typeface="Minion 3" panose="02040503050306020203" pitchFamily="18" charset="0"/>
              </a:rPr>
              <a:t>Establish recommendations for one or more use cases of CSB, and associated guidelines for data products (e.g., interpretation of quality, known problems, required processing, etc.).  Collaborate with other task groups preparing specialized products (e.g., for HO use).</a:t>
            </a:r>
          </a:p>
        </p:txBody>
      </p:sp>
    </p:spTree>
    <p:extLst>
      <p:ext uri="{BB962C8B-B14F-4D97-AF65-F5344CB8AC3E}">
        <p14:creationId xmlns:p14="http://schemas.microsoft.com/office/powerpoint/2010/main" val="1859385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10;&#10;Description automatically generated">
            <a:extLst>
              <a:ext uri="{FF2B5EF4-FFF2-40B4-BE49-F238E27FC236}">
                <a16:creationId xmlns:a16="http://schemas.microsoft.com/office/drawing/2014/main" id="{ADC019C2-B5EA-6A58-87DC-636026C2FF57}"/>
              </a:ext>
            </a:extLst>
          </p:cNvPr>
          <p:cNvPicPr>
            <a:picLocks noChangeAspect="1"/>
          </p:cNvPicPr>
          <p:nvPr/>
        </p:nvPicPr>
        <p:blipFill>
          <a:blip r:embed="rId2"/>
          <a:stretch>
            <a:fillRect/>
          </a:stretch>
        </p:blipFill>
        <p:spPr>
          <a:xfrm>
            <a:off x="-114613" y="831361"/>
            <a:ext cx="7772400" cy="5195278"/>
          </a:xfrm>
          <a:prstGeom prst="rect">
            <a:avLst/>
          </a:prstGeom>
        </p:spPr>
      </p:pic>
      <p:pic>
        <p:nvPicPr>
          <p:cNvPr id="8" name="Picture 7" descr="A map of the sea&#10;&#10;Description automatically generated">
            <a:extLst>
              <a:ext uri="{FF2B5EF4-FFF2-40B4-BE49-F238E27FC236}">
                <a16:creationId xmlns:a16="http://schemas.microsoft.com/office/drawing/2014/main" id="{C03C70C1-A8C0-5143-DAC3-4311FBFDF6D7}"/>
              </a:ext>
            </a:extLst>
          </p:cNvPr>
          <p:cNvPicPr>
            <a:picLocks noChangeAspect="1"/>
          </p:cNvPicPr>
          <p:nvPr/>
        </p:nvPicPr>
        <p:blipFill>
          <a:blip r:embed="rId3"/>
          <a:stretch>
            <a:fillRect/>
          </a:stretch>
        </p:blipFill>
        <p:spPr>
          <a:xfrm>
            <a:off x="7668870" y="228600"/>
            <a:ext cx="4523130" cy="6400800"/>
          </a:xfrm>
          <a:prstGeom prst="rect">
            <a:avLst/>
          </a:prstGeom>
        </p:spPr>
      </p:pic>
      <p:sp>
        <p:nvSpPr>
          <p:cNvPr id="9" name="TextBox 8">
            <a:extLst>
              <a:ext uri="{FF2B5EF4-FFF2-40B4-BE49-F238E27FC236}">
                <a16:creationId xmlns:a16="http://schemas.microsoft.com/office/drawing/2014/main" id="{23399AA9-10D3-7CA7-49E3-A7E5767FBEB7}"/>
              </a:ext>
            </a:extLst>
          </p:cNvPr>
          <p:cNvSpPr txBox="1"/>
          <p:nvPr/>
        </p:nvSpPr>
        <p:spPr>
          <a:xfrm>
            <a:off x="62346" y="6581001"/>
            <a:ext cx="2182008" cy="276999"/>
          </a:xfrm>
          <a:prstGeom prst="rect">
            <a:avLst/>
          </a:prstGeom>
          <a:noFill/>
        </p:spPr>
        <p:txBody>
          <a:bodyPr wrap="none" rtlCol="0">
            <a:spAutoFit/>
          </a:bodyPr>
          <a:lstStyle/>
          <a:p>
            <a:r>
              <a:rPr lang="en-US" sz="1200" dirty="0">
                <a:latin typeface="Myriad Pro" panose="020B0503030403020204" pitchFamily="34" charset="0"/>
              </a:rPr>
              <a:t>Source: Calder &amp; Johnson, 2023</a:t>
            </a:r>
          </a:p>
        </p:txBody>
      </p:sp>
    </p:spTree>
    <p:extLst>
      <p:ext uri="{BB962C8B-B14F-4D97-AF65-F5344CB8AC3E}">
        <p14:creationId xmlns:p14="http://schemas.microsoft.com/office/powerpoint/2010/main" val="288785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3018775" cy="830997"/>
          </a:xfrm>
          <a:prstGeom prst="rect">
            <a:avLst/>
          </a:prstGeom>
          <a:noFill/>
        </p:spPr>
        <p:txBody>
          <a:bodyPr wrap="none" rtlCol="0">
            <a:spAutoFit/>
          </a:bodyPr>
          <a:lstStyle/>
          <a:p>
            <a:r>
              <a:rPr lang="en-US" sz="4800" dirty="0">
                <a:latin typeface="Myriad Pro" panose="020B0503030403020204" pitchFamily="34" charset="0"/>
              </a:rPr>
              <a:t>Availability</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2308324"/>
          </a:xfrm>
          <a:prstGeom prst="rect">
            <a:avLst/>
          </a:prstGeom>
          <a:noFill/>
        </p:spPr>
        <p:txBody>
          <a:bodyPr wrap="square" rtlCol="0">
            <a:spAutoFit/>
          </a:bodyPr>
          <a:lstStyle/>
          <a:p>
            <a:r>
              <a:rPr lang="en-US" sz="3600" dirty="0">
                <a:latin typeface="Minion 3" panose="02040503050306020203" pitchFamily="18" charset="0"/>
              </a:rPr>
              <a:t>Promote and contribute to an open source reference implementation of available algorithms for all the processing steps, preferably with a permissive license such as MIT or CC0.</a:t>
            </a:r>
          </a:p>
        </p:txBody>
      </p:sp>
    </p:spTree>
    <p:extLst>
      <p:ext uri="{BB962C8B-B14F-4D97-AF65-F5344CB8AC3E}">
        <p14:creationId xmlns:p14="http://schemas.microsoft.com/office/powerpoint/2010/main" val="1224431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65A88-7378-D49F-42F4-F906B30EE71E}"/>
              </a:ext>
            </a:extLst>
          </p:cNvPr>
          <p:cNvPicPr>
            <a:picLocks noChangeAspect="1"/>
          </p:cNvPicPr>
          <p:nvPr/>
        </p:nvPicPr>
        <p:blipFill>
          <a:blip r:embed="rId2"/>
          <a:stretch>
            <a:fillRect/>
          </a:stretch>
        </p:blipFill>
        <p:spPr>
          <a:xfrm>
            <a:off x="5903473" y="58645"/>
            <a:ext cx="6171493" cy="6096000"/>
          </a:xfrm>
          <a:prstGeom prst="rect">
            <a:avLst/>
          </a:prstGeom>
        </p:spPr>
      </p:pic>
      <p:sp>
        <p:nvSpPr>
          <p:cNvPr id="4" name="TextBox 3">
            <a:extLst>
              <a:ext uri="{FF2B5EF4-FFF2-40B4-BE49-F238E27FC236}">
                <a16:creationId xmlns:a16="http://schemas.microsoft.com/office/drawing/2014/main" id="{06A3AA76-813A-8370-BDED-45637222FBA1}"/>
              </a:ext>
            </a:extLst>
          </p:cNvPr>
          <p:cNvSpPr txBox="1"/>
          <p:nvPr/>
        </p:nvSpPr>
        <p:spPr>
          <a:xfrm>
            <a:off x="9329820" y="6071518"/>
            <a:ext cx="2810385" cy="276999"/>
          </a:xfrm>
          <a:prstGeom prst="rect">
            <a:avLst/>
          </a:prstGeom>
          <a:noFill/>
        </p:spPr>
        <p:txBody>
          <a:bodyPr wrap="none" rtlCol="0">
            <a:spAutoFit/>
          </a:bodyPr>
          <a:lstStyle/>
          <a:p>
            <a:r>
              <a:rPr lang="en-US" sz="1200" dirty="0">
                <a:latin typeface="Myriad Pro" panose="020B0503030403020204" pitchFamily="34" charset="0"/>
              </a:rPr>
              <a:t>Source: Klemm &amp; </a:t>
            </a:r>
            <a:r>
              <a:rPr lang="en-US" sz="1200" dirty="0" err="1">
                <a:latin typeface="Myriad Pro" panose="020B0503030403020204" pitchFamily="34" charset="0"/>
              </a:rPr>
              <a:t>Krabiel</a:t>
            </a:r>
            <a:r>
              <a:rPr lang="en-US" sz="1200" dirty="0">
                <a:latin typeface="Myriad Pro" panose="020B0503030403020204" pitchFamily="34" charset="0"/>
              </a:rPr>
              <a:t> (US Hydro 2023)</a:t>
            </a:r>
          </a:p>
        </p:txBody>
      </p:sp>
      <p:pic>
        <p:nvPicPr>
          <p:cNvPr id="5" name="Picture 4">
            <a:extLst>
              <a:ext uri="{FF2B5EF4-FFF2-40B4-BE49-F238E27FC236}">
                <a16:creationId xmlns:a16="http://schemas.microsoft.com/office/drawing/2014/main" id="{280F7931-3D6C-DF2F-33A6-99F0B3810A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08" y="3460051"/>
            <a:ext cx="5284599" cy="3302875"/>
          </a:xfrm>
          <a:prstGeom prst="rect">
            <a:avLst/>
          </a:prstGeom>
        </p:spPr>
      </p:pic>
      <p:pic>
        <p:nvPicPr>
          <p:cNvPr id="7" name="Picture 6">
            <a:extLst>
              <a:ext uri="{FF2B5EF4-FFF2-40B4-BE49-F238E27FC236}">
                <a16:creationId xmlns:a16="http://schemas.microsoft.com/office/drawing/2014/main" id="{ACDA6A7E-524A-E6DD-24A1-F51DBA56B363}"/>
              </a:ext>
            </a:extLst>
          </p:cNvPr>
          <p:cNvPicPr>
            <a:picLocks noChangeAspect="1"/>
          </p:cNvPicPr>
          <p:nvPr/>
        </p:nvPicPr>
        <p:blipFill>
          <a:blip r:embed="rId4"/>
          <a:stretch>
            <a:fillRect/>
          </a:stretch>
        </p:blipFill>
        <p:spPr>
          <a:xfrm>
            <a:off x="154170" y="153831"/>
            <a:ext cx="2054402" cy="3378043"/>
          </a:xfrm>
          <a:prstGeom prst="rect">
            <a:avLst/>
          </a:prstGeom>
        </p:spPr>
      </p:pic>
      <p:sp>
        <p:nvSpPr>
          <p:cNvPr id="8" name="Rectangle 7">
            <a:extLst>
              <a:ext uri="{FF2B5EF4-FFF2-40B4-BE49-F238E27FC236}">
                <a16:creationId xmlns:a16="http://schemas.microsoft.com/office/drawing/2014/main" id="{871D40E1-90AE-89EF-7CEA-5366426F0340}"/>
              </a:ext>
            </a:extLst>
          </p:cNvPr>
          <p:cNvSpPr/>
          <p:nvPr/>
        </p:nvSpPr>
        <p:spPr>
          <a:xfrm>
            <a:off x="51795" y="95074"/>
            <a:ext cx="5720965" cy="671634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3E26941-565B-63EF-66E1-CF46DCB77286}"/>
              </a:ext>
            </a:extLst>
          </p:cNvPr>
          <p:cNvSpPr txBox="1"/>
          <p:nvPr/>
        </p:nvSpPr>
        <p:spPr>
          <a:xfrm>
            <a:off x="1080526" y="153831"/>
            <a:ext cx="1846980" cy="461665"/>
          </a:xfrm>
          <a:prstGeom prst="rect">
            <a:avLst/>
          </a:prstGeom>
          <a:noFill/>
        </p:spPr>
        <p:txBody>
          <a:bodyPr wrap="none" rtlCol="0">
            <a:spAutoFit/>
          </a:bodyPr>
          <a:lstStyle/>
          <a:p>
            <a:r>
              <a:rPr lang="en-US" sz="1200" dirty="0">
                <a:latin typeface="Myriad Pro" panose="020B0503030403020204" pitchFamily="34" charset="0"/>
              </a:rPr>
              <a:t>Source: Calder &amp; Schwehr,</a:t>
            </a:r>
          </a:p>
          <a:p>
            <a:r>
              <a:rPr lang="en-US" sz="1200" dirty="0">
                <a:latin typeface="Myriad Pro" panose="020B0503030403020204" pitchFamily="34" charset="0"/>
              </a:rPr>
              <a:t>2009</a:t>
            </a:r>
          </a:p>
        </p:txBody>
      </p:sp>
      <p:pic>
        <p:nvPicPr>
          <p:cNvPr id="11" name="Picture 10" descr="Diagram of a boat with a diagram&#10;&#10;Description automatically generated">
            <a:extLst>
              <a:ext uri="{FF2B5EF4-FFF2-40B4-BE49-F238E27FC236}">
                <a16:creationId xmlns:a16="http://schemas.microsoft.com/office/drawing/2014/main" id="{37C20E29-E7A8-29CA-3A4C-96F7E98F292A}"/>
              </a:ext>
            </a:extLst>
          </p:cNvPr>
          <p:cNvPicPr>
            <a:picLocks noChangeAspect="1"/>
          </p:cNvPicPr>
          <p:nvPr/>
        </p:nvPicPr>
        <p:blipFill>
          <a:blip r:embed="rId5"/>
          <a:stretch>
            <a:fillRect/>
          </a:stretch>
        </p:blipFill>
        <p:spPr>
          <a:xfrm>
            <a:off x="2963368" y="456445"/>
            <a:ext cx="2753694" cy="2772817"/>
          </a:xfrm>
          <a:prstGeom prst="rect">
            <a:avLst/>
          </a:prstGeom>
        </p:spPr>
      </p:pic>
      <p:sp>
        <p:nvSpPr>
          <p:cNvPr id="12" name="TextBox 11">
            <a:extLst>
              <a:ext uri="{FF2B5EF4-FFF2-40B4-BE49-F238E27FC236}">
                <a16:creationId xmlns:a16="http://schemas.microsoft.com/office/drawing/2014/main" id="{C596EB33-29B7-9858-3D41-3FE8825AAFFB}"/>
              </a:ext>
            </a:extLst>
          </p:cNvPr>
          <p:cNvSpPr txBox="1"/>
          <p:nvPr/>
        </p:nvSpPr>
        <p:spPr>
          <a:xfrm>
            <a:off x="3956237" y="146543"/>
            <a:ext cx="1816523" cy="276999"/>
          </a:xfrm>
          <a:prstGeom prst="rect">
            <a:avLst/>
          </a:prstGeom>
          <a:noFill/>
        </p:spPr>
        <p:txBody>
          <a:bodyPr wrap="none" rtlCol="0">
            <a:spAutoFit/>
          </a:bodyPr>
          <a:lstStyle/>
          <a:p>
            <a:r>
              <a:rPr lang="en-US" sz="1200" dirty="0">
                <a:latin typeface="Myriad Pro" panose="020B0503030403020204" pitchFamily="34" charset="0"/>
              </a:rPr>
              <a:t>Source: Calder et al., 2020</a:t>
            </a:r>
          </a:p>
        </p:txBody>
      </p:sp>
      <p:sp>
        <p:nvSpPr>
          <p:cNvPr id="13" name="TextBox 12">
            <a:extLst>
              <a:ext uri="{FF2B5EF4-FFF2-40B4-BE49-F238E27FC236}">
                <a16:creationId xmlns:a16="http://schemas.microsoft.com/office/drawing/2014/main" id="{AD986EC7-5277-512B-C5B8-8275260A5101}"/>
              </a:ext>
            </a:extLst>
          </p:cNvPr>
          <p:cNvSpPr txBox="1"/>
          <p:nvPr/>
        </p:nvSpPr>
        <p:spPr>
          <a:xfrm>
            <a:off x="4356621" y="6534417"/>
            <a:ext cx="1481496" cy="276999"/>
          </a:xfrm>
          <a:prstGeom prst="rect">
            <a:avLst/>
          </a:prstGeom>
          <a:noFill/>
        </p:spPr>
        <p:txBody>
          <a:bodyPr wrap="none" rtlCol="0">
            <a:spAutoFit/>
          </a:bodyPr>
          <a:lstStyle/>
          <a:p>
            <a:r>
              <a:rPr lang="en-US" sz="1200" dirty="0">
                <a:latin typeface="Myriad Pro" panose="020B0503030403020204" pitchFamily="34" charset="0"/>
              </a:rPr>
              <a:t>Source: Calder, 2021</a:t>
            </a:r>
          </a:p>
        </p:txBody>
      </p:sp>
    </p:spTree>
    <p:extLst>
      <p:ext uri="{BB962C8B-B14F-4D97-AF65-F5344CB8AC3E}">
        <p14:creationId xmlns:p14="http://schemas.microsoft.com/office/powerpoint/2010/main" val="253192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3587842" cy="830997"/>
          </a:xfrm>
          <a:prstGeom prst="rect">
            <a:avLst/>
          </a:prstGeom>
          <a:noFill/>
        </p:spPr>
        <p:txBody>
          <a:bodyPr wrap="none" rtlCol="0">
            <a:spAutoFit/>
          </a:bodyPr>
          <a:lstStyle/>
          <a:p>
            <a:r>
              <a:rPr lang="en-US" sz="4800" dirty="0" err="1">
                <a:latin typeface="Myriad Pro" panose="020B0503030403020204" pitchFamily="34" charset="0"/>
              </a:rPr>
              <a:t>Prioritisation</a:t>
            </a:r>
            <a:endParaRPr lang="en-US" sz="4800" dirty="0">
              <a:latin typeface="Myriad Pro" panose="020B0503030403020204" pitchFamily="34" charset="0"/>
            </a:endParaRP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Minion 3" panose="02040503050306020203" pitchFamily="18" charset="0"/>
              </a:rPr>
              <a:t>Data Access</a:t>
            </a:r>
          </a:p>
          <a:p>
            <a:pPr marL="571500" indent="-571500">
              <a:buFont typeface="Arial" panose="020B0604020202020204" pitchFamily="34" charset="0"/>
              <a:buChar char="•"/>
            </a:pPr>
            <a:r>
              <a:rPr lang="en-US" sz="3600" dirty="0">
                <a:latin typeface="Minion 3" panose="02040503050306020203" pitchFamily="18" charset="0"/>
              </a:rPr>
              <a:t>Capture Processing</a:t>
            </a:r>
          </a:p>
          <a:p>
            <a:pPr marL="571500" indent="-571500">
              <a:buFont typeface="Arial" panose="020B0604020202020204" pitchFamily="34" charset="0"/>
              <a:buChar char="•"/>
            </a:pPr>
            <a:r>
              <a:rPr lang="en-US" sz="3600" dirty="0">
                <a:latin typeface="Minion 3" panose="02040503050306020203" pitchFamily="18" charset="0"/>
              </a:rPr>
              <a:t>Data Format Extensions</a:t>
            </a:r>
          </a:p>
          <a:p>
            <a:pPr marL="571500" indent="-571500">
              <a:buFont typeface="Arial" panose="020B0604020202020204" pitchFamily="34" charset="0"/>
              <a:buChar char="•"/>
            </a:pPr>
            <a:r>
              <a:rPr lang="en-US" sz="3600" dirty="0">
                <a:latin typeface="Minion 3" panose="02040503050306020203" pitchFamily="18" charset="0"/>
              </a:rPr>
              <a:t>Metadata</a:t>
            </a:r>
          </a:p>
          <a:p>
            <a:pPr marL="571500" indent="-571500">
              <a:buFont typeface="Arial" panose="020B0604020202020204" pitchFamily="34" charset="0"/>
              <a:buChar char="•"/>
            </a:pPr>
            <a:r>
              <a:rPr lang="en-US" sz="3600" dirty="0">
                <a:latin typeface="Minion 3" panose="02040503050306020203" pitchFamily="18" charset="0"/>
              </a:rPr>
              <a:t>Use Cases</a:t>
            </a:r>
          </a:p>
          <a:p>
            <a:pPr marL="571500" indent="-571500">
              <a:buFont typeface="Arial" panose="020B0604020202020204" pitchFamily="34" charset="0"/>
              <a:buChar char="•"/>
            </a:pPr>
            <a:r>
              <a:rPr lang="en-US" sz="3600" dirty="0">
                <a:latin typeface="Minion 3" panose="02040503050306020203" pitchFamily="18" charset="0"/>
              </a:rPr>
              <a:t>Availability</a:t>
            </a:r>
          </a:p>
        </p:txBody>
      </p:sp>
    </p:spTree>
    <p:extLst>
      <p:ext uri="{BB962C8B-B14F-4D97-AF65-F5344CB8AC3E}">
        <p14:creationId xmlns:p14="http://schemas.microsoft.com/office/powerpoint/2010/main" val="192695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5028941" cy="830997"/>
          </a:xfrm>
          <a:prstGeom prst="rect">
            <a:avLst/>
          </a:prstGeom>
          <a:noFill/>
        </p:spPr>
        <p:txBody>
          <a:bodyPr wrap="none" rtlCol="0">
            <a:spAutoFit/>
          </a:bodyPr>
          <a:lstStyle/>
          <a:p>
            <a:r>
              <a:rPr lang="en-US" sz="4800" dirty="0">
                <a:latin typeface="Myriad Pro" panose="020B0503030403020204" pitchFamily="34" charset="0"/>
              </a:rPr>
              <a:t>Recommendations</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Minion 3" panose="02040503050306020203" pitchFamily="18" charset="0"/>
              </a:rPr>
              <a:t>WG is requested to note this information</a:t>
            </a:r>
          </a:p>
          <a:p>
            <a:pPr marL="571500" indent="-571500">
              <a:buFont typeface="Arial" panose="020B0604020202020204" pitchFamily="34" charset="0"/>
              <a:buChar char="•"/>
            </a:pPr>
            <a:r>
              <a:rPr lang="en-US" sz="3600" dirty="0">
                <a:latin typeface="Minion 3" panose="02040503050306020203" pitchFamily="18" charset="0"/>
              </a:rPr>
              <a:t>WG is requested to consider metadata schema information</a:t>
            </a:r>
          </a:p>
          <a:p>
            <a:pPr marL="571500" indent="-571500">
              <a:buFont typeface="Arial" panose="020B0604020202020204" pitchFamily="34" charset="0"/>
              <a:buChar char="•"/>
            </a:pPr>
            <a:r>
              <a:rPr lang="en-US" sz="3600" dirty="0">
                <a:latin typeface="Minion 3" panose="02040503050306020203" pitchFamily="18" charset="0"/>
              </a:rPr>
              <a:t>WG is solicited for other prioritization data</a:t>
            </a:r>
          </a:p>
          <a:p>
            <a:pPr marL="571500" indent="-571500">
              <a:buFont typeface="Arial" panose="020B0604020202020204" pitchFamily="34" charset="0"/>
              <a:buChar char="•"/>
            </a:pPr>
            <a:r>
              <a:rPr lang="en-US" sz="3600" dirty="0">
                <a:latin typeface="Minion 3" panose="02040503050306020203" pitchFamily="18" charset="0"/>
              </a:rPr>
              <a:t>WG is requested to encourage participation in fact-finding, service definition, and use cases, etc.</a:t>
            </a:r>
          </a:p>
        </p:txBody>
      </p:sp>
    </p:spTree>
    <p:extLst>
      <p:ext uri="{BB962C8B-B14F-4D97-AF65-F5344CB8AC3E}">
        <p14:creationId xmlns:p14="http://schemas.microsoft.com/office/powerpoint/2010/main" val="152384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39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quotation marks on a black background&#10;&#10;Description automatically generated">
            <a:extLst>
              <a:ext uri="{FF2B5EF4-FFF2-40B4-BE49-F238E27FC236}">
                <a16:creationId xmlns:a16="http://schemas.microsoft.com/office/drawing/2014/main" id="{9DAEDC46-93EF-D904-7F6D-D6FFFAC79D3E}"/>
              </a:ext>
            </a:extLst>
          </p:cNvPr>
          <p:cNvPicPr>
            <a:picLocks noChangeAspect="1"/>
          </p:cNvPicPr>
          <p:nvPr/>
        </p:nvPicPr>
        <p:blipFill>
          <a:blip r:embed="rId2"/>
          <a:stretch>
            <a:fillRect/>
          </a:stretch>
        </p:blipFill>
        <p:spPr>
          <a:xfrm>
            <a:off x="928008" y="1412587"/>
            <a:ext cx="1816100" cy="1358900"/>
          </a:xfrm>
          <a:prstGeom prst="rect">
            <a:avLst/>
          </a:prstGeom>
        </p:spPr>
      </p:pic>
      <p:pic>
        <p:nvPicPr>
          <p:cNvPr id="7" name="Picture 6" descr="A white quotation marks on a black background&#10;&#10;Description automatically generated">
            <a:extLst>
              <a:ext uri="{FF2B5EF4-FFF2-40B4-BE49-F238E27FC236}">
                <a16:creationId xmlns:a16="http://schemas.microsoft.com/office/drawing/2014/main" id="{228B2C6E-1306-8A68-5494-98F860CEE5D6}"/>
              </a:ext>
            </a:extLst>
          </p:cNvPr>
          <p:cNvPicPr>
            <a:picLocks noChangeAspect="1"/>
          </p:cNvPicPr>
          <p:nvPr/>
        </p:nvPicPr>
        <p:blipFill>
          <a:blip r:embed="rId2"/>
          <a:stretch>
            <a:fillRect/>
          </a:stretch>
        </p:blipFill>
        <p:spPr>
          <a:xfrm rot="10800000">
            <a:off x="7127587" y="4086513"/>
            <a:ext cx="1816100" cy="1358900"/>
          </a:xfrm>
          <a:prstGeom prst="rect">
            <a:avLst/>
          </a:prstGeom>
        </p:spPr>
      </p:pic>
      <p:sp>
        <p:nvSpPr>
          <p:cNvPr id="4" name="TextBox 3">
            <a:extLst>
              <a:ext uri="{FF2B5EF4-FFF2-40B4-BE49-F238E27FC236}">
                <a16:creationId xmlns:a16="http://schemas.microsoft.com/office/drawing/2014/main" id="{AF829011-9AB6-B465-9370-7A59C43D7FAE}"/>
              </a:ext>
            </a:extLst>
          </p:cNvPr>
          <p:cNvSpPr txBox="1"/>
          <p:nvPr/>
        </p:nvSpPr>
        <p:spPr>
          <a:xfrm>
            <a:off x="928008" y="2274838"/>
            <a:ext cx="10570309" cy="2308324"/>
          </a:xfrm>
          <a:prstGeom prst="rect">
            <a:avLst/>
          </a:prstGeom>
          <a:noFill/>
        </p:spPr>
        <p:txBody>
          <a:bodyPr wrap="square" rtlCol="0">
            <a:spAutoFit/>
          </a:bodyPr>
          <a:lstStyle/>
          <a:p>
            <a:r>
              <a:rPr lang="en-US" sz="4800" dirty="0">
                <a:effectLst>
                  <a:glow rad="335090">
                    <a:schemeClr val="bg1">
                      <a:alpha val="82111"/>
                    </a:schemeClr>
                  </a:glow>
                </a:effectLst>
                <a:latin typeface="Myriad Pro" panose="020B0503030403020204" pitchFamily="34" charset="0"/>
              </a:rPr>
              <a:t>Clarify all aspects of the CSB data cycle and capture known issues, requirements and suggested enhancements.</a:t>
            </a:r>
          </a:p>
        </p:txBody>
      </p:sp>
    </p:spTree>
    <p:extLst>
      <p:ext uri="{BB962C8B-B14F-4D97-AF65-F5344CB8AC3E}">
        <p14:creationId xmlns:p14="http://schemas.microsoft.com/office/powerpoint/2010/main" val="427231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0281F9-8DA6-79A9-7963-27B1215CFD5B}"/>
              </a:ext>
            </a:extLst>
          </p:cNvPr>
          <p:cNvSpPr txBox="1"/>
          <p:nvPr/>
        </p:nvSpPr>
        <p:spPr>
          <a:xfrm>
            <a:off x="2714305" y="1166843"/>
            <a:ext cx="6763390" cy="4524315"/>
          </a:xfrm>
          <a:prstGeom prst="rect">
            <a:avLst/>
          </a:prstGeom>
          <a:noFill/>
        </p:spPr>
        <p:txBody>
          <a:bodyPr wrap="none" rtlCol="0">
            <a:spAutoFit/>
          </a:bodyPr>
          <a:lstStyle/>
          <a:p>
            <a:pPr marL="742950" indent="-742950">
              <a:buFont typeface="+mj-lt"/>
              <a:buAutoNum type="arabicPeriod"/>
            </a:pPr>
            <a:r>
              <a:rPr lang="en-US" sz="4800" dirty="0">
                <a:latin typeface="Myriad Pro" panose="020B0503030403020204" pitchFamily="34" charset="0"/>
              </a:rPr>
              <a:t>Capture Processing</a:t>
            </a:r>
          </a:p>
          <a:p>
            <a:pPr marL="742950" indent="-742950">
              <a:buFont typeface="+mj-lt"/>
              <a:buAutoNum type="arabicPeriod"/>
            </a:pPr>
            <a:r>
              <a:rPr lang="en-US" sz="4800" dirty="0">
                <a:latin typeface="Myriad Pro" panose="020B0503030403020204" pitchFamily="34" charset="0"/>
              </a:rPr>
              <a:t>Metadata</a:t>
            </a:r>
          </a:p>
          <a:p>
            <a:pPr marL="742950" indent="-742950">
              <a:buFont typeface="+mj-lt"/>
              <a:buAutoNum type="arabicPeriod"/>
            </a:pPr>
            <a:r>
              <a:rPr lang="en-US" sz="4800" dirty="0">
                <a:latin typeface="Myriad Pro" panose="020B0503030403020204" pitchFamily="34" charset="0"/>
              </a:rPr>
              <a:t>Data Format Extension</a:t>
            </a:r>
          </a:p>
          <a:p>
            <a:pPr marL="742950" indent="-742950">
              <a:buFont typeface="+mj-lt"/>
              <a:buAutoNum type="arabicPeriod"/>
            </a:pPr>
            <a:r>
              <a:rPr lang="en-US" sz="4800" dirty="0">
                <a:latin typeface="Myriad Pro" panose="020B0503030403020204" pitchFamily="34" charset="0"/>
              </a:rPr>
              <a:t>Data Access</a:t>
            </a:r>
          </a:p>
          <a:p>
            <a:pPr marL="742950" indent="-742950">
              <a:buFont typeface="+mj-lt"/>
              <a:buAutoNum type="arabicPeriod"/>
            </a:pPr>
            <a:r>
              <a:rPr lang="en-US" sz="4800" dirty="0">
                <a:latin typeface="Myriad Pro" panose="020B0503030403020204" pitchFamily="34" charset="0"/>
              </a:rPr>
              <a:t>Use Cases</a:t>
            </a:r>
          </a:p>
          <a:p>
            <a:pPr marL="742950" indent="-742950">
              <a:buFont typeface="+mj-lt"/>
              <a:buAutoNum type="arabicPeriod"/>
            </a:pPr>
            <a:r>
              <a:rPr lang="en-US" sz="4800" dirty="0">
                <a:latin typeface="Myriad Pro" panose="020B0503030403020204" pitchFamily="34" charset="0"/>
              </a:rPr>
              <a:t>Availability</a:t>
            </a:r>
          </a:p>
        </p:txBody>
      </p:sp>
    </p:spTree>
    <p:extLst>
      <p:ext uri="{BB962C8B-B14F-4D97-AF65-F5344CB8AC3E}">
        <p14:creationId xmlns:p14="http://schemas.microsoft.com/office/powerpoint/2010/main" val="167104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5139548" cy="830997"/>
          </a:xfrm>
          <a:prstGeom prst="rect">
            <a:avLst/>
          </a:prstGeom>
          <a:noFill/>
        </p:spPr>
        <p:txBody>
          <a:bodyPr wrap="none" rtlCol="0">
            <a:spAutoFit/>
          </a:bodyPr>
          <a:lstStyle/>
          <a:p>
            <a:r>
              <a:rPr lang="en-US" sz="4800" dirty="0">
                <a:latin typeface="Myriad Pro" panose="020B0503030403020204" pitchFamily="34" charset="0"/>
              </a:rPr>
              <a:t>Capture Processing</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2862322"/>
          </a:xfrm>
          <a:prstGeom prst="rect">
            <a:avLst/>
          </a:prstGeom>
          <a:noFill/>
        </p:spPr>
        <p:txBody>
          <a:bodyPr wrap="square" rtlCol="0">
            <a:spAutoFit/>
          </a:bodyPr>
          <a:lstStyle/>
          <a:p>
            <a:r>
              <a:rPr lang="en-US" sz="3600" dirty="0">
                <a:latin typeface="Minion 3" panose="02040503050306020203" pitchFamily="18" charset="0"/>
              </a:rPr>
              <a:t>Review, recommend, and document (</a:t>
            </a:r>
            <a:r>
              <a:rPr lang="en-US" sz="3600" dirty="0">
                <a:solidFill>
                  <a:schemeClr val="bg1">
                    <a:lumMod val="50000"/>
                  </a:schemeClr>
                </a:solidFill>
                <a:latin typeface="Minion 3" panose="02040503050306020203" pitchFamily="18" charset="0"/>
              </a:rPr>
              <a:t>in conjunction with the available open source code development projects</a:t>
            </a:r>
            <a:r>
              <a:rPr lang="en-US" sz="3600" dirty="0">
                <a:latin typeface="Minion 3" panose="02040503050306020203" pitchFamily="18" charset="0"/>
              </a:rPr>
              <a:t>) the data flow of standard processing stages for </a:t>
            </a:r>
            <a:r>
              <a:rPr lang="en-US" sz="3600" dirty="0">
                <a:solidFill>
                  <a:srgbClr val="FF0000"/>
                </a:solidFill>
                <a:latin typeface="Minion 3" panose="02040503050306020203" pitchFamily="18" charset="0"/>
              </a:rPr>
              <a:t>data capture</a:t>
            </a:r>
            <a:r>
              <a:rPr lang="en-US" sz="3600" dirty="0">
                <a:latin typeface="Minion 3" panose="02040503050306020203" pitchFamily="18" charset="0"/>
              </a:rPr>
              <a:t>, including extensions for uncertainty estimation and associated </a:t>
            </a:r>
            <a:r>
              <a:rPr lang="en-US" sz="3600" dirty="0">
                <a:solidFill>
                  <a:srgbClr val="FF0000"/>
                </a:solidFill>
                <a:latin typeface="Minion 3" panose="02040503050306020203" pitchFamily="18" charset="0"/>
              </a:rPr>
              <a:t>metadata</a:t>
            </a:r>
            <a:r>
              <a:rPr lang="en-US" sz="3600" dirty="0">
                <a:latin typeface="Minion 3" panose="02040503050306020203" pitchFamily="18" charset="0"/>
              </a:rPr>
              <a:t>/data format extensions.</a:t>
            </a:r>
          </a:p>
        </p:txBody>
      </p:sp>
    </p:spTree>
    <p:extLst>
      <p:ext uri="{BB962C8B-B14F-4D97-AF65-F5344CB8AC3E}">
        <p14:creationId xmlns:p14="http://schemas.microsoft.com/office/powerpoint/2010/main" val="10655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A72D1C48-7385-E175-D6D9-AD71C564BFBA}"/>
              </a:ext>
            </a:extLst>
          </p:cNvPr>
          <p:cNvPicPr>
            <a:picLocks noChangeAspect="1"/>
          </p:cNvPicPr>
          <p:nvPr/>
        </p:nvPicPr>
        <p:blipFill>
          <a:blip r:embed="rId2"/>
          <a:stretch>
            <a:fillRect/>
          </a:stretch>
        </p:blipFill>
        <p:spPr>
          <a:xfrm>
            <a:off x="1321158" y="68493"/>
            <a:ext cx="9549685" cy="6721014"/>
          </a:xfrm>
          <a:prstGeom prst="rect">
            <a:avLst/>
          </a:prstGeom>
        </p:spPr>
      </p:pic>
      <p:sp>
        <p:nvSpPr>
          <p:cNvPr id="2" name="TextBox 1">
            <a:extLst>
              <a:ext uri="{FF2B5EF4-FFF2-40B4-BE49-F238E27FC236}">
                <a16:creationId xmlns:a16="http://schemas.microsoft.com/office/drawing/2014/main" id="{CE73AE09-9EE0-8252-A037-5CCE5BDCC6B0}"/>
              </a:ext>
            </a:extLst>
          </p:cNvPr>
          <p:cNvSpPr txBox="1"/>
          <p:nvPr/>
        </p:nvSpPr>
        <p:spPr>
          <a:xfrm>
            <a:off x="1321157" y="6581001"/>
            <a:ext cx="3251211" cy="276999"/>
          </a:xfrm>
          <a:prstGeom prst="rect">
            <a:avLst/>
          </a:prstGeom>
          <a:noFill/>
        </p:spPr>
        <p:txBody>
          <a:bodyPr wrap="none" rtlCol="0">
            <a:spAutoFit/>
          </a:bodyPr>
          <a:lstStyle/>
          <a:p>
            <a:r>
              <a:rPr lang="en-US" sz="1200" dirty="0">
                <a:latin typeface="Myriad Pro" panose="020B0503030403020204" pitchFamily="34" charset="0"/>
              </a:rPr>
              <a:t>Source: WIBL Project [http://</a:t>
            </a:r>
            <a:r>
              <a:rPr lang="en-US" sz="1200" dirty="0" err="1">
                <a:latin typeface="Myriad Pro" panose="020B0503030403020204" pitchFamily="34" charset="0"/>
              </a:rPr>
              <a:t>wibl.ccom.unh.edu</a:t>
            </a:r>
            <a:r>
              <a:rPr lang="en-US" sz="1200" dirty="0">
                <a:latin typeface="Myriad Pro" panose="020B0503030403020204" pitchFamily="34" charset="0"/>
              </a:rPr>
              <a:t>]</a:t>
            </a:r>
          </a:p>
        </p:txBody>
      </p:sp>
    </p:spTree>
    <p:extLst>
      <p:ext uri="{BB962C8B-B14F-4D97-AF65-F5344CB8AC3E}">
        <p14:creationId xmlns:p14="http://schemas.microsoft.com/office/powerpoint/2010/main" val="24157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2632452" cy="830997"/>
          </a:xfrm>
          <a:prstGeom prst="rect">
            <a:avLst/>
          </a:prstGeom>
          <a:noFill/>
        </p:spPr>
        <p:txBody>
          <a:bodyPr wrap="none" rtlCol="0">
            <a:spAutoFit/>
          </a:bodyPr>
          <a:lstStyle/>
          <a:p>
            <a:r>
              <a:rPr lang="en-US" sz="4800" dirty="0">
                <a:latin typeface="Myriad Pro" panose="020B0503030403020204" pitchFamily="34" charset="0"/>
              </a:rPr>
              <a:t>Metadata</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2862322"/>
          </a:xfrm>
          <a:prstGeom prst="rect">
            <a:avLst/>
          </a:prstGeom>
          <a:noFill/>
        </p:spPr>
        <p:txBody>
          <a:bodyPr wrap="square" rtlCol="0">
            <a:spAutoFit/>
          </a:bodyPr>
          <a:lstStyle/>
          <a:p>
            <a:r>
              <a:rPr lang="en-US" sz="3600" dirty="0">
                <a:latin typeface="Minion 3" panose="02040503050306020203" pitchFamily="18" charset="0"/>
              </a:rPr>
              <a:t>Review the current </a:t>
            </a:r>
            <a:r>
              <a:rPr lang="en-US" sz="3600" dirty="0">
                <a:solidFill>
                  <a:srgbClr val="FF0000"/>
                </a:solidFill>
                <a:latin typeface="Minion 3" panose="02040503050306020203" pitchFamily="18" charset="0"/>
              </a:rPr>
              <a:t>metadata</a:t>
            </a:r>
            <a:r>
              <a:rPr lang="en-US" sz="3600" dirty="0">
                <a:latin typeface="Minion 3" panose="02040503050306020203" pitchFamily="18" charset="0"/>
              </a:rPr>
              <a:t> structure for CSB data for completeness, </a:t>
            </a:r>
            <a:r>
              <a:rPr lang="en-US" sz="3600" i="1" dirty="0">
                <a:latin typeface="Minion 3" panose="02040503050306020203" pitchFamily="18" charset="0"/>
              </a:rPr>
              <a:t>encoding</a:t>
            </a:r>
            <a:r>
              <a:rPr lang="en-US" sz="3600" dirty="0">
                <a:latin typeface="Minion 3" panose="02040503050306020203" pitchFamily="18" charset="0"/>
              </a:rPr>
              <a:t> methods, </a:t>
            </a:r>
            <a:r>
              <a:rPr lang="en-US" sz="3600" i="1" dirty="0">
                <a:latin typeface="Minion 3" panose="02040503050306020203" pitchFamily="18" charset="0"/>
              </a:rPr>
              <a:t>validation mechanisms</a:t>
            </a:r>
            <a:r>
              <a:rPr lang="en-US" sz="3600" dirty="0">
                <a:latin typeface="Minion 3" panose="02040503050306020203" pitchFamily="18" charset="0"/>
              </a:rPr>
              <a:t>, and support for end-user database mapping (</a:t>
            </a:r>
            <a:r>
              <a:rPr lang="en-US" sz="3600" dirty="0">
                <a:solidFill>
                  <a:schemeClr val="bg1">
                    <a:lumMod val="50000"/>
                  </a:schemeClr>
                </a:solidFill>
                <a:latin typeface="Minion 3" panose="02040503050306020203" pitchFamily="18" charset="0"/>
              </a:rPr>
              <a:t>e.g., for groups of collectors and other aggregations</a:t>
            </a:r>
            <a:r>
              <a:rPr lang="en-US" sz="3600" dirty="0">
                <a:latin typeface="Minion 3" panose="02040503050306020203" pitchFamily="18" charset="0"/>
              </a:rPr>
              <a:t>), and recommend modifications.</a:t>
            </a:r>
          </a:p>
        </p:txBody>
      </p:sp>
    </p:spTree>
    <p:extLst>
      <p:ext uri="{BB962C8B-B14F-4D97-AF65-F5344CB8AC3E}">
        <p14:creationId xmlns:p14="http://schemas.microsoft.com/office/powerpoint/2010/main" val="1603202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99DD4D5-6ED3-FA66-32E7-D14755E4B9C2}"/>
              </a:ext>
            </a:extLst>
          </p:cNvPr>
          <p:cNvPicPr>
            <a:picLocks noChangeAspect="1"/>
          </p:cNvPicPr>
          <p:nvPr/>
        </p:nvPicPr>
        <p:blipFill>
          <a:blip r:embed="rId2"/>
          <a:stretch>
            <a:fillRect/>
          </a:stretch>
        </p:blipFill>
        <p:spPr>
          <a:xfrm>
            <a:off x="9231286" y="136321"/>
            <a:ext cx="3099260" cy="658535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75FDFAA9-7EC8-271C-AEC5-E173306CC36D}"/>
              </a:ext>
            </a:extLst>
          </p:cNvPr>
          <p:cNvPicPr>
            <a:picLocks noChangeAspect="1"/>
          </p:cNvPicPr>
          <p:nvPr/>
        </p:nvPicPr>
        <p:blipFill>
          <a:blip r:embed="rId3"/>
          <a:stretch>
            <a:fillRect/>
          </a:stretch>
        </p:blipFill>
        <p:spPr>
          <a:xfrm>
            <a:off x="-180109" y="136321"/>
            <a:ext cx="3763712" cy="6585358"/>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7ED3705B-DEB2-44FA-5423-3F34DF4B2A34}"/>
              </a:ext>
            </a:extLst>
          </p:cNvPr>
          <p:cNvPicPr>
            <a:picLocks noChangeAspect="1"/>
          </p:cNvPicPr>
          <p:nvPr/>
        </p:nvPicPr>
        <p:blipFill>
          <a:blip r:embed="rId4"/>
          <a:stretch>
            <a:fillRect/>
          </a:stretch>
        </p:blipFill>
        <p:spPr>
          <a:xfrm>
            <a:off x="3246740" y="136321"/>
            <a:ext cx="6362972" cy="6585358"/>
          </a:xfrm>
          <a:prstGeom prst="rect">
            <a:avLst/>
          </a:prstGeom>
        </p:spPr>
      </p:pic>
    </p:spTree>
    <p:extLst>
      <p:ext uri="{BB962C8B-B14F-4D97-AF65-F5344CB8AC3E}">
        <p14:creationId xmlns:p14="http://schemas.microsoft.com/office/powerpoint/2010/main" val="28994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31C650-EB84-A410-A9A1-B87A5631940A}"/>
              </a:ext>
            </a:extLst>
          </p:cNvPr>
          <p:cNvSpPr txBox="1"/>
          <p:nvPr/>
        </p:nvSpPr>
        <p:spPr>
          <a:xfrm>
            <a:off x="654986" y="567559"/>
            <a:ext cx="6256841" cy="830997"/>
          </a:xfrm>
          <a:prstGeom prst="rect">
            <a:avLst/>
          </a:prstGeom>
          <a:noFill/>
        </p:spPr>
        <p:txBody>
          <a:bodyPr wrap="none" rtlCol="0">
            <a:spAutoFit/>
          </a:bodyPr>
          <a:lstStyle/>
          <a:p>
            <a:r>
              <a:rPr lang="en-US" sz="4800" dirty="0">
                <a:latin typeface="Myriad Pro" panose="020B0503030403020204" pitchFamily="34" charset="0"/>
              </a:rPr>
              <a:t>Data Format Extensions</a:t>
            </a:r>
          </a:p>
        </p:txBody>
      </p:sp>
      <p:sp>
        <p:nvSpPr>
          <p:cNvPr id="3" name="TextBox 2">
            <a:extLst>
              <a:ext uri="{FF2B5EF4-FFF2-40B4-BE49-F238E27FC236}">
                <a16:creationId xmlns:a16="http://schemas.microsoft.com/office/drawing/2014/main" id="{7D70B8B4-867C-9F54-921F-407516F90A7A}"/>
              </a:ext>
            </a:extLst>
          </p:cNvPr>
          <p:cNvSpPr txBox="1"/>
          <p:nvPr/>
        </p:nvSpPr>
        <p:spPr>
          <a:xfrm>
            <a:off x="654986" y="1840360"/>
            <a:ext cx="11273778" cy="1754326"/>
          </a:xfrm>
          <a:prstGeom prst="rect">
            <a:avLst/>
          </a:prstGeom>
          <a:noFill/>
        </p:spPr>
        <p:txBody>
          <a:bodyPr wrap="square" rtlCol="0">
            <a:spAutoFit/>
          </a:bodyPr>
          <a:lstStyle/>
          <a:p>
            <a:r>
              <a:rPr lang="en-US" sz="3600" dirty="0">
                <a:latin typeface="Minion 3" panose="02040503050306020203" pitchFamily="18" charset="0"/>
              </a:rPr>
              <a:t>Consider potential extensions of the current </a:t>
            </a:r>
            <a:r>
              <a:rPr lang="en-US" sz="3600" dirty="0" err="1">
                <a:latin typeface="Minion 3" panose="02040503050306020203" pitchFamily="18" charset="0"/>
              </a:rPr>
              <a:t>GeoJSON</a:t>
            </a:r>
            <a:r>
              <a:rPr lang="en-US" sz="3600" dirty="0">
                <a:latin typeface="Minion 3" panose="02040503050306020203" pitchFamily="18" charset="0"/>
              </a:rPr>
              <a:t> to include such features as heading, motion time series, and uncertainty estimates.</a:t>
            </a:r>
          </a:p>
        </p:txBody>
      </p:sp>
    </p:spTree>
    <p:extLst>
      <p:ext uri="{BB962C8B-B14F-4D97-AF65-F5344CB8AC3E}">
        <p14:creationId xmlns:p14="http://schemas.microsoft.com/office/powerpoint/2010/main" val="323350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A8A5FEBE-C9EF-DAD9-3487-3A23F7EF5E6E}"/>
              </a:ext>
            </a:extLst>
          </p:cNvPr>
          <p:cNvPicPr>
            <a:picLocks noChangeAspect="1"/>
          </p:cNvPicPr>
          <p:nvPr/>
        </p:nvPicPr>
        <p:blipFill>
          <a:blip r:embed="rId2"/>
          <a:stretch>
            <a:fillRect/>
          </a:stretch>
        </p:blipFill>
        <p:spPr>
          <a:xfrm>
            <a:off x="6236856" y="0"/>
            <a:ext cx="4325966" cy="68580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47FBBE86-2757-BAAB-8D34-F80C570A58C6}"/>
              </a:ext>
            </a:extLst>
          </p:cNvPr>
          <p:cNvPicPr>
            <a:picLocks noChangeAspect="1"/>
          </p:cNvPicPr>
          <p:nvPr/>
        </p:nvPicPr>
        <p:blipFill>
          <a:blip r:embed="rId3"/>
          <a:stretch>
            <a:fillRect/>
          </a:stretch>
        </p:blipFill>
        <p:spPr>
          <a:xfrm>
            <a:off x="1268569" y="-72724"/>
            <a:ext cx="4559121" cy="7093600"/>
          </a:xfrm>
          <a:prstGeom prst="rect">
            <a:avLst/>
          </a:prstGeom>
        </p:spPr>
      </p:pic>
    </p:spTree>
    <p:extLst>
      <p:ext uri="{BB962C8B-B14F-4D97-AF65-F5344CB8AC3E}">
        <p14:creationId xmlns:p14="http://schemas.microsoft.com/office/powerpoint/2010/main" val="251769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401</Words>
  <Application>Microsoft Macintosh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Minion 3</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Calder</dc:creator>
  <cp:lastModifiedBy>Brian Calder</cp:lastModifiedBy>
  <cp:revision>3</cp:revision>
  <dcterms:created xsi:type="dcterms:W3CDTF">2023-08-08T00:48:38Z</dcterms:created>
  <dcterms:modified xsi:type="dcterms:W3CDTF">2023-08-11T02:16:24Z</dcterms:modified>
</cp:coreProperties>
</file>