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37"/>
  </p:notesMasterIdLst>
  <p:sldIdLst>
    <p:sldId id="261" r:id="rId3"/>
    <p:sldId id="259"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57" r:id="rId24"/>
    <p:sldId id="258" r:id="rId25"/>
    <p:sldId id="289" r:id="rId26"/>
    <p:sldId id="290" r:id="rId27"/>
    <p:sldId id="282" r:id="rId28"/>
    <p:sldId id="283" r:id="rId29"/>
    <p:sldId id="284" r:id="rId30"/>
    <p:sldId id="285" r:id="rId31"/>
    <p:sldId id="286" r:id="rId32"/>
    <p:sldId id="262" r:id="rId33"/>
    <p:sldId id="287" r:id="rId34"/>
    <p:sldId id="288" r:id="rId35"/>
    <p:sldId id="26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9" autoAdjust="0"/>
    <p:restoredTop sz="94660"/>
  </p:normalViewPr>
  <p:slideViewPr>
    <p:cSldViewPr snapToGrid="0">
      <p:cViewPr varScale="1">
        <p:scale>
          <a:sx n="84" d="100"/>
          <a:sy n="84" d="100"/>
        </p:scale>
        <p:origin x="2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9FA346-E06F-490D-A75B-886EA316A06F}" type="datetimeFigureOut">
              <a:rPr lang="en-US" smtClean="0"/>
              <a:t>8/14/2023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E1FB5-50ED-49EF-8B5D-0F29BB35F218}" type="slidenum">
              <a:rPr lang="en-US" smtClean="0"/>
              <a:t>‹#›</a:t>
            </a:fld>
            <a:endParaRPr lang="en-US"/>
          </a:p>
        </p:txBody>
      </p:sp>
    </p:spTree>
    <p:extLst>
      <p:ext uri="{BB962C8B-B14F-4D97-AF65-F5344CB8AC3E}">
        <p14:creationId xmlns:p14="http://schemas.microsoft.com/office/powerpoint/2010/main" val="2037541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ede442eef5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Early in the Initiative, the IHO knew that many coastal nations might have issue with CSB data collection in their waters. The result was an official IHO request for countries to indicate their position on the provision of CSB data collected within waters of national jurisdiction into the public domain. To date, 33 MS (green) have replied positively. France and Australia are the most recent signatories. And the UK has indicated that they’re moving closer…</a:t>
            </a:r>
            <a:endParaRPr>
              <a:solidFill>
                <a:schemeClr val="dk1"/>
              </a:solidFill>
            </a:endParaRPr>
          </a:p>
        </p:txBody>
      </p:sp>
      <p:sp>
        <p:nvSpPr>
          <p:cNvPr id="122" name="Google Shape;122;g1ede442eef5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ede442eef5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IHO DCDB was asked by the IHO to implement a geographic filter into our data ingest pipeline for all incoming data that would take into account national positions. And so we did. We implemented a set of topologically correct polygons for each EEZ &amp; TS where each polygon is attributed with flags indicating the restriction(s) - YES/NO…and then further caveats provided by the country would be adhered to (READ boxes).</a:t>
            </a:r>
            <a:endParaRPr/>
          </a:p>
        </p:txBody>
      </p:sp>
      <p:sp>
        <p:nvSpPr>
          <p:cNvPr id="129" name="Google Shape;129;g1ede442eef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3818d821a1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In this image you can now see an illustration of the data that was submitted to the DCDB but filtered out based on responses to the circular letter.  The data in red and yellow are not publicly accessible and is not discoverable on the viewer. The coastal States in Yellow provided positive responses, but included caveats…many which cannot be adhered to. Some states requested the ability to review the data prior to distribution. </a:t>
            </a:r>
            <a:endParaRPr>
              <a:solidFill>
                <a:schemeClr val="dk1"/>
              </a:solidFill>
            </a:endParaRPr>
          </a:p>
        </p:txBody>
      </p:sp>
      <p:sp>
        <p:nvSpPr>
          <p:cNvPr id="149" name="Google Shape;149;g23818d821a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ede442eef5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1200"/>
              </a:spcBef>
              <a:spcAft>
                <a:spcPts val="0"/>
              </a:spcAft>
              <a:buClr>
                <a:schemeClr val="dk1"/>
              </a:buClr>
              <a:buSzPts val="1100"/>
              <a:buFont typeface="Arial"/>
              <a:buNone/>
            </a:pPr>
            <a:r>
              <a:rPr lang="en"/>
              <a:t>The DCDB is working on a solution to this but acknowledges that this request will be time intensive - both the building of an application and also the review process of the coastal state</a:t>
            </a:r>
            <a:endParaRPr/>
          </a:p>
        </p:txBody>
      </p:sp>
      <p:sp>
        <p:nvSpPr>
          <p:cNvPr id="157" name="Google Shape;157;g1ede442eef5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8e59f4c847_0_49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18e59f4c847_0_499:notes"/>
          <p:cNvSpPr txBox="1">
            <a:spLocks noGrp="1"/>
          </p:cNvSpPr>
          <p:nvPr>
            <p:ph type="body" idx="1"/>
          </p:nvPr>
        </p:nvSpPr>
        <p:spPr>
          <a:xfrm>
            <a:off x="701675" y="4416428"/>
            <a:ext cx="5607000" cy="418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100"/>
          </a:p>
        </p:txBody>
      </p:sp>
      <p:sp>
        <p:nvSpPr>
          <p:cNvPr id="172" name="Google Shape;172;g18e59f4c847_0_499:notes"/>
          <p:cNvSpPr txBox="1">
            <a:spLocks noGrp="1"/>
          </p:cNvSpPr>
          <p:nvPr>
            <p:ph type="sldNum" idx="12"/>
          </p:nvPr>
        </p:nvSpPr>
        <p:spPr>
          <a:xfrm>
            <a:off x="3970344" y="8829675"/>
            <a:ext cx="3038400" cy="46500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vmlDrawing" Target="../drawings/vmlDrawing2.vml"/><Relationship Id="rId5" Type="http://schemas.openxmlformats.org/officeDocument/2006/relationships/image" Target="../media/image8.png"/><Relationship Id="rId4" Type="http://schemas.openxmlformats.org/officeDocument/2006/relationships/image" Target="../media/image1.w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38741" y="2933705"/>
            <a:ext cx="10363200" cy="469900"/>
          </a:xfrm>
        </p:spPr>
        <p:txBody>
          <a:bodyPr anchor="b">
            <a:noAutofit/>
          </a:bodyPr>
          <a:lstStyle>
            <a:lvl1pPr marL="0" indent="0">
              <a:buNone/>
              <a:defRPr sz="2133" baseline="0">
                <a:solidFill>
                  <a:schemeClr val="accent6">
                    <a:lumMod val="75000"/>
                  </a:schemeClr>
                </a:solidFill>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dirty="0"/>
              <a:t>Presenter Name</a:t>
            </a:r>
          </a:p>
        </p:txBody>
      </p:sp>
      <p:sp>
        <p:nvSpPr>
          <p:cNvPr id="9" name="Text Placeholder 8"/>
          <p:cNvSpPr>
            <a:spLocks noGrp="1"/>
          </p:cNvSpPr>
          <p:nvPr>
            <p:ph type="body" sz="quarter" idx="14" hasCustomPrompt="1"/>
          </p:nvPr>
        </p:nvSpPr>
        <p:spPr>
          <a:xfrm>
            <a:off x="938741" y="3429000"/>
            <a:ext cx="10363200" cy="406400"/>
          </a:xfrm>
        </p:spPr>
        <p:txBody>
          <a:bodyPr/>
          <a:lstStyle>
            <a:lvl1pPr>
              <a:defRPr>
                <a:solidFill>
                  <a:schemeClr val="accent6">
                    <a:lumMod val="75000"/>
                  </a:schemeClr>
                </a:solidFill>
              </a:defRPr>
            </a:lvl1pPr>
          </a:lstStyle>
          <a:p>
            <a:pPr lvl="0"/>
            <a:r>
              <a:rPr lang="en-US" dirty="0"/>
              <a:t>Date:</a:t>
            </a:r>
          </a:p>
        </p:txBody>
      </p:sp>
      <p:sp>
        <p:nvSpPr>
          <p:cNvPr id="4" name="Text Placeholder 3"/>
          <p:cNvSpPr>
            <a:spLocks noGrp="1"/>
          </p:cNvSpPr>
          <p:nvPr>
            <p:ph type="body" sz="quarter" idx="17" hasCustomPrompt="1"/>
          </p:nvPr>
        </p:nvSpPr>
        <p:spPr>
          <a:xfrm>
            <a:off x="938741" y="2413000"/>
            <a:ext cx="10363200" cy="508000"/>
          </a:xfrm>
        </p:spPr>
        <p:txBody>
          <a:bodyPr>
            <a:noAutofit/>
          </a:bodyPr>
          <a:lstStyle>
            <a:lvl1pPr>
              <a:defRPr sz="3200" baseline="0">
                <a:solidFill>
                  <a:schemeClr val="tx2"/>
                </a:solidFill>
                <a:latin typeface="Franklin Gothic Medium Cond" panose="020B0606030402020204" pitchFamily="34" charset="0"/>
              </a:defRPr>
            </a:lvl1pPr>
          </a:lstStyle>
          <a:p>
            <a:pPr lvl="0"/>
            <a:r>
              <a:rPr lang="en-US" dirty="0"/>
              <a:t>PRESENTATION TITLE</a:t>
            </a: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741" y="688703"/>
            <a:ext cx="1492039" cy="1488203"/>
          </a:xfrm>
          <a:prstGeom prst="rect">
            <a:avLst/>
          </a:prstGeom>
        </p:spPr>
      </p:pic>
      <p:sp>
        <p:nvSpPr>
          <p:cNvPr id="10" name="Rectangle 9"/>
          <p:cNvSpPr/>
          <p:nvPr userDrawn="1"/>
        </p:nvSpPr>
        <p:spPr>
          <a:xfrm>
            <a:off x="1" y="5834340"/>
            <a:ext cx="11686674" cy="276999"/>
          </a:xfrm>
          <a:prstGeom prst="rect">
            <a:avLst/>
          </a:prstGeom>
        </p:spPr>
        <p:txBody>
          <a:bodyPr wrap="square">
            <a:spAutoFit/>
          </a:bodyPr>
          <a:lstStyle/>
          <a:p>
            <a:pPr marL="0" lvl="0" indent="0" algn="ctr" defTabSz="1219139" rtl="0" eaLnBrk="1" latinLnBrk="0" hangingPunct="1">
              <a:spcBef>
                <a:spcPct val="20000"/>
              </a:spcBef>
              <a:buFont typeface="Arial" panose="020B0604020202020204" pitchFamily="34" charset="0"/>
              <a:buNone/>
            </a:pPr>
            <a:r>
              <a:rPr lang="en-US" sz="1200" kern="1200" baseline="0" dirty="0">
                <a:solidFill>
                  <a:srgbClr val="192F43"/>
                </a:solidFill>
                <a:latin typeface="Franklin Gothic Medium Cond" panose="020B0606030402020204" pitchFamily="34" charset="0"/>
                <a:ea typeface="+mn-ea"/>
                <a:cs typeface="Arial" panose="020B0604020202020204" pitchFamily="34" charset="0"/>
              </a:rPr>
              <a:t>Approved for Public </a:t>
            </a:r>
            <a:r>
              <a:rPr lang="en-US" sz="1200" b="0" kern="1200" baseline="0" dirty="0">
                <a:solidFill>
                  <a:srgbClr val="192F43"/>
                </a:solidFill>
                <a:latin typeface="Franklin Gothic Medium Cond" panose="020B0606030402020204" pitchFamily="34" charset="0"/>
                <a:ea typeface="+mn-ea"/>
                <a:cs typeface="Arial" panose="020B0604020202020204" pitchFamily="34" charset="0"/>
              </a:rPr>
              <a:t>Release</a:t>
            </a:r>
            <a:r>
              <a:rPr lang="en-US" sz="1200" kern="1200" baseline="0" dirty="0">
                <a:solidFill>
                  <a:srgbClr val="192F43"/>
                </a:solidFill>
                <a:latin typeface="Franklin Gothic Medium Cond" panose="020B0606030402020204" pitchFamily="34" charset="0"/>
                <a:ea typeface="+mn-ea"/>
                <a:cs typeface="Arial" panose="020B0604020202020204" pitchFamily="34" charset="0"/>
              </a:rPr>
              <a:t>,</a:t>
            </a:r>
          </a:p>
        </p:txBody>
      </p:sp>
      <p:sp>
        <p:nvSpPr>
          <p:cNvPr id="11" name="Text Placeholder 4"/>
          <p:cNvSpPr>
            <a:spLocks noGrp="1"/>
          </p:cNvSpPr>
          <p:nvPr>
            <p:ph type="body" sz="quarter" idx="18" hasCustomPrompt="1"/>
          </p:nvPr>
        </p:nvSpPr>
        <p:spPr>
          <a:xfrm>
            <a:off x="6572088" y="5834340"/>
            <a:ext cx="1552944" cy="349005"/>
          </a:xfrm>
        </p:spPr>
        <p:txBody>
          <a:bodyPr>
            <a:normAutofit/>
          </a:bodyPr>
          <a:lstStyle>
            <a:lvl1pPr algn="l">
              <a:defRPr sz="1200" b="0">
                <a:solidFill>
                  <a:srgbClr val="192F43"/>
                </a:solidFill>
                <a:latin typeface="Franklin Gothic Medium Cond" panose="020B0606030402020204" pitchFamily="34" charset="0"/>
              </a:defRPr>
            </a:lvl1pPr>
          </a:lstStyle>
          <a:p>
            <a:pPr lvl="0"/>
            <a:r>
              <a:rPr lang="en-US" dirty="0"/>
              <a:t>XX-XXXX</a:t>
            </a:r>
          </a:p>
        </p:txBody>
      </p:sp>
    </p:spTree>
    <p:extLst>
      <p:ext uri="{BB962C8B-B14F-4D97-AF65-F5344CB8AC3E}">
        <p14:creationId xmlns:p14="http://schemas.microsoft.com/office/powerpoint/2010/main" val="317487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Typ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4"/>
            <a:ext cx="10972800" cy="4165599"/>
          </a:xfrm>
        </p:spPr>
        <p:txBody>
          <a:bodyPr/>
          <a:lstStyle/>
          <a:p>
            <a:pPr lvl="0"/>
            <a:r>
              <a:rPr lang="en-US"/>
              <a:t>Edit Master text styles</a:t>
            </a:r>
          </a:p>
          <a:p>
            <a:pPr lvl="1"/>
            <a:r>
              <a:rPr lang="en-US"/>
              <a:t>Second level</a:t>
            </a:r>
          </a:p>
          <a:p>
            <a:pPr lvl="2"/>
            <a:r>
              <a:rPr lang="en-US"/>
              <a:t>Third level</a:t>
            </a:r>
          </a:p>
        </p:txBody>
      </p:sp>
      <p:pic>
        <p:nvPicPr>
          <p:cNvPr id="9" name="Picture 8"/>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425763" y="5907999"/>
            <a:ext cx="437911" cy="438487"/>
          </a:xfrm>
          <a:prstGeom prst="rect">
            <a:avLst/>
          </a:prstGeom>
        </p:spPr>
      </p:pic>
      <p:pic>
        <p:nvPicPr>
          <p:cNvPr id="10" name="Picture 9"/>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569673" y="5913670"/>
            <a:ext cx="414529" cy="432817"/>
          </a:xfrm>
          <a:prstGeom prst="rect">
            <a:avLst/>
          </a:prstGeom>
        </p:spPr>
      </p:pic>
      <p:pic>
        <p:nvPicPr>
          <p:cNvPr id="11" name="Picture 10"/>
          <p:cNvPicPr>
            <a:picLocks noChangeAspect="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993918" y="5909098"/>
            <a:ext cx="384049" cy="441961"/>
          </a:xfrm>
          <a:prstGeom prst="rect">
            <a:avLst/>
          </a:prstGeom>
        </p:spPr>
      </p:pic>
      <p:pic>
        <p:nvPicPr>
          <p:cNvPr id="12" name="Picture 11"/>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41563" y="5899954"/>
            <a:ext cx="377953" cy="460249"/>
          </a:xfrm>
          <a:prstGeom prst="rect">
            <a:avLst/>
          </a:prstGeom>
        </p:spPr>
      </p:pic>
    </p:spTree>
    <p:extLst>
      <p:ext uri="{BB962C8B-B14F-4D97-AF65-F5344CB8AC3E}">
        <p14:creationId xmlns:p14="http://schemas.microsoft.com/office/powerpoint/2010/main" val="271454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Typ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4"/>
            <a:ext cx="5486400" cy="4165599"/>
          </a:xfrm>
        </p:spPr>
        <p:txBody>
          <a:bodyPr/>
          <a:lstStyle/>
          <a:p>
            <a:pPr lvl="0"/>
            <a:r>
              <a:rPr lang="en-US"/>
              <a:t>Edit Master text styles</a:t>
            </a:r>
          </a:p>
          <a:p>
            <a:pPr lvl="1"/>
            <a:r>
              <a:rPr lang="en-US"/>
              <a:t>Second level</a:t>
            </a:r>
          </a:p>
          <a:p>
            <a:pPr lvl="2"/>
            <a:r>
              <a:rPr lang="en-US"/>
              <a:t>Third level</a:t>
            </a:r>
          </a:p>
        </p:txBody>
      </p:sp>
      <p:sp>
        <p:nvSpPr>
          <p:cNvPr id="9" name="Picture Placeholder 8"/>
          <p:cNvSpPr>
            <a:spLocks noGrp="1"/>
          </p:cNvSpPr>
          <p:nvPr>
            <p:ph type="pic" sz="quarter" idx="15"/>
          </p:nvPr>
        </p:nvSpPr>
        <p:spPr>
          <a:xfrm>
            <a:off x="6197600" y="1600200"/>
            <a:ext cx="5384800" cy="4165600"/>
          </a:xfrm>
        </p:spPr>
        <p:txBody>
          <a:bodyPr/>
          <a:lstStyle/>
          <a:p>
            <a:r>
              <a:rPr lang="en-US"/>
              <a:t>Click icon to add picture</a:t>
            </a:r>
            <a:endParaRPr lang="en-US" dirty="0"/>
          </a:p>
        </p:txBody>
      </p:sp>
      <p:pic>
        <p:nvPicPr>
          <p:cNvPr id="12" name="Picture 11"/>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425763" y="5907999"/>
            <a:ext cx="437911" cy="438487"/>
          </a:xfrm>
          <a:prstGeom prst="rect">
            <a:avLst/>
          </a:prstGeom>
        </p:spPr>
      </p:pic>
      <p:pic>
        <p:nvPicPr>
          <p:cNvPr id="13" name="Picture 12"/>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569673" y="5913670"/>
            <a:ext cx="414529" cy="432817"/>
          </a:xfrm>
          <a:prstGeom prst="rect">
            <a:avLst/>
          </a:prstGeom>
        </p:spPr>
      </p:pic>
      <p:pic>
        <p:nvPicPr>
          <p:cNvPr id="14" name="Picture 13"/>
          <p:cNvPicPr>
            <a:picLocks noChangeAspect="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993918" y="5909098"/>
            <a:ext cx="384049" cy="441961"/>
          </a:xfrm>
          <a:prstGeom prst="rect">
            <a:avLst/>
          </a:prstGeom>
        </p:spPr>
      </p:pic>
      <p:pic>
        <p:nvPicPr>
          <p:cNvPr id="15" name="Picture 14"/>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41563" y="5899954"/>
            <a:ext cx="377953" cy="460249"/>
          </a:xfrm>
          <a:prstGeom prst="rect">
            <a:avLst/>
          </a:prstGeom>
        </p:spPr>
      </p:pic>
    </p:spTree>
    <p:extLst>
      <p:ext uri="{BB962C8B-B14F-4D97-AF65-F5344CB8AC3E}">
        <p14:creationId xmlns:p14="http://schemas.microsoft.com/office/powerpoint/2010/main" val="1053935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425763" y="5907999"/>
            <a:ext cx="437911" cy="438487"/>
          </a:xfrm>
          <a:prstGeom prst="rect">
            <a:avLst/>
          </a:prstGeom>
        </p:spPr>
      </p:pic>
      <p:pic>
        <p:nvPicPr>
          <p:cNvPr id="6" name="Picture 5"/>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569673" y="5913670"/>
            <a:ext cx="414529" cy="432817"/>
          </a:xfrm>
          <a:prstGeom prst="rect">
            <a:avLst/>
          </a:prstGeom>
        </p:spPr>
      </p:pic>
      <p:pic>
        <p:nvPicPr>
          <p:cNvPr id="7" name="Picture 6"/>
          <p:cNvPicPr>
            <a:picLocks noChangeAspect="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993918" y="5909098"/>
            <a:ext cx="384049" cy="441961"/>
          </a:xfrm>
          <a:prstGeom prst="rect">
            <a:avLst/>
          </a:prstGeom>
        </p:spPr>
      </p:pic>
      <p:pic>
        <p:nvPicPr>
          <p:cNvPr id="9" name="Picture 8"/>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41563" y="5899954"/>
            <a:ext cx="377953" cy="460249"/>
          </a:xfrm>
          <a:prstGeom prst="rect">
            <a:avLst/>
          </a:prstGeom>
        </p:spPr>
      </p:pic>
    </p:spTree>
    <p:extLst>
      <p:ext uri="{BB962C8B-B14F-4D97-AF65-F5344CB8AC3E}">
        <p14:creationId xmlns:p14="http://schemas.microsoft.com/office/powerpoint/2010/main" val="136440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Blank No Seal">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14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tatic Closing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582400" y="6147763"/>
            <a:ext cx="508000" cy="365125"/>
          </a:xfrm>
          <a:prstGeom prst="rect">
            <a:avLst/>
          </a:prstGeom>
        </p:spPr>
        <p:txBody>
          <a:bodyPr/>
          <a:lstStyle/>
          <a:p>
            <a:fld id="{D57E5131-616D-48EB-A119-F77537C6876A}" type="slidenum">
              <a:rPr lang="en-US" smtClean="0"/>
              <a:t>‹#›</a:t>
            </a:fld>
            <a:endParaRPr lang="en-US"/>
          </a:p>
        </p:txBody>
      </p:sp>
      <p:sp>
        <p:nvSpPr>
          <p:cNvPr id="8" name="Rectangle 7"/>
          <p:cNvSpPr/>
          <p:nvPr userDrawn="1"/>
        </p:nvSpPr>
        <p:spPr>
          <a:xfrm>
            <a:off x="0" y="5834340"/>
            <a:ext cx="12192000" cy="276999"/>
          </a:xfrm>
          <a:prstGeom prst="rect">
            <a:avLst/>
          </a:prstGeom>
        </p:spPr>
        <p:txBody>
          <a:bodyPr wrap="square">
            <a:spAutoFit/>
          </a:bodyPr>
          <a:lstStyle/>
          <a:p>
            <a:pPr marL="0" lvl="0" indent="0" algn="ctr" defTabSz="1219139" rtl="0" eaLnBrk="1" latinLnBrk="0" hangingPunct="1">
              <a:spcBef>
                <a:spcPct val="20000"/>
              </a:spcBef>
              <a:buFont typeface="Arial" panose="020B0604020202020204" pitchFamily="34" charset="0"/>
              <a:buNone/>
            </a:pPr>
            <a:r>
              <a:rPr lang="en-US" sz="1200" kern="1200" baseline="0" dirty="0">
                <a:solidFill>
                  <a:srgbClr val="192F43"/>
                </a:solidFill>
                <a:latin typeface="Franklin Gothic Medium Cond" panose="020B0606030402020204" pitchFamily="34" charset="0"/>
                <a:ea typeface="+mn-ea"/>
                <a:cs typeface="Arial" panose="020B0604020202020204" pitchFamily="34" charset="0"/>
              </a:rPr>
              <a:t>Approved for Public </a:t>
            </a:r>
            <a:r>
              <a:rPr lang="en-US" sz="1200" b="0" kern="1200" baseline="0" dirty="0">
                <a:solidFill>
                  <a:srgbClr val="192F43"/>
                </a:solidFill>
                <a:latin typeface="Franklin Gothic Medium Cond" panose="020B0606030402020204" pitchFamily="34" charset="0"/>
                <a:ea typeface="+mn-ea"/>
                <a:cs typeface="Arial" panose="020B0604020202020204" pitchFamily="34" charset="0"/>
              </a:rPr>
              <a:t>Release</a:t>
            </a:r>
            <a:r>
              <a:rPr lang="en-US" sz="1200" kern="1200" baseline="0" dirty="0">
                <a:solidFill>
                  <a:srgbClr val="192F43"/>
                </a:solidFill>
                <a:latin typeface="Franklin Gothic Medium Cond" panose="020B0606030402020204" pitchFamily="34" charset="0"/>
                <a:ea typeface="+mn-ea"/>
                <a:cs typeface="Arial" panose="020B0604020202020204" pitchFamily="34" charset="0"/>
              </a:rPr>
              <a:t>,</a:t>
            </a:r>
          </a:p>
        </p:txBody>
      </p:sp>
      <p:sp>
        <p:nvSpPr>
          <p:cNvPr id="9" name="Text Placeholder 4"/>
          <p:cNvSpPr>
            <a:spLocks noGrp="1"/>
          </p:cNvSpPr>
          <p:nvPr>
            <p:ph type="body" sz="quarter" idx="18" hasCustomPrompt="1"/>
          </p:nvPr>
        </p:nvSpPr>
        <p:spPr>
          <a:xfrm>
            <a:off x="6852825" y="5834340"/>
            <a:ext cx="1552944" cy="349005"/>
          </a:xfrm>
        </p:spPr>
        <p:txBody>
          <a:bodyPr>
            <a:normAutofit/>
          </a:bodyPr>
          <a:lstStyle>
            <a:lvl1pPr algn="l">
              <a:defRPr sz="1200" b="0">
                <a:solidFill>
                  <a:srgbClr val="192F43"/>
                </a:solidFill>
                <a:latin typeface="Franklin Gothic Medium Cond" panose="020B0606030402020204" pitchFamily="34" charset="0"/>
              </a:defRPr>
            </a:lvl1pPr>
          </a:lstStyle>
          <a:p>
            <a:pPr lvl="0"/>
            <a:r>
              <a:rPr lang="en-US" dirty="0"/>
              <a:t>XX-XXXX</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94891" y="2614863"/>
            <a:ext cx="8202218" cy="785431"/>
          </a:xfrm>
          <a:prstGeom prst="rect">
            <a:avLst/>
          </a:prstGeom>
        </p:spPr>
      </p:pic>
    </p:spTree>
    <p:extLst>
      <p:ext uri="{BB962C8B-B14F-4D97-AF65-F5344CB8AC3E}">
        <p14:creationId xmlns:p14="http://schemas.microsoft.com/office/powerpoint/2010/main" val="153731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nternal Animated Closing Slide">
    <p:spTree>
      <p:nvGrpSpPr>
        <p:cNvPr id="1" name=""/>
        <p:cNvGrpSpPr/>
        <p:nvPr/>
      </p:nvGrpSpPr>
      <p:grpSpPr>
        <a:xfrm>
          <a:off x="0" y="0"/>
          <a:ext cx="0" cy="0"/>
          <a:chOff x="0" y="0"/>
          <a:chExt cx="0" cy="0"/>
        </a:xfrm>
      </p:grpSpPr>
      <p:graphicFrame>
        <p:nvGraphicFramePr>
          <p:cNvPr id="11" name="Object 10"/>
          <p:cNvGraphicFramePr>
            <a:graphicFrameLocks noChangeAspect="1"/>
          </p:cNvGraphicFramePr>
          <p:nvPr>
            <p:extLst/>
          </p:nvPr>
        </p:nvGraphicFramePr>
        <p:xfrm>
          <a:off x="11936279" y="-610"/>
          <a:ext cx="249543" cy="2591410"/>
        </p:xfrm>
        <a:graphic>
          <a:graphicData uri="http://schemas.openxmlformats.org/presentationml/2006/ole">
            <mc:AlternateContent xmlns:mc="http://schemas.openxmlformats.org/markup-compatibility/2006">
              <mc:Choice xmlns:v="urn:schemas-microsoft-com:vml" Requires="v">
                <p:oleObj spid="_x0000_s3138" name="Image" r:id="rId3" imgW="330120" imgH="3428280" progId="Photoshop.Image.13">
                  <p:embed/>
                </p:oleObj>
              </mc:Choice>
              <mc:Fallback>
                <p:oleObj name="Image" r:id="rId3" imgW="330120" imgH="3428280" progId="Photoshop.Image.13">
                  <p:embed/>
                  <p:pic>
                    <p:nvPicPr>
                      <p:cNvPr id="0" name=""/>
                      <p:cNvPicPr/>
                      <p:nvPr/>
                    </p:nvPicPr>
                    <p:blipFill>
                      <a:blip r:embed="rId4"/>
                      <a:stretch>
                        <a:fillRect/>
                      </a:stretch>
                    </p:blipFill>
                    <p:spPr>
                      <a:xfrm>
                        <a:off x="11936279" y="-610"/>
                        <a:ext cx="249543" cy="2591410"/>
                      </a:xfrm>
                      <a:prstGeom prst="rect">
                        <a:avLst/>
                      </a:prstGeom>
                    </p:spPr>
                  </p:pic>
                </p:oleObj>
              </mc:Fallback>
            </mc:AlternateContent>
          </a:graphicData>
        </a:graphic>
      </p:graphicFrame>
      <p:sp>
        <p:nvSpPr>
          <p:cNvPr id="10" name="Rectangle 9"/>
          <p:cNvSpPr/>
          <p:nvPr userDrawn="1"/>
        </p:nvSpPr>
        <p:spPr>
          <a:xfrm>
            <a:off x="1" y="5834340"/>
            <a:ext cx="11686674" cy="276999"/>
          </a:xfrm>
          <a:prstGeom prst="rect">
            <a:avLst/>
          </a:prstGeom>
        </p:spPr>
        <p:txBody>
          <a:bodyPr wrap="square">
            <a:spAutoFit/>
          </a:bodyPr>
          <a:lstStyle/>
          <a:p>
            <a:pPr marL="0" lvl="0" indent="0" algn="ctr" defTabSz="1219139" rtl="0" eaLnBrk="1" latinLnBrk="0" hangingPunct="1">
              <a:spcBef>
                <a:spcPct val="20000"/>
              </a:spcBef>
              <a:buFont typeface="Arial" panose="020B0604020202020204" pitchFamily="34" charset="0"/>
              <a:buNone/>
            </a:pPr>
            <a:r>
              <a:rPr lang="en-US" sz="1200" kern="1200" baseline="0" dirty="0">
                <a:solidFill>
                  <a:srgbClr val="192F43"/>
                </a:solidFill>
                <a:latin typeface="Franklin Gothic Medium Cond" panose="020B0606030402020204" pitchFamily="34" charset="0"/>
                <a:ea typeface="+mn-ea"/>
                <a:cs typeface="Arial" panose="020B0604020202020204" pitchFamily="34" charset="0"/>
              </a:rPr>
              <a:t>Approved for Public </a:t>
            </a:r>
            <a:r>
              <a:rPr lang="en-US" sz="1200" b="0" kern="1200" baseline="0" dirty="0">
                <a:solidFill>
                  <a:srgbClr val="192F43"/>
                </a:solidFill>
                <a:latin typeface="Franklin Gothic Medium Cond" panose="020B0606030402020204" pitchFamily="34" charset="0"/>
                <a:ea typeface="+mn-ea"/>
                <a:cs typeface="Arial" panose="020B0604020202020204" pitchFamily="34" charset="0"/>
              </a:rPr>
              <a:t>Release</a:t>
            </a:r>
            <a:r>
              <a:rPr lang="en-US" sz="1200" kern="1200" baseline="0" dirty="0">
                <a:solidFill>
                  <a:srgbClr val="192F43"/>
                </a:solidFill>
                <a:latin typeface="Franklin Gothic Medium Cond" panose="020B0606030402020204" pitchFamily="34" charset="0"/>
                <a:ea typeface="+mn-ea"/>
                <a:cs typeface="Arial" panose="020B0604020202020204" pitchFamily="34" charset="0"/>
              </a:rPr>
              <a:t>,</a:t>
            </a:r>
          </a:p>
        </p:txBody>
      </p:sp>
      <p:sp>
        <p:nvSpPr>
          <p:cNvPr id="12" name="Text Placeholder 4"/>
          <p:cNvSpPr>
            <a:spLocks noGrp="1"/>
          </p:cNvSpPr>
          <p:nvPr>
            <p:ph type="body" sz="quarter" idx="18" hasCustomPrompt="1"/>
          </p:nvPr>
        </p:nvSpPr>
        <p:spPr>
          <a:xfrm>
            <a:off x="6572088" y="5834340"/>
            <a:ext cx="1552944" cy="349005"/>
          </a:xfrm>
        </p:spPr>
        <p:txBody>
          <a:bodyPr>
            <a:normAutofit/>
          </a:bodyPr>
          <a:lstStyle>
            <a:lvl1pPr algn="l">
              <a:defRPr sz="1200" b="0">
                <a:solidFill>
                  <a:srgbClr val="192F43"/>
                </a:solidFill>
                <a:latin typeface="Franklin Gothic Medium Cond" panose="020B0606030402020204" pitchFamily="34" charset="0"/>
              </a:defRPr>
            </a:lvl1pPr>
          </a:lstStyle>
          <a:p>
            <a:pPr lvl="0"/>
            <a:r>
              <a:rPr lang="en-US" dirty="0"/>
              <a:t>XX-XXXX</a:t>
            </a:r>
          </a:p>
        </p:txBody>
      </p:sp>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32239" y="1423546"/>
            <a:ext cx="2927521" cy="2944107"/>
          </a:xfrm>
          <a:prstGeom prst="rect">
            <a:avLst/>
          </a:prstGeom>
        </p:spPr>
      </p:pic>
    </p:spTree>
    <p:extLst>
      <p:ext uri="{BB962C8B-B14F-4D97-AF65-F5344CB8AC3E}">
        <p14:creationId xmlns:p14="http://schemas.microsoft.com/office/powerpoint/2010/main" val="305179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9"/>
        <p:cNvGrpSpPr/>
        <p:nvPr/>
      </p:nvGrpSpPr>
      <p:grpSpPr>
        <a:xfrm>
          <a:off x="0" y="0"/>
          <a:ext cx="0" cy="0"/>
          <a:chOff x="0" y="0"/>
          <a:chExt cx="0" cy="0"/>
        </a:xfrm>
      </p:grpSpPr>
      <p:sp>
        <p:nvSpPr>
          <p:cNvPr id="30" name="Google Shape;30;g19f98752b78_0_280"/>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609585" lvl="0" indent="-482588" algn="l">
              <a:lnSpc>
                <a:spcPct val="90000"/>
              </a:lnSpc>
              <a:spcBef>
                <a:spcPts val="1067"/>
              </a:spcBef>
              <a:spcAft>
                <a:spcPts val="0"/>
              </a:spcAft>
              <a:buClr>
                <a:schemeClr val="dk1"/>
              </a:buClr>
              <a:buSzPts val="2100"/>
              <a:buChar char="•"/>
              <a:defRPr>
                <a:latin typeface="Arial"/>
                <a:ea typeface="Arial"/>
                <a:cs typeface="Arial"/>
                <a:sym typeface="Arial"/>
              </a:defRPr>
            </a:lvl1pPr>
            <a:lvl2pPr marL="1219170" lvl="1" indent="-457189" algn="l">
              <a:lnSpc>
                <a:spcPct val="90000"/>
              </a:lnSpc>
              <a:spcBef>
                <a:spcPts val="533"/>
              </a:spcBef>
              <a:spcAft>
                <a:spcPts val="0"/>
              </a:spcAft>
              <a:buClr>
                <a:schemeClr val="dk1"/>
              </a:buClr>
              <a:buSzPts val="1800"/>
              <a:buChar char="•"/>
              <a:defRPr>
                <a:latin typeface="Arial"/>
                <a:ea typeface="Arial"/>
                <a:cs typeface="Arial"/>
                <a:sym typeface="Arial"/>
              </a:defRPr>
            </a:lvl2pPr>
            <a:lvl3pPr marL="1828754" lvl="2" indent="-431789" algn="l">
              <a:lnSpc>
                <a:spcPct val="90000"/>
              </a:lnSpc>
              <a:spcBef>
                <a:spcPts val="533"/>
              </a:spcBef>
              <a:spcAft>
                <a:spcPts val="0"/>
              </a:spcAft>
              <a:buClr>
                <a:schemeClr val="dk1"/>
              </a:buClr>
              <a:buSzPts val="1500"/>
              <a:buChar char="•"/>
              <a:defRPr>
                <a:latin typeface="Arial"/>
                <a:ea typeface="Arial"/>
                <a:cs typeface="Arial"/>
                <a:sym typeface="Arial"/>
              </a:defRPr>
            </a:lvl3pPr>
            <a:lvl4pPr marL="2438339" lvl="3" indent="-423323" algn="l">
              <a:lnSpc>
                <a:spcPct val="90000"/>
              </a:lnSpc>
              <a:spcBef>
                <a:spcPts val="533"/>
              </a:spcBef>
              <a:spcAft>
                <a:spcPts val="0"/>
              </a:spcAft>
              <a:buClr>
                <a:schemeClr val="dk1"/>
              </a:buClr>
              <a:buSzPts val="1400"/>
              <a:buChar char="•"/>
              <a:defRPr>
                <a:latin typeface="Arial"/>
                <a:ea typeface="Arial"/>
                <a:cs typeface="Arial"/>
                <a:sym typeface="Arial"/>
              </a:defRPr>
            </a:lvl4pPr>
            <a:lvl5pPr marL="3047924" lvl="4" indent="-423323" algn="l">
              <a:lnSpc>
                <a:spcPct val="90000"/>
              </a:lnSpc>
              <a:spcBef>
                <a:spcPts val="533"/>
              </a:spcBef>
              <a:spcAft>
                <a:spcPts val="0"/>
              </a:spcAft>
              <a:buClr>
                <a:schemeClr val="dk1"/>
              </a:buClr>
              <a:buSzPts val="1400"/>
              <a:buChar char="•"/>
              <a:defRPr>
                <a:latin typeface="Arial"/>
                <a:ea typeface="Arial"/>
                <a:cs typeface="Arial"/>
                <a:sym typeface="Aria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1" name="Google Shape;31;g19f98752b78_0_280"/>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grpSp>
        <p:nvGrpSpPr>
          <p:cNvPr id="32" name="Google Shape;32;g19f98752b78_0_280"/>
          <p:cNvGrpSpPr/>
          <p:nvPr/>
        </p:nvGrpSpPr>
        <p:grpSpPr>
          <a:xfrm>
            <a:off x="-1" y="0"/>
            <a:ext cx="1884105" cy="1887824"/>
            <a:chOff x="-2" y="0"/>
            <a:chExt cx="1884105" cy="1887824"/>
          </a:xfrm>
        </p:grpSpPr>
        <p:grpSp>
          <p:nvGrpSpPr>
            <p:cNvPr id="33" name="Google Shape;33;g19f98752b78_0_280"/>
            <p:cNvGrpSpPr/>
            <p:nvPr/>
          </p:nvGrpSpPr>
          <p:grpSpPr>
            <a:xfrm>
              <a:off x="-2" y="818"/>
              <a:ext cx="1884105" cy="1887006"/>
              <a:chOff x="-2" y="818"/>
              <a:chExt cx="1884105" cy="1887006"/>
            </a:xfrm>
          </p:grpSpPr>
          <p:pic>
            <p:nvPicPr>
              <p:cNvPr id="34" name="Google Shape;34;g19f98752b78_0_28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39566" y="818"/>
                <a:ext cx="944537" cy="941640"/>
              </a:xfrm>
              <a:prstGeom prst="rect">
                <a:avLst/>
              </a:prstGeom>
              <a:noFill/>
              <a:ln>
                <a:noFill/>
              </a:ln>
            </p:spPr>
          </p:pic>
          <p:pic>
            <p:nvPicPr>
              <p:cNvPr id="35" name="Google Shape;35;g19f98752b78_0_28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 y="942458"/>
                <a:ext cx="939567" cy="945366"/>
              </a:xfrm>
              <a:prstGeom prst="rect">
                <a:avLst/>
              </a:prstGeom>
              <a:noFill/>
              <a:ln>
                <a:noFill/>
              </a:ln>
            </p:spPr>
          </p:pic>
        </p:grpSp>
        <p:pic>
          <p:nvPicPr>
            <p:cNvPr id="36" name="Google Shape;36;g19f98752b78_0_28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 y="0"/>
              <a:ext cx="939567" cy="942458"/>
            </a:xfrm>
            <a:prstGeom prst="rect">
              <a:avLst/>
            </a:prstGeom>
            <a:noFill/>
            <a:ln>
              <a:noFill/>
            </a:ln>
          </p:spPr>
        </p:pic>
      </p:grpSp>
      <p:sp>
        <p:nvSpPr>
          <p:cNvPr id="37" name="Google Shape;37;g19f98752b78_0_280"/>
          <p:cNvSpPr txBox="1">
            <a:spLocks noGrp="1"/>
          </p:cNvSpPr>
          <p:nvPr>
            <p:ph type="title"/>
          </p:nvPr>
        </p:nvSpPr>
        <p:spPr>
          <a:xfrm>
            <a:off x="1879132" y="0"/>
            <a:ext cx="10312800" cy="883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800"/>
              <a:buFont typeface="Arial Black"/>
              <a:buNone/>
              <a:defRPr sz="2400" cap="none">
                <a:latin typeface="Arial Black"/>
                <a:ea typeface="Arial Black"/>
                <a:cs typeface="Arial Black"/>
                <a:sym typeface="Arial Black"/>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600845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42"/>
        <p:cNvGrpSpPr/>
        <p:nvPr/>
      </p:nvGrpSpPr>
      <p:grpSpPr>
        <a:xfrm>
          <a:off x="0" y="0"/>
          <a:ext cx="0" cy="0"/>
          <a:chOff x="0" y="0"/>
          <a:chExt cx="0" cy="0"/>
        </a:xfrm>
      </p:grpSpPr>
      <p:sp>
        <p:nvSpPr>
          <p:cNvPr id="43" name="Google Shape;43;g19f98752b78_0_289"/>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Arial"/>
              <a:buNone/>
              <a:defRPr sz="60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4" name="Google Shape;44;g19f98752b78_0_289"/>
          <p:cNvSpPr txBox="1">
            <a:spLocks noGrp="1"/>
          </p:cNvSpPr>
          <p:nvPr>
            <p:ph type="subTitle" idx="1"/>
          </p:nvPr>
        </p:nvSpPr>
        <p:spPr>
          <a:xfrm>
            <a:off x="1524000" y="3602039"/>
            <a:ext cx="9144000" cy="1655600"/>
          </a:xfrm>
          <a:prstGeom prst="rect">
            <a:avLst/>
          </a:prstGeom>
          <a:noFill/>
          <a:ln>
            <a:noFill/>
          </a:ln>
        </p:spPr>
        <p:txBody>
          <a:bodyPr spcFirstLastPara="1" wrap="square" lIns="68575" tIns="34275" rIns="68575" bIns="34275" anchor="t" anchorCtr="0">
            <a:no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45" name="Google Shape;45;g19f98752b78_0_28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pic>
        <p:nvPicPr>
          <p:cNvPr id="46" name="Google Shape;46;g19f98752b78_0_28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391320" y="0"/>
            <a:ext cx="3437937" cy="1145979"/>
          </a:xfrm>
          <a:prstGeom prst="rect">
            <a:avLst/>
          </a:prstGeom>
          <a:noFill/>
          <a:ln>
            <a:noFill/>
          </a:ln>
        </p:spPr>
      </p:pic>
    </p:spTree>
    <p:extLst>
      <p:ext uri="{BB962C8B-B14F-4D97-AF65-F5344CB8AC3E}">
        <p14:creationId xmlns:p14="http://schemas.microsoft.com/office/powerpoint/2010/main" val="3740528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vmlDrawing" Target="../drawings/vmlDrawing1.v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4"/>
            <a:ext cx="10972800" cy="41655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graphicFrame>
        <p:nvGraphicFramePr>
          <p:cNvPr id="7" name="Object 6"/>
          <p:cNvGraphicFramePr>
            <a:graphicFrameLocks noChangeAspect="1"/>
          </p:cNvGraphicFramePr>
          <p:nvPr>
            <p:extLst>
              <p:ext uri="{D42A27DB-BD31-4B8C-83A1-F6EECF244321}">
                <p14:modId xmlns:p14="http://schemas.microsoft.com/office/powerpoint/2010/main" val="2422478746"/>
              </p:ext>
            </p:extLst>
          </p:nvPr>
        </p:nvGraphicFramePr>
        <p:xfrm>
          <a:off x="11936279" y="-610"/>
          <a:ext cx="249543" cy="2591410"/>
        </p:xfrm>
        <a:graphic>
          <a:graphicData uri="http://schemas.openxmlformats.org/presentationml/2006/ole">
            <mc:AlternateContent xmlns:mc="http://schemas.openxmlformats.org/markup-compatibility/2006">
              <mc:Choice xmlns:v="urn:schemas-microsoft-com:vml" Requires="v">
                <p:oleObj spid="_x0000_s2182" name="Image" r:id="rId12" imgW="330120" imgH="3428280" progId="Photoshop.Image.13">
                  <p:embed/>
                </p:oleObj>
              </mc:Choice>
              <mc:Fallback>
                <p:oleObj name="Image" r:id="rId12" imgW="330120" imgH="3428280" progId="Photoshop.Image.13">
                  <p:embed/>
                  <p:pic>
                    <p:nvPicPr>
                      <p:cNvPr id="0" name=""/>
                      <p:cNvPicPr/>
                      <p:nvPr/>
                    </p:nvPicPr>
                    <p:blipFill>
                      <a:blip r:embed="rId13"/>
                      <a:stretch>
                        <a:fillRect/>
                      </a:stretch>
                    </p:blipFill>
                    <p:spPr>
                      <a:xfrm>
                        <a:off x="11936279" y="-610"/>
                        <a:ext cx="249543" cy="2591410"/>
                      </a:xfrm>
                      <a:prstGeom prst="rect">
                        <a:avLst/>
                      </a:prstGeom>
                    </p:spPr>
                  </p:pic>
                </p:oleObj>
              </mc:Fallback>
            </mc:AlternateContent>
          </a:graphicData>
        </a:graphic>
      </p:graphicFrame>
      <p:graphicFrame>
        <p:nvGraphicFramePr>
          <p:cNvPr id="5" name="Object 4"/>
          <p:cNvGraphicFramePr>
            <a:graphicFrameLocks noChangeAspect="1"/>
          </p:cNvGraphicFramePr>
          <p:nvPr userDrawn="1">
            <p:extLst>
              <p:ext uri="{D42A27DB-BD31-4B8C-83A1-F6EECF244321}">
                <p14:modId xmlns:p14="http://schemas.microsoft.com/office/powerpoint/2010/main" val="4052070078"/>
              </p:ext>
            </p:extLst>
          </p:nvPr>
        </p:nvGraphicFramePr>
        <p:xfrm>
          <a:off x="11942457" y="0"/>
          <a:ext cx="249543" cy="2591410"/>
        </p:xfrm>
        <a:graphic>
          <a:graphicData uri="http://schemas.openxmlformats.org/presentationml/2006/ole">
            <mc:AlternateContent xmlns:mc="http://schemas.openxmlformats.org/markup-compatibility/2006">
              <mc:Choice xmlns:v="urn:schemas-microsoft-com:vml" Requires="v">
                <p:oleObj spid="_x0000_s2183" name="Image" r:id="rId14" imgW="330120" imgH="3428280" progId="Photoshop.Image.13">
                  <p:embed/>
                </p:oleObj>
              </mc:Choice>
              <mc:Fallback>
                <p:oleObj name="Image" r:id="rId14" imgW="330120" imgH="3428280" progId="Photoshop.Image.13">
                  <p:embed/>
                  <p:pic>
                    <p:nvPicPr>
                      <p:cNvPr id="0" name=""/>
                      <p:cNvPicPr/>
                      <p:nvPr/>
                    </p:nvPicPr>
                    <p:blipFill>
                      <a:blip r:embed="rId13"/>
                      <a:stretch>
                        <a:fillRect/>
                      </a:stretch>
                    </p:blipFill>
                    <p:spPr>
                      <a:xfrm>
                        <a:off x="11942457" y="0"/>
                        <a:ext cx="249543" cy="2591410"/>
                      </a:xfrm>
                      <a:prstGeom prst="rect">
                        <a:avLst/>
                      </a:prstGeom>
                    </p:spPr>
                  </p:pic>
                </p:oleObj>
              </mc:Fallback>
            </mc:AlternateContent>
          </a:graphicData>
        </a:graphic>
      </p:graphicFrame>
      <p:sp>
        <p:nvSpPr>
          <p:cNvPr id="6" name="TextBox 5"/>
          <p:cNvSpPr txBox="1"/>
          <p:nvPr userDrawn="1"/>
        </p:nvSpPr>
        <p:spPr>
          <a:xfrm>
            <a:off x="76200" y="6513658"/>
            <a:ext cx="2251364" cy="246221"/>
          </a:xfrm>
          <a:prstGeom prst="rect">
            <a:avLst/>
          </a:prstGeom>
          <a:noFill/>
        </p:spPr>
        <p:txBody>
          <a:bodyPr wrap="square" rtlCol="0">
            <a:spAutoFit/>
          </a:bodyPr>
          <a:lstStyle/>
          <a:p>
            <a:fld id="{DC3401BA-974E-41E0-B01E-EF44B485DA0B}" type="slidenum">
              <a:rPr lang="en-US" sz="1000" smtClean="0">
                <a:solidFill>
                  <a:srgbClr val="37A5AC"/>
                </a:solidFill>
                <a:latin typeface="Franklin Gothic Book" panose="020B0503020102020204" pitchFamily="34" charset="0"/>
              </a:rPr>
              <a:t>‹#›</a:t>
            </a:fld>
            <a:endParaRPr lang="en-US" sz="1000" dirty="0">
              <a:solidFill>
                <a:srgbClr val="37A5AC"/>
              </a:solidFill>
              <a:latin typeface="Franklin Gothic Book" panose="020B0503020102020204" pitchFamily="34" charset="0"/>
            </a:endParaRPr>
          </a:p>
        </p:txBody>
      </p:sp>
      <p:sp>
        <p:nvSpPr>
          <p:cNvPr id="9" name="AACG_CaveatHeader_Shape">
            <a:extLst>
              <a:ext uri="{FF2B5EF4-FFF2-40B4-BE49-F238E27FC236}">
                <a16:creationId xmlns:a16="http://schemas.microsoft.com/office/drawing/2014/main" id="{D3F6B5BF-BE7B-4EA3-8871-2F8D77F11D9D}"/>
              </a:ext>
            </a:extLst>
          </p:cNvPr>
          <p:cNvSpPr txBox="1"/>
          <p:nvPr userDrawn="1"/>
        </p:nvSpPr>
        <p:spPr>
          <a:xfrm>
            <a:off x="0" y="279400"/>
            <a:ext cx="12192000" cy="276999"/>
          </a:xfrm>
          <a:prstGeom prst="rect">
            <a:avLst/>
          </a:prstGeom>
          <a:noFill/>
        </p:spPr>
        <p:txBody>
          <a:bodyPr vert="horz" wrap="square" rtlCol="0">
            <a:spAutoFit/>
          </a:bodyPr>
          <a:lstStyle/>
          <a:p>
            <a:pPr algn="l"/>
            <a:endParaRPr lang="en-US" sz="1200" b="0" dirty="0">
              <a:solidFill>
                <a:srgbClr val="192F43"/>
              </a:solidFill>
              <a:latin typeface="Franklin Gothic Medium Cond" panose="020B0606030402020204" pitchFamily="34" charset="0"/>
            </a:endParaRPr>
          </a:p>
        </p:txBody>
      </p:sp>
    </p:spTree>
    <p:extLst>
      <p:ext uri="{BB962C8B-B14F-4D97-AF65-F5344CB8AC3E}">
        <p14:creationId xmlns:p14="http://schemas.microsoft.com/office/powerpoint/2010/main" val="2462987809"/>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9139" rtl="0" eaLnBrk="1" latinLnBrk="0" hangingPunct="1">
        <a:spcBef>
          <a:spcPct val="0"/>
        </a:spcBef>
        <a:buNone/>
        <a:defRPr sz="3200" kern="1200">
          <a:solidFill>
            <a:srgbClr val="192F43"/>
          </a:solidFill>
          <a:latin typeface="Franklin Gothic Medium Cond" panose="020B0606030402020204" pitchFamily="34" charset="0"/>
          <a:ea typeface="+mj-ea"/>
          <a:cs typeface="+mj-cs"/>
        </a:defRPr>
      </a:lvl1pPr>
    </p:titleStyle>
    <p:bodyStyle>
      <a:lvl1pPr marL="0" indent="0" algn="l" defTabSz="1219139" rtl="0" eaLnBrk="1" latinLnBrk="0" hangingPunct="1">
        <a:spcBef>
          <a:spcPct val="20000"/>
        </a:spcBef>
        <a:buFont typeface="Arial" panose="020B0604020202020204" pitchFamily="34" charset="0"/>
        <a:buNone/>
        <a:defRPr sz="2133" kern="1200">
          <a:solidFill>
            <a:schemeClr val="tx1"/>
          </a:solidFill>
          <a:latin typeface="Arial" panose="020B0604020202020204" pitchFamily="34" charset="0"/>
          <a:ea typeface="+mn-ea"/>
          <a:cs typeface="Arial" panose="020B0604020202020204" pitchFamily="34" charset="0"/>
        </a:defRPr>
      </a:lvl1pPr>
      <a:lvl2pPr marL="990551" indent="-380982" algn="l" defTabSz="1219139" rtl="0" eaLnBrk="1" latinLnBrk="0" hangingPunct="1">
        <a:spcBef>
          <a:spcPct val="20000"/>
        </a:spcBef>
        <a:buClr>
          <a:srgbClr val="37A5AC"/>
        </a:buClr>
        <a:buFont typeface="Arial" panose="020B0604020202020204" pitchFamily="34" charset="0"/>
        <a:buChar char="►"/>
        <a:defRPr sz="1867"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600121" indent="-380982" algn="l" defTabSz="1219139" rtl="0" eaLnBrk="1" latinLnBrk="0" hangingPunct="1">
        <a:spcBef>
          <a:spcPct val="20000"/>
        </a:spcBef>
        <a:buFont typeface="Arial" panose="020B0604020202020204" pitchFamily="34" charset="0"/>
        <a:buChar char="•"/>
        <a:defRPr sz="1867"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828709" indent="0" algn="l" defTabSz="1219139" rtl="0" eaLnBrk="1" latinLnBrk="0" hangingPunct="1">
        <a:spcBef>
          <a:spcPct val="20000"/>
        </a:spcBef>
        <a:buFont typeface="Arial" panose="020B0604020202020204" pitchFamily="34" charset="0"/>
        <a:buNone/>
        <a:defRPr sz="1867"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743063" indent="-304784" algn="l" defTabSz="1219139" rtl="0" eaLnBrk="1" latinLnBrk="0" hangingPunct="1">
        <a:spcBef>
          <a:spcPct val="20000"/>
        </a:spcBef>
        <a:buFont typeface="Arial" panose="020B0604020202020204" pitchFamily="34" charset="0"/>
        <a:buChar char="»"/>
        <a:defRPr sz="1867"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3352632"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1"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hyperlink" Target="https://iho.int/uploads/user/pubs/bathy/B_12_Ed2.0.3_2020.pdf" TargetMode="External"/><Relationship Id="rId2" Type="http://schemas.openxmlformats.org/officeDocument/2006/relationships/hyperlink" Target="https://iho.int/en/csbwg" TargetMode="External"/><Relationship Id="rId1" Type="http://schemas.openxmlformats.org/officeDocument/2006/relationships/slideLayout" Target="../slideLayouts/slideLayout2.xml"/><Relationship Id="rId5" Type="http://schemas.openxmlformats.org/officeDocument/2006/relationships/hyperlink" Target="https://iho.int/en/data-centre-for-digital-bathymetry" TargetMode="External"/><Relationship Id="rId4" Type="http://schemas.openxmlformats.org/officeDocument/2006/relationships/hyperlink" Target="https://www.merriam-webster.com/dictionary/liais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ngdc.noaa.gov/iho/" TargetMode="External"/><Relationship Id="rId2" Type="http://schemas.openxmlformats.org/officeDocument/2006/relationships/hyperlink" Target="https://iho.int/en/data-centre-for-digital-bathymetry" TargetMode="External"/><Relationship Id="rId1" Type="http://schemas.openxmlformats.org/officeDocument/2006/relationships/slideLayout" Target="../slideLayouts/slideLayout2.xml"/><Relationship Id="rId4" Type="http://schemas.openxmlformats.org/officeDocument/2006/relationships/hyperlink" Target="http://www.gebco.net/regional_mapping/mapping_projects/"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s://iho.int/en/map-of-member-states" TargetMode="External"/><Relationship Id="rId2" Type="http://schemas.openxmlformats.org/officeDocument/2006/relationships/hyperlink" Target="https://iho.int/uploads/user/Inter-Regional%20Coordination/CSBWG/CSBWG11/CSBWG11_2021_2.5_EN_Outcomes_of_IRCC13_v1.0.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iho.int/uploads/user/Inter-Regional%20Coordination/IRCC/IRCC13/IRCC13_2021_EN_CSBWG_Report_v3.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idx="1"/>
          </p:nvPr>
        </p:nvSpPr>
        <p:spPr>
          <a:xfrm>
            <a:off x="938741" y="3905270"/>
            <a:ext cx="10363200" cy="508000"/>
          </a:xfrm>
        </p:spPr>
        <p:txBody>
          <a:bodyPr/>
          <a:lstStyle/>
          <a:p>
            <a:r>
              <a:rPr lang="en-US" sz="2000" dirty="0"/>
              <a:t>Steven G. Keating, United States Observer to the Advisory Board on the Law of the Sea</a:t>
            </a:r>
          </a:p>
        </p:txBody>
      </p:sp>
      <p:sp>
        <p:nvSpPr>
          <p:cNvPr id="16" name="Text Placeholder 15"/>
          <p:cNvSpPr>
            <a:spLocks noGrp="1"/>
          </p:cNvSpPr>
          <p:nvPr>
            <p:ph type="body" sz="quarter" idx="14"/>
          </p:nvPr>
        </p:nvSpPr>
        <p:spPr>
          <a:xfrm>
            <a:off x="938741" y="4594860"/>
            <a:ext cx="10363200" cy="406400"/>
          </a:xfrm>
        </p:spPr>
        <p:txBody>
          <a:bodyPr>
            <a:normAutofit/>
          </a:bodyPr>
          <a:lstStyle/>
          <a:p>
            <a:r>
              <a:rPr lang="en-US" sz="2000" dirty="0"/>
              <a:t>17-18 August 2024</a:t>
            </a:r>
          </a:p>
        </p:txBody>
      </p:sp>
      <p:sp>
        <p:nvSpPr>
          <p:cNvPr id="17" name="Text Placeholder 16"/>
          <p:cNvSpPr>
            <a:spLocks noGrp="1"/>
          </p:cNvSpPr>
          <p:nvPr>
            <p:ph type="body" sz="quarter" idx="17"/>
          </p:nvPr>
        </p:nvSpPr>
        <p:spPr>
          <a:xfrm>
            <a:off x="824441" y="2444730"/>
            <a:ext cx="10363200" cy="508000"/>
          </a:xfrm>
        </p:spPr>
        <p:txBody>
          <a:bodyPr/>
          <a:lstStyle/>
          <a:p>
            <a:r>
              <a:rPr lang="en-US" dirty="0"/>
              <a:t>Crowdsourced Bathymetry : Leveraging pre-collected, Safety of Navigation Data for Beneficial Purposes</a:t>
            </a:r>
          </a:p>
          <a:p>
            <a:r>
              <a:rPr lang="en-US" dirty="0"/>
              <a:t>	CSBWG-14, Stavanger Norway</a:t>
            </a:r>
          </a:p>
          <a:p>
            <a:endParaRPr lang="en-US" dirty="0"/>
          </a:p>
        </p:txBody>
      </p:sp>
      <p:sp>
        <p:nvSpPr>
          <p:cNvPr id="18" name="Text Placeholder 17"/>
          <p:cNvSpPr>
            <a:spLocks noGrp="1"/>
          </p:cNvSpPr>
          <p:nvPr>
            <p:ph type="body" sz="quarter" idx="18"/>
          </p:nvPr>
        </p:nvSpPr>
        <p:spPr/>
        <p:txBody>
          <a:bodyPr/>
          <a:lstStyle/>
          <a:p>
            <a:r>
              <a:rPr lang="en-US" dirty="0"/>
              <a:t>2023-01751</a:t>
            </a:r>
          </a:p>
        </p:txBody>
      </p:sp>
    </p:spTree>
    <p:extLst>
      <p:ext uri="{BB962C8B-B14F-4D97-AF65-F5344CB8AC3E}">
        <p14:creationId xmlns:p14="http://schemas.microsoft.com/office/powerpoint/2010/main" val="307539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85B0F-812A-431A-8725-9964423227F8}"/>
              </a:ext>
            </a:extLst>
          </p:cNvPr>
          <p:cNvSpPr>
            <a:spLocks noGrp="1"/>
          </p:cNvSpPr>
          <p:nvPr>
            <p:ph type="title"/>
          </p:nvPr>
        </p:nvSpPr>
        <p:spPr/>
        <p:txBody>
          <a:bodyPr/>
          <a:lstStyle/>
          <a:p>
            <a:r>
              <a:rPr lang="en-US" dirty="0"/>
              <a:t>Relevance of Depth Soundings to the Law of the Sea</a:t>
            </a:r>
          </a:p>
        </p:txBody>
      </p:sp>
      <p:sp>
        <p:nvSpPr>
          <p:cNvPr id="3" name="Content Placeholder 2">
            <a:extLst>
              <a:ext uri="{FF2B5EF4-FFF2-40B4-BE49-F238E27FC236}">
                <a16:creationId xmlns:a16="http://schemas.microsoft.com/office/drawing/2014/main" id="{88EFC4C6-0EA6-430D-9E06-347EA6112CE0}"/>
              </a:ext>
            </a:extLst>
          </p:cNvPr>
          <p:cNvSpPr>
            <a:spLocks noGrp="1"/>
          </p:cNvSpPr>
          <p:nvPr>
            <p:ph idx="1"/>
          </p:nvPr>
        </p:nvSpPr>
        <p:spPr>
          <a:xfrm>
            <a:off x="609600" y="1600204"/>
            <a:ext cx="4396740" cy="4229096"/>
          </a:xfrm>
        </p:spPr>
        <p:txBody>
          <a:bodyPr>
            <a:normAutofit/>
          </a:bodyPr>
          <a:lstStyle/>
          <a:p>
            <a:r>
              <a:rPr lang="en-US" dirty="0"/>
              <a:t>Soundings = </a:t>
            </a:r>
            <a:r>
              <a:rPr lang="en-US" sz="2400" b="1" dirty="0">
                <a:ln w="22225">
                  <a:solidFill>
                    <a:schemeClr val="accent2"/>
                  </a:solidFill>
                  <a:prstDash val="solid"/>
                </a:ln>
                <a:solidFill>
                  <a:schemeClr val="accent2">
                    <a:lumMod val="40000"/>
                    <a:lumOff val="60000"/>
                  </a:schemeClr>
                </a:solidFill>
              </a:rPr>
              <a:t>Depth</a:t>
            </a:r>
            <a:r>
              <a:rPr lang="en-US" dirty="0"/>
              <a:t> (x, y, </a:t>
            </a:r>
            <a:r>
              <a:rPr lang="en-US" sz="2400" b="1" dirty="0">
                <a:ln w="22225">
                  <a:solidFill>
                    <a:schemeClr val="accent2"/>
                  </a:solidFill>
                  <a:prstDash val="solid"/>
                </a:ln>
                <a:solidFill>
                  <a:schemeClr val="accent2">
                    <a:lumMod val="40000"/>
                    <a:lumOff val="60000"/>
                  </a:schemeClr>
                </a:solidFill>
              </a:rPr>
              <a:t>Z</a:t>
            </a:r>
            <a:r>
              <a:rPr lang="en-US" dirty="0"/>
              <a:t>) is an important data factor, applications of which are essential to avoiding groundings that result in pollution and damage to the marine environment.</a:t>
            </a:r>
          </a:p>
          <a:p>
            <a:endParaRPr lang="en-US" dirty="0"/>
          </a:p>
          <a:p>
            <a:r>
              <a:rPr lang="en-US" dirty="0"/>
              <a:t>Depth soundings are crucial information found on nautical charts essential for safety of navigation.</a:t>
            </a:r>
          </a:p>
          <a:p>
            <a:endParaRPr lang="en-US" dirty="0"/>
          </a:p>
        </p:txBody>
      </p:sp>
      <p:pic>
        <p:nvPicPr>
          <p:cNvPr id="4" name="Picture 3">
            <a:extLst>
              <a:ext uri="{FF2B5EF4-FFF2-40B4-BE49-F238E27FC236}">
                <a16:creationId xmlns:a16="http://schemas.microsoft.com/office/drawing/2014/main" id="{08B3876A-14B9-4278-990A-DB656E5459E7}"/>
              </a:ext>
            </a:extLst>
          </p:cNvPr>
          <p:cNvPicPr>
            <a:picLocks noChangeAspect="1"/>
          </p:cNvPicPr>
          <p:nvPr/>
        </p:nvPicPr>
        <p:blipFill>
          <a:blip r:embed="rId2"/>
          <a:stretch>
            <a:fillRect/>
          </a:stretch>
        </p:blipFill>
        <p:spPr>
          <a:xfrm>
            <a:off x="5582155" y="1600204"/>
            <a:ext cx="5919729" cy="4145639"/>
          </a:xfrm>
          <a:prstGeom prst="rect">
            <a:avLst/>
          </a:prstGeom>
        </p:spPr>
      </p:pic>
      <p:pic>
        <p:nvPicPr>
          <p:cNvPr id="5" name="Picture 4">
            <a:extLst>
              <a:ext uri="{FF2B5EF4-FFF2-40B4-BE49-F238E27FC236}">
                <a16:creationId xmlns:a16="http://schemas.microsoft.com/office/drawing/2014/main" id="{75E4F1D4-50B3-4917-83D6-E4EBC8C323DC}"/>
              </a:ext>
            </a:extLst>
          </p:cNvPr>
          <p:cNvPicPr>
            <a:picLocks noChangeAspect="1"/>
          </p:cNvPicPr>
          <p:nvPr/>
        </p:nvPicPr>
        <p:blipFill>
          <a:blip r:embed="rId3"/>
          <a:stretch>
            <a:fillRect/>
          </a:stretch>
        </p:blipFill>
        <p:spPr>
          <a:xfrm>
            <a:off x="5582155" y="5928408"/>
            <a:ext cx="3395766" cy="493819"/>
          </a:xfrm>
          <a:prstGeom prst="rect">
            <a:avLst/>
          </a:prstGeom>
        </p:spPr>
      </p:pic>
    </p:spTree>
    <p:extLst>
      <p:ext uri="{BB962C8B-B14F-4D97-AF65-F5344CB8AC3E}">
        <p14:creationId xmlns:p14="http://schemas.microsoft.com/office/powerpoint/2010/main" val="318304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2D6FA-E938-4626-8A6C-051C7E8E8267}"/>
              </a:ext>
            </a:extLst>
          </p:cNvPr>
          <p:cNvSpPr>
            <a:spLocks noGrp="1"/>
          </p:cNvSpPr>
          <p:nvPr>
            <p:ph type="title"/>
          </p:nvPr>
        </p:nvSpPr>
        <p:spPr/>
        <p:txBody>
          <a:bodyPr/>
          <a:lstStyle/>
          <a:p>
            <a:r>
              <a:rPr lang="en-US" dirty="0"/>
              <a:t> A Vessel Aground is a Hazard to the Environment</a:t>
            </a:r>
          </a:p>
        </p:txBody>
      </p:sp>
      <p:pic>
        <p:nvPicPr>
          <p:cNvPr id="4" name="Content Placeholder 3">
            <a:extLst>
              <a:ext uri="{FF2B5EF4-FFF2-40B4-BE49-F238E27FC236}">
                <a16:creationId xmlns:a16="http://schemas.microsoft.com/office/drawing/2014/main" id="{16E5DB86-81A7-428C-BEC0-DBF32CD853F0}"/>
              </a:ext>
            </a:extLst>
          </p:cNvPr>
          <p:cNvPicPr>
            <a:picLocks noGrp="1" noChangeAspect="1"/>
          </p:cNvPicPr>
          <p:nvPr>
            <p:ph idx="1"/>
          </p:nvPr>
        </p:nvPicPr>
        <p:blipFill>
          <a:blip r:embed="rId2"/>
          <a:stretch>
            <a:fillRect/>
          </a:stretch>
        </p:blipFill>
        <p:spPr>
          <a:xfrm>
            <a:off x="745534" y="1280159"/>
            <a:ext cx="10627316" cy="4520563"/>
          </a:xfrm>
          <a:prstGeom prst="rect">
            <a:avLst/>
          </a:prstGeom>
        </p:spPr>
      </p:pic>
      <p:sp>
        <p:nvSpPr>
          <p:cNvPr id="5" name="Rectangle 4">
            <a:extLst>
              <a:ext uri="{FF2B5EF4-FFF2-40B4-BE49-F238E27FC236}">
                <a16:creationId xmlns:a16="http://schemas.microsoft.com/office/drawing/2014/main" id="{6B695B4E-1F68-4E21-86F6-082AD85C8997}"/>
              </a:ext>
            </a:extLst>
          </p:cNvPr>
          <p:cNvSpPr/>
          <p:nvPr/>
        </p:nvSpPr>
        <p:spPr>
          <a:xfrm>
            <a:off x="3299460" y="1155171"/>
            <a:ext cx="5113020" cy="4959879"/>
          </a:xfrm>
          <a:prstGeom prst="rect">
            <a:avLst/>
          </a:prstGeom>
        </p:spPr>
        <p:txBody>
          <a:bodyPr wrap="square">
            <a:spAutoFit/>
          </a:bodyPr>
          <a:lstStyle/>
          <a:p>
            <a:r>
              <a:rPr lang="en-US" sz="1600"/>
              <a:t>All mariner’s have a responsibility to avoid grounding the vessel.  </a:t>
            </a:r>
          </a:p>
          <a:p>
            <a:endParaRPr lang="en-US" sz="1600"/>
          </a:p>
          <a:p>
            <a:r>
              <a:rPr lang="en-US" sz="1600"/>
              <a:t>The American Practical Navigator advises:</a:t>
            </a:r>
          </a:p>
          <a:p>
            <a:r>
              <a:rPr lang="en-US" sz="1600"/>
              <a:t>“Use the fathometer to determine whether the depth of water under the keel is sufficient to prevent the ship from grounding and to check the actual water depth with the charted water depth at the fix position. The navigator must compare the charted sounding at every fix position with the fathometer reading and report to the captain any discrepancies. Taking continuous soundings in restricted waters is mandatory.”</a:t>
            </a:r>
          </a:p>
          <a:p>
            <a:r>
              <a:rPr lang="en-US" sz="1600"/>
              <a:t>   -American Practical Navigator,  2017 Ed, § 1015, Vol. 1, page 174</a:t>
            </a:r>
          </a:p>
          <a:p>
            <a:endParaRPr lang="en-US" sz="1600"/>
          </a:p>
          <a:p>
            <a:r>
              <a:rPr lang="en-US" sz="1600"/>
              <a:t>Not only does SOLAS require the operation of an echosounder for covered vessels, but best practices in Navigation involve the mariner having situational awareness of the depth of the water she or he is navigating.</a:t>
            </a:r>
            <a:endParaRPr lang="en-US" sz="1600" dirty="0"/>
          </a:p>
        </p:txBody>
      </p:sp>
      <p:pic>
        <p:nvPicPr>
          <p:cNvPr id="6" name="Picture 5">
            <a:extLst>
              <a:ext uri="{FF2B5EF4-FFF2-40B4-BE49-F238E27FC236}">
                <a16:creationId xmlns:a16="http://schemas.microsoft.com/office/drawing/2014/main" id="{11DEFDE0-9A35-4568-A095-AE819E9618DF}"/>
              </a:ext>
            </a:extLst>
          </p:cNvPr>
          <p:cNvPicPr>
            <a:picLocks noChangeAspect="1"/>
          </p:cNvPicPr>
          <p:nvPr/>
        </p:nvPicPr>
        <p:blipFill>
          <a:blip r:embed="rId3"/>
          <a:stretch>
            <a:fillRect/>
          </a:stretch>
        </p:blipFill>
        <p:spPr>
          <a:xfrm>
            <a:off x="2764144" y="6075431"/>
            <a:ext cx="9041152" cy="329213"/>
          </a:xfrm>
          <a:prstGeom prst="rect">
            <a:avLst/>
          </a:prstGeom>
        </p:spPr>
      </p:pic>
    </p:spTree>
    <p:extLst>
      <p:ext uri="{BB962C8B-B14F-4D97-AF65-F5344CB8AC3E}">
        <p14:creationId xmlns:p14="http://schemas.microsoft.com/office/powerpoint/2010/main" val="12056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5BB20-D433-4BFC-89FD-32D65B4A47AD}"/>
              </a:ext>
            </a:extLst>
          </p:cNvPr>
          <p:cNvSpPr>
            <a:spLocks noGrp="1"/>
          </p:cNvSpPr>
          <p:nvPr>
            <p:ph type="title"/>
          </p:nvPr>
        </p:nvSpPr>
        <p:spPr/>
        <p:txBody>
          <a:bodyPr/>
          <a:lstStyle/>
          <a:p>
            <a:r>
              <a:rPr lang="en-US" dirty="0">
                <a:latin typeface="Arial Narrow"/>
                <a:ea typeface="Arial Narrow"/>
                <a:cs typeface="Arial Narrow"/>
                <a:sym typeface="Arial Narrow"/>
              </a:rPr>
              <a:t>Defining</a:t>
            </a:r>
            <a:r>
              <a:rPr lang="en" dirty="0">
                <a:latin typeface="Arial Narrow"/>
                <a:ea typeface="Arial Narrow"/>
                <a:cs typeface="Arial Narrow"/>
                <a:sym typeface="Arial Narrow"/>
              </a:rPr>
              <a:t> Crowdsourced Bathymetry</a:t>
            </a:r>
            <a:endParaRPr lang="en-US" dirty="0"/>
          </a:p>
        </p:txBody>
      </p:sp>
      <p:sp>
        <p:nvSpPr>
          <p:cNvPr id="3" name="Content Placeholder 2">
            <a:extLst>
              <a:ext uri="{FF2B5EF4-FFF2-40B4-BE49-F238E27FC236}">
                <a16:creationId xmlns:a16="http://schemas.microsoft.com/office/drawing/2014/main" id="{C96C0B6D-5C6A-4991-BC09-1DF0048102D2}"/>
              </a:ext>
            </a:extLst>
          </p:cNvPr>
          <p:cNvSpPr>
            <a:spLocks noGrp="1"/>
          </p:cNvSpPr>
          <p:nvPr>
            <p:ph idx="1"/>
          </p:nvPr>
        </p:nvSpPr>
        <p:spPr>
          <a:xfrm>
            <a:off x="609600" y="1600204"/>
            <a:ext cx="6134100" cy="4229096"/>
          </a:xfrm>
        </p:spPr>
        <p:txBody>
          <a:bodyPr>
            <a:normAutofit/>
          </a:bodyPr>
          <a:lstStyle/>
          <a:p>
            <a:r>
              <a:rPr lang="en-US" sz="2800" dirty="0"/>
              <a:t>Crowdsourced bathymetry (CSB) is the collection and sharing of depth measurements from vessels, using standard navigation instruments, while engaged in routine maritime operations.*</a:t>
            </a:r>
          </a:p>
        </p:txBody>
      </p:sp>
      <p:pic>
        <p:nvPicPr>
          <p:cNvPr id="4" name="Picture 3">
            <a:extLst>
              <a:ext uri="{FF2B5EF4-FFF2-40B4-BE49-F238E27FC236}">
                <a16:creationId xmlns:a16="http://schemas.microsoft.com/office/drawing/2014/main" id="{4B570651-68E6-495E-B4CF-4A2514B5C554}"/>
              </a:ext>
            </a:extLst>
          </p:cNvPr>
          <p:cNvPicPr>
            <a:picLocks noChangeAspect="1"/>
          </p:cNvPicPr>
          <p:nvPr/>
        </p:nvPicPr>
        <p:blipFill>
          <a:blip r:embed="rId2"/>
          <a:stretch>
            <a:fillRect/>
          </a:stretch>
        </p:blipFill>
        <p:spPr>
          <a:xfrm>
            <a:off x="7186246" y="702120"/>
            <a:ext cx="4060288" cy="5127180"/>
          </a:xfrm>
          <a:prstGeom prst="rect">
            <a:avLst/>
          </a:prstGeom>
        </p:spPr>
      </p:pic>
      <p:pic>
        <p:nvPicPr>
          <p:cNvPr id="6" name="Picture 5">
            <a:extLst>
              <a:ext uri="{FF2B5EF4-FFF2-40B4-BE49-F238E27FC236}">
                <a16:creationId xmlns:a16="http://schemas.microsoft.com/office/drawing/2014/main" id="{C505D07C-FAD3-4EF1-97B9-C2EC8A25AFAA}"/>
              </a:ext>
            </a:extLst>
          </p:cNvPr>
          <p:cNvPicPr>
            <a:picLocks noChangeAspect="1"/>
          </p:cNvPicPr>
          <p:nvPr/>
        </p:nvPicPr>
        <p:blipFill>
          <a:blip r:embed="rId3"/>
          <a:stretch>
            <a:fillRect/>
          </a:stretch>
        </p:blipFill>
        <p:spPr>
          <a:xfrm>
            <a:off x="474297" y="6022776"/>
            <a:ext cx="9894666" cy="835224"/>
          </a:xfrm>
          <a:prstGeom prst="rect">
            <a:avLst/>
          </a:prstGeom>
        </p:spPr>
      </p:pic>
      <p:sp>
        <p:nvSpPr>
          <p:cNvPr id="7" name="Rectangle 6">
            <a:extLst>
              <a:ext uri="{FF2B5EF4-FFF2-40B4-BE49-F238E27FC236}">
                <a16:creationId xmlns:a16="http://schemas.microsoft.com/office/drawing/2014/main" id="{3E35AF60-0C03-4D28-855F-155F6BF8E012}"/>
              </a:ext>
            </a:extLst>
          </p:cNvPr>
          <p:cNvSpPr/>
          <p:nvPr/>
        </p:nvSpPr>
        <p:spPr>
          <a:xfrm>
            <a:off x="474296" y="4820335"/>
            <a:ext cx="6600873" cy="646331"/>
          </a:xfrm>
          <a:prstGeom prst="rect">
            <a:avLst/>
          </a:prstGeom>
        </p:spPr>
        <p:txBody>
          <a:bodyPr wrap="square">
            <a:spAutoFit/>
          </a:bodyPr>
          <a:lstStyle/>
          <a:p>
            <a:r>
              <a:rPr lang="en-US" dirty="0"/>
              <a:t>*Definition from IHO Publication B-12, Guidance on Crowdsourced Bathymetry, page 3 </a:t>
            </a:r>
          </a:p>
        </p:txBody>
      </p:sp>
    </p:spTree>
    <p:extLst>
      <p:ext uri="{BB962C8B-B14F-4D97-AF65-F5344CB8AC3E}">
        <p14:creationId xmlns:p14="http://schemas.microsoft.com/office/powerpoint/2010/main" val="162587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2E82B-BFBD-4376-9B6F-4A88FC4429B9}"/>
              </a:ext>
            </a:extLst>
          </p:cNvPr>
          <p:cNvSpPr>
            <a:spLocks noGrp="1"/>
          </p:cNvSpPr>
          <p:nvPr>
            <p:ph type="title"/>
          </p:nvPr>
        </p:nvSpPr>
        <p:spPr/>
        <p:txBody>
          <a:bodyPr/>
          <a:lstStyle/>
          <a:p>
            <a:r>
              <a:rPr lang="en-US" dirty="0"/>
              <a:t>Key Concepts</a:t>
            </a:r>
          </a:p>
        </p:txBody>
      </p:sp>
      <p:sp>
        <p:nvSpPr>
          <p:cNvPr id="3" name="Content Placeholder 2">
            <a:extLst>
              <a:ext uri="{FF2B5EF4-FFF2-40B4-BE49-F238E27FC236}">
                <a16:creationId xmlns:a16="http://schemas.microsoft.com/office/drawing/2014/main" id="{25A40A11-4E6A-4919-BDDF-71CAACA5AB90}"/>
              </a:ext>
            </a:extLst>
          </p:cNvPr>
          <p:cNvSpPr>
            <a:spLocks noGrp="1"/>
          </p:cNvSpPr>
          <p:nvPr>
            <p:ph idx="1"/>
          </p:nvPr>
        </p:nvSpPr>
        <p:spPr/>
        <p:txBody>
          <a:bodyPr>
            <a:noAutofit/>
          </a:bodyPr>
          <a:lstStyle/>
          <a:p>
            <a:r>
              <a:rPr lang="en-US" sz="1800" b="1" dirty="0"/>
              <a:t>Hydrography </a:t>
            </a:r>
          </a:p>
          <a:p>
            <a:r>
              <a:rPr lang="en-US" sz="1800" dirty="0"/>
              <a:t>That branch of applied science which deals with the measurement and description of the physical features of the navigable portion of the EARTH's surface and adjoining coastal areas, with special reference to their use for the purpose of NAVIGATION.  IHO Hydrographic Dictionary, S-32</a:t>
            </a:r>
            <a:br>
              <a:rPr lang="en-US" sz="1800" dirty="0"/>
            </a:br>
            <a:endParaRPr lang="en-US" sz="1800" dirty="0"/>
          </a:p>
          <a:p>
            <a:r>
              <a:rPr lang="en-US" sz="1800" b="1" dirty="0"/>
              <a:t>Bathymetry</a:t>
            </a:r>
          </a:p>
          <a:p>
            <a:r>
              <a:rPr lang="en-US" sz="1800" dirty="0"/>
              <a:t>The determination of ocean depths. The general configuration of </a:t>
            </a:r>
            <a:br>
              <a:rPr lang="en-US" sz="1800" dirty="0"/>
            </a:br>
            <a:r>
              <a:rPr lang="en-US" sz="1800" dirty="0"/>
              <a:t>the SEA FLOOR as determined by profile analysis of depth data. </a:t>
            </a:r>
            <a:br>
              <a:rPr lang="en-US" sz="1800" dirty="0"/>
            </a:br>
            <a:r>
              <a:rPr lang="en-US" sz="1800" dirty="0"/>
              <a:t>IHO Hydrographic Dictionary, S-32</a:t>
            </a:r>
            <a:br>
              <a:rPr lang="en-US" sz="1800" dirty="0"/>
            </a:br>
            <a:endParaRPr lang="en-US" sz="1800" dirty="0"/>
          </a:p>
          <a:p>
            <a:r>
              <a:rPr lang="en-US" sz="1800" b="1" dirty="0"/>
              <a:t>Crowdsourced bathymetry</a:t>
            </a:r>
          </a:p>
          <a:p>
            <a:r>
              <a:rPr lang="en-US" sz="1800" dirty="0"/>
              <a:t>Crowdsourced bathymetry (CSB) is the collection and sharing</a:t>
            </a:r>
            <a:br>
              <a:rPr lang="en-US" sz="1800" dirty="0"/>
            </a:br>
            <a:r>
              <a:rPr lang="en-US" sz="1800" dirty="0"/>
              <a:t>of depth measurements from vessels </a:t>
            </a:r>
            <a:br>
              <a:rPr lang="en-US" sz="1800" dirty="0"/>
            </a:br>
            <a:r>
              <a:rPr lang="en-US" sz="1800" dirty="0"/>
              <a:t>while engaged in routine maritime operations. </a:t>
            </a:r>
          </a:p>
          <a:p>
            <a:endParaRPr lang="en-US" sz="1800" dirty="0"/>
          </a:p>
        </p:txBody>
      </p:sp>
      <p:pic>
        <p:nvPicPr>
          <p:cNvPr id="5" name="Picture 4">
            <a:extLst>
              <a:ext uri="{FF2B5EF4-FFF2-40B4-BE49-F238E27FC236}">
                <a16:creationId xmlns:a16="http://schemas.microsoft.com/office/drawing/2014/main" id="{6DBE87F8-B91A-4146-9ECB-6C7A80BC7D3A}"/>
              </a:ext>
            </a:extLst>
          </p:cNvPr>
          <p:cNvPicPr>
            <a:picLocks noChangeAspect="1"/>
          </p:cNvPicPr>
          <p:nvPr/>
        </p:nvPicPr>
        <p:blipFill>
          <a:blip r:embed="rId2"/>
          <a:stretch>
            <a:fillRect/>
          </a:stretch>
        </p:blipFill>
        <p:spPr>
          <a:xfrm>
            <a:off x="7966710" y="2604936"/>
            <a:ext cx="3511476" cy="3331269"/>
          </a:xfrm>
          <a:prstGeom prst="rect">
            <a:avLst/>
          </a:prstGeom>
        </p:spPr>
      </p:pic>
      <p:pic>
        <p:nvPicPr>
          <p:cNvPr id="6" name="Picture 5">
            <a:extLst>
              <a:ext uri="{FF2B5EF4-FFF2-40B4-BE49-F238E27FC236}">
                <a16:creationId xmlns:a16="http://schemas.microsoft.com/office/drawing/2014/main" id="{7EA2788C-7B16-4331-A72F-4EC6A0F3E11D}"/>
              </a:ext>
            </a:extLst>
          </p:cNvPr>
          <p:cNvPicPr>
            <a:picLocks noChangeAspect="1"/>
          </p:cNvPicPr>
          <p:nvPr/>
        </p:nvPicPr>
        <p:blipFill>
          <a:blip r:embed="rId3"/>
          <a:stretch>
            <a:fillRect/>
          </a:stretch>
        </p:blipFill>
        <p:spPr>
          <a:xfrm>
            <a:off x="8451322" y="3429000"/>
            <a:ext cx="2542252" cy="2353260"/>
          </a:xfrm>
          <a:prstGeom prst="rect">
            <a:avLst/>
          </a:prstGeom>
        </p:spPr>
      </p:pic>
      <p:pic>
        <p:nvPicPr>
          <p:cNvPr id="7" name="Picture 6">
            <a:extLst>
              <a:ext uri="{FF2B5EF4-FFF2-40B4-BE49-F238E27FC236}">
                <a16:creationId xmlns:a16="http://schemas.microsoft.com/office/drawing/2014/main" id="{353B2889-CF39-4A9E-AD48-9CB39BF62295}"/>
              </a:ext>
            </a:extLst>
          </p:cNvPr>
          <p:cNvPicPr>
            <a:picLocks noChangeAspect="1"/>
          </p:cNvPicPr>
          <p:nvPr/>
        </p:nvPicPr>
        <p:blipFill>
          <a:blip r:embed="rId4"/>
          <a:stretch>
            <a:fillRect/>
          </a:stretch>
        </p:blipFill>
        <p:spPr>
          <a:xfrm>
            <a:off x="9109747" y="4803604"/>
            <a:ext cx="1225402" cy="908383"/>
          </a:xfrm>
          <a:prstGeom prst="rect">
            <a:avLst/>
          </a:prstGeom>
        </p:spPr>
      </p:pic>
    </p:spTree>
    <p:extLst>
      <p:ext uri="{BB962C8B-B14F-4D97-AF65-F5344CB8AC3E}">
        <p14:creationId xmlns:p14="http://schemas.microsoft.com/office/powerpoint/2010/main" val="312531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AC6E7-17FD-4F8B-B839-039714BD4D8A}"/>
              </a:ext>
            </a:extLst>
          </p:cNvPr>
          <p:cNvSpPr>
            <a:spLocks noGrp="1"/>
          </p:cNvSpPr>
          <p:nvPr>
            <p:ph type="title"/>
          </p:nvPr>
        </p:nvSpPr>
        <p:spPr/>
        <p:txBody>
          <a:bodyPr/>
          <a:lstStyle/>
          <a:p>
            <a:r>
              <a:rPr lang="en-US" dirty="0"/>
              <a:t>Key Concept, Standard Navigation Instruments (SNI)</a:t>
            </a:r>
          </a:p>
        </p:txBody>
      </p:sp>
      <p:sp>
        <p:nvSpPr>
          <p:cNvPr id="3" name="Content Placeholder 2">
            <a:extLst>
              <a:ext uri="{FF2B5EF4-FFF2-40B4-BE49-F238E27FC236}">
                <a16:creationId xmlns:a16="http://schemas.microsoft.com/office/drawing/2014/main" id="{9757108B-F46A-4D0A-AFC3-5998EE646CF1}"/>
              </a:ext>
            </a:extLst>
          </p:cNvPr>
          <p:cNvSpPr>
            <a:spLocks noGrp="1"/>
          </p:cNvSpPr>
          <p:nvPr>
            <p:ph idx="1"/>
          </p:nvPr>
        </p:nvSpPr>
        <p:spPr/>
        <p:txBody>
          <a:bodyPr/>
          <a:lstStyle/>
          <a:p>
            <a:pPr marL="342900" indent="-342900">
              <a:buFont typeface="Wingdings" panose="05000000000000000000" pitchFamily="2" charset="2"/>
              <a:buChar char="Ø"/>
            </a:pPr>
            <a:r>
              <a:rPr lang="en-US" dirty="0"/>
              <a:t>This term is not defined in UNCLOS</a:t>
            </a:r>
            <a:br>
              <a:rPr lang="en-US" dirty="0"/>
            </a:br>
            <a:endParaRPr lang="en-US" dirty="0"/>
          </a:p>
          <a:p>
            <a:pPr marL="342900" indent="-342900">
              <a:buFont typeface="Wingdings" panose="05000000000000000000" pitchFamily="2" charset="2"/>
              <a:buChar char="Ø"/>
            </a:pPr>
            <a:r>
              <a:rPr lang="en-US" dirty="0"/>
              <a:t>Closest term within the broader Law of the Sea is “shipborne navigational systems and equipment” found in SOLAS, 1974, Chapter V, Regulation 19.2</a:t>
            </a:r>
          </a:p>
          <a:p>
            <a:r>
              <a:rPr lang="en-US" dirty="0"/>
              <a:t>	Examples include but are not limited to:</a:t>
            </a:r>
          </a:p>
          <a:p>
            <a:endParaRPr lang="en-US" dirty="0"/>
          </a:p>
        </p:txBody>
      </p:sp>
      <p:pic>
        <p:nvPicPr>
          <p:cNvPr id="5" name="Picture 4">
            <a:extLst>
              <a:ext uri="{FF2B5EF4-FFF2-40B4-BE49-F238E27FC236}">
                <a16:creationId xmlns:a16="http://schemas.microsoft.com/office/drawing/2014/main" id="{82247827-970A-4437-8BC2-744130A48EFB}"/>
              </a:ext>
            </a:extLst>
          </p:cNvPr>
          <p:cNvPicPr>
            <a:picLocks noChangeAspect="1"/>
          </p:cNvPicPr>
          <p:nvPr/>
        </p:nvPicPr>
        <p:blipFill>
          <a:blip r:embed="rId2"/>
          <a:stretch>
            <a:fillRect/>
          </a:stretch>
        </p:blipFill>
        <p:spPr>
          <a:xfrm>
            <a:off x="2294986" y="3155699"/>
            <a:ext cx="8694840" cy="2756100"/>
          </a:xfrm>
          <a:prstGeom prst="rect">
            <a:avLst/>
          </a:prstGeom>
        </p:spPr>
      </p:pic>
      <p:pic>
        <p:nvPicPr>
          <p:cNvPr id="7" name="Picture 6">
            <a:extLst>
              <a:ext uri="{FF2B5EF4-FFF2-40B4-BE49-F238E27FC236}">
                <a16:creationId xmlns:a16="http://schemas.microsoft.com/office/drawing/2014/main" id="{8B923720-4AB5-40D4-A4A3-D01B8DD2DCC8}"/>
              </a:ext>
            </a:extLst>
          </p:cNvPr>
          <p:cNvPicPr>
            <a:picLocks noChangeAspect="1"/>
          </p:cNvPicPr>
          <p:nvPr/>
        </p:nvPicPr>
        <p:blipFill>
          <a:blip r:embed="rId3"/>
          <a:stretch>
            <a:fillRect/>
          </a:stretch>
        </p:blipFill>
        <p:spPr>
          <a:xfrm>
            <a:off x="1096282" y="6057795"/>
            <a:ext cx="5450296" cy="493819"/>
          </a:xfrm>
          <a:prstGeom prst="rect">
            <a:avLst/>
          </a:prstGeom>
        </p:spPr>
      </p:pic>
    </p:spTree>
    <p:extLst>
      <p:ext uri="{BB962C8B-B14F-4D97-AF65-F5344CB8AC3E}">
        <p14:creationId xmlns:p14="http://schemas.microsoft.com/office/powerpoint/2010/main" val="244625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F1238-EB4F-4B17-88F3-40EF9C4CFD30}"/>
              </a:ext>
            </a:extLst>
          </p:cNvPr>
          <p:cNvSpPr>
            <a:spLocks noGrp="1"/>
          </p:cNvSpPr>
          <p:nvPr>
            <p:ph type="title"/>
          </p:nvPr>
        </p:nvSpPr>
        <p:spPr/>
        <p:txBody>
          <a:bodyPr/>
          <a:lstStyle/>
          <a:p>
            <a:r>
              <a:rPr lang="en-US" dirty="0"/>
              <a:t>Key Concept: Routine Maritime Operations (RMO)</a:t>
            </a:r>
          </a:p>
        </p:txBody>
      </p:sp>
      <p:pic>
        <p:nvPicPr>
          <p:cNvPr id="4" name="Content Placeholder 3">
            <a:extLst>
              <a:ext uri="{FF2B5EF4-FFF2-40B4-BE49-F238E27FC236}">
                <a16:creationId xmlns:a16="http://schemas.microsoft.com/office/drawing/2014/main" id="{3DD9E271-5231-4C21-AEA7-7B68BDC3E069}"/>
              </a:ext>
            </a:extLst>
          </p:cNvPr>
          <p:cNvPicPr>
            <a:picLocks noGrp="1" noChangeAspect="1"/>
          </p:cNvPicPr>
          <p:nvPr>
            <p:ph idx="1"/>
          </p:nvPr>
        </p:nvPicPr>
        <p:blipFill>
          <a:blip r:embed="rId2"/>
          <a:stretch>
            <a:fillRect/>
          </a:stretch>
        </p:blipFill>
        <p:spPr>
          <a:xfrm>
            <a:off x="754380" y="1600200"/>
            <a:ext cx="9829585" cy="4561768"/>
          </a:xfrm>
          <a:prstGeom prst="rect">
            <a:avLst/>
          </a:prstGeom>
        </p:spPr>
      </p:pic>
      <p:sp>
        <p:nvSpPr>
          <p:cNvPr id="5" name="Rectangle 4">
            <a:extLst>
              <a:ext uri="{FF2B5EF4-FFF2-40B4-BE49-F238E27FC236}">
                <a16:creationId xmlns:a16="http://schemas.microsoft.com/office/drawing/2014/main" id="{3E011CC4-A9BE-4002-A6F4-2D4AA6EB193A}"/>
              </a:ext>
            </a:extLst>
          </p:cNvPr>
          <p:cNvSpPr/>
          <p:nvPr/>
        </p:nvSpPr>
        <p:spPr>
          <a:xfrm>
            <a:off x="3150870" y="1417638"/>
            <a:ext cx="4461510" cy="2308324"/>
          </a:xfrm>
          <a:prstGeom prst="rect">
            <a:avLst/>
          </a:prstGeom>
        </p:spPr>
        <p:txBody>
          <a:bodyPr wrap="square">
            <a:spAutoFit/>
          </a:bodyPr>
          <a:lstStyle/>
          <a:p>
            <a:r>
              <a:rPr lang="en-US" dirty="0"/>
              <a:t>This is a term of art </a:t>
            </a:r>
            <a:r>
              <a:rPr lang="en-US" b="1" dirty="0"/>
              <a:t>not defined </a:t>
            </a:r>
            <a:r>
              <a:rPr lang="en-US" dirty="0"/>
              <a:t>in treaty or code, but for the purposes of CSB, RMO is intended to mean maritime operations which are not hydrographic surveying nor Marine Scientific Research, but rather activities such as transiting from one point to another, passenger carriage, yachting, fishing, towing, etc.</a:t>
            </a:r>
          </a:p>
        </p:txBody>
      </p:sp>
      <p:pic>
        <p:nvPicPr>
          <p:cNvPr id="6" name="Picture 5">
            <a:extLst>
              <a:ext uri="{FF2B5EF4-FFF2-40B4-BE49-F238E27FC236}">
                <a16:creationId xmlns:a16="http://schemas.microsoft.com/office/drawing/2014/main" id="{43EEC552-1BB1-4533-B351-7BEBF3901CE5}"/>
              </a:ext>
            </a:extLst>
          </p:cNvPr>
          <p:cNvPicPr>
            <a:picLocks noChangeAspect="1"/>
          </p:cNvPicPr>
          <p:nvPr/>
        </p:nvPicPr>
        <p:blipFill>
          <a:blip r:embed="rId3"/>
          <a:stretch>
            <a:fillRect/>
          </a:stretch>
        </p:blipFill>
        <p:spPr>
          <a:xfrm>
            <a:off x="754380" y="6344529"/>
            <a:ext cx="6017274" cy="329213"/>
          </a:xfrm>
          <a:prstGeom prst="rect">
            <a:avLst/>
          </a:prstGeom>
        </p:spPr>
      </p:pic>
    </p:spTree>
    <p:extLst>
      <p:ext uri="{BB962C8B-B14F-4D97-AF65-F5344CB8AC3E}">
        <p14:creationId xmlns:p14="http://schemas.microsoft.com/office/powerpoint/2010/main" val="13724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0D992-F55E-4464-85EA-AB83B717E279}"/>
              </a:ext>
            </a:extLst>
          </p:cNvPr>
          <p:cNvSpPr>
            <a:spLocks noGrp="1"/>
          </p:cNvSpPr>
          <p:nvPr>
            <p:ph type="title"/>
          </p:nvPr>
        </p:nvSpPr>
        <p:spPr/>
        <p:txBody>
          <a:bodyPr/>
          <a:lstStyle/>
          <a:p>
            <a:r>
              <a:rPr lang="en-US" dirty="0"/>
              <a:t>LOGICAL DEDUCTIONS</a:t>
            </a:r>
          </a:p>
        </p:txBody>
      </p:sp>
      <p:sp>
        <p:nvSpPr>
          <p:cNvPr id="3" name="Content Placeholder 2">
            <a:extLst>
              <a:ext uri="{FF2B5EF4-FFF2-40B4-BE49-F238E27FC236}">
                <a16:creationId xmlns:a16="http://schemas.microsoft.com/office/drawing/2014/main" id="{36450B58-22AD-4D32-A8F6-068B52901643}"/>
              </a:ext>
            </a:extLst>
          </p:cNvPr>
          <p:cNvSpPr>
            <a:spLocks noGrp="1"/>
          </p:cNvSpPr>
          <p:nvPr>
            <p:ph idx="1"/>
          </p:nvPr>
        </p:nvSpPr>
        <p:spPr>
          <a:xfrm>
            <a:off x="609600" y="1346200"/>
            <a:ext cx="10972800" cy="4165599"/>
          </a:xfrm>
        </p:spPr>
        <p:txBody>
          <a:bodyPr/>
          <a:lstStyle/>
          <a:p>
            <a:r>
              <a:rPr lang="en-US" dirty="0"/>
              <a:t>SAFE OPERATION OF A VESSEL IS A PRESUMPTION FOR ROUTINE MARITIME OPERATIONS.</a:t>
            </a:r>
          </a:p>
          <a:p>
            <a:endParaRPr lang="en-US" dirty="0"/>
          </a:p>
          <a:p>
            <a:r>
              <a:rPr lang="en-US" dirty="0"/>
              <a:t>SITUATIONAL AWARENESS OF ECHOSOUNDING DATA IS AN ESSENTIAL PART OF SAFE OPERATION OF A VESSEL. </a:t>
            </a:r>
          </a:p>
          <a:p>
            <a:endParaRPr lang="en-US" dirty="0"/>
          </a:p>
          <a:p>
            <a:r>
              <a:rPr lang="en-US" dirty="0"/>
              <a:t>ENHANCED GLOBAL SHARING OF CSB DEPTH INFORMATION CAN HELP IMPROVE THE MEANS OF NAVIGATION BY FILLING GAPS IN WATERS THAT HAVE NOT BEEN SURVEYED, AND BY PROVIDING CHANGE DETECTION* IN HIGHLY TRAFFICKED AREAS.</a:t>
            </a:r>
          </a:p>
          <a:p>
            <a:endParaRPr lang="en-US" dirty="0"/>
          </a:p>
        </p:txBody>
      </p:sp>
      <p:sp>
        <p:nvSpPr>
          <p:cNvPr id="4" name="Rectangle 3">
            <a:extLst>
              <a:ext uri="{FF2B5EF4-FFF2-40B4-BE49-F238E27FC236}">
                <a16:creationId xmlns:a16="http://schemas.microsoft.com/office/drawing/2014/main" id="{E095FDC0-1884-490E-B93E-D67039968810}"/>
              </a:ext>
            </a:extLst>
          </p:cNvPr>
          <p:cNvSpPr/>
          <p:nvPr/>
        </p:nvSpPr>
        <p:spPr>
          <a:xfrm>
            <a:off x="762000" y="5142467"/>
            <a:ext cx="9227820" cy="738664"/>
          </a:xfrm>
          <a:prstGeom prst="rect">
            <a:avLst/>
          </a:prstGeom>
        </p:spPr>
        <p:txBody>
          <a:bodyPr wrap="square">
            <a:spAutoFit/>
          </a:bodyPr>
          <a:lstStyle/>
          <a:p>
            <a:r>
              <a:rPr lang="en-US" sz="1400" dirty="0"/>
              <a:t>*“CSB data collected from 2012-2013 inside Baltimore’s Inner Harbor was used to located anomalous depth measurements that could indicate the Presence of submerged debris.” See Sedaghat, Hersey, and McGuire, Detecting Spatio-Temporal Outliers in Crowdsourced Bathymetry Data, 2013, https://dl.acm.org/doi/10.1145/2534732.2534739    </a:t>
            </a:r>
          </a:p>
        </p:txBody>
      </p:sp>
    </p:spTree>
    <p:extLst>
      <p:ext uri="{BB962C8B-B14F-4D97-AF65-F5344CB8AC3E}">
        <p14:creationId xmlns:p14="http://schemas.microsoft.com/office/powerpoint/2010/main" val="403510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anim calcmode="lin" valueType="num">
                                      <p:cBhvr>
                                        <p:cTn id="1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anim calcmode="lin" valueType="num">
                                      <p:cBhvr>
                                        <p:cTn id="1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1000"/>
                                        <p:tgtEl>
                                          <p:spTgt spid="4">
                                            <p:txEl>
                                              <p:pRg st="0" end="0"/>
                                            </p:txEl>
                                          </p:spTgt>
                                        </p:tgtEl>
                                      </p:cBhvr>
                                    </p:animEffect>
                                    <p:anim calcmode="lin" valueType="num">
                                      <p:cBhvr>
                                        <p:cTn id="2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3F4B-6B64-4875-8F57-824B46A16A56}"/>
              </a:ext>
            </a:extLst>
          </p:cNvPr>
          <p:cNvSpPr>
            <a:spLocks noGrp="1"/>
          </p:cNvSpPr>
          <p:nvPr>
            <p:ph type="title"/>
          </p:nvPr>
        </p:nvSpPr>
        <p:spPr/>
        <p:txBody>
          <a:bodyPr/>
          <a:lstStyle/>
          <a:p>
            <a:r>
              <a:rPr lang="en-US" dirty="0"/>
              <a:t>Presenter’s Comment</a:t>
            </a:r>
          </a:p>
        </p:txBody>
      </p:sp>
      <p:sp>
        <p:nvSpPr>
          <p:cNvPr id="3" name="Content Placeholder 2">
            <a:extLst>
              <a:ext uri="{FF2B5EF4-FFF2-40B4-BE49-F238E27FC236}">
                <a16:creationId xmlns:a16="http://schemas.microsoft.com/office/drawing/2014/main" id="{EE1E29DE-939E-4A25-8CA9-F819CCD658D9}"/>
              </a:ext>
            </a:extLst>
          </p:cNvPr>
          <p:cNvSpPr>
            <a:spLocks noGrp="1"/>
          </p:cNvSpPr>
          <p:nvPr>
            <p:ph idx="1"/>
          </p:nvPr>
        </p:nvSpPr>
        <p:spPr/>
        <p:txBody>
          <a:bodyPr>
            <a:normAutofit/>
          </a:bodyPr>
          <a:lstStyle/>
          <a:p>
            <a:pPr marL="342900" indent="-342900">
              <a:buFont typeface="Arial" panose="020B0604020202020204" pitchFamily="34" charset="0"/>
              <a:buChar char="•"/>
            </a:pPr>
            <a:r>
              <a:rPr lang="en-US" dirty="0"/>
              <a:t>Suggest the next time B-12 is updated to amend the CSB definition to reflect that CSB data was already “collected” pursuant to SOLAS, Chapter V, or best safety of navigation practices to operate an echo sounder.</a:t>
            </a:r>
            <a:br>
              <a:rPr lang="en-US" dirty="0"/>
            </a:br>
            <a:endParaRPr lang="en-US" dirty="0"/>
          </a:p>
          <a:p>
            <a:pPr marL="342900" indent="-342900">
              <a:buFont typeface="Arial" panose="020B0604020202020204" pitchFamily="34" charset="0"/>
              <a:buChar char="•"/>
            </a:pPr>
            <a:r>
              <a:rPr lang="en-US" dirty="0"/>
              <a:t>Proposed update for definition:</a:t>
            </a:r>
            <a:br>
              <a:rPr lang="en-US" dirty="0"/>
            </a:br>
            <a:endParaRPr lang="en-US" dirty="0"/>
          </a:p>
          <a:p>
            <a:pPr marL="1333451" lvl="1" indent="-342900">
              <a:buFont typeface="Arial" panose="020B0604020202020204" pitchFamily="34" charset="0"/>
              <a:buChar char="•"/>
            </a:pPr>
            <a:r>
              <a:rPr lang="en-US" dirty="0"/>
              <a:t>Crowdsourced bathymetry (CSB) is the voluntary donation, aggregation, and sharing of pre-collected depth measurements from vessels, using shipborne navigational systems and equipment, while engaged in routine maritime operations.*</a:t>
            </a:r>
            <a:br>
              <a:rPr lang="en-US" dirty="0"/>
            </a:br>
            <a:endParaRPr lang="en-US" dirty="0"/>
          </a:p>
          <a:p>
            <a:pPr marL="342900" indent="-342900">
              <a:buFont typeface="Arial" panose="020B0604020202020204" pitchFamily="34" charset="0"/>
              <a:buChar char="•"/>
            </a:pPr>
            <a:r>
              <a:rPr lang="en-US" dirty="0"/>
              <a:t>Rationale:  This updated definition aligns with actual practice and the terms already used in SOLAS.</a:t>
            </a:r>
          </a:p>
          <a:p>
            <a:endParaRPr lang="en-US" dirty="0"/>
          </a:p>
        </p:txBody>
      </p:sp>
    </p:spTree>
    <p:extLst>
      <p:ext uri="{BB962C8B-B14F-4D97-AF65-F5344CB8AC3E}">
        <p14:creationId xmlns:p14="http://schemas.microsoft.com/office/powerpoint/2010/main" val="266539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933D9-3B99-4CE5-A607-F401ADBDEEBD}"/>
              </a:ext>
            </a:extLst>
          </p:cNvPr>
          <p:cNvSpPr>
            <a:spLocks noGrp="1"/>
          </p:cNvSpPr>
          <p:nvPr>
            <p:ph type="title"/>
          </p:nvPr>
        </p:nvSpPr>
        <p:spPr/>
        <p:txBody>
          <a:bodyPr/>
          <a:lstStyle/>
          <a:p>
            <a:r>
              <a:rPr lang="en-US" dirty="0"/>
              <a:t>What CSB is </a:t>
            </a:r>
            <a:r>
              <a:rPr lang="en-US" b="1" i="1" dirty="0"/>
              <a:t>NOT</a:t>
            </a:r>
            <a:endParaRPr lang="en-US" dirty="0"/>
          </a:p>
        </p:txBody>
      </p:sp>
      <p:sp>
        <p:nvSpPr>
          <p:cNvPr id="3" name="Content Placeholder 2">
            <a:extLst>
              <a:ext uri="{FF2B5EF4-FFF2-40B4-BE49-F238E27FC236}">
                <a16:creationId xmlns:a16="http://schemas.microsoft.com/office/drawing/2014/main" id="{A910F924-A8F9-419B-B5B5-CEFDEECC10ED}"/>
              </a:ext>
            </a:extLst>
          </p:cNvPr>
          <p:cNvSpPr>
            <a:spLocks noGrp="1"/>
          </p:cNvSpPr>
          <p:nvPr>
            <p:ph idx="1"/>
          </p:nvPr>
        </p:nvSpPr>
        <p:spPr>
          <a:xfrm>
            <a:off x="358140" y="1565914"/>
            <a:ext cx="10972800" cy="4165599"/>
          </a:xfrm>
        </p:spPr>
        <p:txBody>
          <a:bodyPr>
            <a:normAutofit/>
          </a:bodyPr>
          <a:lstStyle/>
          <a:p>
            <a:pPr marL="342900" indent="-342900">
              <a:buFont typeface="Arial" panose="020B0604020202020204" pitchFamily="34" charset="0"/>
              <a:buChar char="•"/>
            </a:pPr>
            <a:r>
              <a:rPr lang="en-US" sz="1400" dirty="0"/>
              <a:t>Hydrographic Surveying </a:t>
            </a:r>
          </a:p>
          <a:p>
            <a:pPr marL="1333451" lvl="1" indent="-342900">
              <a:buFont typeface="Arial" panose="020B0604020202020204" pitchFamily="34" charset="0"/>
              <a:buChar char="•"/>
            </a:pPr>
            <a:r>
              <a:rPr lang="en-US" sz="1400" dirty="0"/>
              <a:t>A SURVEY </a:t>
            </a:r>
            <a:r>
              <a:rPr lang="en-US" sz="1400" b="1" i="1" dirty="0"/>
              <a:t>having for its princi­pal purpose </a:t>
            </a:r>
            <a:r>
              <a:rPr lang="en-US" sz="1400" dirty="0"/>
              <a:t>the determina­tion of DATA </a:t>
            </a:r>
            <a:br>
              <a:rPr lang="en-US" sz="1400" dirty="0"/>
            </a:br>
            <a:r>
              <a:rPr lang="en-US" sz="1400" dirty="0"/>
              <a:t>relating to bodies of water. A hydrographic survey may consist of </a:t>
            </a:r>
            <a:br>
              <a:rPr lang="en-US" sz="1400" dirty="0"/>
            </a:br>
            <a:r>
              <a:rPr lang="en-US" sz="1400" dirty="0"/>
              <a:t>the deter­mination of one or several of the following classes of DATA: </a:t>
            </a:r>
            <a:br>
              <a:rPr lang="en-US" sz="1400" dirty="0"/>
            </a:br>
            <a:r>
              <a:rPr lang="en-US" sz="1400" dirty="0"/>
              <a:t>DEPTH of water; confi­guration and NATURE OF THE BOTTOM; </a:t>
            </a:r>
            <a:br>
              <a:rPr lang="en-US" sz="1400" dirty="0"/>
            </a:br>
            <a:r>
              <a:rPr lang="en-US" sz="1400" dirty="0"/>
              <a:t>directions and force of CUR­RENTS; HEIGHTS and TIMES of TIDES</a:t>
            </a:r>
            <a:br>
              <a:rPr lang="en-US" sz="1400" dirty="0"/>
            </a:br>
            <a:r>
              <a:rPr lang="en-US" sz="1400" dirty="0"/>
              <a:t>and water stages; and location of topographic features</a:t>
            </a:r>
            <a:br>
              <a:rPr lang="en-US" sz="1400" dirty="0"/>
            </a:br>
            <a:r>
              <a:rPr lang="en-US" sz="1400" dirty="0"/>
              <a:t> and fixed objects for survey and naviga­tion purposes.</a:t>
            </a:r>
            <a:br>
              <a:rPr lang="en-US" sz="1400" dirty="0"/>
            </a:br>
            <a:r>
              <a:rPr lang="en-US" sz="1400" dirty="0"/>
              <a:t>         From IHO Hydrographic Dictionary, ENG ID 5244   </a:t>
            </a:r>
            <a:br>
              <a:rPr lang="en-US" sz="1400" dirty="0"/>
            </a:br>
            <a:endParaRPr lang="en-US" sz="1400" dirty="0"/>
          </a:p>
          <a:p>
            <a:pPr marL="342900" indent="-342900">
              <a:buFont typeface="Arial" panose="020B0604020202020204" pitchFamily="34" charset="0"/>
              <a:buChar char="•"/>
            </a:pPr>
            <a:r>
              <a:rPr lang="en-US" sz="1400" dirty="0"/>
              <a:t>Marine Scientific Research (MSR)</a:t>
            </a:r>
          </a:p>
          <a:p>
            <a:pPr marL="1333451" lvl="1" indent="-342900">
              <a:buFont typeface="Arial" panose="020B0604020202020204" pitchFamily="34" charset="0"/>
              <a:buChar char="•"/>
            </a:pPr>
            <a:r>
              <a:rPr lang="en-US" sz="1400" dirty="0"/>
              <a:t>Not defined in UNCLOS, though not for want of trying.  See</a:t>
            </a:r>
            <a:br>
              <a:rPr lang="en-US" sz="1400" dirty="0"/>
            </a:br>
            <a:r>
              <a:rPr lang="en-US" sz="1400" dirty="0"/>
              <a:t>Marine Scientific Research, A revised guide to the implementation of the</a:t>
            </a:r>
            <a:br>
              <a:rPr lang="en-US" sz="1400" dirty="0"/>
            </a:br>
            <a:r>
              <a:rPr lang="en-US" sz="1400" dirty="0"/>
              <a:t>relevant provisions of the United Nations Convention on the Law of the Sea.</a:t>
            </a:r>
          </a:p>
          <a:p>
            <a:pPr marL="1333451" lvl="1" indent="-342900">
              <a:buFont typeface="Arial" panose="020B0604020202020204" pitchFamily="34" charset="0"/>
              <a:buChar char="•"/>
            </a:pPr>
            <a:r>
              <a:rPr lang="en-US" sz="1400" dirty="0"/>
              <a:t>Provisions governing MSR appear throughout UNCLOS (see Arts. 21, 40, 56, 143, </a:t>
            </a:r>
            <a:br>
              <a:rPr lang="en-US" sz="1400" dirty="0"/>
            </a:br>
            <a:r>
              <a:rPr lang="en-US" sz="1400" dirty="0"/>
              <a:t>238-257, 263, 264, 266, 270, 275, 297, etc.)</a:t>
            </a:r>
          </a:p>
        </p:txBody>
      </p:sp>
      <p:pic>
        <p:nvPicPr>
          <p:cNvPr id="4" name="Picture 3">
            <a:extLst>
              <a:ext uri="{FF2B5EF4-FFF2-40B4-BE49-F238E27FC236}">
                <a16:creationId xmlns:a16="http://schemas.microsoft.com/office/drawing/2014/main" id="{1B55047F-B3A4-4694-BAED-CE4EE41FC93D}"/>
              </a:ext>
            </a:extLst>
          </p:cNvPr>
          <p:cNvPicPr>
            <a:picLocks noChangeAspect="1"/>
          </p:cNvPicPr>
          <p:nvPr/>
        </p:nvPicPr>
        <p:blipFill>
          <a:blip r:embed="rId2"/>
          <a:stretch>
            <a:fillRect/>
          </a:stretch>
        </p:blipFill>
        <p:spPr>
          <a:xfrm>
            <a:off x="7417997" y="1417639"/>
            <a:ext cx="1676545" cy="2767824"/>
          </a:xfrm>
          <a:prstGeom prst="rect">
            <a:avLst/>
          </a:prstGeom>
        </p:spPr>
      </p:pic>
      <p:pic>
        <p:nvPicPr>
          <p:cNvPr id="5" name="Picture 4">
            <a:extLst>
              <a:ext uri="{FF2B5EF4-FFF2-40B4-BE49-F238E27FC236}">
                <a16:creationId xmlns:a16="http://schemas.microsoft.com/office/drawing/2014/main" id="{00038DBF-DD78-42FB-9CE2-05653299E23F}"/>
              </a:ext>
            </a:extLst>
          </p:cNvPr>
          <p:cNvPicPr>
            <a:picLocks noChangeAspect="1"/>
          </p:cNvPicPr>
          <p:nvPr/>
        </p:nvPicPr>
        <p:blipFill>
          <a:blip r:embed="rId3"/>
          <a:stretch>
            <a:fillRect/>
          </a:stretch>
        </p:blipFill>
        <p:spPr>
          <a:xfrm>
            <a:off x="8858153" y="613877"/>
            <a:ext cx="2225233" cy="1755800"/>
          </a:xfrm>
          <a:prstGeom prst="rect">
            <a:avLst/>
          </a:prstGeom>
        </p:spPr>
      </p:pic>
      <p:pic>
        <p:nvPicPr>
          <p:cNvPr id="6" name="Picture 5">
            <a:extLst>
              <a:ext uri="{FF2B5EF4-FFF2-40B4-BE49-F238E27FC236}">
                <a16:creationId xmlns:a16="http://schemas.microsoft.com/office/drawing/2014/main" id="{FC647669-C12E-46D6-8BA9-86B565C677B7}"/>
              </a:ext>
            </a:extLst>
          </p:cNvPr>
          <p:cNvPicPr>
            <a:picLocks noChangeAspect="1"/>
          </p:cNvPicPr>
          <p:nvPr/>
        </p:nvPicPr>
        <p:blipFill>
          <a:blip r:embed="rId4"/>
          <a:stretch>
            <a:fillRect/>
          </a:stretch>
        </p:blipFill>
        <p:spPr>
          <a:xfrm>
            <a:off x="9757348" y="2801551"/>
            <a:ext cx="1432684" cy="1079086"/>
          </a:xfrm>
          <a:prstGeom prst="rect">
            <a:avLst/>
          </a:prstGeom>
        </p:spPr>
      </p:pic>
    </p:spTree>
    <p:extLst>
      <p:ext uri="{BB962C8B-B14F-4D97-AF65-F5344CB8AC3E}">
        <p14:creationId xmlns:p14="http://schemas.microsoft.com/office/powerpoint/2010/main" val="54976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336F2-6C53-41E2-9B26-0EAAB1BA559A}"/>
              </a:ext>
            </a:extLst>
          </p:cNvPr>
          <p:cNvSpPr>
            <a:spLocks noGrp="1"/>
          </p:cNvSpPr>
          <p:nvPr>
            <p:ph type="title"/>
          </p:nvPr>
        </p:nvSpPr>
        <p:spPr/>
        <p:txBody>
          <a:bodyPr/>
          <a:lstStyle/>
          <a:p>
            <a:r>
              <a:rPr lang="en-US" dirty="0"/>
              <a:t>The IHO Supports CSB as Voluntary and Collaborative</a:t>
            </a:r>
          </a:p>
        </p:txBody>
      </p:sp>
      <p:sp>
        <p:nvSpPr>
          <p:cNvPr id="3" name="Content Placeholder 2">
            <a:extLst>
              <a:ext uri="{FF2B5EF4-FFF2-40B4-BE49-F238E27FC236}">
                <a16:creationId xmlns:a16="http://schemas.microsoft.com/office/drawing/2014/main" id="{CA73592C-895C-4DC2-B9AF-2CD771BDB0C6}"/>
              </a:ext>
            </a:extLst>
          </p:cNvPr>
          <p:cNvSpPr>
            <a:spLocks noGrp="1"/>
          </p:cNvSpPr>
          <p:nvPr>
            <p:ph idx="1"/>
          </p:nvPr>
        </p:nvSpPr>
        <p:spPr/>
        <p:txBody>
          <a:bodyPr/>
          <a:lstStyle/>
          <a:p>
            <a:pPr lvl="0"/>
            <a:r>
              <a:rPr lang="en-US" sz="2400" dirty="0">
                <a:solidFill>
                  <a:srgbClr val="414042"/>
                </a:solidFill>
              </a:rPr>
              <a:t>The IHO established the Crowdsourced Bathymetry Working Group (CSBWG) as a result of the IHO’s 5</a:t>
            </a:r>
            <a:r>
              <a:rPr lang="en-US" sz="2400" baseline="30000" dirty="0">
                <a:solidFill>
                  <a:srgbClr val="414042"/>
                </a:solidFill>
              </a:rPr>
              <a:t>th</a:t>
            </a:r>
            <a:r>
              <a:rPr lang="en-US" sz="2400" dirty="0">
                <a:solidFill>
                  <a:srgbClr val="414042"/>
                </a:solidFill>
              </a:rPr>
              <a:t> International Hydrographic Conference in 2014.</a:t>
            </a:r>
            <a:br>
              <a:rPr lang="en-US" sz="2400" dirty="0">
                <a:solidFill>
                  <a:srgbClr val="414042"/>
                </a:solidFill>
              </a:rPr>
            </a:br>
            <a:endParaRPr lang="en-US" sz="2400" dirty="0">
              <a:solidFill>
                <a:srgbClr val="414042"/>
              </a:solidFill>
            </a:endParaRPr>
          </a:p>
          <a:p>
            <a:pPr lvl="0"/>
            <a:r>
              <a:rPr lang="en-US" sz="2400" dirty="0">
                <a:solidFill>
                  <a:srgbClr val="414042"/>
                </a:solidFill>
                <a:hlinkClick r:id="rId2">
                  <a:extLst>
                    <a:ext uri="{A12FA001-AC4F-418D-AE19-62706E023703}">
                      <ahyp:hlinkClr xmlns:ahyp="http://schemas.microsoft.com/office/drawing/2018/hyperlinkcolor" val="tx"/>
                    </a:ext>
                  </a:extLst>
                </a:hlinkClick>
              </a:rPr>
              <a:t>Objectives of the CSBWG</a:t>
            </a:r>
            <a:r>
              <a:rPr lang="en-US" sz="2400" dirty="0">
                <a:solidFill>
                  <a:srgbClr val="414042"/>
                </a:solidFill>
              </a:rPr>
              <a:t> include but are not limited to:</a:t>
            </a:r>
          </a:p>
          <a:p>
            <a:pPr lvl="1"/>
            <a:r>
              <a:rPr lang="en-US" sz="2400" dirty="0">
                <a:solidFill>
                  <a:srgbClr val="414042">
                    <a:lumMod val="75000"/>
                    <a:lumOff val="25000"/>
                  </a:srgbClr>
                </a:solidFill>
              </a:rPr>
              <a:t>Maintain </a:t>
            </a:r>
            <a:r>
              <a:rPr lang="en-US" sz="2400" dirty="0">
                <a:solidFill>
                  <a:srgbClr val="414042">
                    <a:lumMod val="75000"/>
                    <a:lumOff val="25000"/>
                  </a:srgbClr>
                </a:solidFill>
                <a:hlinkClick r:id="rId3">
                  <a:extLst>
                    <a:ext uri="{A12FA001-AC4F-418D-AE19-62706E023703}">
                      <ahyp:hlinkClr xmlns:ahyp="http://schemas.microsoft.com/office/drawing/2018/hyperlinkcolor" val="tx"/>
                    </a:ext>
                  </a:extLst>
                </a:hlinkClick>
              </a:rPr>
              <a:t>IHO B-12, </a:t>
            </a:r>
            <a:r>
              <a:rPr lang="en-US" sz="2400" i="1" dirty="0">
                <a:solidFill>
                  <a:srgbClr val="414042">
                    <a:lumMod val="75000"/>
                    <a:lumOff val="25000"/>
                  </a:srgbClr>
                </a:solidFill>
                <a:hlinkClick r:id="rId3">
                  <a:extLst>
                    <a:ext uri="{A12FA001-AC4F-418D-AE19-62706E023703}">
                      <ahyp:hlinkClr xmlns:ahyp="http://schemas.microsoft.com/office/drawing/2018/hyperlinkcolor" val="tx"/>
                    </a:ext>
                  </a:extLst>
                </a:hlinkClick>
              </a:rPr>
              <a:t>IHO Guidance on Crowdsourced Bathymetry</a:t>
            </a:r>
            <a:endParaRPr lang="en-US" sz="2400" dirty="0">
              <a:solidFill>
                <a:srgbClr val="414042">
                  <a:lumMod val="75000"/>
                  <a:lumOff val="25000"/>
                </a:srgbClr>
              </a:solidFill>
            </a:endParaRPr>
          </a:p>
          <a:p>
            <a:pPr lvl="1"/>
            <a:r>
              <a:rPr lang="en-US" sz="2400" dirty="0">
                <a:solidFill>
                  <a:srgbClr val="414042">
                    <a:lumMod val="75000"/>
                    <a:lumOff val="25000"/>
                  </a:srgbClr>
                </a:solidFill>
              </a:rPr>
              <a:t>Monitor development of best practices and CSB initiatives</a:t>
            </a:r>
          </a:p>
          <a:p>
            <a:pPr lvl="1"/>
            <a:r>
              <a:rPr lang="en-US" sz="2400" dirty="0">
                <a:solidFill>
                  <a:srgbClr val="414042">
                    <a:lumMod val="75000"/>
                    <a:lumOff val="25000"/>
                  </a:srgbClr>
                </a:solidFill>
              </a:rPr>
              <a:t>Promote ways to increase data contributions and incentives to participate</a:t>
            </a:r>
          </a:p>
          <a:p>
            <a:pPr lvl="1"/>
            <a:r>
              <a:rPr lang="en-US" sz="2400" dirty="0">
                <a:solidFill>
                  <a:srgbClr val="414042">
                    <a:lumMod val="75000"/>
                    <a:lumOff val="25000"/>
                  </a:srgbClr>
                </a:solidFill>
                <a:hlinkClick r:id="rId4">
                  <a:extLst>
                    <a:ext uri="{A12FA001-AC4F-418D-AE19-62706E023703}">
                      <ahyp:hlinkClr xmlns:ahyp="http://schemas.microsoft.com/office/drawing/2018/hyperlinkcolor" val="tx"/>
                    </a:ext>
                  </a:extLst>
                </a:hlinkClick>
              </a:rPr>
              <a:t>Liaise</a:t>
            </a:r>
            <a:r>
              <a:rPr lang="en-US" sz="2400" dirty="0">
                <a:solidFill>
                  <a:srgbClr val="414042">
                    <a:lumMod val="75000"/>
                    <a:lumOff val="25000"/>
                  </a:srgbClr>
                </a:solidFill>
              </a:rPr>
              <a:t> closely with the </a:t>
            </a:r>
            <a:r>
              <a:rPr lang="en-US" sz="2400" dirty="0">
                <a:solidFill>
                  <a:srgbClr val="414042">
                    <a:lumMod val="75000"/>
                    <a:lumOff val="25000"/>
                  </a:srgbClr>
                </a:solidFill>
                <a:hlinkClick r:id="rId5">
                  <a:extLst>
                    <a:ext uri="{A12FA001-AC4F-418D-AE19-62706E023703}">
                      <ahyp:hlinkClr xmlns:ahyp="http://schemas.microsoft.com/office/drawing/2018/hyperlinkcolor" val="tx"/>
                    </a:ext>
                  </a:extLst>
                </a:hlinkClick>
              </a:rPr>
              <a:t>IHO Data Centre for Digital Bathymetry (DCDB) </a:t>
            </a:r>
            <a:r>
              <a:rPr lang="en-US" sz="2400" dirty="0">
                <a:solidFill>
                  <a:srgbClr val="414042">
                    <a:lumMod val="75000"/>
                    <a:lumOff val="25000"/>
                  </a:srgbClr>
                </a:solidFill>
              </a:rPr>
              <a:t>as it develops technology to collect and distribute CSB to the public</a:t>
            </a:r>
          </a:p>
          <a:p>
            <a:endParaRPr lang="en-US" dirty="0"/>
          </a:p>
        </p:txBody>
      </p:sp>
    </p:spTree>
    <p:extLst>
      <p:ext uri="{BB962C8B-B14F-4D97-AF65-F5344CB8AC3E}">
        <p14:creationId xmlns:p14="http://schemas.microsoft.com/office/powerpoint/2010/main" val="383284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	</a:t>
            </a:r>
          </a:p>
        </p:txBody>
      </p:sp>
      <p:sp>
        <p:nvSpPr>
          <p:cNvPr id="3" name="Content Placeholder 2"/>
          <p:cNvSpPr>
            <a:spLocks noGrp="1"/>
          </p:cNvSpPr>
          <p:nvPr>
            <p:ph idx="1"/>
          </p:nvPr>
        </p:nvSpPr>
        <p:spPr/>
        <p:txBody>
          <a:bodyPr/>
          <a:lstStyle/>
          <a:p>
            <a:r>
              <a:rPr lang="en-US" dirty="0"/>
              <a:t>Thanks to the IHO Secretariat for providing Member States and the Public </a:t>
            </a:r>
            <a:br>
              <a:rPr lang="en-US" dirty="0"/>
            </a:br>
            <a:r>
              <a:rPr lang="en-US" dirty="0"/>
              <a:t>with Exceptional Web Access to Information relating to Hydrography and </a:t>
            </a:r>
            <a:br>
              <a:rPr lang="en-US" dirty="0"/>
            </a:br>
            <a:r>
              <a:rPr lang="en-US" dirty="0"/>
              <a:t>the advancement of International Cooperation for Hydrographic Services.</a:t>
            </a:r>
            <a:br>
              <a:rPr lang="en-US" dirty="0"/>
            </a:br>
            <a:endParaRPr lang="en-US" dirty="0"/>
          </a:p>
          <a:p>
            <a:r>
              <a:rPr lang="en-US" dirty="0"/>
              <a:t>Thanks to the IHO Crowdsourced Bathymetry Working Group (CSBWG) </a:t>
            </a:r>
            <a:br>
              <a:rPr lang="en-US" dirty="0"/>
            </a:br>
            <a:r>
              <a:rPr lang="en-US" dirty="0"/>
              <a:t>for its collaborative work to study CSB and advocate for its acceptance by </a:t>
            </a:r>
            <a:br>
              <a:rPr lang="en-US" dirty="0"/>
            </a:br>
            <a:r>
              <a:rPr lang="en-US" dirty="0"/>
              <a:t>the international maritime community.  Thanks also to CSBWG  Chair, </a:t>
            </a:r>
            <a:br>
              <a:rPr lang="en-US" dirty="0"/>
            </a:br>
            <a:r>
              <a:rPr lang="en-US" dirty="0"/>
              <a:t>Co-Chair, and Secretary for their important service.</a:t>
            </a:r>
            <a:br>
              <a:rPr lang="en-US" dirty="0"/>
            </a:br>
            <a:endParaRPr lang="en-US" dirty="0"/>
          </a:p>
          <a:p>
            <a:endParaRPr lang="en-US" dirty="0"/>
          </a:p>
        </p:txBody>
      </p:sp>
    </p:spTree>
    <p:extLst>
      <p:ext uri="{BB962C8B-B14F-4D97-AF65-F5344CB8AC3E}">
        <p14:creationId xmlns:p14="http://schemas.microsoft.com/office/powerpoint/2010/main" val="6126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4D6F7-D0E4-4C39-BBB9-C2E3335E883A}"/>
              </a:ext>
            </a:extLst>
          </p:cNvPr>
          <p:cNvSpPr>
            <a:spLocks noGrp="1"/>
          </p:cNvSpPr>
          <p:nvPr>
            <p:ph type="title"/>
          </p:nvPr>
        </p:nvSpPr>
        <p:spPr/>
        <p:txBody>
          <a:bodyPr/>
          <a:lstStyle/>
          <a:p>
            <a:r>
              <a:rPr lang="en-US" dirty="0"/>
              <a:t>More on the DCDB (from </a:t>
            </a:r>
            <a:r>
              <a:rPr lang="en-US" dirty="0">
                <a:hlinkClick r:id="rId2"/>
              </a:rPr>
              <a:t>IHO Website</a:t>
            </a:r>
            <a:r>
              <a:rPr lang="en-US" dirty="0"/>
              <a:t>)</a:t>
            </a:r>
          </a:p>
        </p:txBody>
      </p:sp>
      <p:sp>
        <p:nvSpPr>
          <p:cNvPr id="3" name="Content Placeholder 2">
            <a:extLst>
              <a:ext uri="{FF2B5EF4-FFF2-40B4-BE49-F238E27FC236}">
                <a16:creationId xmlns:a16="http://schemas.microsoft.com/office/drawing/2014/main" id="{6E58644D-4157-446A-AA47-D692F008757D}"/>
              </a:ext>
            </a:extLst>
          </p:cNvPr>
          <p:cNvSpPr>
            <a:spLocks noGrp="1"/>
          </p:cNvSpPr>
          <p:nvPr>
            <p:ph idx="1"/>
          </p:nvPr>
        </p:nvSpPr>
        <p:spPr/>
        <p:txBody>
          <a:bodyPr>
            <a:normAutofit lnSpcReduction="10000"/>
          </a:bodyPr>
          <a:lstStyle/>
          <a:p>
            <a:pPr lvl="0"/>
            <a:r>
              <a:rPr lang="en-US" sz="2000" dirty="0">
                <a:solidFill>
                  <a:srgbClr val="414042"/>
                </a:solidFill>
                <a:hlinkClick r:id="rId3">
                  <a:extLst>
                    <a:ext uri="{A12FA001-AC4F-418D-AE19-62706E023703}">
                      <ahyp:hlinkClr xmlns:ahyp="http://schemas.microsoft.com/office/drawing/2018/hyperlinkcolor" val="tx"/>
                    </a:ext>
                  </a:extLst>
                </a:hlinkClick>
              </a:rPr>
              <a:t>The </a:t>
            </a:r>
            <a:r>
              <a:rPr lang="en-US" sz="2000" u="sng" dirty="0">
                <a:solidFill>
                  <a:srgbClr val="414042"/>
                </a:solidFill>
                <a:hlinkClick r:id="rId3">
                  <a:extLst>
                    <a:ext uri="{A12FA001-AC4F-418D-AE19-62706E023703}">
                      <ahyp:hlinkClr xmlns:ahyp="http://schemas.microsoft.com/office/drawing/2018/hyperlinkcolor" val="tx"/>
                    </a:ext>
                  </a:extLst>
                </a:hlinkClick>
              </a:rPr>
              <a:t>International Hydrographic Organization Data Centre for Digital Bathymetry (IHO DCDB)</a:t>
            </a:r>
            <a:r>
              <a:rPr lang="en-US" sz="2000" dirty="0">
                <a:solidFill>
                  <a:srgbClr val="414042"/>
                </a:solidFill>
              </a:rPr>
              <a:t> was established in 1990 to steward the worldwide collection of bathymetric data. The Centre archives and shares, freely and without restrictions, depth data contributed by mariners. </a:t>
            </a:r>
          </a:p>
          <a:p>
            <a:pPr lvl="0"/>
            <a:r>
              <a:rPr lang="en-US" sz="2000" dirty="0">
                <a:solidFill>
                  <a:srgbClr val="414042"/>
                </a:solidFill>
              </a:rPr>
              <a:t>The IHO DCDB is hosted by the </a:t>
            </a:r>
            <a:r>
              <a:rPr lang="en-US" sz="2000" u="sng" dirty="0">
                <a:solidFill>
                  <a:srgbClr val="414042"/>
                </a:solidFill>
                <a:hlinkClick r:id="rId3">
                  <a:extLst>
                    <a:ext uri="{A12FA001-AC4F-418D-AE19-62706E023703}">
                      <ahyp:hlinkClr xmlns:ahyp="http://schemas.microsoft.com/office/drawing/2018/hyperlinkcolor" val="tx"/>
                    </a:ext>
                  </a:extLst>
                </a:hlinkClick>
              </a:rPr>
              <a:t>U.S. National Oceanic and Atmospheric Administration (NOAA)</a:t>
            </a:r>
            <a:r>
              <a:rPr lang="en-US" sz="2000" dirty="0">
                <a:solidFill>
                  <a:srgbClr val="414042"/>
                </a:solidFill>
              </a:rPr>
              <a:t> on behalf of the IHO Member States.</a:t>
            </a:r>
            <a:br>
              <a:rPr lang="en-US" sz="2000" dirty="0">
                <a:solidFill>
                  <a:srgbClr val="414042"/>
                </a:solidFill>
              </a:rPr>
            </a:br>
            <a:endParaRPr lang="en-US" sz="2000" dirty="0">
              <a:solidFill>
                <a:srgbClr val="414042"/>
              </a:solidFill>
            </a:endParaRPr>
          </a:p>
          <a:p>
            <a:pPr lvl="0"/>
            <a:r>
              <a:rPr lang="en-US" sz="2000" dirty="0">
                <a:solidFill>
                  <a:srgbClr val="414042"/>
                </a:solidFill>
              </a:rPr>
              <a:t>The </a:t>
            </a:r>
            <a:r>
              <a:rPr lang="en-US" sz="2000" u="sng" dirty="0">
                <a:solidFill>
                  <a:srgbClr val="414042"/>
                </a:solidFill>
                <a:hlinkClick r:id="rId3">
                  <a:extLst>
                    <a:ext uri="{A12FA001-AC4F-418D-AE19-62706E023703}">
                      <ahyp:hlinkClr xmlns:ahyp="http://schemas.microsoft.com/office/drawing/2018/hyperlinkcolor" val="tx"/>
                    </a:ext>
                  </a:extLst>
                </a:hlinkClick>
              </a:rPr>
              <a:t>DCDB</a:t>
            </a:r>
            <a:r>
              <a:rPr lang="en-US" sz="2000" dirty="0">
                <a:solidFill>
                  <a:srgbClr val="414042"/>
                </a:solidFill>
              </a:rPr>
              <a:t> also contains oceanic soundings acquired by hydrographic, oceanographic, and other vessels during surveys or while on passage. Data are publicly available and used for the production of improved and more comprehensive bathymetric maps and grids, particularly in support of the </a:t>
            </a:r>
            <a:r>
              <a:rPr lang="en-US" sz="2000" u="sng" dirty="0">
                <a:solidFill>
                  <a:srgbClr val="414042"/>
                </a:solidFill>
                <a:hlinkClick r:id="rId4">
                  <a:extLst>
                    <a:ext uri="{A12FA001-AC4F-418D-AE19-62706E023703}">
                      <ahyp:hlinkClr xmlns:ahyp="http://schemas.microsoft.com/office/drawing/2018/hyperlinkcolor" val="tx"/>
                    </a:ext>
                  </a:extLst>
                </a:hlinkClick>
              </a:rPr>
              <a:t>GEBCO Ocean Mapping Programme</a:t>
            </a:r>
            <a:r>
              <a:rPr lang="en-US" sz="2000" dirty="0">
                <a:solidFill>
                  <a:srgbClr val="414042"/>
                </a:solidFill>
              </a:rPr>
              <a:t>.</a:t>
            </a:r>
            <a:br>
              <a:rPr lang="en-US" sz="2000" dirty="0">
                <a:solidFill>
                  <a:srgbClr val="414042"/>
                </a:solidFill>
              </a:rPr>
            </a:br>
            <a:endParaRPr lang="en-US" sz="2000" dirty="0">
              <a:solidFill>
                <a:srgbClr val="414042"/>
              </a:solidFill>
            </a:endParaRPr>
          </a:p>
          <a:p>
            <a:pPr lvl="0"/>
            <a:r>
              <a:rPr lang="en-US" sz="2000" dirty="0">
                <a:solidFill>
                  <a:srgbClr val="414042"/>
                </a:solidFill>
              </a:rPr>
              <a:t>IHO Member States and others can contribute bathymetric data and metadata via File Transfer Protocol (FTP), email, or mail (CD, DVD, and hard drive) in a variety of standard formats.</a:t>
            </a:r>
          </a:p>
          <a:p>
            <a:endParaRPr lang="en-US" dirty="0"/>
          </a:p>
        </p:txBody>
      </p:sp>
    </p:spTree>
    <p:extLst>
      <p:ext uri="{BB962C8B-B14F-4D97-AF65-F5344CB8AC3E}">
        <p14:creationId xmlns:p14="http://schemas.microsoft.com/office/powerpoint/2010/main" val="194603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40508-CFB5-4F90-BFBF-C1D51475E9FA}"/>
              </a:ext>
            </a:extLst>
          </p:cNvPr>
          <p:cNvSpPr>
            <a:spLocks noGrp="1"/>
          </p:cNvSpPr>
          <p:nvPr>
            <p:ph type="title"/>
          </p:nvPr>
        </p:nvSpPr>
        <p:spPr/>
        <p:txBody>
          <a:bodyPr/>
          <a:lstStyle/>
          <a:p>
            <a:r>
              <a:rPr lang="en-US" dirty="0"/>
              <a:t>Important Distinction</a:t>
            </a:r>
          </a:p>
        </p:txBody>
      </p:sp>
      <p:sp>
        <p:nvSpPr>
          <p:cNvPr id="3" name="Content Placeholder 2">
            <a:extLst>
              <a:ext uri="{FF2B5EF4-FFF2-40B4-BE49-F238E27FC236}">
                <a16:creationId xmlns:a16="http://schemas.microsoft.com/office/drawing/2014/main" id="{0D3FDAAD-77C7-4E8E-8A44-17AFFE125509}"/>
              </a:ext>
            </a:extLst>
          </p:cNvPr>
          <p:cNvSpPr>
            <a:spLocks noGrp="1"/>
          </p:cNvSpPr>
          <p:nvPr>
            <p:ph idx="1"/>
          </p:nvPr>
        </p:nvSpPr>
        <p:spPr>
          <a:xfrm>
            <a:off x="609600" y="1600204"/>
            <a:ext cx="3905250" cy="4183376"/>
          </a:xfrm>
        </p:spPr>
        <p:txBody>
          <a:bodyPr>
            <a:normAutofit fontScale="92500" lnSpcReduction="10000"/>
          </a:bodyPr>
          <a:lstStyle/>
          <a:p>
            <a:pPr lvl="0"/>
            <a:r>
              <a:rPr lang="en-US" sz="3200" dirty="0">
                <a:solidFill>
                  <a:srgbClr val="192F43"/>
                </a:solidFill>
                <a:latin typeface="Franklin Gothic Medium Cond" panose="020B0606030402020204" pitchFamily="34" charset="0"/>
                <a:ea typeface="+mj-ea"/>
                <a:cs typeface="+mj-cs"/>
              </a:rPr>
              <a:t> </a:t>
            </a:r>
            <a:r>
              <a:rPr lang="en-US" sz="2200" dirty="0">
                <a:solidFill>
                  <a:srgbClr val="414042"/>
                </a:solidFill>
              </a:rPr>
              <a:t>While the DCDB contains multibeam and single beam sounding data from hydrographic, academic, and other types of systematic and opportunistic surveys, CSB data is different because its collection is </a:t>
            </a:r>
            <a:r>
              <a:rPr lang="en-US" sz="2200" b="1" i="1" dirty="0">
                <a:solidFill>
                  <a:srgbClr val="414042"/>
                </a:solidFill>
              </a:rPr>
              <a:t>incidental to routine maritime operations</a:t>
            </a:r>
            <a:r>
              <a:rPr lang="en-US" sz="2200" dirty="0">
                <a:solidFill>
                  <a:srgbClr val="414042"/>
                </a:solidFill>
              </a:rPr>
              <a:t>. </a:t>
            </a:r>
            <a:br>
              <a:rPr lang="en-US" sz="2200" dirty="0">
                <a:solidFill>
                  <a:srgbClr val="414042"/>
                </a:solidFill>
              </a:rPr>
            </a:br>
            <a:br>
              <a:rPr lang="en-US" sz="2200" dirty="0">
                <a:solidFill>
                  <a:srgbClr val="414042"/>
                </a:solidFill>
              </a:rPr>
            </a:br>
            <a:r>
              <a:rPr lang="en-US" sz="2200" dirty="0">
                <a:solidFill>
                  <a:srgbClr val="414042"/>
                </a:solidFill>
              </a:rPr>
              <a:t>(e.g., transit soundings vice systematic surveying.) </a:t>
            </a:r>
            <a:br>
              <a:rPr lang="en-US" sz="2200" dirty="0">
                <a:solidFill>
                  <a:srgbClr val="414042"/>
                </a:solidFill>
              </a:rPr>
            </a:br>
            <a:endParaRPr lang="en-US" sz="2200" dirty="0">
              <a:solidFill>
                <a:srgbClr val="414042"/>
              </a:solidFill>
            </a:endParaRPr>
          </a:p>
          <a:p>
            <a:endParaRPr lang="en-US" dirty="0"/>
          </a:p>
        </p:txBody>
      </p:sp>
      <p:pic>
        <p:nvPicPr>
          <p:cNvPr id="4" name="Picture 3">
            <a:extLst>
              <a:ext uri="{FF2B5EF4-FFF2-40B4-BE49-F238E27FC236}">
                <a16:creationId xmlns:a16="http://schemas.microsoft.com/office/drawing/2014/main" id="{13CF28C8-C2EC-4B94-8C6E-580307604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4850" y="1291589"/>
            <a:ext cx="7307507" cy="4053231"/>
          </a:xfrm>
          <a:prstGeom prst="rect">
            <a:avLst/>
          </a:prstGeom>
        </p:spPr>
      </p:pic>
    </p:spTree>
    <p:extLst>
      <p:ext uri="{BB962C8B-B14F-4D97-AF65-F5344CB8AC3E}">
        <p14:creationId xmlns:p14="http://schemas.microsoft.com/office/powerpoint/2010/main" val="224042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1ede442eef5_0_13"/>
          <p:cNvSpPr txBox="1">
            <a:spLocks noGrp="1"/>
          </p:cNvSpPr>
          <p:nvPr>
            <p:ph type="title"/>
          </p:nvPr>
        </p:nvSpPr>
        <p:spPr>
          <a:xfrm>
            <a:off x="1879132" y="152400"/>
            <a:ext cx="10312800" cy="883200"/>
          </a:xfrm>
          <a:prstGeom prst="rect">
            <a:avLst/>
          </a:prstGeom>
          <a:noFill/>
          <a:ln>
            <a:noFill/>
          </a:ln>
        </p:spPr>
        <p:txBody>
          <a:bodyPr spcFirstLastPara="1" vert="horz" wrap="square" lIns="91433" tIns="45700" rIns="91433" bIns="45700" rtlCol="0" anchor="t" anchorCtr="0">
            <a:noAutofit/>
          </a:bodyPr>
          <a:lstStyle/>
          <a:p>
            <a:r>
              <a:rPr lang="en"/>
              <a:t>Geographic Filtering</a:t>
            </a:r>
            <a:endParaRPr i="1"/>
          </a:p>
        </p:txBody>
      </p:sp>
      <p:pic>
        <p:nvPicPr>
          <p:cNvPr id="125" name="Google Shape;125;g1ede442eef5_0_13"/>
          <p:cNvPicPr preferRelativeResize="0"/>
          <p:nvPr/>
        </p:nvPicPr>
        <p:blipFill rotWithShape="1">
          <a:blip r:embed="rId3">
            <a:alphaModFix/>
          </a:blip>
          <a:srcRect/>
          <a:stretch/>
        </p:blipFill>
        <p:spPr>
          <a:xfrm>
            <a:off x="3809101" y="820732"/>
            <a:ext cx="8281300" cy="4601600"/>
          </a:xfrm>
          <a:prstGeom prst="rect">
            <a:avLst/>
          </a:prstGeom>
          <a:noFill/>
          <a:ln>
            <a:noFill/>
          </a:ln>
        </p:spPr>
      </p:pic>
      <p:sp>
        <p:nvSpPr>
          <p:cNvPr id="126" name="Google Shape;126;g1ede442eef5_0_13"/>
          <p:cNvSpPr txBox="1"/>
          <p:nvPr/>
        </p:nvSpPr>
        <p:spPr>
          <a:xfrm>
            <a:off x="356733" y="2816103"/>
            <a:ext cx="4259600" cy="2538000"/>
          </a:xfrm>
          <a:prstGeom prst="rect">
            <a:avLst/>
          </a:prstGeom>
          <a:noFill/>
          <a:ln>
            <a:noFill/>
          </a:ln>
        </p:spPr>
        <p:txBody>
          <a:bodyPr spcFirstLastPara="1" wrap="square" lIns="121900" tIns="60933" rIns="121900" bIns="60933" anchor="t" anchorCtr="0">
            <a:noAutofit/>
          </a:bodyPr>
          <a:lstStyle/>
          <a:p>
            <a:pPr>
              <a:lnSpc>
                <a:spcPct val="115000"/>
              </a:lnSpc>
              <a:spcBef>
                <a:spcPts val="1333"/>
              </a:spcBef>
              <a:buClr>
                <a:srgbClr val="000000"/>
              </a:buClr>
              <a:buSzPts val="1400"/>
            </a:pPr>
            <a:r>
              <a:rPr lang="en" sz="2133" dirty="0">
                <a:solidFill>
                  <a:srgbClr val="000000"/>
                </a:solidFill>
                <a:latin typeface="Proxima Nova"/>
                <a:ea typeface="Proxima Nova"/>
                <a:cs typeface="Proxima Nova"/>
                <a:sym typeface="Proxima Nova"/>
              </a:rPr>
              <a:t>Coastal states were requested by the IHO to indicate their position on the public sharing of CSB data collected within waters subject to their national jurisdiction.</a:t>
            </a:r>
            <a:endParaRPr sz="2133" dirty="0">
              <a:solidFill>
                <a:srgbClr val="000000"/>
              </a:solidFill>
              <a:latin typeface="Proxima Nova"/>
              <a:ea typeface="Proxima Nova"/>
              <a:cs typeface="Proxima Nova"/>
              <a:sym typeface="Proxima Nova"/>
            </a:endParaRPr>
          </a:p>
          <a:p>
            <a:pPr>
              <a:lnSpc>
                <a:spcPct val="115000"/>
              </a:lnSpc>
              <a:spcBef>
                <a:spcPts val="4000"/>
              </a:spcBef>
              <a:spcAft>
                <a:spcPts val="1333"/>
              </a:spcAft>
              <a:buClr>
                <a:srgbClr val="000000"/>
              </a:buClr>
              <a:buSzPts val="1400"/>
            </a:pPr>
            <a:r>
              <a:rPr lang="en" sz="2133" dirty="0">
                <a:solidFill>
                  <a:srgbClr val="000000"/>
                </a:solidFill>
                <a:latin typeface="Proxima Nova"/>
                <a:ea typeface="Proxima Nova"/>
                <a:cs typeface="Proxima Nova"/>
                <a:sym typeface="Proxima Nova"/>
              </a:rPr>
              <a:t>To date, 33 coastal states </a:t>
            </a:r>
            <a:r>
              <a:rPr lang="en" sz="2133" dirty="0">
                <a:solidFill>
                  <a:srgbClr val="000000"/>
                </a:solidFill>
                <a:highlight>
                  <a:srgbClr val="6AA84F"/>
                </a:highlight>
                <a:latin typeface="Proxima Nova"/>
                <a:ea typeface="Proxima Nova"/>
                <a:cs typeface="Proxima Nova"/>
                <a:sym typeface="Proxima Nova"/>
              </a:rPr>
              <a:t>(green)</a:t>
            </a:r>
            <a:r>
              <a:rPr lang="en" sz="2133" dirty="0">
                <a:solidFill>
                  <a:srgbClr val="000000"/>
                </a:solidFill>
                <a:latin typeface="Proxima Nova"/>
                <a:ea typeface="Proxima Nova"/>
                <a:cs typeface="Proxima Nova"/>
                <a:sym typeface="Proxima Nova"/>
              </a:rPr>
              <a:t> have replied positively.</a:t>
            </a:r>
            <a:endParaRPr sz="2133" dirty="0">
              <a:solidFill>
                <a:srgbClr val="000000"/>
              </a:solidFill>
              <a:latin typeface="Proxima Nova"/>
              <a:ea typeface="Proxima Nova"/>
              <a:cs typeface="Proxima Nova"/>
              <a:sym typeface="Proxima Nova"/>
            </a:endParaRPr>
          </a:p>
        </p:txBody>
      </p:sp>
      <p:sp>
        <p:nvSpPr>
          <p:cNvPr id="2" name="TextBox 1">
            <a:extLst>
              <a:ext uri="{FF2B5EF4-FFF2-40B4-BE49-F238E27FC236}">
                <a16:creationId xmlns:a16="http://schemas.microsoft.com/office/drawing/2014/main" id="{D75429C4-CE74-42E1-8422-ED8327CDBAB7}"/>
              </a:ext>
            </a:extLst>
          </p:cNvPr>
          <p:cNvSpPr txBox="1"/>
          <p:nvPr/>
        </p:nvSpPr>
        <p:spPr>
          <a:xfrm>
            <a:off x="5749290" y="6252210"/>
            <a:ext cx="3879267" cy="276999"/>
          </a:xfrm>
          <a:prstGeom prst="rect">
            <a:avLst/>
          </a:prstGeom>
          <a:noFill/>
        </p:spPr>
        <p:txBody>
          <a:bodyPr wrap="none" rtlCol="0">
            <a:spAutoFit/>
          </a:bodyPr>
          <a:lstStyle/>
          <a:p>
            <a:r>
              <a:rPr lang="en-US" sz="1200" dirty="0"/>
              <a:t>Slide courtesy of IHO DCDB – Publicly Available Information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1ede442eef5_0_21"/>
          <p:cNvSpPr txBox="1"/>
          <p:nvPr/>
        </p:nvSpPr>
        <p:spPr>
          <a:xfrm>
            <a:off x="1099200" y="1614700"/>
            <a:ext cx="10876800" cy="1053600"/>
          </a:xfrm>
          <a:prstGeom prst="rect">
            <a:avLst/>
          </a:prstGeom>
          <a:noFill/>
          <a:ln>
            <a:noFill/>
          </a:ln>
        </p:spPr>
        <p:txBody>
          <a:bodyPr spcFirstLastPara="1" wrap="square" lIns="68567" tIns="34267" rIns="68567" bIns="34267" anchor="t" anchorCtr="0">
            <a:noAutofit/>
          </a:bodyPr>
          <a:lstStyle/>
          <a:p>
            <a:pPr>
              <a:spcBef>
                <a:spcPts val="800"/>
              </a:spcBef>
              <a:buClr>
                <a:srgbClr val="000000"/>
              </a:buClr>
              <a:buSzPts val="1400"/>
            </a:pPr>
            <a:r>
              <a:rPr lang="en" sz="1867">
                <a:solidFill>
                  <a:srgbClr val="000000"/>
                </a:solidFill>
                <a:latin typeface="Arial"/>
                <a:ea typeface="Arial"/>
                <a:cs typeface="Arial"/>
                <a:sym typeface="Arial"/>
              </a:rPr>
              <a:t>In response to feedback provided to the IHO, the DCDB implemented (and continues to update) a geographic filter for incoming data to take into account coastal countries’ positions on the distribution of CSB collected in their areas of jurisdiction.</a:t>
            </a:r>
            <a:endParaRPr sz="1867">
              <a:solidFill>
                <a:srgbClr val="000000"/>
              </a:solidFill>
              <a:latin typeface="Arial"/>
              <a:ea typeface="Arial"/>
              <a:cs typeface="Arial"/>
              <a:sym typeface="Arial"/>
            </a:endParaRPr>
          </a:p>
        </p:txBody>
      </p:sp>
      <p:sp>
        <p:nvSpPr>
          <p:cNvPr id="132" name="Google Shape;132;g1ede442eef5_0_21"/>
          <p:cNvSpPr txBox="1"/>
          <p:nvPr/>
        </p:nvSpPr>
        <p:spPr>
          <a:xfrm>
            <a:off x="352467" y="4086267"/>
            <a:ext cx="2242000" cy="512857"/>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t" anchorCtr="0">
            <a:spAutoFit/>
          </a:bodyPr>
          <a:lstStyle/>
          <a:p>
            <a:pPr algn="ctr">
              <a:buClr>
                <a:srgbClr val="000000"/>
              </a:buClr>
              <a:buSzPts val="1300"/>
            </a:pPr>
            <a:r>
              <a:rPr lang="en" sz="1733" b="1">
                <a:solidFill>
                  <a:srgbClr val="000000"/>
                </a:solidFill>
                <a:latin typeface="Calibri"/>
                <a:ea typeface="Calibri"/>
                <a:cs typeface="Calibri"/>
                <a:sym typeface="Calibri"/>
              </a:rPr>
              <a:t>Data Provider</a:t>
            </a:r>
            <a:endParaRPr sz="1733" b="1">
              <a:solidFill>
                <a:srgbClr val="000000"/>
              </a:solidFill>
              <a:latin typeface="Calibri"/>
              <a:ea typeface="Calibri"/>
              <a:cs typeface="Calibri"/>
              <a:sym typeface="Calibri"/>
            </a:endParaRPr>
          </a:p>
        </p:txBody>
      </p:sp>
      <p:sp>
        <p:nvSpPr>
          <p:cNvPr id="133" name="Google Shape;133;g1ede442eef5_0_21"/>
          <p:cNvSpPr txBox="1"/>
          <p:nvPr/>
        </p:nvSpPr>
        <p:spPr>
          <a:xfrm>
            <a:off x="9495367" y="3207867"/>
            <a:ext cx="2242000" cy="104620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t" anchorCtr="0">
            <a:spAutoFit/>
          </a:bodyPr>
          <a:lstStyle/>
          <a:p>
            <a:pPr algn="ctr">
              <a:buClr>
                <a:srgbClr val="000000"/>
              </a:buClr>
              <a:buSzPts val="1300"/>
            </a:pPr>
            <a:r>
              <a:rPr lang="en" sz="1733" b="1">
                <a:solidFill>
                  <a:srgbClr val="000000"/>
                </a:solidFill>
                <a:latin typeface="Calibri"/>
                <a:ea typeface="Calibri"/>
                <a:cs typeface="Calibri"/>
                <a:sym typeface="Calibri"/>
              </a:rPr>
              <a:t>Stored. Allow for addition to GEBCO grid only</a:t>
            </a:r>
            <a:endParaRPr sz="1733" b="1">
              <a:solidFill>
                <a:srgbClr val="000000"/>
              </a:solidFill>
              <a:latin typeface="Calibri"/>
              <a:ea typeface="Calibri"/>
              <a:cs typeface="Calibri"/>
              <a:sym typeface="Calibri"/>
            </a:endParaRPr>
          </a:p>
        </p:txBody>
      </p:sp>
      <p:sp>
        <p:nvSpPr>
          <p:cNvPr id="134" name="Google Shape;134;g1ede442eef5_0_21"/>
          <p:cNvSpPr txBox="1"/>
          <p:nvPr/>
        </p:nvSpPr>
        <p:spPr>
          <a:xfrm>
            <a:off x="3346067" y="3111201"/>
            <a:ext cx="2242000" cy="779532"/>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t" anchorCtr="0">
            <a:spAutoFit/>
          </a:bodyPr>
          <a:lstStyle/>
          <a:p>
            <a:pPr algn="ctr">
              <a:buClr>
                <a:srgbClr val="000000"/>
              </a:buClr>
              <a:buSzPts val="1300"/>
            </a:pPr>
            <a:r>
              <a:rPr lang="en" sz="1733" b="1">
                <a:solidFill>
                  <a:srgbClr val="000000"/>
                </a:solidFill>
                <a:latin typeface="Calibri"/>
                <a:ea typeface="Calibri"/>
                <a:cs typeface="Calibri"/>
                <a:sym typeface="Calibri"/>
              </a:rPr>
              <a:t>National Hydrographic Office</a:t>
            </a:r>
            <a:endParaRPr sz="1733" b="1">
              <a:solidFill>
                <a:srgbClr val="000000"/>
              </a:solidFill>
              <a:latin typeface="Calibri"/>
              <a:ea typeface="Calibri"/>
              <a:cs typeface="Calibri"/>
              <a:sym typeface="Calibri"/>
            </a:endParaRPr>
          </a:p>
        </p:txBody>
      </p:sp>
      <p:sp>
        <p:nvSpPr>
          <p:cNvPr id="135" name="Google Shape;135;g1ede442eef5_0_21"/>
          <p:cNvSpPr txBox="1"/>
          <p:nvPr/>
        </p:nvSpPr>
        <p:spPr>
          <a:xfrm>
            <a:off x="3346067" y="4660300"/>
            <a:ext cx="2242000" cy="7148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300"/>
            </a:pPr>
            <a:endParaRPr sz="1733" b="1">
              <a:solidFill>
                <a:srgbClr val="000000"/>
              </a:solidFill>
              <a:latin typeface="Calibri"/>
              <a:ea typeface="Calibri"/>
              <a:cs typeface="Calibri"/>
              <a:sym typeface="Calibri"/>
            </a:endParaRPr>
          </a:p>
          <a:p>
            <a:pPr algn="ctr">
              <a:buClr>
                <a:srgbClr val="000000"/>
              </a:buClr>
              <a:buSzPts val="1300"/>
            </a:pPr>
            <a:r>
              <a:rPr lang="en" sz="1733" b="1">
                <a:solidFill>
                  <a:srgbClr val="000000"/>
                </a:solidFill>
                <a:latin typeface="Calibri"/>
                <a:ea typeface="Calibri"/>
                <a:cs typeface="Calibri"/>
                <a:sym typeface="Calibri"/>
              </a:rPr>
              <a:t>IHO DCDB</a:t>
            </a:r>
            <a:endParaRPr sz="1733" b="1">
              <a:solidFill>
                <a:srgbClr val="000000"/>
              </a:solidFill>
              <a:latin typeface="Calibri"/>
              <a:ea typeface="Calibri"/>
              <a:cs typeface="Calibri"/>
              <a:sym typeface="Calibri"/>
            </a:endParaRPr>
          </a:p>
          <a:p>
            <a:pPr algn="ctr">
              <a:buClr>
                <a:srgbClr val="000000"/>
              </a:buClr>
              <a:buSzPts val="1300"/>
            </a:pPr>
            <a:endParaRPr sz="1733" b="1">
              <a:solidFill>
                <a:srgbClr val="000000"/>
              </a:solidFill>
              <a:latin typeface="Calibri"/>
              <a:ea typeface="Calibri"/>
              <a:cs typeface="Calibri"/>
              <a:sym typeface="Calibri"/>
            </a:endParaRPr>
          </a:p>
        </p:txBody>
      </p:sp>
      <p:sp>
        <p:nvSpPr>
          <p:cNvPr id="136" name="Google Shape;136;g1ede442eef5_0_21"/>
          <p:cNvSpPr txBox="1"/>
          <p:nvPr/>
        </p:nvSpPr>
        <p:spPr>
          <a:xfrm>
            <a:off x="6266867" y="4761101"/>
            <a:ext cx="2242000" cy="512857"/>
          </a:xfrm>
          <a:prstGeom prst="rect">
            <a:avLst/>
          </a:prstGeom>
          <a:solidFill>
            <a:schemeClr val="lt1"/>
          </a:solidFill>
          <a:ln w="28575" cap="flat" cmpd="sng">
            <a:solidFill>
              <a:srgbClr val="FF0000"/>
            </a:solidFill>
            <a:prstDash val="solid"/>
            <a:round/>
            <a:headEnd type="none" w="sm" len="sm"/>
            <a:tailEnd type="none" w="sm" len="sm"/>
          </a:ln>
        </p:spPr>
        <p:txBody>
          <a:bodyPr spcFirstLastPara="1" wrap="square" lIns="121900" tIns="121900" rIns="121900" bIns="121900" anchor="t" anchorCtr="0">
            <a:spAutoFit/>
          </a:bodyPr>
          <a:lstStyle/>
          <a:p>
            <a:pPr algn="ctr">
              <a:buClr>
                <a:srgbClr val="000000"/>
              </a:buClr>
              <a:buSzPts val="1300"/>
            </a:pPr>
            <a:r>
              <a:rPr lang="en" sz="1733" b="1">
                <a:solidFill>
                  <a:srgbClr val="000000"/>
                </a:solidFill>
                <a:latin typeface="Calibri"/>
                <a:ea typeface="Calibri"/>
                <a:cs typeface="Calibri"/>
                <a:sym typeface="Calibri"/>
              </a:rPr>
              <a:t>IHO Geographic Filter</a:t>
            </a:r>
            <a:endParaRPr sz="1733" b="1">
              <a:solidFill>
                <a:srgbClr val="000000"/>
              </a:solidFill>
              <a:latin typeface="Calibri"/>
              <a:ea typeface="Calibri"/>
              <a:cs typeface="Calibri"/>
              <a:sym typeface="Calibri"/>
            </a:endParaRPr>
          </a:p>
        </p:txBody>
      </p:sp>
      <p:sp>
        <p:nvSpPr>
          <p:cNvPr id="137" name="Google Shape;137;g1ede442eef5_0_21"/>
          <p:cNvSpPr txBox="1"/>
          <p:nvPr/>
        </p:nvSpPr>
        <p:spPr>
          <a:xfrm>
            <a:off x="9495367" y="4494300"/>
            <a:ext cx="2242000" cy="104620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t" anchorCtr="0">
            <a:spAutoFit/>
          </a:bodyPr>
          <a:lstStyle/>
          <a:p>
            <a:pPr algn="ctr">
              <a:buClr>
                <a:srgbClr val="000000"/>
              </a:buClr>
              <a:buSzPts val="1300"/>
            </a:pPr>
            <a:r>
              <a:rPr lang="en" sz="1733" b="1">
                <a:solidFill>
                  <a:srgbClr val="000000"/>
                </a:solidFill>
                <a:latin typeface="Calibri"/>
                <a:ea typeface="Calibri"/>
                <a:cs typeface="Calibri"/>
                <a:sym typeface="Calibri"/>
              </a:rPr>
              <a:t>Archived. Made publicly discoverable &amp; accessible</a:t>
            </a:r>
            <a:endParaRPr sz="1733" b="1">
              <a:solidFill>
                <a:srgbClr val="000000"/>
              </a:solidFill>
              <a:latin typeface="Calibri"/>
              <a:ea typeface="Calibri"/>
              <a:cs typeface="Calibri"/>
              <a:sym typeface="Calibri"/>
            </a:endParaRPr>
          </a:p>
        </p:txBody>
      </p:sp>
      <p:sp>
        <p:nvSpPr>
          <p:cNvPr id="138" name="Google Shape;138;g1ede442eef5_0_21"/>
          <p:cNvSpPr txBox="1"/>
          <p:nvPr/>
        </p:nvSpPr>
        <p:spPr>
          <a:xfrm>
            <a:off x="9495367" y="5740701"/>
            <a:ext cx="2242000" cy="779532"/>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t" anchorCtr="0">
            <a:spAutoFit/>
          </a:bodyPr>
          <a:lstStyle/>
          <a:p>
            <a:pPr algn="ctr">
              <a:buClr>
                <a:srgbClr val="000000"/>
              </a:buClr>
              <a:buSzPts val="1300"/>
            </a:pPr>
            <a:r>
              <a:rPr lang="en" sz="1733" b="1">
                <a:solidFill>
                  <a:srgbClr val="000000"/>
                </a:solidFill>
                <a:latin typeface="Calibri"/>
                <a:ea typeface="Calibri"/>
                <a:cs typeface="Calibri"/>
                <a:sym typeface="Calibri"/>
              </a:rPr>
              <a:t>Stored. No further distribution</a:t>
            </a:r>
            <a:endParaRPr sz="1733" b="1">
              <a:solidFill>
                <a:srgbClr val="000000"/>
              </a:solidFill>
              <a:latin typeface="Calibri"/>
              <a:ea typeface="Calibri"/>
              <a:cs typeface="Calibri"/>
              <a:sym typeface="Calibri"/>
            </a:endParaRPr>
          </a:p>
        </p:txBody>
      </p:sp>
      <p:cxnSp>
        <p:nvCxnSpPr>
          <p:cNvPr id="139" name="Google Shape;139;g1ede442eef5_0_21"/>
          <p:cNvCxnSpPr>
            <a:stCxn id="132" idx="3"/>
            <a:endCxn id="134" idx="1"/>
          </p:cNvCxnSpPr>
          <p:nvPr/>
        </p:nvCxnSpPr>
        <p:spPr>
          <a:xfrm flipV="1">
            <a:off x="2594467" y="3500967"/>
            <a:ext cx="751600" cy="841729"/>
          </a:xfrm>
          <a:prstGeom prst="bentConnector3">
            <a:avLst>
              <a:gd name="adj1" fmla="val 50000"/>
            </a:avLst>
          </a:prstGeom>
          <a:noFill/>
          <a:ln w="9525" cap="flat" cmpd="sng">
            <a:solidFill>
              <a:schemeClr val="dk2"/>
            </a:solidFill>
            <a:prstDash val="solid"/>
            <a:round/>
            <a:headEnd type="none" w="sm" len="sm"/>
            <a:tailEnd type="stealth" w="med" len="med"/>
          </a:ln>
        </p:spPr>
      </p:cxnSp>
      <p:cxnSp>
        <p:nvCxnSpPr>
          <p:cNvPr id="140" name="Google Shape;140;g1ede442eef5_0_21"/>
          <p:cNvCxnSpPr>
            <a:stCxn id="132" idx="3"/>
            <a:endCxn id="135" idx="1"/>
          </p:cNvCxnSpPr>
          <p:nvPr/>
        </p:nvCxnSpPr>
        <p:spPr>
          <a:xfrm>
            <a:off x="2594467" y="4342696"/>
            <a:ext cx="751600" cy="675004"/>
          </a:xfrm>
          <a:prstGeom prst="bentConnector3">
            <a:avLst>
              <a:gd name="adj1" fmla="val 50000"/>
            </a:avLst>
          </a:prstGeom>
          <a:noFill/>
          <a:ln w="9525" cap="flat" cmpd="sng">
            <a:solidFill>
              <a:schemeClr val="dk2"/>
            </a:solidFill>
            <a:prstDash val="solid"/>
            <a:round/>
            <a:headEnd type="none" w="sm" len="sm"/>
            <a:tailEnd type="stealth" w="med" len="med"/>
          </a:ln>
        </p:spPr>
      </p:cxnSp>
      <p:cxnSp>
        <p:nvCxnSpPr>
          <p:cNvPr id="141" name="Google Shape;141;g1ede442eef5_0_21"/>
          <p:cNvCxnSpPr>
            <a:stCxn id="135" idx="3"/>
            <a:endCxn id="136" idx="1"/>
          </p:cNvCxnSpPr>
          <p:nvPr/>
        </p:nvCxnSpPr>
        <p:spPr>
          <a:xfrm flipV="1">
            <a:off x="5588067" y="5017530"/>
            <a:ext cx="678800" cy="170"/>
          </a:xfrm>
          <a:prstGeom prst="straightConnector1">
            <a:avLst/>
          </a:prstGeom>
          <a:noFill/>
          <a:ln w="9525" cap="flat" cmpd="sng">
            <a:solidFill>
              <a:schemeClr val="dk2"/>
            </a:solidFill>
            <a:prstDash val="solid"/>
            <a:round/>
            <a:headEnd type="none" w="sm" len="sm"/>
            <a:tailEnd type="stealth" w="med" len="med"/>
          </a:ln>
        </p:spPr>
      </p:cxnSp>
      <p:cxnSp>
        <p:nvCxnSpPr>
          <p:cNvPr id="142" name="Google Shape;142;g1ede442eef5_0_21"/>
          <p:cNvCxnSpPr>
            <a:stCxn id="134" idx="2"/>
            <a:endCxn id="135" idx="0"/>
          </p:cNvCxnSpPr>
          <p:nvPr/>
        </p:nvCxnSpPr>
        <p:spPr>
          <a:xfrm>
            <a:off x="4467067" y="3890733"/>
            <a:ext cx="0" cy="769567"/>
          </a:xfrm>
          <a:prstGeom prst="straightConnector1">
            <a:avLst/>
          </a:prstGeom>
          <a:noFill/>
          <a:ln w="9525" cap="flat" cmpd="sng">
            <a:solidFill>
              <a:schemeClr val="dk2"/>
            </a:solidFill>
            <a:prstDash val="solid"/>
            <a:round/>
            <a:headEnd type="triangle" w="med" len="med"/>
            <a:tailEnd type="triangle" w="med" len="med"/>
          </a:ln>
        </p:spPr>
      </p:cxnSp>
      <p:cxnSp>
        <p:nvCxnSpPr>
          <p:cNvPr id="143" name="Google Shape;143;g1ede442eef5_0_21"/>
          <p:cNvCxnSpPr>
            <a:stCxn id="136" idx="3"/>
            <a:endCxn id="133" idx="1"/>
          </p:cNvCxnSpPr>
          <p:nvPr/>
        </p:nvCxnSpPr>
        <p:spPr>
          <a:xfrm flipV="1">
            <a:off x="8508867" y="3730971"/>
            <a:ext cx="986500" cy="1286559"/>
          </a:xfrm>
          <a:prstGeom prst="bentConnector3">
            <a:avLst>
              <a:gd name="adj1" fmla="val 50000"/>
            </a:avLst>
          </a:prstGeom>
          <a:noFill/>
          <a:ln w="9525" cap="flat" cmpd="sng">
            <a:solidFill>
              <a:schemeClr val="dk2"/>
            </a:solidFill>
            <a:prstDash val="solid"/>
            <a:round/>
            <a:headEnd type="none" w="sm" len="sm"/>
            <a:tailEnd type="stealth" w="med" len="med"/>
          </a:ln>
        </p:spPr>
      </p:cxnSp>
      <p:cxnSp>
        <p:nvCxnSpPr>
          <p:cNvPr id="144" name="Google Shape;144;g1ede442eef5_0_21"/>
          <p:cNvCxnSpPr>
            <a:stCxn id="136" idx="3"/>
            <a:endCxn id="138" idx="1"/>
          </p:cNvCxnSpPr>
          <p:nvPr/>
        </p:nvCxnSpPr>
        <p:spPr>
          <a:xfrm>
            <a:off x="8508867" y="5017530"/>
            <a:ext cx="986500" cy="1112937"/>
          </a:xfrm>
          <a:prstGeom prst="bentConnector3">
            <a:avLst>
              <a:gd name="adj1" fmla="val 50000"/>
            </a:avLst>
          </a:prstGeom>
          <a:noFill/>
          <a:ln w="9525" cap="flat" cmpd="sng">
            <a:solidFill>
              <a:schemeClr val="dk2"/>
            </a:solidFill>
            <a:prstDash val="solid"/>
            <a:round/>
            <a:headEnd type="none" w="sm" len="sm"/>
            <a:tailEnd type="stealth" w="med" len="med"/>
          </a:ln>
        </p:spPr>
      </p:cxnSp>
      <p:cxnSp>
        <p:nvCxnSpPr>
          <p:cNvPr id="145" name="Google Shape;145;g1ede442eef5_0_21"/>
          <p:cNvCxnSpPr>
            <a:stCxn id="136" idx="3"/>
            <a:endCxn id="137" idx="1"/>
          </p:cNvCxnSpPr>
          <p:nvPr/>
        </p:nvCxnSpPr>
        <p:spPr>
          <a:xfrm flipV="1">
            <a:off x="8508867" y="5017404"/>
            <a:ext cx="986500" cy="126"/>
          </a:xfrm>
          <a:prstGeom prst="straightConnector1">
            <a:avLst/>
          </a:prstGeom>
          <a:noFill/>
          <a:ln w="9525" cap="flat" cmpd="sng">
            <a:solidFill>
              <a:schemeClr val="dk2"/>
            </a:solidFill>
            <a:prstDash val="solid"/>
            <a:round/>
            <a:headEnd type="none" w="sm" len="sm"/>
            <a:tailEnd type="stealth" w="med" len="med"/>
          </a:ln>
        </p:spPr>
      </p:cxnSp>
      <p:sp>
        <p:nvSpPr>
          <p:cNvPr id="146" name="Google Shape;146;g1ede442eef5_0_21"/>
          <p:cNvSpPr txBox="1">
            <a:spLocks noGrp="1"/>
          </p:cNvSpPr>
          <p:nvPr>
            <p:ph type="title"/>
          </p:nvPr>
        </p:nvSpPr>
        <p:spPr>
          <a:xfrm>
            <a:off x="1879132" y="152400"/>
            <a:ext cx="10312800" cy="883200"/>
          </a:xfrm>
          <a:prstGeom prst="rect">
            <a:avLst/>
          </a:prstGeom>
          <a:noFill/>
          <a:ln>
            <a:noFill/>
          </a:ln>
        </p:spPr>
        <p:txBody>
          <a:bodyPr spcFirstLastPara="1" vert="horz" wrap="square" lIns="91433" tIns="45700" rIns="91433" bIns="45700" rtlCol="0" anchor="t" anchorCtr="0">
            <a:noAutofit/>
          </a:bodyPr>
          <a:lstStyle/>
          <a:p>
            <a:r>
              <a:rPr lang="en"/>
              <a:t>Geographic Filtering</a:t>
            </a:r>
            <a:endParaRPr/>
          </a:p>
        </p:txBody>
      </p:sp>
      <p:sp>
        <p:nvSpPr>
          <p:cNvPr id="19" name="TextBox 18">
            <a:extLst>
              <a:ext uri="{FF2B5EF4-FFF2-40B4-BE49-F238E27FC236}">
                <a16:creationId xmlns:a16="http://schemas.microsoft.com/office/drawing/2014/main" id="{B550F799-B513-40B3-9C21-89F6D4B76643}"/>
              </a:ext>
            </a:extLst>
          </p:cNvPr>
          <p:cNvSpPr txBox="1"/>
          <p:nvPr/>
        </p:nvSpPr>
        <p:spPr>
          <a:xfrm>
            <a:off x="1708800" y="6243234"/>
            <a:ext cx="3879267" cy="276999"/>
          </a:xfrm>
          <a:prstGeom prst="rect">
            <a:avLst/>
          </a:prstGeom>
          <a:noFill/>
        </p:spPr>
        <p:txBody>
          <a:bodyPr wrap="none" rtlCol="0">
            <a:spAutoFit/>
          </a:bodyPr>
          <a:lstStyle/>
          <a:p>
            <a:r>
              <a:rPr lang="en-US" sz="1200" dirty="0"/>
              <a:t>Slide courtesy of IHO DCDB – Publicly Available Information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23818d821a1_0_6"/>
          <p:cNvSpPr txBox="1">
            <a:spLocks noGrp="1"/>
          </p:cNvSpPr>
          <p:nvPr>
            <p:ph type="title"/>
          </p:nvPr>
        </p:nvSpPr>
        <p:spPr>
          <a:xfrm>
            <a:off x="1879132" y="152400"/>
            <a:ext cx="10312800" cy="883200"/>
          </a:xfrm>
          <a:prstGeom prst="rect">
            <a:avLst/>
          </a:prstGeom>
          <a:noFill/>
          <a:ln>
            <a:noFill/>
          </a:ln>
        </p:spPr>
        <p:txBody>
          <a:bodyPr spcFirstLastPara="1" vert="horz" wrap="square" lIns="91433" tIns="45700" rIns="91433" bIns="45700" rtlCol="0" anchor="t" anchorCtr="0">
            <a:noAutofit/>
          </a:bodyPr>
          <a:lstStyle/>
          <a:p>
            <a:r>
              <a:rPr lang="en"/>
              <a:t>Geographic Filter</a:t>
            </a:r>
            <a:endParaRPr/>
          </a:p>
        </p:txBody>
      </p:sp>
      <p:sp>
        <p:nvSpPr>
          <p:cNvPr id="152" name="Google Shape;152;g23818d821a1_0_6"/>
          <p:cNvSpPr txBox="1"/>
          <p:nvPr/>
        </p:nvSpPr>
        <p:spPr>
          <a:xfrm>
            <a:off x="65600" y="6424067"/>
            <a:ext cx="6030400" cy="338400"/>
          </a:xfrm>
          <a:prstGeom prst="rect">
            <a:avLst/>
          </a:prstGeom>
          <a:noFill/>
          <a:ln>
            <a:noFill/>
          </a:ln>
        </p:spPr>
        <p:txBody>
          <a:bodyPr spcFirstLastPara="1" wrap="square" lIns="94800" tIns="94800" rIns="94800" bIns="94800" anchor="ctr" anchorCtr="0">
            <a:noAutofit/>
          </a:bodyPr>
          <a:lstStyle/>
          <a:p>
            <a:pPr>
              <a:buClr>
                <a:schemeClr val="dk1"/>
              </a:buClr>
              <a:buSzPts val="1000"/>
            </a:pPr>
            <a:r>
              <a:rPr lang="en" sz="1200" b="1" i="1">
                <a:solidFill>
                  <a:schemeClr val="dk1"/>
                </a:solidFill>
                <a:latin typeface="Arial"/>
                <a:ea typeface="Arial"/>
                <a:cs typeface="Arial"/>
                <a:sym typeface="Arial"/>
              </a:rPr>
              <a:t>Map for illustrative purposes only. (Credit: Marine Regions)</a:t>
            </a:r>
            <a:endParaRPr sz="1200" b="1" i="1">
              <a:solidFill>
                <a:schemeClr val="dk1"/>
              </a:solidFill>
              <a:latin typeface="Arial"/>
              <a:ea typeface="Arial"/>
              <a:cs typeface="Arial"/>
              <a:sym typeface="Arial"/>
            </a:endParaRPr>
          </a:p>
        </p:txBody>
      </p:sp>
      <p:pic>
        <p:nvPicPr>
          <p:cNvPr id="153" name="Google Shape;153;g23818d821a1_0_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03267" y="777334"/>
            <a:ext cx="9985468" cy="5460799"/>
          </a:xfrm>
          <a:prstGeom prst="rect">
            <a:avLst/>
          </a:prstGeom>
          <a:noFill/>
          <a:ln>
            <a:noFill/>
          </a:ln>
        </p:spPr>
      </p:pic>
      <p:sp>
        <p:nvSpPr>
          <p:cNvPr id="154" name="Google Shape;154;g23818d821a1_0_6"/>
          <p:cNvSpPr txBox="1"/>
          <p:nvPr/>
        </p:nvSpPr>
        <p:spPr>
          <a:xfrm>
            <a:off x="6161532" y="5838678"/>
            <a:ext cx="6030400" cy="984845"/>
          </a:xfrm>
          <a:prstGeom prst="rect">
            <a:avLst/>
          </a:prstGeom>
          <a:solidFill>
            <a:schemeClr val="lt2"/>
          </a:solidFill>
          <a:ln>
            <a:noFill/>
          </a:ln>
        </p:spPr>
        <p:txBody>
          <a:bodyPr spcFirstLastPara="1" wrap="square" lIns="121900" tIns="121900" rIns="121900" bIns="121900" anchor="t" anchorCtr="0">
            <a:spAutoFit/>
          </a:bodyPr>
          <a:lstStyle/>
          <a:p>
            <a:pPr>
              <a:buClr>
                <a:srgbClr val="000000"/>
              </a:buClr>
              <a:buSzPts val="1400"/>
            </a:pPr>
            <a:r>
              <a:rPr lang="en" sz="1600" dirty="0">
                <a:solidFill>
                  <a:srgbClr val="000000"/>
                </a:solidFill>
                <a:latin typeface="Arial"/>
                <a:ea typeface="Arial"/>
                <a:cs typeface="Arial"/>
                <a:sym typeface="Arial"/>
              </a:rPr>
              <a:t>Green = Positive Response</a:t>
            </a:r>
            <a:endParaRPr sz="1600" dirty="0">
              <a:solidFill>
                <a:srgbClr val="000000"/>
              </a:solidFill>
              <a:latin typeface="Arial"/>
              <a:ea typeface="Arial"/>
              <a:cs typeface="Arial"/>
              <a:sym typeface="Arial"/>
            </a:endParaRPr>
          </a:p>
          <a:p>
            <a:pPr>
              <a:buClr>
                <a:srgbClr val="000000"/>
              </a:buClr>
              <a:buSzPts val="1400"/>
            </a:pPr>
            <a:r>
              <a:rPr lang="en" sz="1600" dirty="0"/>
              <a:t>Yellow = Positive Response w/ caveats unable to adhere to </a:t>
            </a:r>
            <a:endParaRPr sz="1600" dirty="0"/>
          </a:p>
          <a:p>
            <a:pPr>
              <a:buClr>
                <a:srgbClr val="000000"/>
              </a:buClr>
              <a:buSzPts val="1400"/>
            </a:pPr>
            <a:r>
              <a:rPr lang="en" sz="1600" dirty="0">
                <a:solidFill>
                  <a:srgbClr val="000000"/>
                </a:solidFill>
                <a:latin typeface="Arial"/>
                <a:ea typeface="Arial"/>
                <a:cs typeface="Arial"/>
                <a:sym typeface="Arial"/>
              </a:rPr>
              <a:t>Red = Negative Response, No Response</a:t>
            </a:r>
            <a:endParaRPr sz="1600" dirty="0">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C6107D03-4EAE-4849-8735-4A67E82DB417}"/>
              </a:ext>
            </a:extLst>
          </p:cNvPr>
          <p:cNvSpPr txBox="1"/>
          <p:nvPr/>
        </p:nvSpPr>
        <p:spPr>
          <a:xfrm>
            <a:off x="462930" y="6643894"/>
            <a:ext cx="3879267" cy="276999"/>
          </a:xfrm>
          <a:prstGeom prst="rect">
            <a:avLst/>
          </a:prstGeom>
          <a:noFill/>
        </p:spPr>
        <p:txBody>
          <a:bodyPr wrap="none" rtlCol="0">
            <a:spAutoFit/>
          </a:bodyPr>
          <a:lstStyle/>
          <a:p>
            <a:r>
              <a:rPr lang="en-US" sz="1200" dirty="0"/>
              <a:t>Slide courtesy of IHO DCDB – Publicly Available Information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g1ede442eef5_0_6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09301" y="1331134"/>
            <a:ext cx="7712967" cy="4783933"/>
          </a:xfrm>
          <a:prstGeom prst="rect">
            <a:avLst/>
          </a:prstGeom>
          <a:noFill/>
          <a:ln w="9525" cap="flat" cmpd="sng">
            <a:solidFill>
              <a:srgbClr val="4472C4"/>
            </a:solidFill>
            <a:prstDash val="solid"/>
            <a:round/>
            <a:headEnd type="none" w="sm" len="sm"/>
            <a:tailEnd type="none" w="sm" len="sm"/>
          </a:ln>
        </p:spPr>
      </p:pic>
      <p:sp>
        <p:nvSpPr>
          <p:cNvPr id="160" name="Google Shape;160;g1ede442eef5_0_65"/>
          <p:cNvSpPr txBox="1"/>
          <p:nvPr/>
        </p:nvSpPr>
        <p:spPr>
          <a:xfrm>
            <a:off x="201699" y="2456200"/>
            <a:ext cx="3727200" cy="3206000"/>
          </a:xfrm>
          <a:prstGeom prst="rect">
            <a:avLst/>
          </a:prstGeom>
          <a:noFill/>
          <a:ln>
            <a:noFill/>
          </a:ln>
        </p:spPr>
        <p:txBody>
          <a:bodyPr spcFirstLastPara="1" wrap="square" lIns="68567" tIns="34267" rIns="68567" bIns="34267" anchor="t" anchorCtr="0">
            <a:noAutofit/>
          </a:bodyPr>
          <a:lstStyle/>
          <a:p>
            <a:pPr>
              <a:lnSpc>
                <a:spcPct val="115000"/>
              </a:lnSpc>
              <a:spcBef>
                <a:spcPts val="800"/>
              </a:spcBef>
              <a:buClr>
                <a:srgbClr val="000000"/>
              </a:buClr>
              <a:buSzPts val="1400"/>
            </a:pPr>
            <a:r>
              <a:rPr lang="en" sz="1867" b="1" i="1">
                <a:solidFill>
                  <a:srgbClr val="000000"/>
                </a:solidFill>
                <a:latin typeface="Proxima Nova"/>
                <a:ea typeface="Proxima Nova"/>
                <a:cs typeface="Proxima Nova"/>
                <a:sym typeface="Proxima Nova"/>
              </a:rPr>
              <a:t>Pre Approval Capability</a:t>
            </a:r>
            <a:endParaRPr sz="1867" b="1" i="1">
              <a:solidFill>
                <a:srgbClr val="000000"/>
              </a:solidFill>
              <a:latin typeface="Proxima Nova"/>
              <a:ea typeface="Proxima Nova"/>
              <a:cs typeface="Proxima Nova"/>
              <a:sym typeface="Proxima Nova"/>
            </a:endParaRPr>
          </a:p>
          <a:p>
            <a:pPr>
              <a:lnSpc>
                <a:spcPct val="115000"/>
              </a:lnSpc>
              <a:spcBef>
                <a:spcPts val="800"/>
              </a:spcBef>
              <a:buClr>
                <a:srgbClr val="000000"/>
              </a:buClr>
              <a:buSzPts val="1400"/>
            </a:pPr>
            <a:r>
              <a:rPr lang="en" sz="1867">
                <a:solidFill>
                  <a:srgbClr val="000000"/>
                </a:solidFill>
                <a:latin typeface="Proxima Nova"/>
                <a:ea typeface="Proxima Nova"/>
                <a:cs typeface="Proxima Nova"/>
                <a:sym typeface="Proxima Nova"/>
              </a:rPr>
              <a:t>The DCDB is currently working to automate the notification and approval process of data for coastal states who have provided positive responses but request pre-approval of data before the public distribution from DCDB.</a:t>
            </a:r>
            <a:endParaRPr sz="1867">
              <a:solidFill>
                <a:srgbClr val="000000"/>
              </a:solidFill>
              <a:latin typeface="Proxima Nova"/>
              <a:ea typeface="Proxima Nova"/>
              <a:cs typeface="Proxima Nova"/>
              <a:sym typeface="Proxima Nova"/>
            </a:endParaRPr>
          </a:p>
        </p:txBody>
      </p:sp>
      <p:sp>
        <p:nvSpPr>
          <p:cNvPr id="161" name="Google Shape;161;g1ede442eef5_0_65"/>
          <p:cNvSpPr txBox="1">
            <a:spLocks noGrp="1"/>
          </p:cNvSpPr>
          <p:nvPr>
            <p:ph type="title"/>
          </p:nvPr>
        </p:nvSpPr>
        <p:spPr>
          <a:xfrm>
            <a:off x="1879132" y="152400"/>
            <a:ext cx="10312800" cy="883200"/>
          </a:xfrm>
          <a:prstGeom prst="rect">
            <a:avLst/>
          </a:prstGeom>
          <a:noFill/>
          <a:ln>
            <a:noFill/>
          </a:ln>
        </p:spPr>
        <p:txBody>
          <a:bodyPr spcFirstLastPara="1" vert="horz" wrap="square" lIns="91433" tIns="45700" rIns="91433" bIns="45700" rtlCol="0" anchor="t" anchorCtr="0">
            <a:noAutofit/>
          </a:bodyPr>
          <a:lstStyle/>
          <a:p>
            <a:r>
              <a:rPr lang="en"/>
              <a:t>Geographic Filter</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E64C3-DE35-4C11-BA72-A596E57968B9}"/>
              </a:ext>
            </a:extLst>
          </p:cNvPr>
          <p:cNvSpPr>
            <a:spLocks noGrp="1"/>
          </p:cNvSpPr>
          <p:nvPr>
            <p:ph type="title"/>
          </p:nvPr>
        </p:nvSpPr>
        <p:spPr/>
        <p:txBody>
          <a:bodyPr/>
          <a:lstStyle/>
          <a:p>
            <a:r>
              <a:rPr lang="en-US" dirty="0"/>
              <a:t>The CSB Initiative depends upon The Support of Coastal States*</a:t>
            </a:r>
          </a:p>
        </p:txBody>
      </p:sp>
      <p:sp>
        <p:nvSpPr>
          <p:cNvPr id="3" name="Content Placeholder 2">
            <a:extLst>
              <a:ext uri="{FF2B5EF4-FFF2-40B4-BE49-F238E27FC236}">
                <a16:creationId xmlns:a16="http://schemas.microsoft.com/office/drawing/2014/main" id="{78D6FC54-F5FC-419F-855E-63E9633B42A3}"/>
              </a:ext>
            </a:extLst>
          </p:cNvPr>
          <p:cNvSpPr>
            <a:spLocks noGrp="1"/>
          </p:cNvSpPr>
          <p:nvPr>
            <p:ph idx="1"/>
          </p:nvPr>
        </p:nvSpPr>
        <p:spPr/>
        <p:txBody>
          <a:bodyPr/>
          <a:lstStyle/>
          <a:p>
            <a:pPr lvl="0"/>
            <a:r>
              <a:rPr lang="en-US" dirty="0">
                <a:solidFill>
                  <a:srgbClr val="414042"/>
                </a:solidFill>
              </a:rPr>
              <a:t>The IHO Secretariat has issued Circular Letter (IHO CL21/2020) to request IHO Member States (MS) to indicate their positions on the provision of CSB data within waters of national jurisdiction.</a:t>
            </a:r>
          </a:p>
          <a:p>
            <a:pPr lvl="1"/>
            <a:r>
              <a:rPr lang="en-US" dirty="0">
                <a:solidFill>
                  <a:srgbClr val="414042">
                    <a:lumMod val="75000"/>
                    <a:lumOff val="25000"/>
                  </a:srgbClr>
                </a:solidFill>
              </a:rPr>
              <a:t>The IHO received </a:t>
            </a:r>
            <a:r>
              <a:rPr lang="en-US" dirty="0">
                <a:solidFill>
                  <a:srgbClr val="414042">
                    <a:lumMod val="75000"/>
                    <a:lumOff val="25000"/>
                  </a:srgbClr>
                </a:solidFill>
                <a:hlinkClick r:id="rId2">
                  <a:extLst>
                    <a:ext uri="{A12FA001-AC4F-418D-AE19-62706E023703}">
                      <ahyp:hlinkClr xmlns:ahyp="http://schemas.microsoft.com/office/drawing/2018/hyperlinkcolor" val="tx"/>
                    </a:ext>
                  </a:extLst>
                </a:hlinkClick>
              </a:rPr>
              <a:t>33 replies </a:t>
            </a:r>
            <a:r>
              <a:rPr lang="en-US" dirty="0">
                <a:solidFill>
                  <a:srgbClr val="414042">
                    <a:lumMod val="75000"/>
                    <a:lumOff val="25000"/>
                  </a:srgbClr>
                </a:solidFill>
              </a:rPr>
              <a:t>out of </a:t>
            </a:r>
            <a:r>
              <a:rPr lang="en-US" dirty="0">
                <a:solidFill>
                  <a:srgbClr val="414042">
                    <a:lumMod val="75000"/>
                    <a:lumOff val="25000"/>
                  </a:srgbClr>
                </a:solidFill>
                <a:hlinkClick r:id="rId3">
                  <a:extLst>
                    <a:ext uri="{A12FA001-AC4F-418D-AE19-62706E023703}">
                      <ahyp:hlinkClr xmlns:ahyp="http://schemas.microsoft.com/office/drawing/2018/hyperlinkcolor" val="tx"/>
                    </a:ext>
                  </a:extLst>
                </a:hlinkClick>
              </a:rPr>
              <a:t>95 MS</a:t>
            </a:r>
            <a:br>
              <a:rPr lang="en-US" dirty="0">
                <a:solidFill>
                  <a:srgbClr val="414042">
                    <a:lumMod val="75000"/>
                    <a:lumOff val="25000"/>
                  </a:srgbClr>
                </a:solidFill>
              </a:rPr>
            </a:br>
            <a:endParaRPr lang="en-US" dirty="0">
              <a:solidFill>
                <a:srgbClr val="414042">
                  <a:lumMod val="75000"/>
                  <a:lumOff val="25000"/>
                </a:srgbClr>
              </a:solidFill>
            </a:endParaRPr>
          </a:p>
          <a:p>
            <a:pPr lvl="0"/>
            <a:r>
              <a:rPr lang="en-US" dirty="0">
                <a:solidFill>
                  <a:srgbClr val="414042"/>
                </a:solidFill>
              </a:rPr>
              <a:t>The DCDB has ~</a:t>
            </a:r>
            <a:r>
              <a:rPr lang="en-US" dirty="0">
                <a:solidFill>
                  <a:srgbClr val="414042"/>
                </a:solidFill>
                <a:hlinkClick r:id="rId2">
                  <a:extLst>
                    <a:ext uri="{A12FA001-AC4F-418D-AE19-62706E023703}">
                      <ahyp:hlinkClr xmlns:ahyp="http://schemas.microsoft.com/office/drawing/2018/hyperlinkcolor" val="tx"/>
                    </a:ext>
                  </a:extLst>
                </a:hlinkClick>
              </a:rPr>
              <a:t>30 GB of CSB data from contributing vessels</a:t>
            </a:r>
            <a:r>
              <a:rPr lang="en-US" dirty="0">
                <a:solidFill>
                  <a:srgbClr val="414042"/>
                </a:solidFill>
              </a:rPr>
              <a:t>.</a:t>
            </a:r>
            <a:br>
              <a:rPr lang="en-US" dirty="0">
                <a:solidFill>
                  <a:srgbClr val="414042"/>
                </a:solidFill>
              </a:rPr>
            </a:br>
            <a:endParaRPr lang="en-US" dirty="0">
              <a:solidFill>
                <a:srgbClr val="414042"/>
              </a:solidFill>
            </a:endParaRPr>
          </a:p>
          <a:p>
            <a:pPr lvl="0"/>
            <a:r>
              <a:rPr lang="en-US" dirty="0">
                <a:solidFill>
                  <a:srgbClr val="414042"/>
                </a:solidFill>
              </a:rPr>
              <a:t>Due to restrictions placed by some MS, data from approximately 13 CSB-supporting countries are presently discoverable and accessible via DCDB. </a:t>
            </a:r>
            <a:r>
              <a:rPr lang="en-US" dirty="0">
                <a:solidFill>
                  <a:srgbClr val="FF0000"/>
                </a:solidFill>
              </a:rPr>
              <a:t> </a:t>
            </a:r>
          </a:p>
          <a:p>
            <a:endParaRPr lang="en-US" dirty="0"/>
          </a:p>
        </p:txBody>
      </p:sp>
    </p:spTree>
    <p:extLst>
      <p:ext uri="{BB962C8B-B14F-4D97-AF65-F5344CB8AC3E}">
        <p14:creationId xmlns:p14="http://schemas.microsoft.com/office/powerpoint/2010/main" val="50751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B333-ACDF-4261-A302-3CE0F2E7B563}"/>
              </a:ext>
            </a:extLst>
          </p:cNvPr>
          <p:cNvSpPr>
            <a:spLocks noGrp="1"/>
          </p:cNvSpPr>
          <p:nvPr>
            <p:ph type="title"/>
          </p:nvPr>
        </p:nvSpPr>
        <p:spPr/>
        <p:txBody>
          <a:bodyPr/>
          <a:lstStyle/>
          <a:p>
            <a:r>
              <a:rPr lang="en" dirty="0">
                <a:latin typeface="Arial Narrow"/>
                <a:ea typeface="Arial Narrow"/>
                <a:cs typeface="Arial Narrow"/>
                <a:sym typeface="Arial Narrow"/>
              </a:rPr>
              <a:t>CL Questionnaire asks:</a:t>
            </a:r>
            <a:endParaRPr lang="en-US" dirty="0"/>
          </a:p>
        </p:txBody>
      </p:sp>
      <p:sp>
        <p:nvSpPr>
          <p:cNvPr id="3" name="Content Placeholder 2">
            <a:extLst>
              <a:ext uri="{FF2B5EF4-FFF2-40B4-BE49-F238E27FC236}">
                <a16:creationId xmlns:a16="http://schemas.microsoft.com/office/drawing/2014/main" id="{F2EEA51B-4223-4C40-B790-73914ECD49F6}"/>
              </a:ext>
            </a:extLst>
          </p:cNvPr>
          <p:cNvSpPr>
            <a:spLocks noGrp="1"/>
          </p:cNvSpPr>
          <p:nvPr>
            <p:ph idx="1"/>
          </p:nvPr>
        </p:nvSpPr>
        <p:spPr>
          <a:xfrm>
            <a:off x="609600" y="1199835"/>
            <a:ext cx="5802630" cy="5383526"/>
          </a:xfrm>
        </p:spPr>
        <p:txBody>
          <a:bodyPr/>
          <a:lstStyle/>
          <a:p>
            <a:pPr marL="474121" lvl="0" indent="-380990" defTabSz="914400">
              <a:spcBef>
                <a:spcPts val="0"/>
              </a:spcBef>
              <a:buClr>
                <a:srgbClr val="205867"/>
              </a:buClr>
              <a:buSzPts val="1700"/>
              <a:buFont typeface="Proxima Nova"/>
              <a:buChar char="●"/>
            </a:pPr>
            <a:r>
              <a:rPr lang="en-US" dirty="0">
                <a:solidFill>
                  <a:srgbClr val="205867"/>
                </a:solidFill>
                <a:latin typeface="Proxima Nova"/>
                <a:ea typeface="Proxima Nova"/>
                <a:cs typeface="Proxima Nova"/>
                <a:sym typeface="Proxima Nova"/>
              </a:rPr>
              <a:t>Do you support or object to the CSB data provision for depth measurements from the internal waters, territorial sea, or EEZ of your country?</a:t>
            </a:r>
          </a:p>
          <a:p>
            <a:pPr marL="474121" lvl="0" indent="-380990" defTabSz="914400">
              <a:spcBef>
                <a:spcPts val="2000"/>
              </a:spcBef>
              <a:buClr>
                <a:srgbClr val="205867"/>
              </a:buClr>
              <a:buSzPts val="1700"/>
              <a:buFont typeface="Proxima Nova"/>
              <a:buChar char="●"/>
            </a:pPr>
            <a:r>
              <a:rPr lang="en-US" dirty="0">
                <a:solidFill>
                  <a:srgbClr val="205867"/>
                </a:solidFill>
                <a:latin typeface="Proxima Nova"/>
                <a:ea typeface="Proxima Nova"/>
                <a:cs typeface="Proxima Nova"/>
                <a:sym typeface="Proxima Nova"/>
              </a:rPr>
              <a:t>Do you wish to be informed when such information is received by the IHO DCDB?</a:t>
            </a:r>
          </a:p>
          <a:p>
            <a:pPr marL="474121" lvl="0" indent="-380990" defTabSz="914400">
              <a:spcBef>
                <a:spcPts val="2000"/>
              </a:spcBef>
              <a:buClr>
                <a:srgbClr val="205867"/>
              </a:buClr>
              <a:buSzPts val="1700"/>
              <a:buFont typeface="Proxima Nova"/>
              <a:buChar char="●"/>
            </a:pPr>
            <a:r>
              <a:rPr lang="en-US" dirty="0">
                <a:solidFill>
                  <a:srgbClr val="205867"/>
                </a:solidFill>
                <a:latin typeface="Proxima Nova"/>
                <a:ea typeface="Proxima Nova"/>
                <a:cs typeface="Proxima Nova"/>
                <a:sym typeface="Proxima Nova"/>
              </a:rPr>
              <a:t>Do you wish to review such information before its ingestion into the IHO DCDB?</a:t>
            </a:r>
          </a:p>
          <a:p>
            <a:pPr marL="474121" lvl="0" indent="-380990" defTabSz="914400">
              <a:spcBef>
                <a:spcPts val="2000"/>
              </a:spcBef>
              <a:buClr>
                <a:srgbClr val="205867"/>
              </a:buClr>
              <a:buSzPts val="1700"/>
              <a:buFont typeface="Proxima Nova"/>
              <a:buChar char="●"/>
            </a:pPr>
            <a:r>
              <a:rPr lang="en-US" dirty="0">
                <a:solidFill>
                  <a:srgbClr val="205867"/>
                </a:solidFill>
                <a:latin typeface="Proxima Nova"/>
                <a:ea typeface="Proxima Nova"/>
                <a:cs typeface="Proxima Nova"/>
                <a:sym typeface="Proxima Nova"/>
              </a:rPr>
              <a:t>Do you wish for the opportunity to put caveats on the further dissemination of such data?</a:t>
            </a:r>
          </a:p>
          <a:p>
            <a:pPr marL="474121" lvl="0" defTabSz="914400">
              <a:spcBef>
                <a:spcPts val="2000"/>
              </a:spcBef>
            </a:pPr>
            <a:endParaRPr lang="en-US" dirty="0">
              <a:solidFill>
                <a:srgbClr val="205867"/>
              </a:solidFill>
              <a:latin typeface="Proxima Nova"/>
              <a:ea typeface="Proxima Nova"/>
              <a:cs typeface="Proxima Nova"/>
              <a:sym typeface="Proxima Nova"/>
            </a:endParaRPr>
          </a:p>
          <a:p>
            <a:endParaRPr lang="en-US" dirty="0"/>
          </a:p>
        </p:txBody>
      </p:sp>
      <p:pic>
        <p:nvPicPr>
          <p:cNvPr id="4" name="Picture 3">
            <a:extLst>
              <a:ext uri="{FF2B5EF4-FFF2-40B4-BE49-F238E27FC236}">
                <a16:creationId xmlns:a16="http://schemas.microsoft.com/office/drawing/2014/main" id="{606A287C-D8C0-4B25-886B-C61DFA722706}"/>
              </a:ext>
            </a:extLst>
          </p:cNvPr>
          <p:cNvPicPr>
            <a:picLocks noChangeAspect="1"/>
          </p:cNvPicPr>
          <p:nvPr/>
        </p:nvPicPr>
        <p:blipFill>
          <a:blip r:embed="rId2"/>
          <a:stretch>
            <a:fillRect/>
          </a:stretch>
        </p:blipFill>
        <p:spPr>
          <a:xfrm>
            <a:off x="6613573" y="155164"/>
            <a:ext cx="4130628" cy="5673011"/>
          </a:xfrm>
          <a:prstGeom prst="rect">
            <a:avLst/>
          </a:prstGeom>
        </p:spPr>
      </p:pic>
      <p:pic>
        <p:nvPicPr>
          <p:cNvPr id="5" name="Picture 4">
            <a:extLst>
              <a:ext uri="{FF2B5EF4-FFF2-40B4-BE49-F238E27FC236}">
                <a16:creationId xmlns:a16="http://schemas.microsoft.com/office/drawing/2014/main" id="{BB1816F2-8904-4820-96EE-27875AA76F15}"/>
              </a:ext>
            </a:extLst>
          </p:cNvPr>
          <p:cNvPicPr>
            <a:picLocks noChangeAspect="1"/>
          </p:cNvPicPr>
          <p:nvPr/>
        </p:nvPicPr>
        <p:blipFill>
          <a:blip r:embed="rId3"/>
          <a:stretch>
            <a:fillRect/>
          </a:stretch>
        </p:blipFill>
        <p:spPr>
          <a:xfrm>
            <a:off x="0" y="5681025"/>
            <a:ext cx="780356" cy="810838"/>
          </a:xfrm>
          <a:prstGeom prst="rect">
            <a:avLst/>
          </a:prstGeom>
        </p:spPr>
      </p:pic>
    </p:spTree>
    <p:extLst>
      <p:ext uri="{BB962C8B-B14F-4D97-AF65-F5344CB8AC3E}">
        <p14:creationId xmlns:p14="http://schemas.microsoft.com/office/powerpoint/2010/main" val="96995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BFA8F-6DEF-471A-B6E3-2A1B2A82361E}"/>
              </a:ext>
            </a:extLst>
          </p:cNvPr>
          <p:cNvSpPr>
            <a:spLocks noGrp="1"/>
          </p:cNvSpPr>
          <p:nvPr>
            <p:ph type="title"/>
          </p:nvPr>
        </p:nvSpPr>
        <p:spPr/>
        <p:txBody>
          <a:bodyPr/>
          <a:lstStyle/>
          <a:p>
            <a:r>
              <a:rPr lang="en-US" dirty="0"/>
              <a:t>Problems of Perception </a:t>
            </a:r>
            <a:br>
              <a:rPr lang="en-US" dirty="0"/>
            </a:br>
            <a:r>
              <a:rPr lang="en-US" sz="1400" dirty="0">
                <a:hlinkClick r:id="rId2"/>
              </a:rPr>
              <a:t>(paraphrased from Report of CSBWG to IHO Inter-Regional Coordination Committee 13 – 23-25 June 2021) </a:t>
            </a:r>
            <a:endParaRPr lang="en-US" dirty="0"/>
          </a:p>
        </p:txBody>
      </p:sp>
      <p:sp>
        <p:nvSpPr>
          <p:cNvPr id="3" name="Content Placeholder 2">
            <a:extLst>
              <a:ext uri="{FF2B5EF4-FFF2-40B4-BE49-F238E27FC236}">
                <a16:creationId xmlns:a16="http://schemas.microsoft.com/office/drawing/2014/main" id="{A88631A7-326F-4BEE-B997-50015E881C18}"/>
              </a:ext>
            </a:extLst>
          </p:cNvPr>
          <p:cNvSpPr>
            <a:spLocks noGrp="1"/>
          </p:cNvSpPr>
          <p:nvPr>
            <p:ph idx="1"/>
          </p:nvPr>
        </p:nvSpPr>
        <p:spPr>
          <a:xfrm>
            <a:off x="609600" y="1417640"/>
            <a:ext cx="11060430" cy="4857430"/>
          </a:xfrm>
        </p:spPr>
        <p:txBody>
          <a:bodyPr>
            <a:normAutofit fontScale="92500"/>
          </a:bodyPr>
          <a:lstStyle/>
          <a:p>
            <a:pPr lvl="0"/>
            <a:r>
              <a:rPr lang="en-US" sz="2000" dirty="0">
                <a:solidFill>
                  <a:srgbClr val="414042"/>
                </a:solidFill>
              </a:rPr>
              <a:t>…confusion continues to exist between the opportunistic and random CSB data gathering activity and the UNCLOS regulated planned scientific data gathering and systematic hydrographic survey operations…. </a:t>
            </a:r>
            <a:br>
              <a:rPr lang="en-US" sz="2000" dirty="0">
                <a:solidFill>
                  <a:srgbClr val="414042"/>
                </a:solidFill>
              </a:rPr>
            </a:br>
            <a:endParaRPr lang="en-US" sz="2000" dirty="0">
              <a:solidFill>
                <a:srgbClr val="414042"/>
              </a:solidFill>
            </a:endParaRPr>
          </a:p>
          <a:p>
            <a:pPr lvl="0">
              <a:lnSpc>
                <a:spcPct val="150000"/>
              </a:lnSpc>
            </a:pPr>
            <a:r>
              <a:rPr lang="en-US" sz="2000" dirty="0">
                <a:solidFill>
                  <a:srgbClr val="414042"/>
                </a:solidFill>
              </a:rPr>
              <a:t>…many coastal states continue to misunderstand the objectives and focus of the CSB initiative, which is to collect data in poorly surveyed or unsurveyed areas. CSB data can play a role in completing the picture of the seabed by supporting the objectives of numerous international projects and initiatives, such as Seabed 2030, the UN Decade for Ocean Science for Sustainable Development and UN Sustainable Development Goal 14, and a plethora of scientific research, modelling, management and planning uses, which might include safety of navigation either directly onto charts or as a comparator to published data. Increased awareness and information as well as continued stakeholder engagement/involvement should all help to overcome these reservations.</a:t>
            </a:r>
          </a:p>
          <a:p>
            <a:endParaRPr lang="en-US" dirty="0"/>
          </a:p>
        </p:txBody>
      </p:sp>
    </p:spTree>
    <p:extLst>
      <p:ext uri="{BB962C8B-B14F-4D97-AF65-F5344CB8AC3E}">
        <p14:creationId xmlns:p14="http://schemas.microsoft.com/office/powerpoint/2010/main" val="6928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858D0-3A18-40BF-AE17-CEC61D35053D}"/>
              </a:ext>
            </a:extLst>
          </p:cNvPr>
          <p:cNvSpPr>
            <a:spLocks noGrp="1"/>
          </p:cNvSpPr>
          <p:nvPr>
            <p:ph type="title"/>
          </p:nvPr>
        </p:nvSpPr>
        <p:spPr/>
        <p:txBody>
          <a:bodyPr>
            <a:normAutofit fontScale="90000"/>
          </a:bodyPr>
          <a:lstStyle/>
          <a:p>
            <a:r>
              <a:rPr lang="en-US" sz="4400" dirty="0"/>
              <a:t>IHO Member State Support to Public Availability of CSB is Essential to Achieve Goals of:</a:t>
            </a:r>
            <a:endParaRPr lang="en-US" dirty="0"/>
          </a:p>
        </p:txBody>
      </p:sp>
      <p:sp>
        <p:nvSpPr>
          <p:cNvPr id="3" name="Content Placeholder 2">
            <a:extLst>
              <a:ext uri="{FF2B5EF4-FFF2-40B4-BE49-F238E27FC236}">
                <a16:creationId xmlns:a16="http://schemas.microsoft.com/office/drawing/2014/main" id="{8EEEF6C6-4702-4263-AC02-9F2710A108C4}"/>
              </a:ext>
            </a:extLst>
          </p:cNvPr>
          <p:cNvSpPr>
            <a:spLocks noGrp="1"/>
          </p:cNvSpPr>
          <p:nvPr>
            <p:ph idx="1"/>
          </p:nvPr>
        </p:nvSpPr>
        <p:spPr/>
        <p:txBody>
          <a:bodyPr/>
          <a:lstStyle/>
          <a:p>
            <a:pPr marL="285750" lvl="0" indent="-285750" defTabSz="914400">
              <a:spcBef>
                <a:spcPts val="0"/>
              </a:spcBef>
              <a:buFont typeface="Arial" panose="020B0604020202020204" pitchFamily="34" charset="0"/>
              <a:buChar char="•"/>
            </a:pPr>
            <a:r>
              <a:rPr lang="en-US" sz="2400" dirty="0">
                <a:solidFill>
                  <a:srgbClr val="414042"/>
                </a:solidFill>
                <a:latin typeface="Calibri"/>
                <a:cs typeface="+mn-cs"/>
              </a:rPr>
              <a:t>UN Decade Goal to Create a Digital Model of the Ocean (Challenge Goal 8)</a:t>
            </a:r>
            <a:br>
              <a:rPr lang="en-US" sz="2400" dirty="0">
                <a:solidFill>
                  <a:srgbClr val="414042"/>
                </a:solidFill>
                <a:latin typeface="Calibri"/>
                <a:cs typeface="+mn-cs"/>
              </a:rPr>
            </a:br>
            <a:endParaRPr lang="en-US" sz="2400" dirty="0">
              <a:solidFill>
                <a:srgbClr val="414042"/>
              </a:solidFill>
              <a:latin typeface="Calibri"/>
              <a:cs typeface="+mn-cs"/>
            </a:endParaRPr>
          </a:p>
          <a:p>
            <a:pPr marL="285750" lvl="0" indent="-285750" defTabSz="914400">
              <a:spcBef>
                <a:spcPts val="0"/>
              </a:spcBef>
              <a:buFont typeface="Arial" panose="020B0604020202020204" pitchFamily="34" charset="0"/>
              <a:buChar char="•"/>
            </a:pPr>
            <a:r>
              <a:rPr lang="en-US" sz="2400" dirty="0">
                <a:solidFill>
                  <a:srgbClr val="414042"/>
                </a:solidFill>
                <a:latin typeface="Calibri"/>
                <a:cs typeface="+mn-cs"/>
              </a:rPr>
              <a:t>GEBCO</a:t>
            </a:r>
            <a:br>
              <a:rPr lang="en-US" sz="2400" dirty="0">
                <a:solidFill>
                  <a:srgbClr val="414042"/>
                </a:solidFill>
                <a:latin typeface="Calibri"/>
                <a:cs typeface="+mn-cs"/>
              </a:rPr>
            </a:br>
            <a:endParaRPr lang="en-US" sz="2400" dirty="0">
              <a:solidFill>
                <a:srgbClr val="414042"/>
              </a:solidFill>
              <a:latin typeface="Calibri"/>
              <a:cs typeface="+mn-cs"/>
            </a:endParaRPr>
          </a:p>
          <a:p>
            <a:pPr marL="285750" lvl="0" indent="-285750" defTabSz="914400">
              <a:spcBef>
                <a:spcPts val="0"/>
              </a:spcBef>
              <a:buFont typeface="Arial" panose="020B0604020202020204" pitchFamily="34" charset="0"/>
              <a:buChar char="•"/>
            </a:pPr>
            <a:r>
              <a:rPr lang="en-US" sz="2400" dirty="0">
                <a:solidFill>
                  <a:srgbClr val="414042"/>
                </a:solidFill>
                <a:latin typeface="Calibri"/>
                <a:cs typeface="+mn-cs"/>
              </a:rPr>
              <a:t>SEABED 2030</a:t>
            </a:r>
          </a:p>
          <a:p>
            <a:endParaRPr lang="en-US" dirty="0"/>
          </a:p>
        </p:txBody>
      </p:sp>
    </p:spTree>
    <p:extLst>
      <p:ext uri="{BB962C8B-B14F-4D97-AF65-F5344CB8AC3E}">
        <p14:creationId xmlns:p14="http://schemas.microsoft.com/office/powerpoint/2010/main" val="378849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628B2-846D-4B94-9F95-E3DCC07E5D18}"/>
              </a:ext>
            </a:extLst>
          </p:cNvPr>
          <p:cNvSpPr>
            <a:spLocks noGrp="1"/>
          </p:cNvSpPr>
          <p:nvPr>
            <p:ph type="title"/>
          </p:nvPr>
        </p:nvSpPr>
        <p:spPr/>
        <p:txBody>
          <a:bodyPr/>
          <a:lstStyle/>
          <a:p>
            <a:r>
              <a:rPr lang="en-US" dirty="0"/>
              <a:t>Purpose of Presentation</a:t>
            </a:r>
          </a:p>
        </p:txBody>
      </p:sp>
      <p:sp>
        <p:nvSpPr>
          <p:cNvPr id="3" name="Content Placeholder 2">
            <a:extLst>
              <a:ext uri="{FF2B5EF4-FFF2-40B4-BE49-F238E27FC236}">
                <a16:creationId xmlns:a16="http://schemas.microsoft.com/office/drawing/2014/main" id="{0A3FA8C0-454D-43FA-86E0-0D653FD1C358}"/>
              </a:ext>
            </a:extLst>
          </p:cNvPr>
          <p:cNvSpPr>
            <a:spLocks noGrp="1"/>
          </p:cNvSpPr>
          <p:nvPr>
            <p:ph idx="1"/>
          </p:nvPr>
        </p:nvSpPr>
        <p:spPr/>
        <p:txBody>
          <a:bodyPr>
            <a:normAutofit/>
          </a:bodyPr>
          <a:lstStyle/>
          <a:p>
            <a:pPr>
              <a:lnSpc>
                <a:spcPct val="150000"/>
              </a:lnSpc>
            </a:pPr>
            <a:r>
              <a:rPr lang="en-US" sz="2400" dirty="0"/>
              <a:t>Discuss and Demonstrate how Crowdsourced Bathymetry is consistent with and advances the objectives of the Law of the Sea, The UN Decade of Ocean Science, GEBCO, and Seabed 2030.</a:t>
            </a:r>
            <a:br>
              <a:rPr lang="en-US" sz="2400" dirty="0"/>
            </a:br>
            <a:endParaRPr lang="en-US" sz="2400" dirty="0"/>
          </a:p>
        </p:txBody>
      </p:sp>
    </p:spTree>
    <p:extLst>
      <p:ext uri="{BB962C8B-B14F-4D97-AF65-F5344CB8AC3E}">
        <p14:creationId xmlns:p14="http://schemas.microsoft.com/office/powerpoint/2010/main" val="154278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0F4877-047F-481E-8815-B7C8C1248EA2}"/>
              </a:ext>
            </a:extLst>
          </p:cNvPr>
          <p:cNvSpPr>
            <a:spLocks noGrp="1"/>
          </p:cNvSpPr>
          <p:nvPr>
            <p:ph type="title"/>
          </p:nvPr>
        </p:nvSpPr>
        <p:spPr/>
        <p:txBody>
          <a:bodyPr/>
          <a:lstStyle/>
          <a:p>
            <a:br>
              <a:rPr lang="en-US"/>
            </a:br>
            <a:endParaRPr lang="en-US"/>
          </a:p>
        </p:txBody>
      </p:sp>
      <p:sp>
        <p:nvSpPr>
          <p:cNvPr id="6" name="Rectangle 5">
            <a:extLst>
              <a:ext uri="{FF2B5EF4-FFF2-40B4-BE49-F238E27FC236}">
                <a16:creationId xmlns:a16="http://schemas.microsoft.com/office/drawing/2014/main" id="{BF088193-CFE1-420A-A3F6-AAD65195421D}"/>
              </a:ext>
            </a:extLst>
          </p:cNvPr>
          <p:cNvSpPr/>
          <p:nvPr/>
        </p:nvSpPr>
        <p:spPr>
          <a:xfrm>
            <a:off x="3048000" y="3105835"/>
            <a:ext cx="6096000" cy="646331"/>
          </a:xfrm>
          <a:prstGeom prst="rect">
            <a:avLst/>
          </a:prstGeom>
        </p:spPr>
        <p:txBody>
          <a:bodyPr>
            <a:spAutoFit/>
          </a:bodyPr>
          <a:lstStyle/>
          <a:p>
            <a:br>
              <a:rPr lang="en-US" dirty="0"/>
            </a:br>
            <a:endParaRPr lang="en-US" dirty="0"/>
          </a:p>
        </p:txBody>
      </p:sp>
      <p:pic>
        <p:nvPicPr>
          <p:cNvPr id="3" name="Picture 2">
            <a:extLst>
              <a:ext uri="{FF2B5EF4-FFF2-40B4-BE49-F238E27FC236}">
                <a16:creationId xmlns:a16="http://schemas.microsoft.com/office/drawing/2014/main" id="{D1956573-4682-47D8-9EA8-65EC909BB42D}"/>
              </a:ext>
            </a:extLst>
          </p:cNvPr>
          <p:cNvPicPr>
            <a:picLocks noChangeAspect="1"/>
          </p:cNvPicPr>
          <p:nvPr/>
        </p:nvPicPr>
        <p:blipFill>
          <a:blip r:embed="rId2"/>
          <a:stretch>
            <a:fillRect/>
          </a:stretch>
        </p:blipFill>
        <p:spPr>
          <a:xfrm>
            <a:off x="502919" y="0"/>
            <a:ext cx="10344151" cy="5818585"/>
          </a:xfrm>
          <a:prstGeom prst="rect">
            <a:avLst/>
          </a:prstGeom>
        </p:spPr>
      </p:pic>
    </p:spTree>
    <p:extLst>
      <p:ext uri="{BB962C8B-B14F-4D97-AF65-F5344CB8AC3E}">
        <p14:creationId xmlns:p14="http://schemas.microsoft.com/office/powerpoint/2010/main" val="299114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18e59f4c847_0_499"/>
          <p:cNvSpPr/>
          <p:nvPr/>
        </p:nvSpPr>
        <p:spPr>
          <a:xfrm>
            <a:off x="12267" y="-12267"/>
            <a:ext cx="12192000" cy="68580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175" name="Google Shape;175;g18e59f4c847_0_49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12284" y="1"/>
            <a:ext cx="10567427" cy="6858001"/>
          </a:xfrm>
          <a:prstGeom prst="rect">
            <a:avLst/>
          </a:prstGeom>
          <a:noFill/>
          <a:ln w="9525" cap="flat" cmpd="sng">
            <a:solidFill>
              <a:srgbClr val="666666"/>
            </a:solidFill>
            <a:prstDash val="solid"/>
            <a:round/>
            <a:headEnd type="none" w="sm" len="sm"/>
            <a:tailEnd type="none" w="sm" len="sm"/>
          </a:ln>
        </p:spPr>
      </p:pic>
      <p:grpSp>
        <p:nvGrpSpPr>
          <p:cNvPr id="176" name="Google Shape;176;g18e59f4c847_0_499"/>
          <p:cNvGrpSpPr/>
          <p:nvPr/>
        </p:nvGrpSpPr>
        <p:grpSpPr>
          <a:xfrm>
            <a:off x="3143721" y="455171"/>
            <a:ext cx="5904548" cy="5541247"/>
            <a:chOff x="-5331100" y="886300"/>
            <a:chExt cx="5307300" cy="4816800"/>
          </a:xfrm>
        </p:grpSpPr>
        <p:sp>
          <p:nvSpPr>
            <p:cNvPr id="177" name="Google Shape;177;g18e59f4c847_0_499"/>
            <p:cNvSpPr/>
            <p:nvPr/>
          </p:nvSpPr>
          <p:spPr>
            <a:xfrm>
              <a:off x="-5331100" y="886300"/>
              <a:ext cx="5307300" cy="4816800"/>
            </a:xfrm>
            <a:prstGeom prst="ellipse">
              <a:avLst/>
            </a:prstGeom>
            <a:solidFill>
              <a:srgbClr val="3D7499"/>
            </a:solidFill>
            <a:ln w="60325" cap="flat" cmpd="sng">
              <a:solidFill>
                <a:srgbClr val="FFFFFF"/>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400"/>
              </a:pPr>
              <a:endParaRPr sz="1867">
                <a:solidFill>
                  <a:srgbClr val="FFFFFF"/>
                </a:solidFill>
                <a:latin typeface="Arial"/>
                <a:ea typeface="Arial"/>
                <a:cs typeface="Arial"/>
                <a:sym typeface="Arial"/>
              </a:endParaRPr>
            </a:p>
          </p:txBody>
        </p:sp>
        <p:sp>
          <p:nvSpPr>
            <p:cNvPr id="178" name="Google Shape;178;g18e59f4c847_0_499"/>
            <p:cNvSpPr txBox="1"/>
            <p:nvPr/>
          </p:nvSpPr>
          <p:spPr>
            <a:xfrm>
              <a:off x="-4638148" y="1929000"/>
              <a:ext cx="3929400" cy="3000000"/>
            </a:xfrm>
            <a:prstGeom prst="rect">
              <a:avLst/>
            </a:prstGeom>
            <a:noFill/>
            <a:ln>
              <a:noFill/>
            </a:ln>
          </p:spPr>
          <p:txBody>
            <a:bodyPr spcFirstLastPara="1" wrap="square" lIns="121900" tIns="121900" rIns="121900" bIns="121900" anchor="ctr" anchorCtr="0">
              <a:noAutofit/>
            </a:bodyPr>
            <a:lstStyle/>
            <a:p>
              <a:pPr>
                <a:buClr>
                  <a:srgbClr val="FFFFFF"/>
                </a:buClr>
                <a:buSzPts val="2000"/>
              </a:pPr>
              <a:r>
                <a:rPr lang="en" sz="2667">
                  <a:solidFill>
                    <a:srgbClr val="FFFFFF"/>
                  </a:solidFill>
                  <a:latin typeface="Calibri"/>
                  <a:ea typeface="Calibri"/>
                  <a:cs typeface="Calibri"/>
                  <a:sym typeface="Calibri"/>
                </a:rPr>
                <a:t>“If we got 1% of all seagoing vessels logging data, and on average they spent half their time at sea, then that’s about </a:t>
              </a:r>
              <a:r>
                <a:rPr lang="en" sz="2667" u="sng">
                  <a:solidFill>
                    <a:srgbClr val="FFFFFF"/>
                  </a:solidFill>
                  <a:latin typeface="Calibri"/>
                  <a:ea typeface="Calibri"/>
                  <a:cs typeface="Calibri"/>
                  <a:sym typeface="Calibri"/>
                </a:rPr>
                <a:t>5 billion data points a day.</a:t>
              </a:r>
              <a:endParaRPr sz="1867">
                <a:solidFill>
                  <a:srgbClr val="000000"/>
                </a:solidFill>
                <a:latin typeface="Arial"/>
                <a:ea typeface="Arial"/>
                <a:cs typeface="Arial"/>
                <a:sym typeface="Arial"/>
              </a:endParaRPr>
            </a:p>
            <a:p>
              <a:pPr>
                <a:buClr>
                  <a:srgbClr val="000000"/>
                </a:buClr>
                <a:buSzPts val="2000"/>
              </a:pPr>
              <a:endParaRPr sz="2667">
                <a:solidFill>
                  <a:srgbClr val="FFFFFF"/>
                </a:solidFill>
                <a:latin typeface="Calibri"/>
                <a:ea typeface="Calibri"/>
                <a:cs typeface="Calibri"/>
                <a:sym typeface="Calibri"/>
              </a:endParaRPr>
            </a:p>
            <a:p>
              <a:pPr>
                <a:buClr>
                  <a:srgbClr val="FFFFFF"/>
                </a:buClr>
                <a:buSzPts val="2000"/>
              </a:pPr>
              <a:r>
                <a:rPr lang="en" sz="2667">
                  <a:solidFill>
                    <a:srgbClr val="FFFFFF"/>
                  </a:solidFill>
                  <a:latin typeface="Calibri"/>
                  <a:ea typeface="Calibri"/>
                  <a:cs typeface="Calibri"/>
                  <a:sym typeface="Calibri"/>
                </a:rPr>
                <a:t>- Tim Thornton, TeamSurv</a:t>
              </a:r>
              <a:endParaRPr sz="1867">
                <a:solidFill>
                  <a:srgbClr val="000000"/>
                </a:solidFill>
                <a:latin typeface="Arial"/>
                <a:ea typeface="Arial"/>
                <a:cs typeface="Arial"/>
                <a:sym typeface="Arial"/>
              </a:endParaRPr>
            </a:p>
          </p:txBody>
        </p:sp>
      </p:grpSp>
      <p:sp>
        <p:nvSpPr>
          <p:cNvPr id="179" name="Google Shape;179;g18e59f4c847_0_499"/>
          <p:cNvSpPr txBox="1"/>
          <p:nvPr/>
        </p:nvSpPr>
        <p:spPr>
          <a:xfrm>
            <a:off x="8729867" y="6228501"/>
            <a:ext cx="3337600" cy="486183"/>
          </a:xfrm>
          <a:prstGeom prst="rect">
            <a:avLst/>
          </a:prstGeom>
          <a:noFill/>
          <a:ln>
            <a:noFill/>
          </a:ln>
        </p:spPr>
        <p:txBody>
          <a:bodyPr spcFirstLastPara="1" wrap="square" lIns="121900" tIns="121900" rIns="121900" bIns="121900" anchor="t" anchorCtr="0">
            <a:spAutoFit/>
          </a:bodyPr>
          <a:lstStyle/>
          <a:p>
            <a:pPr algn="r">
              <a:lnSpc>
                <a:spcPct val="90000"/>
              </a:lnSpc>
              <a:buClr>
                <a:srgbClr val="000000"/>
              </a:buClr>
              <a:buSzPts val="1300"/>
            </a:pPr>
            <a:r>
              <a:rPr lang="en" sz="1733" dirty="0">
                <a:solidFill>
                  <a:schemeClr val="bg1"/>
                </a:solidFill>
                <a:latin typeface="Arial"/>
                <a:ea typeface="Arial"/>
                <a:cs typeface="Arial"/>
                <a:sym typeface="Arial"/>
              </a:rPr>
              <a:t>jennifer.jencks@noaa.gov</a:t>
            </a:r>
            <a:endParaRPr sz="2267" dirty="0">
              <a:solidFill>
                <a:schemeClr val="bg1"/>
              </a:solidFill>
              <a:latin typeface="Arial"/>
              <a:ea typeface="Arial"/>
              <a:cs typeface="Arial"/>
              <a:sym typeface="Arial"/>
            </a:endParaRPr>
          </a:p>
        </p:txBody>
      </p:sp>
      <p:sp>
        <p:nvSpPr>
          <p:cNvPr id="180" name="Google Shape;180;g18e59f4c847_0_499"/>
          <p:cNvSpPr txBox="1"/>
          <p:nvPr/>
        </p:nvSpPr>
        <p:spPr>
          <a:xfrm>
            <a:off x="186633" y="6228501"/>
            <a:ext cx="4617200" cy="486183"/>
          </a:xfrm>
          <a:prstGeom prst="rect">
            <a:avLst/>
          </a:prstGeom>
          <a:noFill/>
          <a:ln>
            <a:noFill/>
          </a:ln>
        </p:spPr>
        <p:txBody>
          <a:bodyPr spcFirstLastPara="1" wrap="square" lIns="121900" tIns="121900" rIns="121900" bIns="121900" anchor="t" anchorCtr="0">
            <a:spAutoFit/>
          </a:bodyPr>
          <a:lstStyle/>
          <a:p>
            <a:pPr>
              <a:lnSpc>
                <a:spcPct val="90000"/>
              </a:lnSpc>
              <a:buClr>
                <a:srgbClr val="000000"/>
              </a:buClr>
              <a:buSzPts val="1300"/>
            </a:pPr>
            <a:r>
              <a:rPr lang="en" sz="1733">
                <a:solidFill>
                  <a:schemeClr val="bg1"/>
                </a:solidFill>
                <a:latin typeface="Arial"/>
                <a:ea typeface="Arial"/>
                <a:cs typeface="Arial"/>
                <a:sym typeface="Arial"/>
              </a:rPr>
              <a:t>iho.int/en/crowdsourced-bathymetry</a:t>
            </a:r>
            <a:endParaRPr sz="2267">
              <a:solidFill>
                <a:schemeClr val="bg1"/>
              </a:solidFill>
              <a:latin typeface="Arial"/>
              <a:ea typeface="Arial"/>
              <a:cs typeface="Arial"/>
              <a:sym typeface="Arial"/>
            </a:endParaRPr>
          </a:p>
        </p:txBody>
      </p:sp>
      <p:sp>
        <p:nvSpPr>
          <p:cNvPr id="9" name="TextBox 8">
            <a:extLst>
              <a:ext uri="{FF2B5EF4-FFF2-40B4-BE49-F238E27FC236}">
                <a16:creationId xmlns:a16="http://schemas.microsoft.com/office/drawing/2014/main" id="{E63E437D-495C-4823-A64D-5252AB81B399}"/>
              </a:ext>
            </a:extLst>
          </p:cNvPr>
          <p:cNvSpPr txBox="1"/>
          <p:nvPr/>
        </p:nvSpPr>
        <p:spPr>
          <a:xfrm>
            <a:off x="4537774" y="6100036"/>
            <a:ext cx="3879267" cy="276999"/>
          </a:xfrm>
          <a:prstGeom prst="rect">
            <a:avLst/>
          </a:prstGeom>
          <a:noFill/>
        </p:spPr>
        <p:txBody>
          <a:bodyPr wrap="none" rtlCol="0">
            <a:spAutoFit/>
          </a:bodyPr>
          <a:lstStyle/>
          <a:p>
            <a:r>
              <a:rPr lang="en-US" sz="1200" dirty="0">
                <a:solidFill>
                  <a:schemeClr val="bg1"/>
                </a:solidFill>
              </a:rPr>
              <a:t>Slide courtesy of IHO DCDB – Publicly Available Information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10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247B4-41CC-4AD4-8668-B9B955947F8A}"/>
              </a:ext>
            </a:extLst>
          </p:cNvPr>
          <p:cNvSpPr>
            <a:spLocks noGrp="1"/>
          </p:cNvSpPr>
          <p:nvPr>
            <p:ph type="title"/>
          </p:nvPr>
        </p:nvSpPr>
        <p:spPr/>
        <p:txBody>
          <a:bodyPr/>
          <a:lstStyle/>
          <a:p>
            <a:r>
              <a:rPr lang="en-US" sz="4400" dirty="0"/>
              <a:t>Conclusion</a:t>
            </a:r>
            <a:endParaRPr lang="en-US" dirty="0"/>
          </a:p>
        </p:txBody>
      </p:sp>
      <p:sp>
        <p:nvSpPr>
          <p:cNvPr id="3" name="Content Placeholder 2">
            <a:extLst>
              <a:ext uri="{FF2B5EF4-FFF2-40B4-BE49-F238E27FC236}">
                <a16:creationId xmlns:a16="http://schemas.microsoft.com/office/drawing/2014/main" id="{7D489945-F4ED-4BE5-B064-24B7C86F3135}"/>
              </a:ext>
            </a:extLst>
          </p:cNvPr>
          <p:cNvSpPr>
            <a:spLocks noGrp="1"/>
          </p:cNvSpPr>
          <p:nvPr>
            <p:ph idx="1"/>
          </p:nvPr>
        </p:nvSpPr>
        <p:spPr/>
        <p:txBody>
          <a:bodyPr>
            <a:normAutofit fontScale="92500" lnSpcReduction="20000"/>
          </a:bodyPr>
          <a:lstStyle/>
          <a:p>
            <a:pPr marL="285750" lvl="0" indent="-285750" defTabSz="914400">
              <a:spcBef>
                <a:spcPts val="0"/>
              </a:spcBef>
              <a:buFont typeface="Arial" panose="020B0604020202020204" pitchFamily="34" charset="0"/>
              <a:buChar char="•"/>
            </a:pPr>
            <a:r>
              <a:rPr lang="en-US" sz="2800" dirty="0">
                <a:solidFill>
                  <a:srgbClr val="414042"/>
                </a:solidFill>
                <a:latin typeface="Calibri"/>
                <a:cs typeface="+mn-cs"/>
              </a:rPr>
              <a:t>CSB uses data incidentally collected as part of Safety of Navigation, </a:t>
            </a:r>
            <a:br>
              <a:rPr lang="en-US" sz="2800" dirty="0">
                <a:solidFill>
                  <a:srgbClr val="414042"/>
                </a:solidFill>
                <a:latin typeface="Calibri"/>
                <a:cs typeface="+mn-cs"/>
              </a:rPr>
            </a:br>
            <a:r>
              <a:rPr lang="en-US" sz="2800" dirty="0">
                <a:solidFill>
                  <a:srgbClr val="414042"/>
                </a:solidFill>
                <a:latin typeface="Calibri"/>
                <a:cs typeface="+mn-cs"/>
              </a:rPr>
              <a:t>either mandated by SOLAS or established best practices</a:t>
            </a:r>
          </a:p>
          <a:p>
            <a:endParaRPr lang="en-US" dirty="0"/>
          </a:p>
          <a:p>
            <a:pPr marL="342900" indent="-342900">
              <a:buFont typeface="Arial" panose="020B0604020202020204" pitchFamily="34" charset="0"/>
              <a:buChar char="•"/>
            </a:pPr>
            <a:r>
              <a:rPr lang="en-US" sz="2800" dirty="0">
                <a:solidFill>
                  <a:srgbClr val="414042"/>
                </a:solidFill>
                <a:latin typeface="Calibri"/>
                <a:cs typeface="+mn-cs"/>
              </a:rPr>
              <a:t>There is no express prohibition on the sharing of CSB data in UNCLOS, </a:t>
            </a:r>
            <a:br>
              <a:rPr lang="en-US" sz="2800" dirty="0">
                <a:solidFill>
                  <a:srgbClr val="414042"/>
                </a:solidFill>
                <a:latin typeface="Calibri"/>
                <a:cs typeface="+mn-cs"/>
              </a:rPr>
            </a:br>
            <a:r>
              <a:rPr lang="en-US" sz="2800" dirty="0">
                <a:solidFill>
                  <a:srgbClr val="414042"/>
                </a:solidFill>
                <a:latin typeface="Calibri"/>
                <a:cs typeface="+mn-cs"/>
              </a:rPr>
              <a:t>SOLAS, or other international law conventions</a:t>
            </a:r>
          </a:p>
          <a:p>
            <a:endParaRPr lang="en-US" sz="3000" dirty="0">
              <a:solidFill>
                <a:srgbClr val="414042"/>
              </a:solidFill>
              <a:latin typeface="Calibri"/>
              <a:cs typeface="+mn-cs"/>
            </a:endParaRPr>
          </a:p>
          <a:p>
            <a:pPr marL="342900" indent="-342900">
              <a:buFont typeface="Arial" panose="020B0604020202020204" pitchFamily="34" charset="0"/>
              <a:buChar char="•"/>
            </a:pPr>
            <a:r>
              <a:rPr lang="en-US" sz="2800" dirty="0">
                <a:solidFill>
                  <a:srgbClr val="414042"/>
                </a:solidFill>
                <a:latin typeface="Calibri"/>
                <a:cs typeface="+mn-cs"/>
              </a:rPr>
              <a:t>The aggregation of CSB data in the DCDB and the unencumbered sharing </a:t>
            </a:r>
            <a:br>
              <a:rPr lang="en-US" sz="2800" dirty="0">
                <a:solidFill>
                  <a:srgbClr val="414042"/>
                </a:solidFill>
                <a:latin typeface="Calibri"/>
                <a:cs typeface="+mn-cs"/>
              </a:rPr>
            </a:br>
            <a:r>
              <a:rPr lang="en-US" sz="2800" dirty="0">
                <a:solidFill>
                  <a:srgbClr val="414042"/>
                </a:solidFill>
                <a:latin typeface="Calibri"/>
                <a:cs typeface="+mn-cs"/>
              </a:rPr>
              <a:t>of such data promotes the equitable and efficient utilization of resources </a:t>
            </a:r>
            <a:br>
              <a:rPr lang="en-US" sz="2800" dirty="0">
                <a:solidFill>
                  <a:srgbClr val="414042"/>
                </a:solidFill>
                <a:latin typeface="Calibri"/>
                <a:cs typeface="+mn-cs"/>
              </a:rPr>
            </a:br>
            <a:r>
              <a:rPr lang="en-US" sz="2800" dirty="0">
                <a:solidFill>
                  <a:srgbClr val="414042"/>
                </a:solidFill>
                <a:latin typeface="Calibri"/>
                <a:cs typeface="+mn-cs"/>
              </a:rPr>
              <a:t>consistent with UNCLOS and advances the goals of GEBCO and SEABED 2030</a:t>
            </a:r>
            <a:br>
              <a:rPr lang="en-US" sz="2800" dirty="0">
                <a:solidFill>
                  <a:srgbClr val="414042"/>
                </a:solidFill>
                <a:latin typeface="Calibri"/>
                <a:cs typeface="+mn-cs"/>
              </a:rPr>
            </a:br>
            <a:br>
              <a:rPr lang="en-US" sz="2800" dirty="0">
                <a:solidFill>
                  <a:srgbClr val="414042"/>
                </a:solidFill>
                <a:latin typeface="Calibri"/>
                <a:cs typeface="+mn-cs"/>
              </a:rPr>
            </a:br>
            <a:endParaRPr lang="en-US" sz="2800" dirty="0">
              <a:solidFill>
                <a:srgbClr val="414042"/>
              </a:solidFill>
              <a:latin typeface="Calibri"/>
              <a:cs typeface="+mn-cs"/>
            </a:endParaRPr>
          </a:p>
          <a:p>
            <a:endParaRPr lang="en-US" dirty="0"/>
          </a:p>
        </p:txBody>
      </p:sp>
    </p:spTree>
    <p:extLst>
      <p:ext uri="{BB962C8B-B14F-4D97-AF65-F5344CB8AC3E}">
        <p14:creationId xmlns:p14="http://schemas.microsoft.com/office/powerpoint/2010/main" val="298990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93AE7-2207-4161-B9F9-029E7ED34E86}"/>
              </a:ext>
            </a:extLst>
          </p:cNvPr>
          <p:cNvSpPr>
            <a:spLocks noGrp="1"/>
          </p:cNvSpPr>
          <p:nvPr>
            <p:ph type="title"/>
          </p:nvPr>
        </p:nvSpPr>
        <p:spPr/>
        <p:txBody>
          <a:bodyPr>
            <a:normAutofit fontScale="90000"/>
          </a:bodyPr>
          <a:lstStyle/>
          <a:p>
            <a:br>
              <a:rPr lang="en-US" dirty="0"/>
            </a:br>
            <a:r>
              <a:rPr lang="en-US" dirty="0"/>
              <a:t>Thank You for Your Consideration</a:t>
            </a:r>
            <a:br>
              <a:rPr lang="en-US" dirty="0"/>
            </a:br>
            <a:endParaRPr lang="en-US" dirty="0"/>
          </a:p>
        </p:txBody>
      </p:sp>
      <p:sp>
        <p:nvSpPr>
          <p:cNvPr id="3" name="Content Placeholder 2">
            <a:extLst>
              <a:ext uri="{FF2B5EF4-FFF2-40B4-BE49-F238E27FC236}">
                <a16:creationId xmlns:a16="http://schemas.microsoft.com/office/drawing/2014/main" id="{9C2D3EEC-FC2C-409B-9566-71EB4866F3E2}"/>
              </a:ext>
            </a:extLst>
          </p:cNvPr>
          <p:cNvSpPr>
            <a:spLocks noGrp="1"/>
          </p:cNvSpPr>
          <p:nvPr>
            <p:ph idx="1"/>
          </p:nvPr>
        </p:nvSpPr>
        <p:spPr/>
        <p:txBody>
          <a:bodyPr/>
          <a:lstStyle/>
          <a:p>
            <a:pPr algn="ctr"/>
            <a:endParaRPr lang="en-US" dirty="0"/>
          </a:p>
          <a:p>
            <a:pPr algn="ctr"/>
            <a:endParaRPr lang="en-US" dirty="0"/>
          </a:p>
          <a:p>
            <a:pPr algn="ctr"/>
            <a:endParaRPr lang="en-US" dirty="0"/>
          </a:p>
          <a:p>
            <a:pPr algn="ctr"/>
            <a:endParaRPr lang="en-US" dirty="0"/>
          </a:p>
          <a:p>
            <a:pPr algn="ctr"/>
            <a:r>
              <a:rPr lang="en-US"/>
              <a:t>QUESTIONS?</a:t>
            </a:r>
          </a:p>
        </p:txBody>
      </p:sp>
    </p:spTree>
    <p:extLst>
      <p:ext uri="{BB962C8B-B14F-4D97-AF65-F5344CB8AC3E}">
        <p14:creationId xmlns:p14="http://schemas.microsoft.com/office/powerpoint/2010/main" val="331291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8"/>
          </p:nvPr>
        </p:nvSpPr>
        <p:spPr/>
        <p:txBody>
          <a:bodyPr/>
          <a:lstStyle/>
          <a:p>
            <a:endParaRPr lang="en-US" dirty="0"/>
          </a:p>
        </p:txBody>
      </p:sp>
    </p:spTree>
    <p:extLst>
      <p:ext uri="{BB962C8B-B14F-4D97-AF65-F5344CB8AC3E}">
        <p14:creationId xmlns:p14="http://schemas.microsoft.com/office/powerpoint/2010/main" val="379224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7191-9E24-4E0E-8F18-F5BA68734273}"/>
              </a:ext>
            </a:extLst>
          </p:cNvPr>
          <p:cNvSpPr>
            <a:spLocks noGrp="1"/>
          </p:cNvSpPr>
          <p:nvPr>
            <p:ph type="title"/>
          </p:nvPr>
        </p:nvSpPr>
        <p:spPr/>
        <p:txBody>
          <a:bodyPr/>
          <a:lstStyle/>
          <a:p>
            <a:r>
              <a:rPr lang="en-US" dirty="0"/>
              <a:t>Why Bathymetry Matters</a:t>
            </a:r>
          </a:p>
        </p:txBody>
      </p:sp>
      <p:pic>
        <p:nvPicPr>
          <p:cNvPr id="4" name="Content Placeholder 3">
            <a:extLst>
              <a:ext uri="{FF2B5EF4-FFF2-40B4-BE49-F238E27FC236}">
                <a16:creationId xmlns:a16="http://schemas.microsoft.com/office/drawing/2014/main" id="{0CB46B1B-2132-4728-915F-07CFE4491606}"/>
              </a:ext>
            </a:extLst>
          </p:cNvPr>
          <p:cNvPicPr>
            <a:picLocks noGrp="1" noChangeAspect="1"/>
          </p:cNvPicPr>
          <p:nvPr>
            <p:ph idx="1"/>
          </p:nvPr>
        </p:nvPicPr>
        <p:blipFill>
          <a:blip r:embed="rId2"/>
          <a:stretch>
            <a:fillRect/>
          </a:stretch>
        </p:blipFill>
        <p:spPr>
          <a:xfrm>
            <a:off x="934882" y="1821285"/>
            <a:ext cx="2115495" cy="3426249"/>
          </a:xfrm>
          <a:prstGeom prst="rect">
            <a:avLst/>
          </a:prstGeom>
        </p:spPr>
      </p:pic>
      <p:sp>
        <p:nvSpPr>
          <p:cNvPr id="6" name="Rectangle 5">
            <a:extLst>
              <a:ext uri="{FF2B5EF4-FFF2-40B4-BE49-F238E27FC236}">
                <a16:creationId xmlns:a16="http://schemas.microsoft.com/office/drawing/2014/main" id="{462F59EC-04ED-4D94-99DB-D5AD3AB14F28}"/>
              </a:ext>
            </a:extLst>
          </p:cNvPr>
          <p:cNvSpPr/>
          <p:nvPr/>
        </p:nvSpPr>
        <p:spPr>
          <a:xfrm>
            <a:off x="4030980" y="2064365"/>
            <a:ext cx="6096000" cy="2585323"/>
          </a:xfrm>
          <a:prstGeom prst="rect">
            <a:avLst/>
          </a:prstGeom>
        </p:spPr>
        <p:txBody>
          <a:bodyPr>
            <a:spAutoFit/>
          </a:bodyPr>
          <a:lstStyle/>
          <a:p>
            <a:r>
              <a:rPr lang="en-US" sz="5400" dirty="0"/>
              <a:t>Mariner’s Rule</a:t>
            </a:r>
          </a:p>
          <a:p>
            <a:r>
              <a:rPr lang="en-US" sz="5400" dirty="0"/>
              <a:t>Draft &lt;  water depth</a:t>
            </a:r>
            <a:br>
              <a:rPr lang="en-US" sz="5400" dirty="0"/>
            </a:br>
            <a:r>
              <a:rPr lang="en-US" sz="5400" dirty="0"/>
              <a:t>      to avoid…</a:t>
            </a:r>
          </a:p>
        </p:txBody>
      </p:sp>
    </p:spTree>
    <p:extLst>
      <p:ext uri="{BB962C8B-B14F-4D97-AF65-F5344CB8AC3E}">
        <p14:creationId xmlns:p14="http://schemas.microsoft.com/office/powerpoint/2010/main" val="308301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58C4F-62E0-41AF-A1F6-9E478DBBEE75}"/>
              </a:ext>
            </a:extLst>
          </p:cNvPr>
          <p:cNvSpPr>
            <a:spLocks noGrp="1"/>
          </p:cNvSpPr>
          <p:nvPr>
            <p:ph type="title"/>
          </p:nvPr>
        </p:nvSpPr>
        <p:spPr/>
        <p:txBody>
          <a:bodyPr/>
          <a:lstStyle/>
          <a:p>
            <a:r>
              <a:rPr lang="en-US" dirty="0"/>
              <a:t>Vessel Grounding</a:t>
            </a:r>
          </a:p>
        </p:txBody>
      </p:sp>
      <p:pic>
        <p:nvPicPr>
          <p:cNvPr id="4" name="Content Placeholder 3">
            <a:extLst>
              <a:ext uri="{FF2B5EF4-FFF2-40B4-BE49-F238E27FC236}">
                <a16:creationId xmlns:a16="http://schemas.microsoft.com/office/drawing/2014/main" id="{C7B93B35-3474-48C8-BC50-2791A62649E5}"/>
              </a:ext>
            </a:extLst>
          </p:cNvPr>
          <p:cNvPicPr>
            <a:picLocks noGrp="1" noChangeAspect="1"/>
          </p:cNvPicPr>
          <p:nvPr>
            <p:ph idx="1"/>
          </p:nvPr>
        </p:nvPicPr>
        <p:blipFill>
          <a:blip r:embed="rId2"/>
          <a:stretch>
            <a:fillRect/>
          </a:stretch>
        </p:blipFill>
        <p:spPr>
          <a:xfrm>
            <a:off x="495246" y="1577339"/>
            <a:ext cx="10972800" cy="4671649"/>
          </a:xfrm>
          <a:prstGeom prst="rect">
            <a:avLst/>
          </a:prstGeom>
        </p:spPr>
      </p:pic>
    </p:spTree>
    <p:extLst>
      <p:ext uri="{BB962C8B-B14F-4D97-AF65-F5344CB8AC3E}">
        <p14:creationId xmlns:p14="http://schemas.microsoft.com/office/powerpoint/2010/main" val="26712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0AF96-EA34-44C5-AB2A-B3980D2D5ECE}"/>
              </a:ext>
            </a:extLst>
          </p:cNvPr>
          <p:cNvSpPr>
            <a:spLocks noGrp="1"/>
          </p:cNvSpPr>
          <p:nvPr>
            <p:ph type="title"/>
          </p:nvPr>
        </p:nvSpPr>
        <p:spPr/>
        <p:txBody>
          <a:bodyPr/>
          <a:lstStyle/>
          <a:p>
            <a:r>
              <a:rPr lang="en-US" dirty="0"/>
              <a:t>Basic Assumptions for Discussion</a:t>
            </a:r>
          </a:p>
        </p:txBody>
      </p:sp>
      <p:sp>
        <p:nvSpPr>
          <p:cNvPr id="3" name="Content Placeholder 2">
            <a:extLst>
              <a:ext uri="{FF2B5EF4-FFF2-40B4-BE49-F238E27FC236}">
                <a16:creationId xmlns:a16="http://schemas.microsoft.com/office/drawing/2014/main" id="{38F396F1-1786-46E8-A1BD-0F5BC9308DFA}"/>
              </a:ext>
            </a:extLst>
          </p:cNvPr>
          <p:cNvSpPr>
            <a:spLocks noGrp="1"/>
          </p:cNvSpPr>
          <p:nvPr>
            <p:ph idx="1"/>
          </p:nvPr>
        </p:nvSpPr>
        <p:spPr/>
        <p:txBody>
          <a:bodyPr>
            <a:normAutofit/>
          </a:bodyPr>
          <a:lstStyle/>
          <a:p>
            <a:r>
              <a:rPr lang="en-US" sz="3200" dirty="0"/>
              <a:t>CSB does not conflict with the Law of the Sea Convention or other international conventions which are part of the broader body of the Law of the Sea.</a:t>
            </a:r>
            <a:br>
              <a:rPr lang="en-US" sz="3200" dirty="0"/>
            </a:br>
            <a:endParaRPr lang="en-US" sz="3200" dirty="0"/>
          </a:p>
          <a:p>
            <a:r>
              <a:rPr lang="en-US" sz="3200" dirty="0"/>
              <a:t>CSB seeks to use technology to leverage </a:t>
            </a:r>
            <a:r>
              <a:rPr lang="en-US" sz="3200" b="1" i="1" dirty="0"/>
              <a:t>pre-collected sounding data</a:t>
            </a:r>
            <a:r>
              <a:rPr lang="en-US" sz="3200" dirty="0"/>
              <a:t> in a manner that advances the objectives of the Law of the Sea to improve the means of navigation and preserve the marine environment.</a:t>
            </a:r>
          </a:p>
          <a:p>
            <a:endParaRPr lang="en-US" sz="3200" dirty="0"/>
          </a:p>
        </p:txBody>
      </p:sp>
    </p:spTree>
    <p:extLst>
      <p:ext uri="{BB962C8B-B14F-4D97-AF65-F5344CB8AC3E}">
        <p14:creationId xmlns:p14="http://schemas.microsoft.com/office/powerpoint/2010/main" val="162239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F9920-56E9-421A-BE00-D8E3CD4879E3}"/>
              </a:ext>
            </a:extLst>
          </p:cNvPr>
          <p:cNvSpPr>
            <a:spLocks noGrp="1"/>
          </p:cNvSpPr>
          <p:nvPr>
            <p:ph type="title"/>
          </p:nvPr>
        </p:nvSpPr>
        <p:spPr/>
        <p:txBody>
          <a:bodyPr/>
          <a:lstStyle/>
          <a:p>
            <a:r>
              <a:rPr lang="en-US" dirty="0"/>
              <a:t>The Meta Set of the Law of the Sea</a:t>
            </a:r>
          </a:p>
        </p:txBody>
      </p:sp>
      <p:sp>
        <p:nvSpPr>
          <p:cNvPr id="3" name="Content Placeholder 2">
            <a:extLst>
              <a:ext uri="{FF2B5EF4-FFF2-40B4-BE49-F238E27FC236}">
                <a16:creationId xmlns:a16="http://schemas.microsoft.com/office/drawing/2014/main" id="{E0D86347-D4B9-4895-9446-9E5D8BD6F116}"/>
              </a:ext>
            </a:extLst>
          </p:cNvPr>
          <p:cNvSpPr>
            <a:spLocks noGrp="1"/>
          </p:cNvSpPr>
          <p:nvPr>
            <p:ph idx="1"/>
          </p:nvPr>
        </p:nvSpPr>
        <p:spPr>
          <a:xfrm>
            <a:off x="609600" y="1600205"/>
            <a:ext cx="4065270" cy="3817615"/>
          </a:xfrm>
        </p:spPr>
        <p:txBody>
          <a:bodyPr/>
          <a:lstStyle/>
          <a:p>
            <a:r>
              <a:rPr lang="en-US" dirty="0"/>
              <a:t>In this Presentation:</a:t>
            </a:r>
          </a:p>
          <a:p>
            <a:r>
              <a:rPr lang="en-US" dirty="0"/>
              <a:t>The Term “Law of the Sea” </a:t>
            </a:r>
          </a:p>
          <a:p>
            <a:r>
              <a:rPr lang="en-US" dirty="0"/>
              <a:t>includes the broad set of the Customary Law of the Sea</a:t>
            </a:r>
            <a:br>
              <a:rPr lang="en-US" dirty="0"/>
            </a:br>
            <a:r>
              <a:rPr lang="en-US" dirty="0"/>
              <a:t>as well as the international </a:t>
            </a:r>
            <a:br>
              <a:rPr lang="en-US" dirty="0"/>
            </a:br>
            <a:r>
              <a:rPr lang="en-US" dirty="0"/>
              <a:t>conventions relating to the </a:t>
            </a:r>
            <a:br>
              <a:rPr lang="en-US" dirty="0"/>
            </a:br>
            <a:r>
              <a:rPr lang="en-US" dirty="0"/>
              <a:t>sea, such as UNCLOS,</a:t>
            </a:r>
            <a:br>
              <a:rPr lang="en-US" dirty="0"/>
            </a:br>
            <a:r>
              <a:rPr lang="en-US" dirty="0"/>
              <a:t>SOLAS, MARPOL, COLREGS,</a:t>
            </a:r>
            <a:br>
              <a:rPr lang="en-US" dirty="0"/>
            </a:br>
            <a:r>
              <a:rPr lang="en-US" dirty="0"/>
              <a:t>etc.</a:t>
            </a:r>
            <a:br>
              <a:rPr lang="en-US" dirty="0"/>
            </a:br>
            <a:endParaRPr lang="en-US" dirty="0"/>
          </a:p>
          <a:p>
            <a:endParaRPr lang="en-US" dirty="0"/>
          </a:p>
        </p:txBody>
      </p:sp>
      <p:pic>
        <p:nvPicPr>
          <p:cNvPr id="5" name="Picture 4">
            <a:extLst>
              <a:ext uri="{FF2B5EF4-FFF2-40B4-BE49-F238E27FC236}">
                <a16:creationId xmlns:a16="http://schemas.microsoft.com/office/drawing/2014/main" id="{574F4A5A-3F36-4E2D-97B2-3E32DE6625CC}"/>
              </a:ext>
            </a:extLst>
          </p:cNvPr>
          <p:cNvPicPr>
            <a:picLocks noChangeAspect="1"/>
          </p:cNvPicPr>
          <p:nvPr/>
        </p:nvPicPr>
        <p:blipFill>
          <a:blip r:embed="rId2"/>
          <a:stretch>
            <a:fillRect/>
          </a:stretch>
        </p:blipFill>
        <p:spPr>
          <a:xfrm>
            <a:off x="5359648" y="945422"/>
            <a:ext cx="5998984" cy="5127180"/>
          </a:xfrm>
          <a:prstGeom prst="rect">
            <a:avLst/>
          </a:prstGeom>
        </p:spPr>
      </p:pic>
    </p:spTree>
    <p:extLst>
      <p:ext uri="{BB962C8B-B14F-4D97-AF65-F5344CB8AC3E}">
        <p14:creationId xmlns:p14="http://schemas.microsoft.com/office/powerpoint/2010/main" val="414017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35048-37D3-4498-A057-FAB27349F9D9}"/>
              </a:ext>
            </a:extLst>
          </p:cNvPr>
          <p:cNvSpPr>
            <a:spLocks noGrp="1"/>
          </p:cNvSpPr>
          <p:nvPr>
            <p:ph type="title"/>
          </p:nvPr>
        </p:nvSpPr>
        <p:spPr/>
        <p:txBody>
          <a:bodyPr>
            <a:normAutofit/>
          </a:bodyPr>
          <a:lstStyle/>
          <a:p>
            <a:r>
              <a:rPr lang="en-US" dirty="0"/>
              <a:t>From the Preamble of UN Convention on the Law of the Sea:</a:t>
            </a:r>
          </a:p>
        </p:txBody>
      </p:sp>
      <p:sp>
        <p:nvSpPr>
          <p:cNvPr id="3" name="Content Placeholder 2">
            <a:extLst>
              <a:ext uri="{FF2B5EF4-FFF2-40B4-BE49-F238E27FC236}">
                <a16:creationId xmlns:a16="http://schemas.microsoft.com/office/drawing/2014/main" id="{EB67E9FD-FE4D-43E2-860D-93868F51582B}"/>
              </a:ext>
            </a:extLst>
          </p:cNvPr>
          <p:cNvSpPr>
            <a:spLocks noGrp="1"/>
          </p:cNvSpPr>
          <p:nvPr>
            <p:ph idx="1"/>
          </p:nvPr>
        </p:nvSpPr>
        <p:spPr/>
        <p:txBody>
          <a:bodyPr>
            <a:normAutofit lnSpcReduction="10000"/>
          </a:bodyPr>
          <a:lstStyle/>
          <a:p>
            <a:r>
              <a:rPr lang="en-US" sz="3200" dirty="0"/>
              <a:t>Recognizing the desirability of establishing through this Convention, with due regard for the sovereignty of all States, a legal order for the seas and oceans which will facilitate international communication, and </a:t>
            </a:r>
            <a:r>
              <a:rPr lang="en-US" sz="3200" b="1" i="1" dirty="0"/>
              <a:t>will promote the peaceful uses of the seas and oceans, the equitable and efficient utilization of their resources, the conservation of their living resources, and the study, protection and preservation of the marine environment…</a:t>
            </a:r>
          </a:p>
          <a:p>
            <a:endParaRPr lang="en-US" sz="3200" dirty="0"/>
          </a:p>
        </p:txBody>
      </p:sp>
    </p:spTree>
    <p:extLst>
      <p:ext uri="{BB962C8B-B14F-4D97-AF65-F5344CB8AC3E}">
        <p14:creationId xmlns:p14="http://schemas.microsoft.com/office/powerpoint/2010/main" val="296710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03879-800B-41EF-85B0-4E5024A3398F}"/>
              </a:ext>
            </a:extLst>
          </p:cNvPr>
          <p:cNvSpPr>
            <a:spLocks noGrp="1"/>
          </p:cNvSpPr>
          <p:nvPr>
            <p:ph type="title"/>
          </p:nvPr>
        </p:nvSpPr>
        <p:spPr/>
        <p:txBody>
          <a:bodyPr/>
          <a:lstStyle/>
          <a:p>
            <a:r>
              <a:rPr lang="en-US" dirty="0"/>
              <a:t>CSB seeks to leverage data already collected IAW Law of the Sea</a:t>
            </a:r>
          </a:p>
        </p:txBody>
      </p:sp>
      <p:sp>
        <p:nvSpPr>
          <p:cNvPr id="3" name="Content Placeholder 2">
            <a:extLst>
              <a:ext uri="{FF2B5EF4-FFF2-40B4-BE49-F238E27FC236}">
                <a16:creationId xmlns:a16="http://schemas.microsoft.com/office/drawing/2014/main" id="{7D704D1A-CDE0-46E5-87D7-F8CE2ABCC1F3}"/>
              </a:ext>
            </a:extLst>
          </p:cNvPr>
          <p:cNvSpPr>
            <a:spLocks noGrp="1"/>
          </p:cNvSpPr>
          <p:nvPr>
            <p:ph idx="1"/>
          </p:nvPr>
        </p:nvSpPr>
        <p:spPr/>
        <p:txBody>
          <a:bodyPr/>
          <a:lstStyle/>
          <a:p>
            <a:r>
              <a:rPr lang="en-US" dirty="0"/>
              <a:t>Much potential CSB data will come from those vessels mandated by law to collect depth sounding information pursuant to the International Convention for the Safety of Life at Sea (SOLAS), Chapter V, Regulation 19, paragraph 2.3.</a:t>
            </a:r>
            <a:br>
              <a:rPr lang="en-US" dirty="0"/>
            </a:br>
            <a:endParaRPr lang="en-US" dirty="0"/>
          </a:p>
          <a:p>
            <a:r>
              <a:rPr lang="en-US" dirty="0"/>
              <a:t>“All ships of 300 gross tonnage and upwards and passenger ships irrespective of size shall, in addition to meeting the requirements of paragraph 2.2, be fitted with:  an echo sounding device, or other electronic means, to measure and display the available depth of water;</a:t>
            </a:r>
            <a:br>
              <a:rPr lang="en-US" dirty="0"/>
            </a:br>
            <a:endParaRPr lang="en-US" dirty="0"/>
          </a:p>
          <a:p>
            <a:r>
              <a:rPr lang="en-US" dirty="0"/>
              <a:t>In addition, prudent mariners operating vessels of smaller size generally operate echo sounding devices or fathometers to ascertain water depth.</a:t>
            </a:r>
          </a:p>
          <a:p>
            <a:endParaRPr lang="en-US" dirty="0"/>
          </a:p>
          <a:p>
            <a:endParaRPr lang="en-US" dirty="0"/>
          </a:p>
        </p:txBody>
      </p:sp>
    </p:spTree>
    <p:extLst>
      <p:ext uri="{BB962C8B-B14F-4D97-AF65-F5344CB8AC3E}">
        <p14:creationId xmlns:p14="http://schemas.microsoft.com/office/powerpoint/2010/main" val="401632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GA Theme 2016">
  <a:themeElements>
    <a:clrScheme name="NGA Branding">
      <a:dk1>
        <a:srgbClr val="414042"/>
      </a:dk1>
      <a:lt1>
        <a:sysClr val="window" lastClr="FFFFFF"/>
      </a:lt1>
      <a:dk2>
        <a:srgbClr val="192F43"/>
      </a:dk2>
      <a:lt2>
        <a:srgbClr val="D8D8D8"/>
      </a:lt2>
      <a:accent1>
        <a:srgbClr val="1E4D7C"/>
      </a:accent1>
      <a:accent2>
        <a:srgbClr val="37A5AC"/>
      </a:accent2>
      <a:accent3>
        <a:srgbClr val="80C2D4"/>
      </a:accent3>
      <a:accent4>
        <a:srgbClr val="089247"/>
      </a:accent4>
      <a:accent5>
        <a:srgbClr val="8DC63F"/>
      </a:accent5>
      <a:accent6>
        <a:srgbClr val="464646"/>
      </a:accent6>
      <a:hlink>
        <a:srgbClr val="414042"/>
      </a:hlink>
      <a:folHlink>
        <a:srgbClr val="1E4D7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GA PowerPoint Template 16x9 Master" id="{17CFE678-AB5D-406A-99AC-1CC6FD027C00}" vid="{176BE88B-DC3E-4778-A53C-431E78155A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lass:Classification xmlns:class="urn:us:gov:cia:enterprise:schema:Classification:2.3" dateClassified="2022-12-05" portionMarking="false" caveat="false" tool="AACG" toolVersion="202210">
  <class:ClassificationMarking type="USClassificationMarking" value="UNCLASSIFIED"/>
  <class:ClassifiedBy/>
  <class:ClassificationHeader>
    <class:ClassificationBanner>UNCLASSIFIED</class:ClassificationBanner>
    <class:SCICaveat/>
    <class:DescriptiveMarkings/>
  </class:ClassificationHeader>
  <class:ClassificationFooter>
    <class:DescriptiveMarkings/>
    <class:ClassificationBanner>UNCLASSIFIED</class:ClassificationBanner>
  </class:ClassificationFooter>
</class:Classification>
</file>

<file path=customXml/itemProps1.xml><?xml version="1.0" encoding="utf-8"?>
<ds:datastoreItem xmlns:ds="http://schemas.openxmlformats.org/officeDocument/2006/customXml" ds:itemID="{C0D9704C-CCC9-4114-A158-540B51338424}">
  <ds:schemaRefs>
    <ds:schemaRef ds:uri="urn:us:gov:cia:enterprise:schema:Classification:2.3"/>
  </ds:schemaRefs>
</ds:datastoreItem>
</file>

<file path=docProps/app.xml><?xml version="1.0" encoding="utf-8"?>
<Properties xmlns="http://schemas.openxmlformats.org/officeDocument/2006/extended-properties" xmlns:vt="http://schemas.openxmlformats.org/officeDocument/2006/docPropsVTypes">
  <Template>16_9_Template</Template>
  <TotalTime>0</TotalTime>
  <Words>2795</Words>
  <Application>Microsoft Office PowerPoint</Application>
  <PresentationFormat>Widescreen</PresentationFormat>
  <Paragraphs>153</Paragraphs>
  <Slides>34</Slides>
  <Notes>5</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4" baseType="lpstr">
      <vt:lpstr>Arial</vt:lpstr>
      <vt:lpstr>Arial Black</vt:lpstr>
      <vt:lpstr>Arial Narrow</vt:lpstr>
      <vt:lpstr>Calibri</vt:lpstr>
      <vt:lpstr>Franklin Gothic Book</vt:lpstr>
      <vt:lpstr>Franklin Gothic Medium Cond</vt:lpstr>
      <vt:lpstr>Proxima Nova</vt:lpstr>
      <vt:lpstr>Wingdings</vt:lpstr>
      <vt:lpstr>NGA Theme 2016</vt:lpstr>
      <vt:lpstr>Image</vt:lpstr>
      <vt:lpstr>PowerPoint Presentation</vt:lpstr>
      <vt:lpstr>Acknowledgement </vt:lpstr>
      <vt:lpstr>Purpose of Presentation</vt:lpstr>
      <vt:lpstr>Why Bathymetry Matters</vt:lpstr>
      <vt:lpstr>Vessel Grounding</vt:lpstr>
      <vt:lpstr>Basic Assumptions for Discussion</vt:lpstr>
      <vt:lpstr>The Meta Set of the Law of the Sea</vt:lpstr>
      <vt:lpstr>From the Preamble of UN Convention on the Law of the Sea:</vt:lpstr>
      <vt:lpstr>CSB seeks to leverage data already collected IAW Law of the Sea</vt:lpstr>
      <vt:lpstr>Relevance of Depth Soundings to the Law of the Sea</vt:lpstr>
      <vt:lpstr> A Vessel Aground is a Hazard to the Environment</vt:lpstr>
      <vt:lpstr>Defining Crowdsourced Bathymetry</vt:lpstr>
      <vt:lpstr>Key Concepts</vt:lpstr>
      <vt:lpstr>Key Concept, Standard Navigation Instruments (SNI)</vt:lpstr>
      <vt:lpstr>Key Concept: Routine Maritime Operations (RMO)</vt:lpstr>
      <vt:lpstr>LOGICAL DEDUCTIONS</vt:lpstr>
      <vt:lpstr>Presenter’s Comment</vt:lpstr>
      <vt:lpstr>What CSB is NOT</vt:lpstr>
      <vt:lpstr>The IHO Supports CSB as Voluntary and Collaborative</vt:lpstr>
      <vt:lpstr>More on the DCDB (from IHO Website)</vt:lpstr>
      <vt:lpstr>Important Distinction</vt:lpstr>
      <vt:lpstr>Geographic Filtering</vt:lpstr>
      <vt:lpstr>Geographic Filtering</vt:lpstr>
      <vt:lpstr>Geographic Filter</vt:lpstr>
      <vt:lpstr>Geographic Filter</vt:lpstr>
      <vt:lpstr>The CSB Initiative depends upon The Support of Coastal States*</vt:lpstr>
      <vt:lpstr>CL Questionnaire asks:</vt:lpstr>
      <vt:lpstr>Problems of Perception  (paraphrased from Report of CSBWG to IHO Inter-Regional Coordination Committee 13 – 23-25 June 2021) </vt:lpstr>
      <vt:lpstr>IHO Member State Support to Public Availability of CSB is Essential to Achieve Goals of:</vt:lpstr>
      <vt:lpstr> </vt:lpstr>
      <vt:lpstr>PowerPoint Presentation</vt:lpstr>
      <vt:lpstr>Conclusion</vt:lpstr>
      <vt:lpstr> Thank You for Your Consideration </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2020-10-23T14:01:32Z</dcterms:created>
  <dcterms:modified xsi:type="dcterms:W3CDTF">2023-08-14T13:31:11Z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ACG_OFFICE_DLL">
    <vt:bool>true</vt:bool>
  </property>
  <property fmtid="{D5CDD505-2E9C-101B-9397-08002B2CF9AE}" pid="3" name="AACG_Created">
    <vt:bool>true</vt:bool>
  </property>
  <property fmtid="{D5CDD505-2E9C-101B-9397-08002B2CF9AE}" pid="4" name="AACG_DescMarkings">
    <vt:lpwstr/>
  </property>
  <property fmtid="{D5CDD505-2E9C-101B-9397-08002B2CF9AE}" pid="5" name="AACG_AddMark">
    <vt:lpwstr/>
  </property>
  <property fmtid="{D5CDD505-2E9C-101B-9397-08002B2CF9AE}" pid="6" name="AACG_Header">
    <vt:lpwstr>UNCLASSIFIED</vt:lpwstr>
  </property>
  <property fmtid="{D5CDD505-2E9C-101B-9397-08002B2CF9AE}" pid="7" name="AACG_Footer">
    <vt:lpwstr>_x000d_UNCLASSIFIED</vt:lpwstr>
  </property>
  <property fmtid="{D5CDD505-2E9C-101B-9397-08002B2CF9AE}" pid="8" name="AACG_ClassBlock">
    <vt:lpwstr/>
  </property>
  <property fmtid="{D5CDD505-2E9C-101B-9397-08002B2CF9AE}" pid="9" name="AACG_ClassType">
    <vt:lpwstr>USClassificationMarking</vt:lpwstr>
  </property>
  <property fmtid="{D5CDD505-2E9C-101B-9397-08002B2CF9AE}" pid="10" name="AACG_DeclOnList">
    <vt:lpwstr/>
  </property>
  <property fmtid="{D5CDD505-2E9C-101B-9397-08002B2CF9AE}" pid="11" name="AACG_USAF_Derivatives">
    <vt:lpwstr/>
  </property>
  <property fmtid="{D5CDD505-2E9C-101B-9397-08002B2CF9AE}" pid="12" name="AACG_SCI_Other">
    <vt:lpwstr/>
  </property>
  <property fmtid="{D5CDD505-2E9C-101B-9397-08002B2CF9AE}" pid="13" name="AACG_Dissem_Other">
    <vt:lpwstr/>
  </property>
  <property fmtid="{D5CDD505-2E9C-101B-9397-08002B2CF9AE}" pid="14" name="PortionWaiver">
    <vt:lpwstr/>
  </property>
  <property fmtid="{D5CDD505-2E9C-101B-9397-08002B2CF9AE}" pid="15" name="AACG_OrconOriginator">
    <vt:lpwstr/>
  </property>
  <property fmtid="{D5CDD505-2E9C-101B-9397-08002B2CF9AE}" pid="16" name="AACG_OrconRecipients">
    <vt:lpwstr/>
  </property>
  <property fmtid="{D5CDD505-2E9C-101B-9397-08002B2CF9AE}" pid="17" name="AACG_SatWarningType">
    <vt:lpwstr/>
  </property>
  <property fmtid="{D5CDD505-2E9C-101B-9397-08002B2CF9AE}" pid="18" name="AACG_NatoWarningClassLevel">
    <vt:lpwstr/>
  </property>
  <property fmtid="{D5CDD505-2E9C-101B-9397-08002B2CF9AE}" pid="19" name="AACG_Version">
    <vt:lpwstr>202210</vt:lpwstr>
  </property>
  <property fmtid="{D5CDD505-2E9C-101B-9397-08002B2CF9AE}" pid="20" name="AACG_CustomClassXMLPart">
    <vt:lpwstr>{C0D9704C-CCC9-4114-A158-540B51338424}</vt:lpwstr>
  </property>
</Properties>
</file>