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7"/>
  </p:notesMasterIdLst>
  <p:sldIdLst>
    <p:sldId id="264" r:id="rId2"/>
    <p:sldId id="265" r:id="rId3"/>
    <p:sldId id="266" r:id="rId4"/>
    <p:sldId id="267" r:id="rId5"/>
    <p:sldId id="268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468" autoAdjust="0"/>
  </p:normalViewPr>
  <p:slideViewPr>
    <p:cSldViewPr snapToGrid="0" showGuides="1">
      <p:cViewPr varScale="1">
        <p:scale>
          <a:sx n="83" d="100"/>
          <a:sy n="83" d="100"/>
        </p:scale>
        <p:origin x="86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2023-08-17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If data is </a:t>
            </a:r>
            <a:r>
              <a:rPr lang="sv-SE" dirty="0" err="1" smtClean="0"/>
              <a:t>delivered</a:t>
            </a:r>
            <a:r>
              <a:rPr lang="sv-SE" dirty="0" smtClean="0"/>
              <a:t> </a:t>
            </a:r>
            <a:r>
              <a:rPr lang="sv-SE" dirty="0" err="1" smtClean="0"/>
              <a:t>through</a:t>
            </a:r>
            <a:r>
              <a:rPr lang="sv-SE" baseline="0" dirty="0" smtClean="0"/>
              <a:t> a HO in a country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has legal </a:t>
            </a:r>
            <a:r>
              <a:rPr lang="sv-SE" baseline="0" dirty="0" err="1" smtClean="0"/>
              <a:t>restrictions</a:t>
            </a:r>
            <a:r>
              <a:rPr lang="sv-SE" baseline="0" dirty="0" smtClean="0"/>
              <a:t> for territorial </a:t>
            </a:r>
            <a:r>
              <a:rPr lang="sv-SE" baseline="0" dirty="0" err="1" smtClean="0"/>
              <a:t>waters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most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likely</a:t>
            </a:r>
            <a:r>
              <a:rPr lang="sv-SE" baseline="0" dirty="0" smtClean="0"/>
              <a:t> no data from the territorial </a:t>
            </a:r>
            <a:r>
              <a:rPr lang="sv-SE" baseline="0" dirty="0" err="1" smtClean="0"/>
              <a:t>sea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ever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reaches</a:t>
            </a:r>
            <a:r>
              <a:rPr lang="sv-SE" baseline="0" dirty="0" smtClean="0"/>
              <a:t> the DCDB.</a:t>
            </a:r>
          </a:p>
          <a:p>
            <a:r>
              <a:rPr lang="sv-SE" baseline="0" dirty="0" err="1" smtClean="0"/>
              <a:t>But</a:t>
            </a:r>
            <a:r>
              <a:rPr lang="sv-SE" baseline="0" dirty="0" smtClean="0"/>
              <a:t> all data </a:t>
            </a:r>
            <a:r>
              <a:rPr lang="sv-SE" baseline="0" dirty="0" err="1" smtClean="0"/>
              <a:t>can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used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navigation.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8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Data </a:t>
            </a:r>
            <a:r>
              <a:rPr lang="sv-SE" dirty="0" err="1" smtClean="0"/>
              <a:t>included</a:t>
            </a:r>
            <a:r>
              <a:rPr lang="sv-SE" baseline="0" dirty="0" smtClean="0"/>
              <a:t> in the DCDB in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way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countries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hasn’t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replied</a:t>
            </a:r>
            <a:r>
              <a:rPr lang="sv-SE" baseline="0" dirty="0" smtClean="0"/>
              <a:t> YES for the territorial </a:t>
            </a:r>
            <a:r>
              <a:rPr lang="sv-SE" baseline="0" dirty="0" err="1" smtClean="0"/>
              <a:t>waters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cannot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used</a:t>
            </a:r>
            <a:r>
              <a:rPr lang="sv-SE" baseline="0" dirty="0" smtClean="0"/>
              <a:t> at all by the national HO for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navigation.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460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For </a:t>
            </a:r>
            <a:r>
              <a:rPr lang="sv-SE" dirty="0" err="1" smtClean="0"/>
              <a:t>number</a:t>
            </a:r>
            <a:r>
              <a:rPr lang="sv-SE" dirty="0" smtClean="0"/>
              <a:t> 4: In Sweden the probable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result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after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convition</a:t>
            </a:r>
            <a:r>
              <a:rPr lang="sv-SE" baseline="0" dirty="0" smtClean="0"/>
              <a:t> by the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between</a:t>
            </a:r>
            <a:r>
              <a:rPr lang="sv-SE" baseline="0" dirty="0" smtClean="0"/>
              <a:t> Fines and 1 </a:t>
            </a:r>
            <a:r>
              <a:rPr lang="sv-SE" baseline="0" dirty="0" err="1" smtClean="0"/>
              <a:t>year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prison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harder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penalties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might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apply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up</a:t>
            </a:r>
            <a:r>
              <a:rPr lang="sv-SE" baseline="0" dirty="0" smtClean="0"/>
              <a:t> to 4 </a:t>
            </a:r>
            <a:r>
              <a:rPr lang="sv-SE" baseline="0" dirty="0" err="1" smtClean="0"/>
              <a:t>years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prison</a:t>
            </a:r>
            <a:r>
              <a:rPr lang="sv-SE" baseline="0" dirty="0" smtClean="0"/>
              <a:t> as the information has </a:t>
            </a:r>
            <a:r>
              <a:rPr lang="sv-SE" baseline="0" dirty="0" err="1" smtClean="0"/>
              <a:t>been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provided</a:t>
            </a:r>
            <a:r>
              <a:rPr lang="sv-SE" baseline="0" dirty="0" smtClean="0"/>
              <a:t> to a </a:t>
            </a:r>
            <a:r>
              <a:rPr lang="sv-SE" baseline="0" dirty="0" err="1" smtClean="0"/>
              <a:t>foreign</a:t>
            </a:r>
            <a:r>
              <a:rPr lang="sv-SE" baseline="0" dirty="0" smtClean="0"/>
              <a:t> country.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75545-B105-B641-9056-047F480DC94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508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64EE591-E0A0-CB49-9E7B-01187A3D92EE}" type="datetime1">
              <a:rPr lang="sv-SE" smtClean="0"/>
              <a:t>2023-08-17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593900-1662-644E-A85D-F75C0C402231}" type="datetime1">
              <a:rPr lang="sv-SE" smtClean="0"/>
              <a:t>2023-08-17</a:t>
            </a:fld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2023-08-17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2023-08-17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583F2A-17CC-3741-B3DB-E03B3233D91B}" type="datetime1">
              <a:rPr lang="sv-SE" smtClean="0"/>
              <a:t>2023-08-17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6DE85B-5F98-AA40-96E2-4C7D62CAFC7D}" type="datetime1">
              <a:rPr lang="sv-SE" smtClean="0"/>
              <a:t>2023-08-17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Data in </a:t>
            </a:r>
            <a:r>
              <a:rPr lang="sv-SE" dirty="0" smtClean="0"/>
              <a:t>DCDB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/>
        </p:nvSpPr>
        <p:spPr>
          <a:xfrm>
            <a:off x="453080" y="2990335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Data </a:t>
            </a:r>
            <a:r>
              <a:rPr lang="sv-SE" dirty="0" err="1" smtClean="0">
                <a:solidFill>
                  <a:schemeClr val="tx1"/>
                </a:solidFill>
              </a:rPr>
              <a:t>Provider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" name="Rektangel med rundade hörn 5"/>
          <p:cNvSpPr/>
          <p:nvPr/>
        </p:nvSpPr>
        <p:spPr>
          <a:xfrm>
            <a:off x="2636106" y="2990335"/>
            <a:ext cx="749645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HO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Rektangel med rundade hörn 6"/>
          <p:cNvSpPr/>
          <p:nvPr/>
        </p:nvSpPr>
        <p:spPr>
          <a:xfrm>
            <a:off x="4020068" y="3608172"/>
            <a:ext cx="1746424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Territorial-</a:t>
            </a:r>
            <a:r>
              <a:rPr lang="sv-SE" dirty="0" err="1" smtClean="0">
                <a:solidFill>
                  <a:schemeClr val="tx1"/>
                </a:solidFill>
              </a:rPr>
              <a:t>bathymetry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3995350" y="2405449"/>
            <a:ext cx="1746424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EEZ-</a:t>
            </a:r>
            <a:r>
              <a:rPr lang="sv-SE" dirty="0" err="1" smtClean="0">
                <a:solidFill>
                  <a:schemeClr val="tx1"/>
                </a:solidFill>
              </a:rPr>
              <a:t>bathymetry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10" name="Ellips 9"/>
          <p:cNvSpPr/>
          <p:nvPr/>
        </p:nvSpPr>
        <p:spPr>
          <a:xfrm>
            <a:off x="3715263" y="1598139"/>
            <a:ext cx="2320127" cy="347636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Rak pilkoppling 11"/>
          <p:cNvCxnSpPr/>
          <p:nvPr/>
        </p:nvCxnSpPr>
        <p:spPr>
          <a:xfrm flipH="1">
            <a:off x="3101541" y="4674973"/>
            <a:ext cx="1005014" cy="39953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koppling 12"/>
          <p:cNvCxnSpPr>
            <a:endCxn id="6" idx="1"/>
          </p:cNvCxnSpPr>
          <p:nvPr/>
        </p:nvCxnSpPr>
        <p:spPr>
          <a:xfrm>
            <a:off x="2158311" y="3336323"/>
            <a:ext cx="477795" cy="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/>
          <p:cNvCxnSpPr>
            <a:endCxn id="8" idx="1"/>
          </p:cNvCxnSpPr>
          <p:nvPr/>
        </p:nvCxnSpPr>
        <p:spPr>
          <a:xfrm flipV="1">
            <a:off x="3385750" y="2751439"/>
            <a:ext cx="609600" cy="56017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koppling 16"/>
          <p:cNvCxnSpPr>
            <a:endCxn id="7" idx="1"/>
          </p:cNvCxnSpPr>
          <p:nvPr/>
        </p:nvCxnSpPr>
        <p:spPr>
          <a:xfrm>
            <a:off x="3385750" y="3410462"/>
            <a:ext cx="634318" cy="5437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ruta 35"/>
          <p:cNvSpPr txBox="1"/>
          <p:nvPr/>
        </p:nvSpPr>
        <p:spPr>
          <a:xfrm>
            <a:off x="1103868" y="4843200"/>
            <a:ext cx="22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>
                <a:solidFill>
                  <a:srgbClr val="FFC000"/>
                </a:solidFill>
              </a:rPr>
              <a:t>Can</a:t>
            </a:r>
            <a:r>
              <a:rPr lang="sv-SE" b="1" dirty="0" smtClean="0">
                <a:solidFill>
                  <a:srgbClr val="FFC000"/>
                </a:solidFill>
              </a:rPr>
              <a:t> be </a:t>
            </a:r>
            <a:r>
              <a:rPr lang="sv-SE" b="1" dirty="0" err="1" smtClean="0">
                <a:solidFill>
                  <a:srgbClr val="FFC000"/>
                </a:solidFill>
              </a:rPr>
              <a:t>used</a:t>
            </a:r>
            <a:r>
              <a:rPr lang="sv-SE" b="1" dirty="0" smtClean="0">
                <a:solidFill>
                  <a:srgbClr val="FFC000"/>
                </a:solidFill>
              </a:rPr>
              <a:t> by the HO for </a:t>
            </a:r>
            <a:r>
              <a:rPr lang="sv-SE" b="1" dirty="0" err="1" smtClean="0">
                <a:solidFill>
                  <a:srgbClr val="FFC000"/>
                </a:solidFill>
              </a:rPr>
              <a:t>safety</a:t>
            </a:r>
            <a:r>
              <a:rPr lang="sv-SE" b="1" dirty="0" smtClean="0">
                <a:solidFill>
                  <a:srgbClr val="FFC000"/>
                </a:solidFill>
              </a:rPr>
              <a:t> </a:t>
            </a:r>
            <a:r>
              <a:rPr lang="sv-SE" b="1" dirty="0" err="1" smtClean="0">
                <a:solidFill>
                  <a:srgbClr val="FFC000"/>
                </a:solidFill>
              </a:rPr>
              <a:t>of</a:t>
            </a:r>
            <a:r>
              <a:rPr lang="sv-SE" b="1" dirty="0" smtClean="0">
                <a:solidFill>
                  <a:srgbClr val="FFC000"/>
                </a:solidFill>
              </a:rPr>
              <a:t> navigation</a:t>
            </a:r>
            <a:endParaRPr lang="sv-SE" b="1" dirty="0">
              <a:solidFill>
                <a:srgbClr val="FFC000"/>
              </a:solidFill>
            </a:endParaRPr>
          </a:p>
        </p:txBody>
      </p:sp>
      <p:sp>
        <p:nvSpPr>
          <p:cNvPr id="38" name="Rubrik 1"/>
          <p:cNvSpPr>
            <a:spLocks noGrp="1"/>
          </p:cNvSpPr>
          <p:nvPr>
            <p:ph type="ctrTitle"/>
          </p:nvPr>
        </p:nvSpPr>
        <p:spPr>
          <a:xfrm>
            <a:off x="1329537" y="151221"/>
            <a:ext cx="9144000" cy="1056361"/>
          </a:xfrm>
        </p:spPr>
        <p:txBody>
          <a:bodyPr>
            <a:normAutofit/>
          </a:bodyPr>
          <a:lstStyle/>
          <a:p>
            <a:r>
              <a:rPr lang="sv-SE" dirty="0" err="1" smtClean="0"/>
              <a:t>Delivery</a:t>
            </a:r>
            <a:r>
              <a:rPr lang="sv-SE" dirty="0" smtClean="0"/>
              <a:t> </a:t>
            </a:r>
            <a:r>
              <a:rPr lang="sv-SE" dirty="0" err="1" smtClean="0"/>
              <a:t>through</a:t>
            </a:r>
            <a:r>
              <a:rPr lang="sv-SE" dirty="0" smtClean="0"/>
              <a:t> HO </a:t>
            </a:r>
            <a:r>
              <a:rPr lang="sv-SE" sz="2800" i="1" dirty="0" smtClean="0"/>
              <a:t>(</a:t>
            </a:r>
            <a:r>
              <a:rPr lang="sv-SE" sz="2800" i="1" dirty="0" err="1" smtClean="0"/>
              <a:t>example</a:t>
            </a:r>
            <a:r>
              <a:rPr lang="sv-SE" sz="2800" i="1" dirty="0" smtClean="0"/>
              <a:t> </a:t>
            </a:r>
            <a:r>
              <a:rPr lang="sv-SE" sz="2800" i="1" dirty="0" err="1" smtClean="0"/>
              <a:t>sweden</a:t>
            </a:r>
            <a:r>
              <a:rPr lang="sv-SE" sz="2800" i="1" dirty="0" smtClean="0"/>
              <a:t>)</a:t>
            </a:r>
            <a:endParaRPr lang="sv-SE" sz="2800" i="1" dirty="0"/>
          </a:p>
        </p:txBody>
      </p:sp>
      <p:grpSp>
        <p:nvGrpSpPr>
          <p:cNvPr id="3" name="Grupp 2"/>
          <p:cNvGrpSpPr/>
          <p:nvPr/>
        </p:nvGrpSpPr>
        <p:grpSpPr>
          <a:xfrm>
            <a:off x="8295042" y="4300151"/>
            <a:ext cx="1849402" cy="1954475"/>
            <a:chOff x="8246074" y="4219854"/>
            <a:chExt cx="1849402" cy="1954475"/>
          </a:xfrm>
        </p:grpSpPr>
        <p:grpSp>
          <p:nvGrpSpPr>
            <p:cNvPr id="32" name="Grupp 31"/>
            <p:cNvGrpSpPr/>
            <p:nvPr/>
          </p:nvGrpSpPr>
          <p:grpSpPr>
            <a:xfrm rot="1946805">
              <a:off x="8369653" y="4297761"/>
              <a:ext cx="615888" cy="639878"/>
              <a:chOff x="10017211" y="4713082"/>
              <a:chExt cx="601362" cy="639878"/>
            </a:xfrm>
          </p:grpSpPr>
          <p:cxnSp>
            <p:nvCxnSpPr>
              <p:cNvPr id="30" name="Rak koppling 29"/>
              <p:cNvCxnSpPr/>
              <p:nvPr/>
            </p:nvCxnSpPr>
            <p:spPr>
              <a:xfrm>
                <a:off x="10017211" y="4748703"/>
                <a:ext cx="601362" cy="604257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ak koppling 30"/>
              <p:cNvCxnSpPr/>
              <p:nvPr/>
            </p:nvCxnSpPr>
            <p:spPr>
              <a:xfrm flipH="1">
                <a:off x="10017211" y="4713082"/>
                <a:ext cx="601362" cy="604257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Rak pilkoppling 32"/>
            <p:cNvCxnSpPr/>
            <p:nvPr/>
          </p:nvCxnSpPr>
          <p:spPr>
            <a:xfrm flipV="1">
              <a:off x="8246074" y="4219854"/>
              <a:ext cx="729063" cy="77702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ruta 34"/>
            <p:cNvSpPr txBox="1"/>
            <p:nvPr/>
          </p:nvSpPr>
          <p:spPr>
            <a:xfrm>
              <a:off x="8975137" y="4697001"/>
              <a:ext cx="1120339" cy="14773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 err="1" smtClean="0">
                  <a:solidFill>
                    <a:srgbClr val="FF0000"/>
                  </a:solidFill>
                </a:rPr>
                <a:t>Due</a:t>
              </a:r>
              <a:r>
                <a:rPr lang="sv-SE" dirty="0" smtClean="0">
                  <a:solidFill>
                    <a:srgbClr val="FF0000"/>
                  </a:solidFill>
                </a:rPr>
                <a:t> to the National </a:t>
              </a:r>
              <a:r>
                <a:rPr lang="sv-SE" dirty="0" err="1" smtClean="0">
                  <a:solidFill>
                    <a:srgbClr val="FF0000"/>
                  </a:solidFill>
                </a:rPr>
                <a:t>Security</a:t>
              </a:r>
              <a:r>
                <a:rPr lang="sv-SE" dirty="0" smtClean="0">
                  <a:solidFill>
                    <a:srgbClr val="FF0000"/>
                  </a:solidFill>
                </a:rPr>
                <a:t> </a:t>
              </a:r>
              <a:r>
                <a:rPr lang="sv-SE" dirty="0" err="1" smtClean="0">
                  <a:solidFill>
                    <a:srgbClr val="FF0000"/>
                  </a:solidFill>
                </a:rPr>
                <a:t>Act</a:t>
              </a:r>
              <a:endParaRPr lang="sv-S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upp 10"/>
          <p:cNvGrpSpPr/>
          <p:nvPr/>
        </p:nvGrpSpPr>
        <p:grpSpPr>
          <a:xfrm>
            <a:off x="5725296" y="1318753"/>
            <a:ext cx="6442374" cy="4093209"/>
            <a:chOff x="5725296" y="1284468"/>
            <a:chExt cx="6442374" cy="4093209"/>
          </a:xfrm>
        </p:grpSpPr>
        <p:sp>
          <p:nvSpPr>
            <p:cNvPr id="56" name="Ellips 55"/>
            <p:cNvSpPr/>
            <p:nvPr/>
          </p:nvSpPr>
          <p:spPr>
            <a:xfrm>
              <a:off x="10957135" y="1284468"/>
              <a:ext cx="1210535" cy="2735597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med rundade hörn 8"/>
            <p:cNvSpPr/>
            <p:nvPr/>
          </p:nvSpPr>
          <p:spPr>
            <a:xfrm>
              <a:off x="8806256" y="2420588"/>
              <a:ext cx="1128091" cy="6919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err="1" smtClean="0">
                  <a:solidFill>
                    <a:schemeClr val="tx1"/>
                  </a:solidFill>
                </a:rPr>
                <a:t>Node</a:t>
              </a:r>
              <a:r>
                <a:rPr lang="sv-SE" dirty="0" smtClean="0">
                  <a:solidFill>
                    <a:schemeClr val="tx1"/>
                  </a:solidFill>
                </a:rPr>
                <a:t>/ DCDB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19" name="Rektangel med rundade hörn 18"/>
            <p:cNvSpPr/>
            <p:nvPr/>
          </p:nvSpPr>
          <p:spPr>
            <a:xfrm>
              <a:off x="6540847" y="3698789"/>
              <a:ext cx="1746424" cy="6919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>
                  <a:solidFill>
                    <a:schemeClr val="tx1"/>
                  </a:solidFill>
                </a:rPr>
                <a:t>Lakes and </a:t>
              </a:r>
              <a:r>
                <a:rPr lang="sv-SE" dirty="0" err="1" smtClean="0">
                  <a:solidFill>
                    <a:schemeClr val="tx1"/>
                  </a:solidFill>
                </a:rPr>
                <a:t>rivers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20" name="Rektangel med rundade hörn 19"/>
            <p:cNvSpPr/>
            <p:nvPr/>
          </p:nvSpPr>
          <p:spPr>
            <a:xfrm>
              <a:off x="6540846" y="4685698"/>
              <a:ext cx="1746424" cy="6919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>
                  <a:solidFill>
                    <a:schemeClr val="tx1"/>
                  </a:solidFill>
                </a:rPr>
                <a:t>Territorial </a:t>
              </a:r>
              <a:r>
                <a:rPr lang="sv-SE" dirty="0" err="1" smtClean="0">
                  <a:solidFill>
                    <a:schemeClr val="tx1"/>
                  </a:solidFill>
                </a:rPr>
                <a:t>sea</a:t>
              </a:r>
              <a:r>
                <a:rPr lang="sv-SE" dirty="0" smtClean="0">
                  <a:solidFill>
                    <a:schemeClr val="tx1"/>
                  </a:solidFill>
                </a:rPr>
                <a:t> data</a:t>
              </a:r>
              <a:endParaRPr lang="sv-SE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Rak pilkoppling 20"/>
            <p:cNvCxnSpPr>
              <a:endCxn id="19" idx="1"/>
            </p:cNvCxnSpPr>
            <p:nvPr/>
          </p:nvCxnSpPr>
          <p:spPr>
            <a:xfrm>
              <a:off x="5725296" y="4024183"/>
              <a:ext cx="815551" cy="2059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koppling 22"/>
            <p:cNvCxnSpPr>
              <a:endCxn id="20" idx="1"/>
            </p:cNvCxnSpPr>
            <p:nvPr/>
          </p:nvCxnSpPr>
          <p:spPr>
            <a:xfrm>
              <a:off x="5725296" y="4020065"/>
              <a:ext cx="815550" cy="101162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koppling 24"/>
            <p:cNvCxnSpPr>
              <a:endCxn id="9" idx="1"/>
            </p:cNvCxnSpPr>
            <p:nvPr/>
          </p:nvCxnSpPr>
          <p:spPr>
            <a:xfrm>
              <a:off x="6021861" y="2751438"/>
              <a:ext cx="2784395" cy="1514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pilkoppling 26"/>
            <p:cNvCxnSpPr/>
            <p:nvPr/>
          </p:nvCxnSpPr>
          <p:spPr>
            <a:xfrm flipV="1">
              <a:off x="8246074" y="2932964"/>
              <a:ext cx="523108" cy="107804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 51"/>
            <p:cNvSpPr/>
            <p:nvPr/>
          </p:nvSpPr>
          <p:spPr>
            <a:xfrm>
              <a:off x="9977564" y="1652178"/>
              <a:ext cx="814494" cy="2087012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textruta 53"/>
            <p:cNvSpPr txBox="1"/>
            <p:nvPr/>
          </p:nvSpPr>
          <p:spPr>
            <a:xfrm>
              <a:off x="10214922" y="1818521"/>
              <a:ext cx="2965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err="1" smtClean="0">
                  <a:solidFill>
                    <a:schemeClr val="bg1"/>
                  </a:solidFill>
                </a:rPr>
                <a:t>Publ</a:t>
              </a:r>
              <a:r>
                <a:rPr lang="sv-SE" b="1" dirty="0" smtClean="0">
                  <a:solidFill>
                    <a:schemeClr val="bg1"/>
                  </a:solidFill>
                </a:rPr>
                <a:t/>
              </a:r>
              <a:br>
                <a:rPr lang="sv-SE" b="1" dirty="0" smtClean="0">
                  <a:solidFill>
                    <a:schemeClr val="bg1"/>
                  </a:solidFill>
                </a:rPr>
              </a:br>
              <a:r>
                <a:rPr lang="sv-SE" b="1" dirty="0" err="1" smtClean="0">
                  <a:solidFill>
                    <a:schemeClr val="bg1"/>
                  </a:solidFill>
                </a:rPr>
                <a:t>ic</a:t>
              </a:r>
              <a:endParaRPr lang="sv-SE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ruta 56"/>
            <p:cNvSpPr txBox="1"/>
            <p:nvPr/>
          </p:nvSpPr>
          <p:spPr>
            <a:xfrm>
              <a:off x="11129172" y="1598139"/>
              <a:ext cx="786369" cy="2265407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sv-SE" b="1" dirty="0" err="1" smtClean="0">
                  <a:solidFill>
                    <a:schemeClr val="bg1"/>
                  </a:solidFill>
                </a:rPr>
                <a:t>Used</a:t>
              </a:r>
              <a:r>
                <a:rPr lang="sv-SE" b="1" dirty="0" smtClean="0">
                  <a:solidFill>
                    <a:schemeClr val="bg1"/>
                  </a:solidFill>
                </a:rPr>
                <a:t> in GEBCO</a:t>
              </a:r>
              <a:endParaRPr lang="sv-S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ruta 13"/>
          <p:cNvSpPr txBox="1"/>
          <p:nvPr/>
        </p:nvSpPr>
        <p:spPr>
          <a:xfrm flipH="1">
            <a:off x="424409" y="1244563"/>
            <a:ext cx="368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chemeClr val="bg2"/>
                </a:solidFill>
              </a:rPr>
              <a:t>When</a:t>
            </a:r>
            <a:r>
              <a:rPr lang="sv-SE" dirty="0" smtClean="0">
                <a:solidFill>
                  <a:schemeClr val="bg2"/>
                </a:solidFill>
              </a:rPr>
              <a:t> the CL is not </a:t>
            </a:r>
            <a:r>
              <a:rPr lang="sv-SE" dirty="0" err="1" smtClean="0">
                <a:solidFill>
                  <a:schemeClr val="bg2"/>
                </a:solidFill>
              </a:rPr>
              <a:t>replied</a:t>
            </a:r>
            <a:r>
              <a:rPr lang="sv-SE" dirty="0" smtClean="0">
                <a:solidFill>
                  <a:schemeClr val="bg2"/>
                </a:solidFill>
              </a:rPr>
              <a:t> by </a:t>
            </a:r>
            <a:r>
              <a:rPr lang="sv-SE" dirty="0" err="1" smtClean="0">
                <a:solidFill>
                  <a:schemeClr val="bg2"/>
                </a:solidFill>
              </a:rPr>
              <a:t>Yes</a:t>
            </a:r>
            <a:r>
              <a:rPr lang="sv-SE" dirty="0" smtClean="0">
                <a:solidFill>
                  <a:schemeClr val="bg2"/>
                </a:solidFill>
              </a:rPr>
              <a:t> for territorial </a:t>
            </a:r>
            <a:r>
              <a:rPr lang="sv-SE" dirty="0" err="1" smtClean="0">
                <a:solidFill>
                  <a:schemeClr val="bg2"/>
                </a:solidFill>
              </a:rPr>
              <a:t>sea</a:t>
            </a:r>
            <a:r>
              <a:rPr lang="sv-SE" dirty="0" smtClean="0">
                <a:solidFill>
                  <a:schemeClr val="bg2"/>
                </a:solidFill>
              </a:rPr>
              <a:t>.</a:t>
            </a:r>
          </a:p>
          <a:p>
            <a:endParaRPr lang="sv-SE" dirty="0">
              <a:solidFill>
                <a:schemeClr val="bg2"/>
              </a:solidFill>
            </a:endParaRPr>
          </a:p>
          <a:p>
            <a:r>
              <a:rPr lang="sv-SE" dirty="0" smtClean="0">
                <a:solidFill>
                  <a:schemeClr val="bg2"/>
                </a:solidFill>
              </a:rPr>
              <a:t>HO as a </a:t>
            </a:r>
            <a:r>
              <a:rPr lang="sv-SE" dirty="0" err="1" smtClean="0">
                <a:solidFill>
                  <a:schemeClr val="bg2"/>
                </a:solidFill>
              </a:rPr>
              <a:t>Trusted</a:t>
            </a:r>
            <a:r>
              <a:rPr lang="sv-SE" dirty="0" smtClean="0">
                <a:solidFill>
                  <a:schemeClr val="bg2"/>
                </a:solidFill>
              </a:rPr>
              <a:t> </a:t>
            </a:r>
            <a:r>
              <a:rPr lang="sv-SE" dirty="0" err="1" smtClean="0">
                <a:solidFill>
                  <a:schemeClr val="bg2"/>
                </a:solidFill>
              </a:rPr>
              <a:t>Node</a:t>
            </a:r>
            <a:endParaRPr lang="sv-S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/>
        </p:nvSpPr>
        <p:spPr>
          <a:xfrm>
            <a:off x="453080" y="2990335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Data </a:t>
            </a:r>
            <a:r>
              <a:rPr lang="sv-SE" dirty="0" err="1" smtClean="0">
                <a:solidFill>
                  <a:schemeClr val="tx1"/>
                </a:solidFill>
              </a:rPr>
              <a:t>Provider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" name="Rektangel med rundade hörn 5"/>
          <p:cNvSpPr/>
          <p:nvPr/>
        </p:nvSpPr>
        <p:spPr>
          <a:xfrm>
            <a:off x="2636106" y="2990335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Node</a:t>
            </a:r>
            <a:r>
              <a:rPr lang="sv-SE" dirty="0" smtClean="0">
                <a:solidFill>
                  <a:schemeClr val="tx1"/>
                </a:solidFill>
              </a:rPr>
              <a:t>/DCDB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6412156" y="1811547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EEZ-</a:t>
            </a:r>
            <a:r>
              <a:rPr lang="sv-SE" dirty="0" err="1" smtClean="0">
                <a:solidFill>
                  <a:schemeClr val="tx1"/>
                </a:solidFill>
              </a:rPr>
              <a:t>bathymetry</a:t>
            </a:r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13" name="Rak pilkoppling 12"/>
          <p:cNvCxnSpPr>
            <a:endCxn id="6" idx="1"/>
          </p:cNvCxnSpPr>
          <p:nvPr/>
        </p:nvCxnSpPr>
        <p:spPr>
          <a:xfrm>
            <a:off x="2158311" y="3336323"/>
            <a:ext cx="477795" cy="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/>
          <p:cNvCxnSpPr>
            <a:endCxn id="28" idx="2"/>
          </p:cNvCxnSpPr>
          <p:nvPr/>
        </p:nvCxnSpPr>
        <p:spPr>
          <a:xfrm>
            <a:off x="4341339" y="3295135"/>
            <a:ext cx="890739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med rundade hörn 18"/>
          <p:cNvSpPr/>
          <p:nvPr/>
        </p:nvSpPr>
        <p:spPr>
          <a:xfrm>
            <a:off x="6412158" y="2925711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Lakes and </a:t>
            </a:r>
            <a:r>
              <a:rPr lang="sv-SE" dirty="0" err="1" smtClean="0">
                <a:solidFill>
                  <a:schemeClr val="tx1"/>
                </a:solidFill>
              </a:rPr>
              <a:t>rivers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0" name="Rektangel med rundade hörn 19"/>
          <p:cNvSpPr/>
          <p:nvPr/>
        </p:nvSpPr>
        <p:spPr>
          <a:xfrm>
            <a:off x="6412157" y="3912620"/>
            <a:ext cx="1705233" cy="691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Territorial </a:t>
            </a:r>
            <a:r>
              <a:rPr lang="sv-SE" dirty="0" err="1" smtClean="0">
                <a:solidFill>
                  <a:schemeClr val="tx1"/>
                </a:solidFill>
              </a:rPr>
              <a:t>sea</a:t>
            </a:r>
            <a:r>
              <a:rPr lang="sv-SE" dirty="0" smtClean="0">
                <a:solidFill>
                  <a:schemeClr val="tx1"/>
                </a:solidFill>
              </a:rPr>
              <a:t> data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6" name="Rubrik 1"/>
          <p:cNvSpPr>
            <a:spLocks noGrp="1"/>
          </p:cNvSpPr>
          <p:nvPr>
            <p:ph type="ctrTitle"/>
          </p:nvPr>
        </p:nvSpPr>
        <p:spPr>
          <a:xfrm>
            <a:off x="1524000" y="321787"/>
            <a:ext cx="9144000" cy="1056361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Delivery</a:t>
            </a:r>
            <a:r>
              <a:rPr lang="sv-SE" dirty="0" smtClean="0"/>
              <a:t> to DCDB, or via a </a:t>
            </a:r>
            <a:r>
              <a:rPr lang="sv-SE" dirty="0" err="1" smtClean="0"/>
              <a:t>node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and data </a:t>
            </a:r>
            <a:r>
              <a:rPr lang="sv-SE" dirty="0" err="1" smtClean="0"/>
              <a:t>already</a:t>
            </a:r>
            <a:r>
              <a:rPr lang="sv-SE" dirty="0" smtClean="0"/>
              <a:t> </a:t>
            </a:r>
            <a:r>
              <a:rPr lang="sv-SE" dirty="0" err="1" smtClean="0"/>
              <a:t>existing</a:t>
            </a:r>
            <a:r>
              <a:rPr lang="sv-SE" dirty="0" smtClean="0"/>
              <a:t> in the DCDB</a:t>
            </a:r>
            <a:endParaRPr lang="sv-SE" dirty="0"/>
          </a:p>
        </p:txBody>
      </p:sp>
      <p:sp>
        <p:nvSpPr>
          <p:cNvPr id="28" name="Ellips 27"/>
          <p:cNvSpPr/>
          <p:nvPr/>
        </p:nvSpPr>
        <p:spPr>
          <a:xfrm>
            <a:off x="5232078" y="2251629"/>
            <a:ext cx="814494" cy="208701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5487509" y="2449205"/>
            <a:ext cx="296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FFC000"/>
                </a:solidFill>
              </a:rPr>
              <a:t>Fi</a:t>
            </a:r>
            <a:br>
              <a:rPr lang="sv-SE" b="1" dirty="0" smtClean="0">
                <a:solidFill>
                  <a:srgbClr val="FFC000"/>
                </a:solidFill>
              </a:rPr>
            </a:br>
            <a:r>
              <a:rPr lang="sv-SE" b="1" dirty="0" err="1" smtClean="0">
                <a:solidFill>
                  <a:srgbClr val="FFC000"/>
                </a:solidFill>
              </a:rPr>
              <a:t>lter</a:t>
            </a:r>
            <a:endParaRPr lang="sv-SE" b="1" dirty="0">
              <a:solidFill>
                <a:srgbClr val="FFC000"/>
              </a:solidFill>
            </a:endParaRPr>
          </a:p>
        </p:txBody>
      </p:sp>
      <p:cxnSp>
        <p:nvCxnSpPr>
          <p:cNvPr id="34" name="Rak pilkoppling 33"/>
          <p:cNvCxnSpPr/>
          <p:nvPr/>
        </p:nvCxnSpPr>
        <p:spPr>
          <a:xfrm>
            <a:off x="6064420" y="3246985"/>
            <a:ext cx="347736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pilkoppling 36"/>
          <p:cNvCxnSpPr>
            <a:endCxn id="8" idx="1"/>
          </p:cNvCxnSpPr>
          <p:nvPr/>
        </p:nvCxnSpPr>
        <p:spPr>
          <a:xfrm flipV="1">
            <a:off x="5872704" y="2157537"/>
            <a:ext cx="539452" cy="29166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koppling 37"/>
          <p:cNvCxnSpPr>
            <a:endCxn id="20" idx="1"/>
          </p:cNvCxnSpPr>
          <p:nvPr/>
        </p:nvCxnSpPr>
        <p:spPr>
          <a:xfrm>
            <a:off x="5933484" y="4039108"/>
            <a:ext cx="478673" cy="2195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 38"/>
          <p:cNvSpPr/>
          <p:nvPr/>
        </p:nvSpPr>
        <p:spPr>
          <a:xfrm>
            <a:off x="9104352" y="1637982"/>
            <a:ext cx="814494" cy="208701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ruta 39"/>
          <p:cNvSpPr txBox="1"/>
          <p:nvPr/>
        </p:nvSpPr>
        <p:spPr>
          <a:xfrm>
            <a:off x="9359783" y="1835558"/>
            <a:ext cx="296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>
                <a:solidFill>
                  <a:schemeClr val="bg1"/>
                </a:solidFill>
              </a:rPr>
              <a:t>Publ</a:t>
            </a:r>
            <a:r>
              <a:rPr lang="sv-SE" b="1" dirty="0" smtClean="0">
                <a:solidFill>
                  <a:schemeClr val="bg1"/>
                </a:solidFill>
              </a:rPr>
              <a:t/>
            </a:r>
            <a:br>
              <a:rPr lang="sv-SE" b="1" dirty="0" smtClean="0">
                <a:solidFill>
                  <a:schemeClr val="bg1"/>
                </a:solidFill>
              </a:rPr>
            </a:br>
            <a:r>
              <a:rPr lang="sv-SE" b="1" dirty="0" err="1" smtClean="0">
                <a:solidFill>
                  <a:schemeClr val="bg1"/>
                </a:solidFill>
              </a:rPr>
              <a:t>ic</a:t>
            </a:r>
            <a:endParaRPr lang="sv-SE" b="1" dirty="0">
              <a:solidFill>
                <a:schemeClr val="bg1"/>
              </a:solidFill>
            </a:endParaRPr>
          </a:p>
        </p:txBody>
      </p:sp>
      <p:cxnSp>
        <p:nvCxnSpPr>
          <p:cNvPr id="41" name="Rak pilkoppling 40"/>
          <p:cNvCxnSpPr/>
          <p:nvPr/>
        </p:nvCxnSpPr>
        <p:spPr>
          <a:xfrm flipV="1">
            <a:off x="8117389" y="2925711"/>
            <a:ext cx="986963" cy="2965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koppling 41"/>
          <p:cNvCxnSpPr/>
          <p:nvPr/>
        </p:nvCxnSpPr>
        <p:spPr>
          <a:xfrm>
            <a:off x="8110319" y="2185318"/>
            <a:ext cx="994031" cy="20269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p 47"/>
          <p:cNvGrpSpPr/>
          <p:nvPr/>
        </p:nvGrpSpPr>
        <p:grpSpPr>
          <a:xfrm>
            <a:off x="5861476" y="1184689"/>
            <a:ext cx="5507930" cy="5019261"/>
            <a:chOff x="5861476" y="1184689"/>
            <a:chExt cx="5507930" cy="5019261"/>
          </a:xfrm>
        </p:grpSpPr>
        <p:grpSp>
          <p:nvGrpSpPr>
            <p:cNvPr id="47" name="Grupp 46"/>
            <p:cNvGrpSpPr/>
            <p:nvPr/>
          </p:nvGrpSpPr>
          <p:grpSpPr>
            <a:xfrm>
              <a:off x="5861476" y="1184689"/>
              <a:ext cx="5507930" cy="5019261"/>
              <a:chOff x="5861476" y="1184689"/>
              <a:chExt cx="5507930" cy="5019261"/>
            </a:xfrm>
          </p:grpSpPr>
          <p:sp>
            <p:nvSpPr>
              <p:cNvPr id="43" name="Ellips 42"/>
              <p:cNvSpPr/>
              <p:nvPr/>
            </p:nvSpPr>
            <p:spPr>
              <a:xfrm>
                <a:off x="10091310" y="1184689"/>
                <a:ext cx="1278096" cy="2854419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Ellips 9"/>
              <p:cNvSpPr/>
              <p:nvPr/>
            </p:nvSpPr>
            <p:spPr>
              <a:xfrm>
                <a:off x="8482975" y="3745243"/>
                <a:ext cx="1168655" cy="1068146"/>
              </a:xfrm>
              <a:prstGeom prst="ellipse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2" name="Rak pilkoppling 11"/>
              <p:cNvCxnSpPr/>
              <p:nvPr/>
            </p:nvCxnSpPr>
            <p:spPr>
              <a:xfrm flipH="1">
                <a:off x="7859149" y="4835394"/>
                <a:ext cx="1005014" cy="399533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 31"/>
              <p:cNvGrpSpPr/>
              <p:nvPr/>
            </p:nvGrpSpPr>
            <p:grpSpPr>
              <a:xfrm>
                <a:off x="8803669" y="3941567"/>
                <a:ext cx="601362" cy="639878"/>
                <a:chOff x="10017211" y="4713082"/>
                <a:chExt cx="601362" cy="639878"/>
              </a:xfrm>
            </p:grpSpPr>
            <p:cxnSp>
              <p:nvCxnSpPr>
                <p:cNvPr id="30" name="Rak koppling 29"/>
                <p:cNvCxnSpPr/>
                <p:nvPr/>
              </p:nvCxnSpPr>
              <p:spPr>
                <a:xfrm>
                  <a:off x="10017211" y="4748703"/>
                  <a:ext cx="601362" cy="604257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ak koppling 30"/>
                <p:cNvCxnSpPr/>
                <p:nvPr/>
              </p:nvCxnSpPr>
              <p:spPr>
                <a:xfrm flipH="1">
                  <a:off x="10017211" y="4713082"/>
                  <a:ext cx="601362" cy="604257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Rak pilkoppling 32"/>
              <p:cNvCxnSpPr/>
              <p:nvPr/>
            </p:nvCxnSpPr>
            <p:spPr>
              <a:xfrm flipV="1">
                <a:off x="8110319" y="4243695"/>
                <a:ext cx="731532" cy="3744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ruta 35"/>
              <p:cNvSpPr txBox="1"/>
              <p:nvPr/>
            </p:nvSpPr>
            <p:spPr>
              <a:xfrm>
                <a:off x="5861476" y="5003621"/>
                <a:ext cx="2199495" cy="120032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b="1" dirty="0" err="1" smtClean="0">
                    <a:solidFill>
                      <a:srgbClr val="FF0000"/>
                    </a:solidFill>
                  </a:rPr>
                  <a:t>Can</a:t>
                </a:r>
                <a:r>
                  <a:rPr lang="sv-SE" b="1" dirty="0" smtClean="0">
                    <a:solidFill>
                      <a:srgbClr val="FF0000"/>
                    </a:solidFill>
                  </a:rPr>
                  <a:t> NOT be </a:t>
                </a:r>
                <a:r>
                  <a:rPr lang="sv-SE" b="1" dirty="0" err="1" smtClean="0">
                    <a:solidFill>
                      <a:srgbClr val="FF0000"/>
                    </a:solidFill>
                  </a:rPr>
                  <a:t>used</a:t>
                </a:r>
                <a:r>
                  <a:rPr lang="sv-SE" b="1" dirty="0" smtClean="0">
                    <a:solidFill>
                      <a:srgbClr val="FF0000"/>
                    </a:solidFill>
                  </a:rPr>
                  <a:t> by the HO for </a:t>
                </a:r>
                <a:r>
                  <a:rPr lang="sv-SE" b="1" dirty="0" err="1" smtClean="0">
                    <a:solidFill>
                      <a:srgbClr val="FF0000"/>
                    </a:solidFill>
                  </a:rPr>
                  <a:t>safety</a:t>
                </a:r>
                <a:r>
                  <a:rPr lang="sv-SE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sv-SE" b="1" dirty="0" err="1" smtClean="0">
                    <a:solidFill>
                      <a:srgbClr val="FF0000"/>
                    </a:solidFill>
                  </a:rPr>
                  <a:t>of</a:t>
                </a:r>
                <a:r>
                  <a:rPr lang="sv-SE" b="1" dirty="0" smtClean="0">
                    <a:solidFill>
                      <a:srgbClr val="FF0000"/>
                    </a:solidFill>
                  </a:rPr>
                  <a:t> navigation</a:t>
                </a:r>
                <a:endParaRPr lang="sv-SE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ruta 43"/>
              <p:cNvSpPr txBox="1"/>
              <p:nvPr/>
            </p:nvSpPr>
            <p:spPr>
              <a:xfrm>
                <a:off x="10286953" y="1526753"/>
                <a:ext cx="786369" cy="2450435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r>
                  <a:rPr lang="sv-SE" b="1" dirty="0" err="1" smtClean="0">
                    <a:solidFill>
                      <a:schemeClr val="bg1"/>
                    </a:solidFill>
                  </a:rPr>
                  <a:t>Used</a:t>
                </a:r>
                <a:r>
                  <a:rPr lang="sv-SE" b="1" dirty="0">
                    <a:solidFill>
                      <a:schemeClr val="bg1"/>
                    </a:solidFill>
                  </a:rPr>
                  <a:t> </a:t>
                </a:r>
                <a:r>
                  <a:rPr lang="sv-SE" b="1" dirty="0" smtClean="0">
                    <a:solidFill>
                      <a:schemeClr val="bg1"/>
                    </a:solidFill>
                  </a:rPr>
                  <a:t>in GEBCO</a:t>
                </a:r>
                <a:endParaRPr lang="sv-SE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5" name="Rak pilkoppling 44"/>
            <p:cNvCxnSpPr/>
            <p:nvPr/>
          </p:nvCxnSpPr>
          <p:spPr>
            <a:xfrm flipV="1">
              <a:off x="9273546" y="4239951"/>
              <a:ext cx="731532" cy="3744"/>
            </a:xfrm>
            <a:prstGeom prst="straightConnector1">
              <a:avLst/>
            </a:prstGeom>
            <a:ln w="5715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ruta 34"/>
          <p:cNvSpPr txBox="1"/>
          <p:nvPr/>
        </p:nvSpPr>
        <p:spPr>
          <a:xfrm flipH="1">
            <a:off x="395457" y="1364916"/>
            <a:ext cx="368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chemeClr val="bg2"/>
                </a:solidFill>
              </a:rPr>
              <a:t>When</a:t>
            </a:r>
            <a:r>
              <a:rPr lang="sv-SE" dirty="0" smtClean="0">
                <a:solidFill>
                  <a:schemeClr val="bg2"/>
                </a:solidFill>
              </a:rPr>
              <a:t> the CL is not </a:t>
            </a:r>
            <a:r>
              <a:rPr lang="sv-SE" dirty="0" err="1" smtClean="0">
                <a:solidFill>
                  <a:schemeClr val="bg2"/>
                </a:solidFill>
              </a:rPr>
              <a:t>replied</a:t>
            </a:r>
            <a:r>
              <a:rPr lang="sv-SE" dirty="0" smtClean="0">
                <a:solidFill>
                  <a:schemeClr val="bg2"/>
                </a:solidFill>
              </a:rPr>
              <a:t> by </a:t>
            </a:r>
            <a:r>
              <a:rPr lang="sv-SE" dirty="0" err="1" smtClean="0">
                <a:solidFill>
                  <a:schemeClr val="bg2"/>
                </a:solidFill>
              </a:rPr>
              <a:t>Yes</a:t>
            </a:r>
            <a:r>
              <a:rPr lang="sv-SE" dirty="0" smtClean="0">
                <a:solidFill>
                  <a:schemeClr val="bg2"/>
                </a:solidFill>
              </a:rPr>
              <a:t> for territorial </a:t>
            </a:r>
            <a:r>
              <a:rPr lang="sv-SE" dirty="0" err="1" smtClean="0">
                <a:solidFill>
                  <a:schemeClr val="bg2"/>
                </a:solidFill>
              </a:rPr>
              <a:t>sea</a:t>
            </a:r>
            <a:r>
              <a:rPr lang="sv-SE" dirty="0" smtClean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8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318799"/>
            <a:ext cx="9144000" cy="734146"/>
          </a:xfrm>
        </p:spPr>
        <p:txBody>
          <a:bodyPr/>
          <a:lstStyle/>
          <a:p>
            <a:r>
              <a:rPr lang="sv-SE" dirty="0" err="1" smtClean="0"/>
              <a:t>Questions</a:t>
            </a:r>
            <a:r>
              <a:rPr lang="sv-SE" dirty="0" smtClean="0"/>
              <a:t> and </a:t>
            </a:r>
            <a:r>
              <a:rPr lang="sv-SE" dirty="0" err="1" smtClean="0"/>
              <a:t>remarks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1052945"/>
            <a:ext cx="10002982" cy="51816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How, and by whom, is a HO supposed to be informed, or be provided whith a copy, when a new dataset is added to the DCDB?  </a:t>
            </a:r>
            <a:br>
              <a:rPr lang="en-GB" dirty="0" smtClean="0"/>
            </a:br>
            <a:r>
              <a:rPr lang="en-GB" dirty="0" smtClean="0"/>
              <a:t>		</a:t>
            </a:r>
            <a:r>
              <a:rPr lang="en-GB" u="sng" dirty="0" smtClean="0"/>
              <a:t>CL reply: </a:t>
            </a:r>
            <a:r>
              <a:rPr lang="en-GB" u="sng" dirty="0"/>
              <a:t/>
            </a:r>
            <a:br>
              <a:rPr lang="en-GB" u="sng" dirty="0"/>
            </a:br>
            <a:r>
              <a:rPr lang="en-GB" dirty="0" smtClean="0"/>
              <a:t>		</a:t>
            </a:r>
            <a:r>
              <a:rPr lang="en-GB" i="1" dirty="0" smtClean="0"/>
              <a:t>“</a:t>
            </a:r>
            <a:r>
              <a:rPr lang="en-US" b="0" i="1" dirty="0" smtClean="0"/>
              <a:t>Inform </a:t>
            </a:r>
            <a:r>
              <a:rPr lang="en-US" b="0" i="1" dirty="0"/>
              <a:t>Hydrographic Office of new </a:t>
            </a:r>
            <a:r>
              <a:rPr lang="en-US" b="0" i="1" dirty="0" smtClean="0"/>
              <a:t>dataset” </a:t>
            </a:r>
            <a:br>
              <a:rPr lang="en-US" b="0" i="1" dirty="0" smtClean="0"/>
            </a:br>
            <a:r>
              <a:rPr lang="en-US" b="0" i="1" dirty="0" smtClean="0"/>
              <a:t>		“Inform </a:t>
            </a:r>
            <a:r>
              <a:rPr lang="en-US" b="0" i="1" dirty="0"/>
              <a:t>Hydrographic Office of new dataset to </a:t>
            </a:r>
            <a:r>
              <a:rPr lang="en-US" b="0" i="1" dirty="0" smtClean="0"/>
              <a:t>allow review </a:t>
            </a:r>
            <a:r>
              <a:rPr lang="en-US" b="0" i="1" dirty="0"/>
              <a:t>of </a:t>
            </a:r>
            <a:r>
              <a:rPr lang="en-US" b="0" i="1" dirty="0" smtClean="0"/>
              <a:t>data”</a:t>
            </a:r>
            <a:r>
              <a:rPr lang="en-US" b="0" i="1" dirty="0"/>
              <a:t/>
            </a:r>
            <a:br>
              <a:rPr lang="en-US" b="0" i="1" dirty="0"/>
            </a:br>
            <a:r>
              <a:rPr lang="en-US" b="0" i="1" dirty="0" smtClean="0"/>
              <a:t>		“</a:t>
            </a:r>
            <a:r>
              <a:rPr lang="en-US" b="0" i="1" dirty="0"/>
              <a:t>Provide copy of dataset to Hydrographic </a:t>
            </a:r>
            <a:r>
              <a:rPr lang="en-US" b="0" i="1" dirty="0" smtClean="0"/>
              <a:t>Office</a:t>
            </a:r>
            <a:r>
              <a:rPr lang="en-US" b="0" i="1" dirty="0" smtClean="0"/>
              <a:t>“</a:t>
            </a:r>
            <a:br>
              <a:rPr lang="en-US" b="0" i="1" dirty="0" smtClean="0"/>
            </a:br>
            <a:endParaRPr lang="en-GB" i="1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Is there any process for correction of erroneous parts of data existing in the DCDB? (Possibly by backtracking the data to the provider</a:t>
            </a:r>
            <a:r>
              <a:rPr lang="en-GB" dirty="0" smtClean="0"/>
              <a:t>)</a:t>
            </a:r>
            <a:br>
              <a:rPr lang="en-GB" dirty="0" smtClean="0"/>
            </a:br>
            <a:endParaRPr lang="en-GB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Today a HO that not responded positively to the questionnaire has no clue at all about how much (and where)</a:t>
            </a:r>
            <a:r>
              <a:rPr lang="en-GB" dirty="0"/>
              <a:t> </a:t>
            </a:r>
            <a:r>
              <a:rPr lang="en-GB" dirty="0" smtClean="0"/>
              <a:t>filtered data exist in the database. Not even a simple X,Y output to assess the coverage/amount of data.     (</a:t>
            </a:r>
            <a:r>
              <a:rPr lang="en-GB" b="0" i="1" dirty="0"/>
              <a:t>X,Y data is most likely accepted to disclose for all nations</a:t>
            </a:r>
            <a:r>
              <a:rPr lang="en-GB" dirty="0" smtClean="0"/>
              <a:t>)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If filtered data is </a:t>
            </a:r>
            <a:r>
              <a:rPr lang="en-GB" dirty="0" smtClean="0"/>
              <a:t>sent </a:t>
            </a:r>
            <a:r>
              <a:rPr lang="en-GB" dirty="0" smtClean="0"/>
              <a:t>to a HO it must be </a:t>
            </a:r>
            <a:r>
              <a:rPr lang="en-GB" dirty="0" err="1" smtClean="0"/>
              <a:t>unpersonalized</a:t>
            </a:r>
            <a:r>
              <a:rPr lang="en-GB" dirty="0" smtClean="0"/>
              <a:t>. Otherwise it might lead to prosecution of the data provider/collector for breaking national legislation.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Even if a HO change their status to ”Review data prior to inclusion to the </a:t>
            </a:r>
            <a:r>
              <a:rPr lang="en-GB" dirty="0" smtClean="0"/>
              <a:t>DCDB”, </a:t>
            </a:r>
            <a:r>
              <a:rPr lang="en-GB" dirty="0" smtClean="0"/>
              <a:t>there seem not to be any functionality to provide the previously filtered data to the national HO</a:t>
            </a:r>
          </a:p>
        </p:txBody>
      </p:sp>
    </p:spTree>
    <p:extLst>
      <p:ext uri="{BB962C8B-B14F-4D97-AF65-F5344CB8AC3E}">
        <p14:creationId xmlns:p14="http://schemas.microsoft.com/office/powerpoint/2010/main" val="95376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48182"/>
          </a:xfrm>
        </p:spPr>
        <p:txBody>
          <a:bodyPr/>
          <a:lstStyle/>
          <a:p>
            <a:r>
              <a:rPr lang="sv-SE" dirty="0" smtClean="0"/>
              <a:t>Suggestion for the </a:t>
            </a:r>
            <a:r>
              <a:rPr lang="sv-SE" dirty="0" err="1" smtClean="0"/>
              <a:t>next</a:t>
            </a:r>
            <a:r>
              <a:rPr lang="sv-SE" dirty="0" smtClean="0"/>
              <a:t> CL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 err="1" smtClean="0"/>
              <a:t>Add</a:t>
            </a:r>
            <a:r>
              <a:rPr lang="sv-SE" dirty="0" smtClean="0"/>
              <a:t> Inland </a:t>
            </a:r>
            <a:r>
              <a:rPr lang="sv-SE" dirty="0" err="1" smtClean="0"/>
              <a:t>waters</a:t>
            </a:r>
            <a:r>
              <a:rPr lang="sv-SE" dirty="0" smtClean="0"/>
              <a:t> to the </a:t>
            </a:r>
            <a:r>
              <a:rPr lang="sv-SE" dirty="0" err="1" smtClean="0"/>
              <a:t>next</a:t>
            </a:r>
            <a:r>
              <a:rPr lang="sv-SE" dirty="0" smtClean="0"/>
              <a:t> CL.</a:t>
            </a:r>
            <a:br>
              <a:rPr lang="sv-SE" dirty="0" smtClean="0"/>
            </a:br>
            <a:r>
              <a:rPr lang="sv-SE" dirty="0" smtClean="0"/>
              <a:t>For </a:t>
            </a:r>
            <a:r>
              <a:rPr lang="sv-SE" dirty="0" err="1" smtClean="0"/>
              <a:t>us</a:t>
            </a:r>
            <a:r>
              <a:rPr lang="sv-SE" dirty="0" smtClean="0"/>
              <a:t> Inland </a:t>
            </a:r>
            <a:r>
              <a:rPr lang="sv-SE" dirty="0" err="1" smtClean="0"/>
              <a:t>waters</a:t>
            </a:r>
            <a:r>
              <a:rPr lang="sv-SE" dirty="0" smtClean="0"/>
              <a:t> is </a:t>
            </a:r>
            <a:r>
              <a:rPr lang="sv-SE" dirty="0" err="1" smtClean="0"/>
              <a:t>without</a:t>
            </a:r>
            <a:r>
              <a:rPr lang="sv-SE" dirty="0" smtClean="0"/>
              <a:t> </a:t>
            </a:r>
            <a:r>
              <a:rPr lang="sv-SE" dirty="0" err="1" smtClean="0"/>
              <a:t>hindering</a:t>
            </a:r>
            <a:r>
              <a:rPr lang="sv-SE" dirty="0" smtClean="0"/>
              <a:t> </a:t>
            </a:r>
            <a:r>
              <a:rPr lang="sv-SE" dirty="0" err="1" smtClean="0"/>
              <a:t>legislations</a:t>
            </a:r>
            <a:r>
              <a:rPr lang="sv-SE" dirty="0" smtClean="0"/>
              <a:t>, </a:t>
            </a:r>
            <a:r>
              <a:rPr lang="sv-SE" dirty="0" err="1" smtClean="0"/>
              <a:t>but</a:t>
            </a:r>
            <a:r>
              <a:rPr lang="sv-SE" dirty="0" smtClean="0"/>
              <a:t> the 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waters</a:t>
            </a:r>
            <a:r>
              <a:rPr lang="sv-SE" dirty="0" smtClean="0"/>
              <a:t> (inside the </a:t>
            </a:r>
            <a:r>
              <a:rPr lang="sv-SE" dirty="0" err="1" smtClean="0"/>
              <a:t>baselines</a:t>
            </a:r>
            <a:r>
              <a:rPr lang="sv-SE" dirty="0" smtClean="0"/>
              <a:t>) is </a:t>
            </a:r>
            <a:r>
              <a:rPr lang="sv-SE" dirty="0" err="1" smtClean="0"/>
              <a:t>amongst</a:t>
            </a:r>
            <a:r>
              <a:rPr lang="sv-SE" dirty="0" smtClean="0"/>
              <a:t> the </a:t>
            </a:r>
            <a:r>
              <a:rPr lang="sv-SE" dirty="0" err="1" smtClean="0"/>
              <a:t>most</a:t>
            </a:r>
            <a:r>
              <a:rPr lang="sv-SE" dirty="0" smtClean="0"/>
              <a:t> </a:t>
            </a:r>
            <a:r>
              <a:rPr lang="sv-SE" dirty="0" err="1" smtClean="0"/>
              <a:t>protected</a:t>
            </a:r>
            <a:r>
              <a:rPr lang="sv-SE" dirty="0" smtClean="0"/>
              <a:t>.</a:t>
            </a:r>
          </a:p>
          <a:p>
            <a:pPr algn="l"/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69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2967</TotalTime>
  <Words>508</Words>
  <Application>Microsoft Office PowerPoint</Application>
  <PresentationFormat>Bredbild</PresentationFormat>
  <Paragraphs>42</Paragraphs>
  <Slides>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Calibri</vt:lpstr>
      <vt:lpstr>SjÖV</vt:lpstr>
      <vt:lpstr>Data in DCDB</vt:lpstr>
      <vt:lpstr>Delivery through HO (example sweden)</vt:lpstr>
      <vt:lpstr>Delivery to DCDB, or via a node and data already existing in the DCDB</vt:lpstr>
      <vt:lpstr>Questions and remarks</vt:lpstr>
      <vt:lpstr>Suggestion for the next CL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in DCDB</dc:title>
  <dc:creator>Hans Öiås</dc:creator>
  <cp:lastModifiedBy>Hans Öiås</cp:lastModifiedBy>
  <cp:revision>31</cp:revision>
  <dcterms:created xsi:type="dcterms:W3CDTF">2023-08-16T08:44:13Z</dcterms:created>
  <dcterms:modified xsi:type="dcterms:W3CDTF">2023-08-18T12:30:16Z</dcterms:modified>
</cp:coreProperties>
</file>