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7"/>
  </p:notesMasterIdLst>
  <p:sldIdLst>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snapToGrid="0">
      <p:cViewPr varScale="1">
        <p:scale>
          <a:sx n="114" d="100"/>
          <a:sy n="114" d="100"/>
        </p:scale>
        <p:origin x="10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2E638E-92DA-4BFD-BC43-69CC86179EAB}" type="datetimeFigureOut">
              <a:rPr lang="en-US" smtClean="0"/>
              <a:t>9/25/2024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156574-605E-49AA-860B-67B29BFB43DE}" type="slidenum">
              <a:rPr lang="en-US" smtClean="0"/>
              <a:t>‹#›</a:t>
            </a:fld>
            <a:endParaRPr lang="en-US"/>
          </a:p>
        </p:txBody>
      </p:sp>
    </p:spTree>
    <p:extLst>
      <p:ext uri="{BB962C8B-B14F-4D97-AF65-F5344CB8AC3E}">
        <p14:creationId xmlns:p14="http://schemas.microsoft.com/office/powerpoint/2010/main" val="1232908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5B7DE-8ED6-42BA-BDF9-04358BF391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134806-859B-40E8-A752-DF818B71A1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81434A-653D-49CE-90CA-6FC6E4A95D6C}"/>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5" name="Footer Placeholder 4">
            <a:extLst>
              <a:ext uri="{FF2B5EF4-FFF2-40B4-BE49-F238E27FC236}">
                <a16:creationId xmlns:a16="http://schemas.microsoft.com/office/drawing/2014/main" id="{4EFFDC0C-256C-48DC-9EB7-6CD9B11454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ED106C-6896-43AF-B9F5-FBBCE2FB2F79}"/>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7" name="AACG_Title_Header_Shape">
            <a:extLst>
              <a:ext uri="{FF2B5EF4-FFF2-40B4-BE49-F238E27FC236}">
                <a16:creationId xmlns:a16="http://schemas.microsoft.com/office/drawing/2014/main" id="{9E91D22B-108F-4349-B325-445E7440F318}"/>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8" name="AACG_Title_Footer_Shape">
            <a:extLst>
              <a:ext uri="{FF2B5EF4-FFF2-40B4-BE49-F238E27FC236}">
                <a16:creationId xmlns:a16="http://schemas.microsoft.com/office/drawing/2014/main" id="{2FB38A10-9211-4A24-AC87-FB5DEA9FD79C}"/>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185608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5D491-BB44-4C9C-8F70-81E154E4E8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D1C9FA-A456-4458-8F14-1C898E1CABB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B7076E-EB36-40A4-A279-66A34B588BF1}"/>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5" name="Footer Placeholder 4">
            <a:extLst>
              <a:ext uri="{FF2B5EF4-FFF2-40B4-BE49-F238E27FC236}">
                <a16:creationId xmlns:a16="http://schemas.microsoft.com/office/drawing/2014/main" id="{E575A56E-81D4-493A-9060-B793C581DB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2582F3-763A-40C0-AB70-1BD487E25604}"/>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7" name="AACG_Title_Header_Shape">
            <a:extLst>
              <a:ext uri="{FF2B5EF4-FFF2-40B4-BE49-F238E27FC236}">
                <a16:creationId xmlns:a16="http://schemas.microsoft.com/office/drawing/2014/main" id="{2EAC3CD6-22F5-47D7-9EF3-A1370878BC5F}"/>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8" name="AACG_Title_Footer_Shape">
            <a:extLst>
              <a:ext uri="{FF2B5EF4-FFF2-40B4-BE49-F238E27FC236}">
                <a16:creationId xmlns:a16="http://schemas.microsoft.com/office/drawing/2014/main" id="{7299FDC2-4C32-4535-9F7A-30FBCE9270D1}"/>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4111865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DA34F3-42C4-47BD-8813-AA6648378B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83CD71-2AC9-4A4F-BCB2-02668C408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6A8A3-7576-4DF5-B677-FA7B18125F92}"/>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5" name="Footer Placeholder 4">
            <a:extLst>
              <a:ext uri="{FF2B5EF4-FFF2-40B4-BE49-F238E27FC236}">
                <a16:creationId xmlns:a16="http://schemas.microsoft.com/office/drawing/2014/main" id="{34AC6C2F-54BC-4BFF-AB3E-8D28003711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9D9445-A592-4A10-AB44-F52ED3C71A03}"/>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7" name="AACG_Title_Header_Shape">
            <a:extLst>
              <a:ext uri="{FF2B5EF4-FFF2-40B4-BE49-F238E27FC236}">
                <a16:creationId xmlns:a16="http://schemas.microsoft.com/office/drawing/2014/main" id="{CB895309-DE27-4354-B579-EFA4FB6C6D62}"/>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8" name="AACG_Title_Footer_Shape">
            <a:extLst>
              <a:ext uri="{FF2B5EF4-FFF2-40B4-BE49-F238E27FC236}">
                <a16:creationId xmlns:a16="http://schemas.microsoft.com/office/drawing/2014/main" id="{3E9829A1-2D64-4FB7-97EA-56CFAF81D0E1}"/>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1908871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EAF89-322A-4E2F-9E8E-67BE1E7581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F653AA-34E1-4370-BFC2-D98F3786943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A9B7E8-1F4D-497B-8174-32BAE88C49FB}"/>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5" name="Footer Placeholder 4">
            <a:extLst>
              <a:ext uri="{FF2B5EF4-FFF2-40B4-BE49-F238E27FC236}">
                <a16:creationId xmlns:a16="http://schemas.microsoft.com/office/drawing/2014/main" id="{96A8B730-1F26-440D-872C-D0EA986C65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EC59C-7F8D-4BDD-92E1-FE6891835182}"/>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7" name="AACG_Title_Header_Shape">
            <a:extLst>
              <a:ext uri="{FF2B5EF4-FFF2-40B4-BE49-F238E27FC236}">
                <a16:creationId xmlns:a16="http://schemas.microsoft.com/office/drawing/2014/main" id="{0C23A25F-D756-495E-BF31-7678F68B17E9}"/>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8" name="AACG_Title_Footer_Shape">
            <a:extLst>
              <a:ext uri="{FF2B5EF4-FFF2-40B4-BE49-F238E27FC236}">
                <a16:creationId xmlns:a16="http://schemas.microsoft.com/office/drawing/2014/main" id="{D933ECF4-F8F6-4333-BBF4-232CE99090ED}"/>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1331169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1D1C5-3855-4C9F-8597-5ED52B5A85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6327CA-A5E9-4CF4-A5BB-7C6391798D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E992575-D51A-402B-A326-E34EF76A2FE8}"/>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5" name="Footer Placeholder 4">
            <a:extLst>
              <a:ext uri="{FF2B5EF4-FFF2-40B4-BE49-F238E27FC236}">
                <a16:creationId xmlns:a16="http://schemas.microsoft.com/office/drawing/2014/main" id="{458F1222-0943-4232-B286-84568F4C31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6FF1E4-8175-48AC-80CC-C03B393BA579}"/>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7" name="AACG_Title_Header_Shape">
            <a:extLst>
              <a:ext uri="{FF2B5EF4-FFF2-40B4-BE49-F238E27FC236}">
                <a16:creationId xmlns:a16="http://schemas.microsoft.com/office/drawing/2014/main" id="{DA533325-927C-46BE-8A43-85369C98AA2A}"/>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8" name="AACG_Title_Footer_Shape">
            <a:extLst>
              <a:ext uri="{FF2B5EF4-FFF2-40B4-BE49-F238E27FC236}">
                <a16:creationId xmlns:a16="http://schemas.microsoft.com/office/drawing/2014/main" id="{B78DEC3F-1AFF-46B6-975E-E30FA9E37062}"/>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2859928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EDB6E-75C0-4E2F-9349-53C8D9789A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DC9BC1-A80A-4B30-9C71-E6200865F0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7578FC-9A54-49C9-9263-616CAB63988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CF06DE-C810-49A7-95D1-11454A95001D}"/>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6" name="Footer Placeholder 5">
            <a:extLst>
              <a:ext uri="{FF2B5EF4-FFF2-40B4-BE49-F238E27FC236}">
                <a16:creationId xmlns:a16="http://schemas.microsoft.com/office/drawing/2014/main" id="{22D2176A-07D7-44B0-98C4-9D691F8856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B77BDB-4ACA-4784-93AC-A1D675026470}"/>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8" name="AACG_Title_Header_Shape">
            <a:extLst>
              <a:ext uri="{FF2B5EF4-FFF2-40B4-BE49-F238E27FC236}">
                <a16:creationId xmlns:a16="http://schemas.microsoft.com/office/drawing/2014/main" id="{BDA16567-227B-4F82-B402-92F68A7093B3}"/>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9" name="AACG_Title_Footer_Shape">
            <a:extLst>
              <a:ext uri="{FF2B5EF4-FFF2-40B4-BE49-F238E27FC236}">
                <a16:creationId xmlns:a16="http://schemas.microsoft.com/office/drawing/2014/main" id="{A7E06CF1-B4E1-4DEF-9B5B-C4EFD39AFAAB}"/>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2767174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D34D9-40B7-4B59-BAD6-8AA0D350AA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D224DF-2C23-4C68-9C89-E69028782C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E6CA3C9-9392-4BAA-90CC-5D8223025FE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3602E5-2405-4621-9EC6-F94572C760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2CBE58E-00AE-4BD9-B16D-27D707C20A9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FE081CA-3503-499A-9404-ACDB4CFD6650}"/>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8" name="Footer Placeholder 7">
            <a:extLst>
              <a:ext uri="{FF2B5EF4-FFF2-40B4-BE49-F238E27FC236}">
                <a16:creationId xmlns:a16="http://schemas.microsoft.com/office/drawing/2014/main" id="{AB0FD87B-DDD8-478C-89C3-6DA8535927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E78E0B-D999-4D1B-814D-EBB2E16519B0}"/>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10" name="AACG_Title_Header_Shape">
            <a:extLst>
              <a:ext uri="{FF2B5EF4-FFF2-40B4-BE49-F238E27FC236}">
                <a16:creationId xmlns:a16="http://schemas.microsoft.com/office/drawing/2014/main" id="{21C1B64B-DB7C-4AF6-8925-C4FC87ADCC77}"/>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11" name="AACG_Title_Footer_Shape">
            <a:extLst>
              <a:ext uri="{FF2B5EF4-FFF2-40B4-BE49-F238E27FC236}">
                <a16:creationId xmlns:a16="http://schemas.microsoft.com/office/drawing/2014/main" id="{368B55DB-78A1-4192-8973-39A86EBC1034}"/>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1591287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6CDF2-5DAB-4FE7-9ECD-69D24719BA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B87F35-7FCB-49AF-98EB-B6265ED09B58}"/>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4" name="Footer Placeholder 3">
            <a:extLst>
              <a:ext uri="{FF2B5EF4-FFF2-40B4-BE49-F238E27FC236}">
                <a16:creationId xmlns:a16="http://schemas.microsoft.com/office/drawing/2014/main" id="{B77A502E-1F7A-4222-A4C0-75BF3D4559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2C0F56-B4CC-4201-AF9A-CA297129A167}"/>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6" name="AACG_Title_Header_Shape">
            <a:extLst>
              <a:ext uri="{FF2B5EF4-FFF2-40B4-BE49-F238E27FC236}">
                <a16:creationId xmlns:a16="http://schemas.microsoft.com/office/drawing/2014/main" id="{2C8A4BBA-7240-448F-998A-2D8BFC3898F5}"/>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7" name="AACG_Title_Footer_Shape">
            <a:extLst>
              <a:ext uri="{FF2B5EF4-FFF2-40B4-BE49-F238E27FC236}">
                <a16:creationId xmlns:a16="http://schemas.microsoft.com/office/drawing/2014/main" id="{2C4185FB-8443-4AE6-A834-C98E106643DF}"/>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1496282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6591F6-96E5-425F-9D33-B5691B48DAEA}"/>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3" name="Footer Placeholder 2">
            <a:extLst>
              <a:ext uri="{FF2B5EF4-FFF2-40B4-BE49-F238E27FC236}">
                <a16:creationId xmlns:a16="http://schemas.microsoft.com/office/drawing/2014/main" id="{3500E6F4-E59D-4233-94A9-B56C4174BC6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99A2EA-E9CA-4D3A-9B06-D13D1463EE16}"/>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5" name="AACG_Title_Header_Shape">
            <a:extLst>
              <a:ext uri="{FF2B5EF4-FFF2-40B4-BE49-F238E27FC236}">
                <a16:creationId xmlns:a16="http://schemas.microsoft.com/office/drawing/2014/main" id="{8F79E656-B6DC-4F65-8B77-B9E307E07E9C}"/>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6" name="AACG_Title_Footer_Shape">
            <a:extLst>
              <a:ext uri="{FF2B5EF4-FFF2-40B4-BE49-F238E27FC236}">
                <a16:creationId xmlns:a16="http://schemas.microsoft.com/office/drawing/2014/main" id="{7E844E7A-6AA0-4E54-A4CE-77CE7E12561A}"/>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821244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53CAE-5F6E-4C6E-95F2-701BE8C43C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4191C6-DED0-42EB-A9D1-240242AD45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97D49E-B9D5-4911-8932-65F078B3DF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BE98AC-A739-481D-BE65-F43037BF8561}"/>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6" name="Footer Placeholder 5">
            <a:extLst>
              <a:ext uri="{FF2B5EF4-FFF2-40B4-BE49-F238E27FC236}">
                <a16:creationId xmlns:a16="http://schemas.microsoft.com/office/drawing/2014/main" id="{5BAFF842-7291-430C-A7FD-D10372D47A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3E53B6-CC7D-49E0-91D8-B72918666427}"/>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8" name="AACG_Title_Header_Shape">
            <a:extLst>
              <a:ext uri="{FF2B5EF4-FFF2-40B4-BE49-F238E27FC236}">
                <a16:creationId xmlns:a16="http://schemas.microsoft.com/office/drawing/2014/main" id="{661747A3-F35E-4B6D-9404-4F5F062FDB8E}"/>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9" name="AACG_Title_Footer_Shape">
            <a:extLst>
              <a:ext uri="{FF2B5EF4-FFF2-40B4-BE49-F238E27FC236}">
                <a16:creationId xmlns:a16="http://schemas.microsoft.com/office/drawing/2014/main" id="{502F1D11-771E-4672-95B6-F6137F8FC29F}"/>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1665435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C0CFE-B3E0-4510-BD04-BF10B6DCE2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F432C3-719F-40BC-B4AC-0893099A8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4CEA5E-5A73-466F-AEB8-DFACC5D54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E1DDCD-1985-4C27-A842-61AAD2B33592}"/>
              </a:ext>
            </a:extLst>
          </p:cNvPr>
          <p:cNvSpPr>
            <a:spLocks noGrp="1"/>
          </p:cNvSpPr>
          <p:nvPr>
            <p:ph type="dt" sz="half" idx="10"/>
          </p:nvPr>
        </p:nvSpPr>
        <p:spPr/>
        <p:txBody>
          <a:bodyPr/>
          <a:lstStyle/>
          <a:p>
            <a:fld id="{FE43D42D-B5DC-4597-B9E2-CBAF9EB08698}" type="datetimeFigureOut">
              <a:rPr lang="en-US" smtClean="0"/>
              <a:t>9/25/2024</a:t>
            </a:fld>
            <a:endParaRPr lang="en-US"/>
          </a:p>
        </p:txBody>
      </p:sp>
      <p:sp>
        <p:nvSpPr>
          <p:cNvPr id="6" name="Footer Placeholder 5">
            <a:extLst>
              <a:ext uri="{FF2B5EF4-FFF2-40B4-BE49-F238E27FC236}">
                <a16:creationId xmlns:a16="http://schemas.microsoft.com/office/drawing/2014/main" id="{0E1244A6-2796-41AC-8052-D0D0D43085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74EB00-AA18-44F2-91E0-49EC432EB4B0}"/>
              </a:ext>
            </a:extLst>
          </p:cNvPr>
          <p:cNvSpPr>
            <a:spLocks noGrp="1"/>
          </p:cNvSpPr>
          <p:nvPr>
            <p:ph type="sldNum" sz="quarter" idx="12"/>
          </p:nvPr>
        </p:nvSpPr>
        <p:spPr/>
        <p:txBody>
          <a:bodyPr/>
          <a:lstStyle/>
          <a:p>
            <a:fld id="{09C6E5AA-33F1-4C8B-9E8E-D155DC844549}" type="slidenum">
              <a:rPr lang="en-US" smtClean="0"/>
              <a:t>‹#›</a:t>
            </a:fld>
            <a:endParaRPr lang="en-US"/>
          </a:p>
        </p:txBody>
      </p:sp>
      <p:sp>
        <p:nvSpPr>
          <p:cNvPr id="8" name="AACG_Title_Header_Shape">
            <a:extLst>
              <a:ext uri="{FF2B5EF4-FFF2-40B4-BE49-F238E27FC236}">
                <a16:creationId xmlns:a16="http://schemas.microsoft.com/office/drawing/2014/main" id="{4EF04115-0E17-4BAF-AB83-5F234258F275}"/>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9" name="AACG_Title_Footer_Shape">
            <a:extLst>
              <a:ext uri="{FF2B5EF4-FFF2-40B4-BE49-F238E27FC236}">
                <a16:creationId xmlns:a16="http://schemas.microsoft.com/office/drawing/2014/main" id="{6DE01FE4-8C48-46DC-81BB-155910EF5182}"/>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391785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F039FF-CBA4-4734-937D-14600DB360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764942-B717-4171-9E41-442FB5CD75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08D4A-B15B-41D7-B6F1-0968E4DEC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3D42D-B5DC-4597-B9E2-CBAF9EB08698}" type="datetimeFigureOut">
              <a:rPr lang="en-US" smtClean="0"/>
              <a:t>9/25/2024</a:t>
            </a:fld>
            <a:endParaRPr lang="en-US"/>
          </a:p>
        </p:txBody>
      </p:sp>
      <p:sp>
        <p:nvSpPr>
          <p:cNvPr id="5" name="Footer Placeholder 4">
            <a:extLst>
              <a:ext uri="{FF2B5EF4-FFF2-40B4-BE49-F238E27FC236}">
                <a16:creationId xmlns:a16="http://schemas.microsoft.com/office/drawing/2014/main" id="{C6628AF3-A866-4174-B16F-FBB69BE100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269188-10A8-40C0-98B2-8D2B422F77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6E5AA-33F1-4C8B-9E8E-D155DC844549}" type="slidenum">
              <a:rPr lang="en-US" smtClean="0"/>
              <a:t>‹#›</a:t>
            </a:fld>
            <a:endParaRPr lang="en-US"/>
          </a:p>
        </p:txBody>
      </p:sp>
      <p:sp>
        <p:nvSpPr>
          <p:cNvPr id="7" name="AACG_Header_Shape">
            <a:extLst>
              <a:ext uri="{FF2B5EF4-FFF2-40B4-BE49-F238E27FC236}">
                <a16:creationId xmlns:a16="http://schemas.microsoft.com/office/drawing/2014/main" id="{72AF06A4-69BE-45E1-B9AC-1AC9F643B0E3}"/>
              </a:ext>
            </a:extLst>
          </p:cNvPr>
          <p:cNvSpPr txBox="1"/>
          <p:nvPr userDrawn="1"/>
        </p:nvSpPr>
        <p:spPr>
          <a:xfrm>
            <a:off x="0" y="0"/>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
        <p:nvSpPr>
          <p:cNvPr id="8" name="AACG_Footer_Shape">
            <a:extLst>
              <a:ext uri="{FF2B5EF4-FFF2-40B4-BE49-F238E27FC236}">
                <a16:creationId xmlns:a16="http://schemas.microsoft.com/office/drawing/2014/main" id="{DDA78636-31BC-4E69-B1C2-E074606CE804}"/>
              </a:ext>
            </a:extLst>
          </p:cNvPr>
          <p:cNvSpPr txBox="1"/>
          <p:nvPr userDrawn="1"/>
        </p:nvSpPr>
        <p:spPr>
          <a:xfrm>
            <a:off x="0" y="6568301"/>
            <a:ext cx="12192000" cy="276999"/>
          </a:xfrm>
          <a:prstGeom prst="rect">
            <a:avLst/>
          </a:prstGeom>
          <a:noFill/>
        </p:spPr>
        <p:txBody>
          <a:bodyPr vert="horz" wrap="square" rtlCol="0">
            <a:spAutoFit/>
          </a:bodyPr>
          <a:lstStyle/>
          <a:p>
            <a:pPr algn="ctr"/>
            <a:r>
              <a:rPr lang="en-US" sz="1200" b="0" dirty="0">
                <a:solidFill>
                  <a:srgbClr val="000000"/>
                </a:solidFill>
                <a:latin typeface="Calibri Light" panose="020F0302020204030204" pitchFamily="34" charset="0"/>
              </a:rPr>
              <a:t>UNCLASSIFIED</a:t>
            </a:r>
          </a:p>
        </p:txBody>
      </p:sp>
    </p:spTree>
    <p:extLst>
      <p:ext uri="{BB962C8B-B14F-4D97-AF65-F5344CB8AC3E}">
        <p14:creationId xmlns:p14="http://schemas.microsoft.com/office/powerpoint/2010/main" val="2105135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morules.com/GUID-103D5E51-DCAF-43AD-BD3B-CD331F1A46D2.html"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imorules.com/GUID-7D851605-FFC8-450B-9A9A-F9D255D29A9E.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FF6EF-B48F-4D9C-8FC2-716BCA90A8AD}"/>
              </a:ext>
            </a:extLst>
          </p:cNvPr>
          <p:cNvSpPr>
            <a:spLocks noGrp="1"/>
          </p:cNvSpPr>
          <p:nvPr>
            <p:ph type="ctrTitle"/>
          </p:nvPr>
        </p:nvSpPr>
        <p:spPr>
          <a:xfrm>
            <a:off x="1174679" y="708917"/>
            <a:ext cx="9993330" cy="2445250"/>
          </a:xfrm>
        </p:spPr>
        <p:txBody>
          <a:bodyPr>
            <a:noAutofit/>
          </a:bodyPr>
          <a:lstStyle/>
          <a:p>
            <a:r>
              <a:rPr lang="en-US" sz="4400" b="1" dirty="0">
                <a:latin typeface="Arial" panose="020B0604020202020204" pitchFamily="34" charset="0"/>
                <a:cs typeface="Arial" panose="020B0604020202020204" pitchFamily="34" charset="0"/>
              </a:rPr>
              <a:t>Crowdsourced Bathymetry (CSB) :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Incidental Passage Soundings that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are Essential to </a:t>
            </a:r>
            <a:r>
              <a:rPr lang="en-US" sz="4400" b="1" dirty="0" err="1">
                <a:latin typeface="Arial" panose="020B0604020202020204" pitchFamily="34" charset="0"/>
                <a:cs typeface="Arial" panose="020B0604020202020204" pitchFamily="34" charset="0"/>
              </a:rPr>
              <a:t>Successfuly</a:t>
            </a:r>
            <a:r>
              <a:rPr lang="en-US" sz="4400" b="1" dirty="0">
                <a:latin typeface="Arial" panose="020B0604020202020204" pitchFamily="34" charset="0"/>
                <a:cs typeface="Arial" panose="020B0604020202020204" pitchFamily="34" charset="0"/>
              </a:rPr>
              <a:t>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Map the Seabed by 2030</a:t>
            </a:r>
          </a:p>
        </p:txBody>
      </p:sp>
      <p:pic>
        <p:nvPicPr>
          <p:cNvPr id="3" name="Picture 2">
            <a:extLst>
              <a:ext uri="{FF2B5EF4-FFF2-40B4-BE49-F238E27FC236}">
                <a16:creationId xmlns:a16="http://schemas.microsoft.com/office/drawing/2014/main" id="{77B60039-6E12-4C94-B256-A7BA2BD258CA}"/>
              </a:ext>
            </a:extLst>
          </p:cNvPr>
          <p:cNvPicPr>
            <a:picLocks noChangeAspect="1"/>
          </p:cNvPicPr>
          <p:nvPr/>
        </p:nvPicPr>
        <p:blipFill>
          <a:blip r:embed="rId2"/>
          <a:stretch>
            <a:fillRect/>
          </a:stretch>
        </p:blipFill>
        <p:spPr>
          <a:xfrm>
            <a:off x="4727868" y="3429000"/>
            <a:ext cx="2290466" cy="2896463"/>
          </a:xfrm>
          <a:prstGeom prst="rect">
            <a:avLst/>
          </a:prstGeom>
        </p:spPr>
      </p:pic>
      <p:sp>
        <p:nvSpPr>
          <p:cNvPr id="5" name="TextBox 4">
            <a:extLst>
              <a:ext uri="{FF2B5EF4-FFF2-40B4-BE49-F238E27FC236}">
                <a16:creationId xmlns:a16="http://schemas.microsoft.com/office/drawing/2014/main" id="{718B621A-40FB-417E-BE60-01E575AC65D0}"/>
              </a:ext>
            </a:extLst>
          </p:cNvPr>
          <p:cNvSpPr txBox="1"/>
          <p:nvPr/>
        </p:nvSpPr>
        <p:spPr>
          <a:xfrm>
            <a:off x="4660076" y="6325463"/>
            <a:ext cx="2426049" cy="369332"/>
          </a:xfrm>
          <a:prstGeom prst="rect">
            <a:avLst/>
          </a:prstGeom>
          <a:noFill/>
        </p:spPr>
        <p:txBody>
          <a:bodyPr wrap="none" rtlCol="0">
            <a:spAutoFit/>
          </a:bodyPr>
          <a:lstStyle/>
          <a:p>
            <a:r>
              <a:rPr lang="en-US" dirty="0"/>
              <a:t>Image from IHO CSBWG</a:t>
            </a:r>
          </a:p>
        </p:txBody>
      </p:sp>
    </p:spTree>
    <p:extLst>
      <p:ext uri="{BB962C8B-B14F-4D97-AF65-F5344CB8AC3E}">
        <p14:creationId xmlns:p14="http://schemas.microsoft.com/office/powerpoint/2010/main" val="3194903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FF6EF-B48F-4D9C-8FC2-716BCA90A8AD}"/>
              </a:ext>
            </a:extLst>
          </p:cNvPr>
          <p:cNvSpPr>
            <a:spLocks noGrp="1"/>
          </p:cNvSpPr>
          <p:nvPr>
            <p:ph type="ctrTitle"/>
          </p:nvPr>
        </p:nvSpPr>
        <p:spPr>
          <a:xfrm>
            <a:off x="291829" y="544749"/>
            <a:ext cx="10308077" cy="758757"/>
          </a:xfrm>
        </p:spPr>
        <p:txBody>
          <a:bodyPr>
            <a:normAutofit/>
          </a:bodyPr>
          <a:lstStyle/>
          <a:p>
            <a:pPr algn="l"/>
            <a:r>
              <a:rPr lang="en-US" sz="4000" b="1" dirty="0">
                <a:latin typeface="Arial" panose="020B0604020202020204" pitchFamily="34" charset="0"/>
                <a:cs typeface="Arial" panose="020B0604020202020204" pitchFamily="34" charset="0"/>
              </a:rPr>
              <a:t>What CSB IS…by Official IHO definition</a:t>
            </a:r>
          </a:p>
        </p:txBody>
      </p:sp>
      <p:sp>
        <p:nvSpPr>
          <p:cNvPr id="4" name="Content Placeholder 2">
            <a:extLst>
              <a:ext uri="{FF2B5EF4-FFF2-40B4-BE49-F238E27FC236}">
                <a16:creationId xmlns:a16="http://schemas.microsoft.com/office/drawing/2014/main" id="{A938D8DE-B8BC-463F-9E8C-2E9AAE5AF13B}"/>
              </a:ext>
            </a:extLst>
          </p:cNvPr>
          <p:cNvSpPr txBox="1">
            <a:spLocks/>
          </p:cNvSpPr>
          <p:nvPr/>
        </p:nvSpPr>
        <p:spPr>
          <a:xfrm>
            <a:off x="460442" y="1603238"/>
            <a:ext cx="11193294" cy="218082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en-US" sz="3200" dirty="0">
                <a:latin typeface="Arial" panose="020B0604020202020204" pitchFamily="34" charset="0"/>
                <a:cs typeface="Arial" panose="020B0604020202020204" pitchFamily="34" charset="0"/>
              </a:rPr>
              <a:t>CSB is the collection and sharing of depth measurements from vessels, using </a:t>
            </a:r>
            <a:r>
              <a:rPr lang="en-US" sz="3200" dirty="0">
                <a:solidFill>
                  <a:srgbClr val="0070C0"/>
                </a:solidFill>
                <a:latin typeface="Arial" panose="020B0604020202020204" pitchFamily="34" charset="0"/>
                <a:cs typeface="Arial" panose="020B0604020202020204" pitchFamily="34" charset="0"/>
              </a:rPr>
              <a:t>standard navigation instruments (SNI)*</a:t>
            </a:r>
            <a:r>
              <a:rPr lang="en-US" sz="3200" dirty="0">
                <a:latin typeface="Arial" panose="020B0604020202020204" pitchFamily="34" charset="0"/>
                <a:cs typeface="Arial" panose="020B0604020202020204" pitchFamily="34" charset="0"/>
              </a:rPr>
              <a:t>, while engaged in </a:t>
            </a:r>
            <a:r>
              <a:rPr lang="en-US" sz="3200" dirty="0">
                <a:solidFill>
                  <a:srgbClr val="0070C0"/>
                </a:solidFill>
                <a:latin typeface="Arial" panose="020B0604020202020204" pitchFamily="34" charset="0"/>
                <a:cs typeface="Arial" panose="020B0604020202020204" pitchFamily="34" charset="0"/>
              </a:rPr>
              <a:t>routine maritime operations (RMO)**</a:t>
            </a:r>
            <a:endParaRPr lang="en-US" sz="3200" dirty="0">
              <a:latin typeface="Arial" panose="020B0604020202020204" pitchFamily="34" charset="0"/>
              <a:cs typeface="Arial" panose="020B0604020202020204" pitchFamily="34" charset="0"/>
            </a:endParaRPr>
          </a:p>
          <a:p>
            <a:pPr algn="l">
              <a:lnSpc>
                <a:spcPct val="150000"/>
              </a:lnSpc>
            </a:pPr>
            <a:r>
              <a:rPr lang="en-US" sz="3200" dirty="0">
                <a:solidFill>
                  <a:srgbClr val="0070C0"/>
                </a:solidFill>
                <a:latin typeface="Arial" panose="020B0604020202020204" pitchFamily="34" charset="0"/>
                <a:cs typeface="Arial" panose="020B0604020202020204" pitchFamily="34" charset="0"/>
              </a:rPr>
              <a:t>*SNI = Compasses, Echosounders, Radar, GPS receivers</a:t>
            </a:r>
          </a:p>
          <a:p>
            <a:pPr algn="l">
              <a:lnSpc>
                <a:spcPct val="150000"/>
              </a:lnSpc>
            </a:pPr>
            <a:r>
              <a:rPr lang="en-US" sz="3200" dirty="0">
                <a:solidFill>
                  <a:srgbClr val="0070C0"/>
                </a:solidFill>
                <a:latin typeface="Arial" panose="020B0604020202020204" pitchFamily="34" charset="0"/>
                <a:cs typeface="Arial" panose="020B0604020202020204" pitchFamily="34" charset="0"/>
              </a:rPr>
              <a:t>**RMO = routine operations like transiting, passenger carriage, towing, </a:t>
            </a:r>
          </a:p>
          <a:p>
            <a:pPr algn="l">
              <a:lnSpc>
                <a:spcPct val="150000"/>
              </a:lnSpc>
            </a:pPr>
            <a:endParaRPr lang="en-US" sz="3200" dirty="0">
              <a:solidFill>
                <a:srgbClr val="0070C0"/>
              </a:solidFill>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9F00FF19-B1A4-4231-82FD-E66D020E1221}"/>
              </a:ext>
            </a:extLst>
          </p:cNvPr>
          <p:cNvSpPr txBox="1">
            <a:spLocks/>
          </p:cNvSpPr>
          <p:nvPr/>
        </p:nvSpPr>
        <p:spPr>
          <a:xfrm>
            <a:off x="460442" y="3867959"/>
            <a:ext cx="10972800" cy="2019296"/>
          </a:xfrm>
          <a:prstGeom prst="rect">
            <a:avLst/>
          </a:prstGeom>
        </p:spPr>
        <p:txBody>
          <a:bodyPr vert="horz" lIns="91440" tIns="45720" rIns="91440" bIns="45720" rtlCol="0">
            <a:noAutofit/>
          </a:bodyPr>
          <a:lstStyle>
            <a:lvl1pPr marL="0" indent="0" algn="l" defTabSz="1219139" rtl="0" eaLnBrk="1" latinLnBrk="0" hangingPunct="1">
              <a:spcBef>
                <a:spcPct val="20000"/>
              </a:spcBef>
              <a:buFont typeface="Arial" panose="020B0604020202020204" pitchFamily="34" charset="0"/>
              <a:buNone/>
              <a:defRPr sz="2133" kern="1200">
                <a:solidFill>
                  <a:schemeClr val="tx1"/>
                </a:solidFill>
                <a:latin typeface="Arial" panose="020B0604020202020204" pitchFamily="34" charset="0"/>
                <a:ea typeface="+mn-ea"/>
                <a:cs typeface="Arial" panose="020B0604020202020204" pitchFamily="34" charset="0"/>
              </a:defRPr>
            </a:lvl1pPr>
            <a:lvl2pPr marL="990551" indent="-380982" algn="l" defTabSz="1219139" rtl="0" eaLnBrk="1" latinLnBrk="0" hangingPunct="1">
              <a:spcBef>
                <a:spcPct val="20000"/>
              </a:spcBef>
              <a:buClr>
                <a:srgbClr val="37A5AC"/>
              </a:buClr>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600121" indent="-380982"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828709" indent="0" algn="l" defTabSz="1219139" rtl="0" eaLnBrk="1" latinLnBrk="0" hangingPunct="1">
              <a:spcBef>
                <a:spcPct val="20000"/>
              </a:spcBef>
              <a:buFont typeface="Arial" panose="020B0604020202020204" pitchFamily="34" charset="0"/>
              <a:buNone/>
              <a:defRPr sz="1867"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743063" indent="-304784"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335263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nSpc>
                <a:spcPct val="150000"/>
              </a:lnSpc>
            </a:pPr>
            <a:br>
              <a:rPr lang="en-US" sz="2800" dirty="0"/>
            </a:br>
            <a:endParaRPr lang="en-US" sz="2800" dirty="0"/>
          </a:p>
        </p:txBody>
      </p:sp>
    </p:spTree>
    <p:extLst>
      <p:ext uri="{BB962C8B-B14F-4D97-AF65-F5344CB8AC3E}">
        <p14:creationId xmlns:p14="http://schemas.microsoft.com/office/powerpoint/2010/main" val="339940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FF6EF-B48F-4D9C-8FC2-716BCA90A8AD}"/>
              </a:ext>
            </a:extLst>
          </p:cNvPr>
          <p:cNvSpPr>
            <a:spLocks noGrp="1"/>
          </p:cNvSpPr>
          <p:nvPr>
            <p:ph type="ctrTitle"/>
          </p:nvPr>
        </p:nvSpPr>
        <p:spPr>
          <a:xfrm>
            <a:off x="460442" y="316149"/>
            <a:ext cx="10972800" cy="1096185"/>
          </a:xfrm>
        </p:spPr>
        <p:txBody>
          <a:bodyPr>
            <a:normAutofit/>
          </a:bodyPr>
          <a:lstStyle/>
          <a:p>
            <a:pPr algn="l"/>
            <a:r>
              <a:rPr lang="en-US" sz="3200" b="1" dirty="0">
                <a:latin typeface="Arial" panose="020B0604020202020204" pitchFamily="34" charset="0"/>
                <a:cs typeface="Arial" panose="020B0604020202020204" pitchFamily="34" charset="0"/>
              </a:rPr>
              <a:t>CSB IS </a:t>
            </a:r>
            <a:r>
              <a:rPr lang="en-US" sz="3200" b="1" i="1" dirty="0">
                <a:latin typeface="Arial" panose="020B0604020202020204" pitchFamily="34" charset="0"/>
                <a:cs typeface="Arial" panose="020B0604020202020204" pitchFamily="34" charset="0"/>
              </a:rPr>
              <a:t>NOT</a:t>
            </a:r>
            <a:r>
              <a:rPr lang="en-US" sz="3200" b="1" dirty="0">
                <a:latin typeface="Arial" panose="020B0604020202020204" pitchFamily="34" charset="0"/>
                <a:cs typeface="Arial" panose="020B0604020202020204" pitchFamily="34" charset="0"/>
              </a:rPr>
              <a:t>…Hydrographic Surveying nor Marine Scientific Research (MSR)</a:t>
            </a:r>
          </a:p>
        </p:txBody>
      </p:sp>
      <p:sp>
        <p:nvSpPr>
          <p:cNvPr id="5" name="Content Placeholder 2">
            <a:extLst>
              <a:ext uri="{FF2B5EF4-FFF2-40B4-BE49-F238E27FC236}">
                <a16:creationId xmlns:a16="http://schemas.microsoft.com/office/drawing/2014/main" id="{9F00FF19-B1A4-4231-82FD-E66D020E1221}"/>
              </a:ext>
            </a:extLst>
          </p:cNvPr>
          <p:cNvSpPr txBox="1">
            <a:spLocks/>
          </p:cNvSpPr>
          <p:nvPr/>
        </p:nvSpPr>
        <p:spPr>
          <a:xfrm>
            <a:off x="460442" y="3867959"/>
            <a:ext cx="10972800" cy="2019296"/>
          </a:xfrm>
          <a:prstGeom prst="rect">
            <a:avLst/>
          </a:prstGeom>
        </p:spPr>
        <p:txBody>
          <a:bodyPr vert="horz" lIns="91440" tIns="45720" rIns="91440" bIns="45720" rtlCol="0">
            <a:noAutofit/>
          </a:bodyPr>
          <a:lstStyle>
            <a:lvl1pPr marL="0" indent="0" algn="l" defTabSz="1219139" rtl="0" eaLnBrk="1" latinLnBrk="0" hangingPunct="1">
              <a:spcBef>
                <a:spcPct val="20000"/>
              </a:spcBef>
              <a:buFont typeface="Arial" panose="020B0604020202020204" pitchFamily="34" charset="0"/>
              <a:buNone/>
              <a:defRPr sz="2133" kern="1200">
                <a:solidFill>
                  <a:schemeClr val="tx1"/>
                </a:solidFill>
                <a:latin typeface="Arial" panose="020B0604020202020204" pitchFamily="34" charset="0"/>
                <a:ea typeface="+mn-ea"/>
                <a:cs typeface="Arial" panose="020B0604020202020204" pitchFamily="34" charset="0"/>
              </a:defRPr>
            </a:lvl1pPr>
            <a:lvl2pPr marL="990551" indent="-380982" algn="l" defTabSz="1219139" rtl="0" eaLnBrk="1" latinLnBrk="0" hangingPunct="1">
              <a:spcBef>
                <a:spcPct val="20000"/>
              </a:spcBef>
              <a:buClr>
                <a:srgbClr val="37A5AC"/>
              </a:buClr>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600121" indent="-380982"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828709" indent="0" algn="l" defTabSz="1219139" rtl="0" eaLnBrk="1" latinLnBrk="0" hangingPunct="1">
              <a:spcBef>
                <a:spcPct val="20000"/>
              </a:spcBef>
              <a:buFont typeface="Arial" panose="020B0604020202020204" pitchFamily="34" charset="0"/>
              <a:buNone/>
              <a:defRPr sz="1867"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743063" indent="-304784"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335263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nSpc>
                <a:spcPct val="150000"/>
              </a:lnSpc>
            </a:pPr>
            <a:br>
              <a:rPr lang="en-US" sz="2800" dirty="0"/>
            </a:br>
            <a:endParaRPr lang="en-US" sz="2800" dirty="0"/>
          </a:p>
        </p:txBody>
      </p:sp>
      <p:pic>
        <p:nvPicPr>
          <p:cNvPr id="3" name="Picture 2">
            <a:extLst>
              <a:ext uri="{FF2B5EF4-FFF2-40B4-BE49-F238E27FC236}">
                <a16:creationId xmlns:a16="http://schemas.microsoft.com/office/drawing/2014/main" id="{F212E8C5-9D2B-4F2F-8337-D84D7CF53DEC}"/>
              </a:ext>
            </a:extLst>
          </p:cNvPr>
          <p:cNvPicPr>
            <a:picLocks noChangeAspect="1"/>
          </p:cNvPicPr>
          <p:nvPr/>
        </p:nvPicPr>
        <p:blipFill>
          <a:blip r:embed="rId2"/>
          <a:stretch>
            <a:fillRect/>
          </a:stretch>
        </p:blipFill>
        <p:spPr>
          <a:xfrm>
            <a:off x="670296" y="1272736"/>
            <a:ext cx="10553091" cy="713294"/>
          </a:xfrm>
          <a:prstGeom prst="rect">
            <a:avLst/>
          </a:prstGeom>
        </p:spPr>
      </p:pic>
      <p:sp>
        <p:nvSpPr>
          <p:cNvPr id="8" name="TextBox 7">
            <a:extLst>
              <a:ext uri="{FF2B5EF4-FFF2-40B4-BE49-F238E27FC236}">
                <a16:creationId xmlns:a16="http://schemas.microsoft.com/office/drawing/2014/main" id="{3D4A5172-4CFA-43F3-955D-FDC111A6DF5D}"/>
              </a:ext>
            </a:extLst>
          </p:cNvPr>
          <p:cNvSpPr txBox="1"/>
          <p:nvPr/>
        </p:nvSpPr>
        <p:spPr>
          <a:xfrm>
            <a:off x="541209" y="1800870"/>
            <a:ext cx="1510144" cy="369332"/>
          </a:xfrm>
          <a:prstGeom prst="rect">
            <a:avLst/>
          </a:prstGeom>
          <a:noFill/>
        </p:spPr>
        <p:txBody>
          <a:bodyPr wrap="square" rtlCol="0">
            <a:spAutoFit/>
          </a:bodyPr>
          <a:lstStyle/>
          <a:p>
            <a:r>
              <a:rPr lang="en-US" b="1" dirty="0"/>
              <a:t>ACQUISITION </a:t>
            </a:r>
          </a:p>
        </p:txBody>
      </p:sp>
      <p:sp>
        <p:nvSpPr>
          <p:cNvPr id="9" name="Content Placeholder 2">
            <a:extLst>
              <a:ext uri="{FF2B5EF4-FFF2-40B4-BE49-F238E27FC236}">
                <a16:creationId xmlns:a16="http://schemas.microsoft.com/office/drawing/2014/main" id="{AB7966F9-1753-4E00-BDB2-114CE4234F9B}"/>
              </a:ext>
            </a:extLst>
          </p:cNvPr>
          <p:cNvSpPr txBox="1">
            <a:spLocks/>
          </p:cNvSpPr>
          <p:nvPr/>
        </p:nvSpPr>
        <p:spPr>
          <a:xfrm>
            <a:off x="460442" y="2244755"/>
            <a:ext cx="3031788" cy="403931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71450" indent="-171450" algn="l">
              <a:buFont typeface="Arial" panose="020B0604020202020204" pitchFamily="34" charset="0"/>
              <a:buChar char="•"/>
            </a:pPr>
            <a:r>
              <a:rPr lang="en-US" sz="1200" dirty="0">
                <a:latin typeface="Arial" panose="020B0604020202020204" pitchFamily="34" charset="0"/>
                <a:cs typeface="Arial" panose="020B0604020202020204" pitchFamily="34" charset="0"/>
              </a:rPr>
              <a:t> At the point a vessel is collecting passage soundings, mandated by SOLAS</a:t>
            </a:r>
            <a:r>
              <a:rPr lang="en-US" sz="1200" dirty="0">
                <a:latin typeface="Arial" panose="020B0604020202020204" pitchFamily="34" charset="0"/>
                <a:cs typeface="Arial" panose="020B0604020202020204" pitchFamily="34" charset="0"/>
                <a:hlinkClick r:id="rId3"/>
              </a:rPr>
              <a:t>, </a:t>
            </a:r>
            <a:r>
              <a:rPr lang="fr-FR" sz="1200" dirty="0" err="1">
                <a:latin typeface="Arial" panose="020B0604020202020204" pitchFamily="34" charset="0"/>
                <a:cs typeface="Arial" panose="020B0604020202020204" pitchFamily="34" charset="0"/>
                <a:hlinkClick r:id="rId3"/>
              </a:rPr>
              <a:t>Chapter</a:t>
            </a:r>
            <a:r>
              <a:rPr lang="fr-FR" sz="1200" dirty="0">
                <a:latin typeface="Arial" panose="020B0604020202020204" pitchFamily="34" charset="0"/>
                <a:cs typeface="Arial" panose="020B0604020202020204" pitchFamily="34" charset="0"/>
                <a:hlinkClick r:id="rId3"/>
              </a:rPr>
              <a:t> V, </a:t>
            </a:r>
            <a:r>
              <a:rPr lang="fr-FR" sz="1200" dirty="0" err="1">
                <a:latin typeface="Arial" panose="020B0604020202020204" pitchFamily="34" charset="0"/>
                <a:cs typeface="Arial" panose="020B0604020202020204" pitchFamily="34" charset="0"/>
                <a:hlinkClick r:id="rId3"/>
              </a:rPr>
              <a:t>Regulation</a:t>
            </a:r>
            <a:r>
              <a:rPr lang="fr-FR" sz="1200" dirty="0">
                <a:latin typeface="Arial" panose="020B0604020202020204" pitchFamily="34" charset="0"/>
                <a:cs typeface="Arial" panose="020B0604020202020204" pitchFamily="34" charset="0"/>
                <a:hlinkClick r:id="rId3"/>
              </a:rPr>
              <a:t> 19, </a:t>
            </a:r>
            <a:r>
              <a:rPr lang="fr-FR" sz="1200" dirty="0" err="1">
                <a:latin typeface="Arial" panose="020B0604020202020204" pitchFamily="34" charset="0"/>
                <a:cs typeface="Arial" panose="020B0604020202020204" pitchFamily="34" charset="0"/>
                <a:hlinkClick r:id="rId3"/>
              </a:rPr>
              <a:t>paragraph</a:t>
            </a:r>
            <a:r>
              <a:rPr lang="fr-FR" sz="1200" dirty="0">
                <a:latin typeface="Arial" panose="020B0604020202020204" pitchFamily="34" charset="0"/>
                <a:cs typeface="Arial" panose="020B0604020202020204" pitchFamily="34" charset="0"/>
                <a:hlinkClick r:id="rId3"/>
              </a:rPr>
              <a:t> 2.3 </a:t>
            </a:r>
            <a:r>
              <a:rPr lang="fr-FR" sz="1200" dirty="0">
                <a:latin typeface="Arial" panose="020B0604020202020204" pitchFamily="34" charset="0"/>
                <a:cs typeface="Arial" panose="020B0604020202020204" pitchFamily="34" charset="0"/>
              </a:rPr>
              <a:t>or best navigation practices</a:t>
            </a:r>
            <a:br>
              <a:rPr lang="fr-FR" sz="1200" dirty="0">
                <a:latin typeface="Arial" panose="020B0604020202020204" pitchFamily="34" charset="0"/>
                <a:cs typeface="Arial" panose="020B0604020202020204" pitchFamily="34" charset="0"/>
              </a:rPr>
            </a:br>
            <a:endParaRPr lang="fr-FR" sz="1200" dirty="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1200" dirty="0">
                <a:latin typeface="Arial" panose="020B0604020202020204" pitchFamily="34" charset="0"/>
                <a:cs typeface="Arial" panose="020B0604020202020204" pitchFamily="34" charset="0"/>
              </a:rPr>
              <a:t>“</a:t>
            </a:r>
            <a:r>
              <a:rPr lang="en-US" sz="1200" b="1" i="1" dirty="0">
                <a:latin typeface="Arial" panose="020B0604020202020204" pitchFamily="34" charset="0"/>
                <a:cs typeface="Arial" panose="020B0604020202020204" pitchFamily="34" charset="0"/>
              </a:rPr>
              <a:t>All ships</a:t>
            </a:r>
            <a:r>
              <a:rPr lang="en-US" sz="1200" dirty="0">
                <a:latin typeface="Arial" panose="020B0604020202020204" pitchFamily="34" charset="0"/>
                <a:cs typeface="Arial" panose="020B0604020202020204" pitchFamily="34" charset="0"/>
              </a:rPr>
              <a:t> of 300 gross tonnage and upwards and passenger ships irrespective of size </a:t>
            </a:r>
            <a:r>
              <a:rPr lang="en-US" sz="1200" b="1" i="1" dirty="0">
                <a:latin typeface="Arial" panose="020B0604020202020204" pitchFamily="34" charset="0"/>
                <a:cs typeface="Arial" panose="020B0604020202020204" pitchFamily="34" charset="0"/>
              </a:rPr>
              <a:t>shall</a:t>
            </a:r>
            <a:r>
              <a:rPr lang="en-US" sz="1200" dirty="0">
                <a:latin typeface="Arial" panose="020B0604020202020204" pitchFamily="34" charset="0"/>
                <a:cs typeface="Arial" panose="020B0604020202020204" pitchFamily="34" charset="0"/>
              </a:rPr>
              <a:t>, in addition to meeting the requirements of paragraph 2.2, be fitted with:  an echo sounding device, or other electronic means</a:t>
            </a:r>
            <a:r>
              <a:rPr lang="en-US" sz="1200" u="sng" dirty="0">
                <a:latin typeface="Arial" panose="020B0604020202020204" pitchFamily="34" charset="0"/>
                <a:cs typeface="Arial" panose="020B0604020202020204" pitchFamily="34" charset="0"/>
              </a:rPr>
              <a:t>, to measure and display the available depth of water</a:t>
            </a:r>
            <a:r>
              <a:rPr lang="en-US" sz="1200" dirty="0">
                <a:latin typeface="Arial" panose="020B0604020202020204" pitchFamily="34" charset="0"/>
                <a:cs typeface="Arial" panose="020B0604020202020204" pitchFamily="34" charset="0"/>
              </a:rPr>
              <a:t>.”</a:t>
            </a:r>
          </a:p>
          <a:p>
            <a:pPr marL="171450" indent="-171450" algn="l">
              <a:buFont typeface="Arial" panose="020B0604020202020204" pitchFamily="34" charset="0"/>
              <a:buChar char="•"/>
            </a:pPr>
            <a:r>
              <a:rPr lang="en-US" sz="1200" dirty="0">
                <a:latin typeface="Arial" panose="020B0604020202020204" pitchFamily="34" charset="0"/>
                <a:cs typeface="Arial" panose="020B0604020202020204" pitchFamily="34" charset="0"/>
              </a:rPr>
              <a:t>SOUNDING ACQUISITION IS INCIDENTAL TO SAFE NAVIGATION PURSUANT TO INTERNATIONAL LAW AND CUSTOM</a:t>
            </a:r>
          </a:p>
        </p:txBody>
      </p:sp>
      <p:sp>
        <p:nvSpPr>
          <p:cNvPr id="10" name="TextBox 9">
            <a:extLst>
              <a:ext uri="{FF2B5EF4-FFF2-40B4-BE49-F238E27FC236}">
                <a16:creationId xmlns:a16="http://schemas.microsoft.com/office/drawing/2014/main" id="{6F376363-E583-4219-BB85-5360AD9E043B}"/>
              </a:ext>
            </a:extLst>
          </p:cNvPr>
          <p:cNvSpPr txBox="1"/>
          <p:nvPr/>
        </p:nvSpPr>
        <p:spPr>
          <a:xfrm>
            <a:off x="4511716" y="1798040"/>
            <a:ext cx="1757116" cy="369332"/>
          </a:xfrm>
          <a:prstGeom prst="rect">
            <a:avLst/>
          </a:prstGeom>
          <a:noFill/>
        </p:spPr>
        <p:txBody>
          <a:bodyPr wrap="square" rtlCol="0">
            <a:spAutoFit/>
          </a:bodyPr>
          <a:lstStyle/>
          <a:p>
            <a:r>
              <a:rPr lang="en-US" b="1" dirty="0"/>
              <a:t>AGGREGATION </a:t>
            </a:r>
          </a:p>
        </p:txBody>
      </p:sp>
      <p:sp>
        <p:nvSpPr>
          <p:cNvPr id="11" name="Content Placeholder 2">
            <a:extLst>
              <a:ext uri="{FF2B5EF4-FFF2-40B4-BE49-F238E27FC236}">
                <a16:creationId xmlns:a16="http://schemas.microsoft.com/office/drawing/2014/main" id="{41B5CB81-0490-4CA9-BEFE-468485A4EDF8}"/>
              </a:ext>
            </a:extLst>
          </p:cNvPr>
          <p:cNvSpPr txBox="1">
            <a:spLocks/>
          </p:cNvSpPr>
          <p:nvPr/>
        </p:nvSpPr>
        <p:spPr>
          <a:xfrm>
            <a:off x="4511716" y="2168632"/>
            <a:ext cx="2951019" cy="4241402"/>
          </a:xfrm>
          <a:prstGeom prst="rect">
            <a:avLst/>
          </a:prstGeom>
        </p:spPr>
        <p:txBody>
          <a:bodyPr vert="horz" lIns="91440" tIns="45720" rIns="91440" bIns="45720" rtlCol="0">
            <a:normAutofit/>
          </a:bodyPr>
          <a:lstStyle>
            <a:lvl1pPr marL="0" indent="0" algn="l" defTabSz="1219139" rtl="0" eaLnBrk="1" latinLnBrk="0" hangingPunct="1">
              <a:spcBef>
                <a:spcPct val="20000"/>
              </a:spcBef>
              <a:buFont typeface="Arial" panose="020B0604020202020204" pitchFamily="34" charset="0"/>
              <a:buNone/>
              <a:defRPr sz="2133" kern="1200">
                <a:solidFill>
                  <a:schemeClr val="tx1"/>
                </a:solidFill>
                <a:latin typeface="Arial" panose="020B0604020202020204" pitchFamily="34" charset="0"/>
                <a:ea typeface="+mn-ea"/>
                <a:cs typeface="Arial" panose="020B0604020202020204" pitchFamily="34" charset="0"/>
              </a:defRPr>
            </a:lvl1pPr>
            <a:lvl2pPr marL="990551" indent="-380982" algn="l" defTabSz="1219139" rtl="0" eaLnBrk="1" latinLnBrk="0" hangingPunct="1">
              <a:spcBef>
                <a:spcPct val="20000"/>
              </a:spcBef>
              <a:buClr>
                <a:srgbClr val="37A5AC"/>
              </a:buClr>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600121" indent="-380982"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828709" indent="0" algn="l" defTabSz="1219139" rtl="0" eaLnBrk="1" latinLnBrk="0" hangingPunct="1">
              <a:spcBef>
                <a:spcPct val="20000"/>
              </a:spcBef>
              <a:buFont typeface="Arial" panose="020B0604020202020204" pitchFamily="34" charset="0"/>
              <a:buNone/>
              <a:defRPr sz="1867"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743063" indent="-304784"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335263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171450" indent="-171450">
              <a:buFont typeface="Arial" panose="020B0604020202020204" pitchFamily="34" charset="0"/>
              <a:buChar char="•"/>
            </a:pPr>
            <a:r>
              <a:rPr lang="en-US" sz="1200" dirty="0"/>
              <a:t>This occurs when vessels and/or Trusted Nodes Upload CSB data from data loggers to the DCDB</a:t>
            </a:r>
          </a:p>
          <a:p>
            <a:endParaRPr lang="en-US" sz="1200" dirty="0"/>
          </a:p>
          <a:p>
            <a:pPr marL="171450" indent="-171450">
              <a:buFont typeface="Arial" panose="020B0604020202020204" pitchFamily="34" charset="0"/>
              <a:buChar char="•"/>
            </a:pPr>
            <a:r>
              <a:rPr lang="en-US" sz="1200" dirty="0"/>
              <a:t>There is no prohibition on the recordation and sharing of passage soundings (i.e., CSB data) in UNCLOS, SOLAS, or other international law conventions</a:t>
            </a:r>
          </a:p>
          <a:p>
            <a:endParaRPr lang="en-US" sz="1200" dirty="0"/>
          </a:p>
          <a:p>
            <a:pPr marL="171450" indent="-171450">
              <a:buFont typeface="Arial" panose="020B0604020202020204" pitchFamily="34" charset="0"/>
              <a:buChar char="•"/>
            </a:pPr>
            <a:r>
              <a:rPr lang="en-US" sz="1200" dirty="0"/>
              <a:t>In fact, Voyage Data Recorders are authorized (mandated for passenger ships, and other covered ships in SOLAS), and data may be shared in the event of maritime disaster (</a:t>
            </a:r>
            <a:r>
              <a:rPr lang="en-US" sz="1200" dirty="0">
                <a:hlinkClick r:id="rId4"/>
              </a:rPr>
              <a:t>SOLAS Chapter V, Reg. 20</a:t>
            </a:r>
            <a:r>
              <a:rPr lang="en-US" sz="1200" dirty="0"/>
              <a:t>)</a:t>
            </a:r>
            <a:br>
              <a:rPr lang="en-US" sz="1200" dirty="0"/>
            </a:br>
            <a:endParaRPr lang="en-US" sz="1200" dirty="0"/>
          </a:p>
          <a:p>
            <a:pPr marL="171450" indent="-171450">
              <a:buFont typeface="Arial" panose="020B0604020202020204" pitchFamily="34" charset="0"/>
              <a:buChar char="•"/>
            </a:pPr>
            <a:r>
              <a:rPr lang="en-US" sz="1200" dirty="0"/>
              <a:t>CSB data is factual data, LAT/LONG/DEPTH plus limited metadata</a:t>
            </a:r>
          </a:p>
          <a:p>
            <a:r>
              <a:rPr lang="en-US" sz="1200" dirty="0"/>
              <a:t> </a:t>
            </a:r>
          </a:p>
          <a:p>
            <a:endParaRPr lang="en-US" sz="1200" dirty="0"/>
          </a:p>
        </p:txBody>
      </p:sp>
      <p:sp>
        <p:nvSpPr>
          <p:cNvPr id="12" name="TextBox 11">
            <a:extLst>
              <a:ext uri="{FF2B5EF4-FFF2-40B4-BE49-F238E27FC236}">
                <a16:creationId xmlns:a16="http://schemas.microsoft.com/office/drawing/2014/main" id="{2EE2BD3E-A621-4CD7-A67B-41FD582D94EB}"/>
              </a:ext>
            </a:extLst>
          </p:cNvPr>
          <p:cNvSpPr txBox="1"/>
          <p:nvPr/>
        </p:nvSpPr>
        <p:spPr>
          <a:xfrm>
            <a:off x="8339010" y="1815104"/>
            <a:ext cx="2618510" cy="369332"/>
          </a:xfrm>
          <a:prstGeom prst="rect">
            <a:avLst/>
          </a:prstGeom>
          <a:noFill/>
        </p:spPr>
        <p:txBody>
          <a:bodyPr wrap="square" rtlCol="0">
            <a:spAutoFit/>
          </a:bodyPr>
          <a:lstStyle/>
          <a:p>
            <a:r>
              <a:rPr lang="en-US" b="1" dirty="0"/>
              <a:t>DISSEMINATION &amp; USE </a:t>
            </a:r>
          </a:p>
        </p:txBody>
      </p:sp>
      <p:sp>
        <p:nvSpPr>
          <p:cNvPr id="14" name="Content Placeholder 2">
            <a:extLst>
              <a:ext uri="{FF2B5EF4-FFF2-40B4-BE49-F238E27FC236}">
                <a16:creationId xmlns:a16="http://schemas.microsoft.com/office/drawing/2014/main" id="{107BBDE6-3D18-427C-AFA7-61FEC61B2478}"/>
              </a:ext>
            </a:extLst>
          </p:cNvPr>
          <p:cNvSpPr txBox="1">
            <a:spLocks/>
          </p:cNvSpPr>
          <p:nvPr/>
        </p:nvSpPr>
        <p:spPr>
          <a:xfrm>
            <a:off x="8339010" y="2167372"/>
            <a:ext cx="3392548" cy="1441862"/>
          </a:xfrm>
          <a:prstGeom prst="rect">
            <a:avLst/>
          </a:prstGeom>
        </p:spPr>
        <p:txBody>
          <a:bodyPr vert="horz" lIns="91440" tIns="45720" rIns="91440" bIns="45720" rtlCol="0">
            <a:noAutofit/>
          </a:bodyPr>
          <a:lstStyle>
            <a:lvl1pPr marL="0" indent="0" algn="l" defTabSz="1219139" rtl="0" eaLnBrk="1" latinLnBrk="0" hangingPunct="1">
              <a:spcBef>
                <a:spcPct val="20000"/>
              </a:spcBef>
              <a:buFont typeface="Arial" panose="020B0604020202020204" pitchFamily="34" charset="0"/>
              <a:buNone/>
              <a:defRPr sz="2133" kern="1200">
                <a:solidFill>
                  <a:schemeClr val="tx1"/>
                </a:solidFill>
                <a:latin typeface="Arial" panose="020B0604020202020204" pitchFamily="34" charset="0"/>
                <a:ea typeface="+mn-ea"/>
                <a:cs typeface="Arial" panose="020B0604020202020204" pitchFamily="34" charset="0"/>
              </a:defRPr>
            </a:lvl1pPr>
            <a:lvl2pPr marL="990551" indent="-380982" algn="l" defTabSz="1219139" rtl="0" eaLnBrk="1" latinLnBrk="0" hangingPunct="1">
              <a:spcBef>
                <a:spcPct val="20000"/>
              </a:spcBef>
              <a:buClr>
                <a:srgbClr val="37A5AC"/>
              </a:buClr>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600121" indent="-380982"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828709" indent="0" algn="l" defTabSz="1219139" rtl="0" eaLnBrk="1" latinLnBrk="0" hangingPunct="1">
              <a:spcBef>
                <a:spcPct val="20000"/>
              </a:spcBef>
              <a:buFont typeface="Arial" panose="020B0604020202020204" pitchFamily="34" charset="0"/>
              <a:buNone/>
              <a:defRPr sz="1867"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743063" indent="-304784"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335263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171450" indent="-171450">
              <a:buFont typeface="Arial" panose="020B0604020202020204" pitchFamily="34" charset="0"/>
              <a:buChar char="•"/>
            </a:pPr>
            <a:r>
              <a:rPr lang="en-US" sz="1200" dirty="0"/>
              <a:t>Dissemination of CSB data by DCDB does not create liability for a coastal State’s Hydrographic Office (HO) because the CSB data is NOT a product of the State Hydrographic Office, but merely factual information recorded by a vessel as part of its passage/transit soundings.   </a:t>
            </a:r>
            <a:br>
              <a:rPr lang="en-US" sz="1200" dirty="0"/>
            </a:br>
            <a:endParaRPr lang="en-US" sz="1200" dirty="0"/>
          </a:p>
          <a:p>
            <a:endParaRPr lang="en-US" sz="1200" dirty="0"/>
          </a:p>
        </p:txBody>
      </p:sp>
      <p:sp>
        <p:nvSpPr>
          <p:cNvPr id="15" name="TextBox 14">
            <a:extLst>
              <a:ext uri="{FF2B5EF4-FFF2-40B4-BE49-F238E27FC236}">
                <a16:creationId xmlns:a16="http://schemas.microsoft.com/office/drawing/2014/main" id="{756546ED-ADAB-49A9-A3D2-8BFD426369DD}"/>
              </a:ext>
            </a:extLst>
          </p:cNvPr>
          <p:cNvSpPr txBox="1"/>
          <p:nvPr/>
        </p:nvSpPr>
        <p:spPr>
          <a:xfrm>
            <a:off x="8329673" y="4348865"/>
            <a:ext cx="3392548" cy="830997"/>
          </a:xfrm>
          <a:prstGeom prst="rect">
            <a:avLst/>
          </a:prstGeom>
          <a:noFill/>
        </p:spPr>
        <p:txBody>
          <a:bodyPr wrap="square" rtlCol="0">
            <a:spAutoFit/>
          </a:bodyPr>
          <a:lstStyle/>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Even if HOs choose not to use CSB soundings for safety of navigation products, they should not prevent other parties from accessing CSB data for other uses</a:t>
            </a:r>
          </a:p>
        </p:txBody>
      </p:sp>
      <p:sp>
        <p:nvSpPr>
          <p:cNvPr id="16" name="TextBox 15">
            <a:extLst>
              <a:ext uri="{FF2B5EF4-FFF2-40B4-BE49-F238E27FC236}">
                <a16:creationId xmlns:a16="http://schemas.microsoft.com/office/drawing/2014/main" id="{B9F45305-BC3D-49A9-B179-AFE3F1CAD486}"/>
              </a:ext>
            </a:extLst>
          </p:cNvPr>
          <p:cNvSpPr txBox="1"/>
          <p:nvPr/>
        </p:nvSpPr>
        <p:spPr>
          <a:xfrm>
            <a:off x="8339010" y="5309225"/>
            <a:ext cx="3094232" cy="830997"/>
          </a:xfrm>
          <a:prstGeom prst="rect">
            <a:avLst/>
          </a:prstGeom>
          <a:noFill/>
        </p:spPr>
        <p:txBody>
          <a:bodyPr wrap="square" rtlCol="0">
            <a:spAutoFit/>
          </a:bodyPr>
          <a:lstStyle/>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The subsequent use of CSB data from the DCDB for scientific research does not render acquisition of CSB as MSR.</a:t>
            </a:r>
          </a:p>
          <a:p>
            <a:endParaRPr lang="en-US" sz="1200" dirty="0">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37CEEBFF-BA71-4B92-B3E1-D481E1732BB0}"/>
              </a:ext>
            </a:extLst>
          </p:cNvPr>
          <p:cNvSpPr txBox="1"/>
          <p:nvPr/>
        </p:nvSpPr>
        <p:spPr>
          <a:xfrm>
            <a:off x="670296" y="6092719"/>
            <a:ext cx="11247726" cy="369332"/>
          </a:xfrm>
          <a:prstGeom prst="rect">
            <a:avLst/>
          </a:prstGeom>
          <a:noFill/>
        </p:spPr>
        <p:txBody>
          <a:bodyPr wrap="square" rtlCol="0">
            <a:spAutoFit/>
          </a:bodyPr>
          <a:lstStyle/>
          <a:p>
            <a:r>
              <a:rPr lang="en-US" b="1" dirty="0"/>
              <a:t>CSB soundings are incidental collection in contrast with purposeful collection for hydrographic surveying or MSR</a:t>
            </a:r>
          </a:p>
        </p:txBody>
      </p:sp>
      <p:sp>
        <p:nvSpPr>
          <p:cNvPr id="17" name="TextBox 16">
            <a:extLst>
              <a:ext uri="{FF2B5EF4-FFF2-40B4-BE49-F238E27FC236}">
                <a16:creationId xmlns:a16="http://schemas.microsoft.com/office/drawing/2014/main" id="{678363AD-6D2E-429B-935D-418048240F88}"/>
              </a:ext>
            </a:extLst>
          </p:cNvPr>
          <p:cNvSpPr txBox="1"/>
          <p:nvPr/>
        </p:nvSpPr>
        <p:spPr>
          <a:xfrm>
            <a:off x="8339010" y="3517868"/>
            <a:ext cx="3392548" cy="646331"/>
          </a:xfrm>
          <a:prstGeom prst="rect">
            <a:avLst/>
          </a:prstGeom>
          <a:noFill/>
        </p:spPr>
        <p:txBody>
          <a:bodyPr wrap="square" rtlCol="0">
            <a:spAutoFit/>
          </a:bodyPr>
          <a:lstStyle/>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CSB data merely reflects what a given vessel’s echosounder recorded at a given geocoordinate.</a:t>
            </a:r>
          </a:p>
        </p:txBody>
      </p:sp>
    </p:spTree>
    <p:extLst>
      <p:ext uri="{BB962C8B-B14F-4D97-AF65-F5344CB8AC3E}">
        <p14:creationId xmlns:p14="http://schemas.microsoft.com/office/powerpoint/2010/main" val="69770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uiExpand="1" build="p"/>
      <p:bldP spid="10" grpId="0"/>
      <p:bldP spid="11" grpId="0" uiExpand="1" build="p"/>
      <p:bldP spid="12" grpId="0"/>
      <p:bldP spid="14" grpId="0"/>
      <p:bldP spid="15" grpId="0"/>
      <p:bldP spid="16" grpId="0"/>
      <p:bldP spid="18"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FF6EF-B48F-4D9C-8FC2-716BCA90A8AD}"/>
              </a:ext>
            </a:extLst>
          </p:cNvPr>
          <p:cNvSpPr>
            <a:spLocks noGrp="1"/>
          </p:cNvSpPr>
          <p:nvPr>
            <p:ph type="ctrTitle"/>
          </p:nvPr>
        </p:nvSpPr>
        <p:spPr>
          <a:xfrm>
            <a:off x="460442" y="316150"/>
            <a:ext cx="10972800" cy="481020"/>
          </a:xfrm>
        </p:spPr>
        <p:txBody>
          <a:bodyPr>
            <a:normAutofit fontScale="90000"/>
          </a:bodyPr>
          <a:lstStyle/>
          <a:p>
            <a:r>
              <a:rPr lang="en-US" sz="3200" b="1" dirty="0">
                <a:latin typeface="Arial" panose="020B0604020202020204" pitchFamily="34" charset="0"/>
                <a:cs typeface="Arial" panose="020B0604020202020204" pitchFamily="34" charset="0"/>
              </a:rPr>
              <a:t>CSB Key Takeaways</a:t>
            </a:r>
          </a:p>
        </p:txBody>
      </p:sp>
      <p:sp>
        <p:nvSpPr>
          <p:cNvPr id="5" name="Content Placeholder 2">
            <a:extLst>
              <a:ext uri="{FF2B5EF4-FFF2-40B4-BE49-F238E27FC236}">
                <a16:creationId xmlns:a16="http://schemas.microsoft.com/office/drawing/2014/main" id="{9F00FF19-B1A4-4231-82FD-E66D020E1221}"/>
              </a:ext>
            </a:extLst>
          </p:cNvPr>
          <p:cNvSpPr txBox="1">
            <a:spLocks/>
          </p:cNvSpPr>
          <p:nvPr/>
        </p:nvSpPr>
        <p:spPr>
          <a:xfrm>
            <a:off x="460442" y="3867959"/>
            <a:ext cx="10972800" cy="2019296"/>
          </a:xfrm>
          <a:prstGeom prst="rect">
            <a:avLst/>
          </a:prstGeom>
        </p:spPr>
        <p:txBody>
          <a:bodyPr vert="horz" lIns="91440" tIns="45720" rIns="91440" bIns="45720" rtlCol="0">
            <a:noAutofit/>
          </a:bodyPr>
          <a:lstStyle>
            <a:lvl1pPr marL="0" indent="0" algn="l" defTabSz="1219139" rtl="0" eaLnBrk="1" latinLnBrk="0" hangingPunct="1">
              <a:spcBef>
                <a:spcPct val="20000"/>
              </a:spcBef>
              <a:buFont typeface="Arial" panose="020B0604020202020204" pitchFamily="34" charset="0"/>
              <a:buNone/>
              <a:defRPr sz="2133" kern="1200">
                <a:solidFill>
                  <a:schemeClr val="tx1"/>
                </a:solidFill>
                <a:latin typeface="Arial" panose="020B0604020202020204" pitchFamily="34" charset="0"/>
                <a:ea typeface="+mn-ea"/>
                <a:cs typeface="Arial" panose="020B0604020202020204" pitchFamily="34" charset="0"/>
              </a:defRPr>
            </a:lvl1pPr>
            <a:lvl2pPr marL="990551" indent="-380982" algn="l" defTabSz="1219139" rtl="0" eaLnBrk="1" latinLnBrk="0" hangingPunct="1">
              <a:spcBef>
                <a:spcPct val="20000"/>
              </a:spcBef>
              <a:buClr>
                <a:srgbClr val="37A5AC"/>
              </a:buClr>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600121" indent="-380982"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828709" indent="0" algn="l" defTabSz="1219139" rtl="0" eaLnBrk="1" latinLnBrk="0" hangingPunct="1">
              <a:spcBef>
                <a:spcPct val="20000"/>
              </a:spcBef>
              <a:buFont typeface="Arial" panose="020B0604020202020204" pitchFamily="34" charset="0"/>
              <a:buNone/>
              <a:defRPr sz="1867"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743063" indent="-304784" algn="l" defTabSz="1219139" rtl="0" eaLnBrk="1" latinLnBrk="0" hangingPunct="1">
              <a:spcBef>
                <a:spcPct val="20000"/>
              </a:spcBef>
              <a:buFont typeface="Arial" panose="020B0604020202020204" pitchFamily="34" charset="0"/>
              <a:buChar char="»"/>
              <a:defRPr sz="1867"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335263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202"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77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341" indent="-304784" algn="l" defTabSz="1219139"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nSpc>
                <a:spcPct val="150000"/>
              </a:lnSpc>
            </a:pPr>
            <a:br>
              <a:rPr lang="en-US" sz="2800" dirty="0"/>
            </a:br>
            <a:endParaRPr lang="en-US" sz="2800" dirty="0"/>
          </a:p>
        </p:txBody>
      </p:sp>
      <p:sp>
        <p:nvSpPr>
          <p:cNvPr id="9" name="Content Placeholder 2">
            <a:extLst>
              <a:ext uri="{FF2B5EF4-FFF2-40B4-BE49-F238E27FC236}">
                <a16:creationId xmlns:a16="http://schemas.microsoft.com/office/drawing/2014/main" id="{AB7966F9-1753-4E00-BDB2-114CE4234F9B}"/>
              </a:ext>
            </a:extLst>
          </p:cNvPr>
          <p:cNvSpPr txBox="1">
            <a:spLocks/>
          </p:cNvSpPr>
          <p:nvPr/>
        </p:nvSpPr>
        <p:spPr>
          <a:xfrm>
            <a:off x="460442" y="1026091"/>
            <a:ext cx="10711650" cy="139671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71450" indent="-171450" algn="l">
              <a:spcBef>
                <a:spcPts val="0"/>
              </a:spcBef>
              <a:spcAft>
                <a:spcPts val="600"/>
              </a:spcAft>
              <a:buFont typeface="Arial" panose="020B0604020202020204" pitchFamily="34" charset="0"/>
              <a:buChar char="•"/>
            </a:pPr>
            <a:r>
              <a:rPr lang="en-US" sz="1800" dirty="0">
                <a:latin typeface="Arial" panose="020B0604020202020204" pitchFamily="34" charset="0"/>
                <a:cs typeface="Arial" panose="020B0604020202020204" pitchFamily="34" charset="0"/>
              </a:rPr>
              <a:t>The Definition of CSB recognizes that </a:t>
            </a:r>
            <a:r>
              <a:rPr lang="en-US" sz="1800" b="1" i="1" dirty="0">
                <a:latin typeface="Arial" panose="020B0604020202020204" pitchFamily="34" charset="0"/>
                <a:cs typeface="Arial" panose="020B0604020202020204" pitchFamily="34" charset="0"/>
              </a:rPr>
              <a:t>CSB soundings are incidental </a:t>
            </a:r>
            <a:r>
              <a:rPr lang="en-US" sz="1800" dirty="0">
                <a:latin typeface="Arial" panose="020B0604020202020204" pitchFamily="34" charset="0"/>
                <a:cs typeface="Arial" panose="020B0604020202020204" pitchFamily="34" charset="0"/>
              </a:rPr>
              <a:t>to the Routine Maritime Operations of the vessel using Standard Navigation Instrumentation. </a:t>
            </a:r>
          </a:p>
          <a:p>
            <a:pPr marL="171450" indent="-171450" algn="l">
              <a:buFont typeface="Arial" panose="020B0604020202020204" pitchFamily="34" charset="0"/>
              <a:buChar char="•"/>
            </a:pPr>
            <a:r>
              <a:rPr lang="en-US" sz="1800" dirty="0">
                <a:latin typeface="Arial" panose="020B0604020202020204" pitchFamily="34" charset="0"/>
                <a:cs typeface="Arial" panose="020B0604020202020204" pitchFamily="34" charset="0"/>
              </a:rPr>
              <a:t>CSB allows the collection, storage, and dissemination of billions of bathymetric data points and meta data that would otherwise be lost – using this data can save millions of tons of CO2 emissions that would be required to perform planned survey missions.</a:t>
            </a:r>
          </a:p>
          <a:p>
            <a:pPr marL="171450" indent="-171450" algn="l">
              <a:buFont typeface="Arial" panose="020B0604020202020204" pitchFamily="34" charset="0"/>
              <a:buChar char="•"/>
            </a:pPr>
            <a:r>
              <a:rPr lang="en-US" sz="1800" dirty="0">
                <a:latin typeface="Arial" panose="020B0604020202020204" pitchFamily="34" charset="0"/>
                <a:cs typeface="Arial" panose="020B0604020202020204" pitchFamily="34" charset="0"/>
              </a:rPr>
              <a:t>Not only does CSB have value in baselining depth measurements in areas that have never been traveled over, CSB enables assessing change detection in highly trafficked areas that may have debris which could hazard under-keel clearance.</a:t>
            </a:r>
          </a:p>
          <a:p>
            <a:pPr marL="171450" indent="-171450" algn="l">
              <a:buFont typeface="Arial" panose="020B0604020202020204" pitchFamily="34" charset="0"/>
              <a:buChar char="•"/>
            </a:pPr>
            <a:r>
              <a:rPr lang="en-US" sz="1800" dirty="0">
                <a:latin typeface="Arial" panose="020B0604020202020204" pitchFamily="34" charset="0"/>
                <a:cs typeface="Arial" panose="020B0604020202020204" pitchFamily="34" charset="0"/>
              </a:rPr>
              <a:t>Hydrographic Offices should have no liability for CSB data that goes directly from vessel or trusted node to the DCDB.  CSB is not a product of a Hydrographic Office nor a finished cartographic product.  CSB is factual data that reflects incidental echosounder readings at a discreet geocoordinate at a given data time group.</a:t>
            </a:r>
          </a:p>
          <a:p>
            <a:pPr marL="171450" indent="-171450" algn="l">
              <a:buFont typeface="Arial" panose="020B0604020202020204" pitchFamily="34" charset="0"/>
              <a:buChar char="•"/>
            </a:pPr>
            <a:r>
              <a:rPr lang="en-US" sz="1800" dirty="0">
                <a:latin typeface="Arial" panose="020B0604020202020204" pitchFamily="34" charset="0"/>
                <a:cs typeface="Arial" panose="020B0604020202020204" pitchFamily="34" charset="0"/>
              </a:rPr>
              <a:t>CSB can assist Hydrographic Offices determine areas where actual hydrographic surveys should be planned to conserve finite resources of vessels, fuel, crews, etc.</a:t>
            </a:r>
          </a:p>
          <a:p>
            <a:pPr marL="171450" indent="-171450" algn="l">
              <a:buFont typeface="Arial" panose="020B0604020202020204" pitchFamily="34" charset="0"/>
              <a:buChar char="•"/>
            </a:pPr>
            <a:r>
              <a:rPr lang="en-US" sz="1800" dirty="0">
                <a:latin typeface="Arial" panose="020B0604020202020204" pitchFamily="34" charset="0"/>
                <a:cs typeface="Arial" panose="020B0604020202020204" pitchFamily="34" charset="0"/>
              </a:rPr>
              <a:t>The objectives of GECBO and Seabed 2030 </a:t>
            </a:r>
            <a:r>
              <a:rPr lang="en-US" sz="1800" b="1" dirty="0">
                <a:latin typeface="Arial" panose="020B0604020202020204" pitchFamily="34" charset="0"/>
                <a:cs typeface="Arial" panose="020B0604020202020204" pitchFamily="34" charset="0"/>
              </a:rPr>
              <a:t>can only be achieved </a:t>
            </a:r>
            <a:r>
              <a:rPr lang="en-US" sz="1800" dirty="0">
                <a:latin typeface="Arial" panose="020B0604020202020204" pitchFamily="34" charset="0"/>
                <a:cs typeface="Arial" panose="020B0604020202020204" pitchFamily="34" charset="0"/>
              </a:rPr>
              <a:t>when all Coastal States consent to make CSB freely publicly available via the DCDB. </a:t>
            </a:r>
          </a:p>
          <a:p>
            <a:pPr marL="171450" indent="-17145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1016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lass:Classification xmlns:class="urn:us:gov:cia:enterprise:schema:Classification:2.3" dateClassified="2024-09-24" portionMarking="false" caveat="false" tool="Desktop" toolVersion="202410">
  <class:ClassificationMarking type="USClassificationMarking" value="UNCLASSIFIED"/>
  <class:ClassifiedBy>SGK</class:ClassifiedBy>
  <class:ClassificationHeader>
    <class:ClassificationBanner>UNCLASSIFIED</class:ClassificationBanner>
    <class:SCICaveat/>
    <class:DescriptiveMarkings/>
  </class:ClassificationHeader>
  <class:ClassificationFooter>
    <class:DescriptiveMarkings/>
    <class:ClassificationBanner>UNCLASSIFIED</class:ClassificationBanner>
  </class:ClassificationFooter>
</class:Classification>
</file>

<file path=customXml/itemProps1.xml><?xml version="1.0" encoding="utf-8"?>
<ds:datastoreItem xmlns:ds="http://schemas.openxmlformats.org/officeDocument/2006/customXml" ds:itemID="{993E25D3-5308-4813-BDD1-614B0FAF7408}">
  <ds:schemaRefs>
    <ds:schemaRef ds:uri="urn:us:gov:cia:enterprise:schema:Classification:2.3"/>
  </ds:schemaRefs>
</ds:datastoreItem>
</file>

<file path=docProps/app.xml><?xml version="1.0" encoding="utf-8"?>
<Properties xmlns="http://schemas.openxmlformats.org/officeDocument/2006/extended-properties" xmlns:vt="http://schemas.openxmlformats.org/officeDocument/2006/docPropsVTypes">
  <TotalTime>167</TotalTime>
  <Words>652</Words>
  <Application>Microsoft Office PowerPoint</Application>
  <PresentationFormat>Widescreen</PresentationFormat>
  <Paragraphs>35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Crowdsourced Bathymetry (CSB) :  Incidental Passage Soundings that  are Essential to Successfuly  Map the Seabed by 2030</vt:lpstr>
      <vt:lpstr>What CSB IS…by Official IHO definition</vt:lpstr>
      <vt:lpstr>CSB IS NOT…Hydrographic Surveying nor Marine Scientific Research (MSR)</vt:lpstr>
      <vt:lpstr>CSB 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Crowdsourced Bathymetry (CSB) :  Incidental Passage Soundings that can help  Map the Seabed by 2030</dc:title>
  <dc:creator>Keating Steven -Steve- G Mr NGA-OGCM USA CIV</dc:creator>
  <cp:lastModifiedBy>Keating Steven -Steve- G Mr NGA-OGCM USA CIV</cp:lastModifiedBy>
  <cp:revision>26</cp:revision>
  <dcterms:created xsi:type="dcterms:W3CDTF">2024-09-24T18:05:52Z</dcterms:created>
  <dcterms:modified xsi:type="dcterms:W3CDTF">2024-09-25T18:19:05Z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ACG_OFFICE_DLL">
    <vt:bool>true</vt:bool>
  </property>
  <property fmtid="{D5CDD505-2E9C-101B-9397-08002B2CF9AE}" pid="3" name="AACG_Created">
    <vt:bool>true</vt:bool>
  </property>
  <property fmtid="{D5CDD505-2E9C-101B-9397-08002B2CF9AE}" pid="4" name="AACG_DescMarkings">
    <vt:lpwstr/>
  </property>
  <property fmtid="{D5CDD505-2E9C-101B-9397-08002B2CF9AE}" pid="5" name="AACG_AddMark">
    <vt:lpwstr/>
  </property>
  <property fmtid="{D5CDD505-2E9C-101B-9397-08002B2CF9AE}" pid="6" name="AACG_Header">
    <vt:lpwstr>UNCLASSIFIED</vt:lpwstr>
  </property>
  <property fmtid="{D5CDD505-2E9C-101B-9397-08002B2CF9AE}" pid="7" name="AACG_Footer">
    <vt:lpwstr>_x000d_UNCLASSIFIED</vt:lpwstr>
  </property>
  <property fmtid="{D5CDD505-2E9C-101B-9397-08002B2CF9AE}" pid="8" name="AACG_ClassBlock">
    <vt:lpwstr/>
  </property>
  <property fmtid="{D5CDD505-2E9C-101B-9397-08002B2CF9AE}" pid="9" name="AACG_ClassType">
    <vt:lpwstr>USClassificationMarking</vt:lpwstr>
  </property>
  <property fmtid="{D5CDD505-2E9C-101B-9397-08002B2CF9AE}" pid="10" name="AACG_DeclOnList">
    <vt:lpwstr/>
  </property>
  <property fmtid="{D5CDD505-2E9C-101B-9397-08002B2CF9AE}" pid="11" name="AACG_USAF_Derivatives">
    <vt:lpwstr/>
  </property>
  <property fmtid="{D5CDD505-2E9C-101B-9397-08002B2CF9AE}" pid="12" name="AACG_SCI_Other">
    <vt:lpwstr/>
  </property>
  <property fmtid="{D5CDD505-2E9C-101B-9397-08002B2CF9AE}" pid="13" name="AACG_Dissem_Other">
    <vt:lpwstr/>
  </property>
  <property fmtid="{D5CDD505-2E9C-101B-9397-08002B2CF9AE}" pid="14" name="PortionWaiver">
    <vt:lpwstr/>
  </property>
  <property fmtid="{D5CDD505-2E9C-101B-9397-08002B2CF9AE}" pid="15" name="AACG_OrconOriginator">
    <vt:lpwstr/>
  </property>
  <property fmtid="{D5CDD505-2E9C-101B-9397-08002B2CF9AE}" pid="16" name="AACG_OrconRecipients">
    <vt:lpwstr/>
  </property>
  <property fmtid="{D5CDD505-2E9C-101B-9397-08002B2CF9AE}" pid="17" name="AACG_SatWarningType">
    <vt:lpwstr/>
  </property>
  <property fmtid="{D5CDD505-2E9C-101B-9397-08002B2CF9AE}" pid="18" name="AACG_NatoWarningClassLevel">
    <vt:lpwstr/>
  </property>
  <property fmtid="{D5CDD505-2E9C-101B-9397-08002B2CF9AE}" pid="19" name="AACG_Version">
    <vt:lpwstr>202410</vt:lpwstr>
  </property>
  <property fmtid="{D5CDD505-2E9C-101B-9397-08002B2CF9AE}" pid="20" name="AACG_CustomClassXMLPart">
    <vt:lpwstr>{993E25D3-5308-4813-BDD1-614B0FAF7408}</vt:lpwstr>
  </property>
</Properties>
</file>