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6858000" cx="12192000"/>
  <p:notesSz cx="6858000" cy="9144000"/>
  <p:embeddedFontLst>
    <p:embeddedFont>
      <p:font typeface="Arial Black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13" roundtripDataSignature="AMtx7mhzcAhXlYox/SkdwQilAwC/ns9C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customschemas.google.com/relationships/presentationmetadata" Target="metadata"/><Relationship Id="rId12" Type="http://schemas.openxmlformats.org/officeDocument/2006/relationships/font" Target="fonts/ArialBlack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30ae84d7df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g130ae84d7df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c774374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2ec77437464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ec7743746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18" name="Google Shape;118;g2ec77437464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a1ad039c9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g2a1ad039c90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a1ad039c90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0" name="Google Shape;130;g2a1ad039c90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gif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30ae84d7df_0_62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g130ae84d7df_0_6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g130ae84d7df_0_6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ff4d19e2a_0_560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gdff4d19e2a_0_560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gdff4d19e2a_0_560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9" name="Google Shape;79;gdff4d19e2a_0_56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gdff4d19e2a_0_56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gdff4d19e2a_0_56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ff4d19e2a_0_56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gdff4d19e2a_0_567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gdff4d19e2a_0_56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gdff4d19e2a_0_56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gdff4d19e2a_0_56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dff4d19e2a_0_573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gdff4d19e2a_0_573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gdff4d19e2a_0_57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gdff4d19e2a_0_57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gdff4d19e2a_0_57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 type="obj">
  <p:cSld name="OBJECT">
    <p:bg>
      <p:bgPr>
        <a:gradFill>
          <a:gsLst>
            <a:gs pos="0">
              <a:srgbClr val="F5F9FC"/>
            </a:gs>
            <a:gs pos="75000">
              <a:srgbClr val="F5F9FC"/>
            </a:gs>
            <a:gs pos="100000">
              <a:srgbClr val="CEE1F1"/>
            </a:gs>
          </a:gsLst>
          <a:lin ang="5400012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ff4d19e2a_0_579"/>
          <p:cNvSpPr txBox="1"/>
          <p:nvPr>
            <p:ph type="title"/>
          </p:nvPr>
        </p:nvSpPr>
        <p:spPr>
          <a:xfrm>
            <a:off x="838200" y="259414"/>
            <a:ext cx="10515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7C4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E57C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6" name="Google Shape;96;gdff4d19e2a_0_579"/>
          <p:cNvSpPr txBox="1"/>
          <p:nvPr>
            <p:ph idx="1" type="body"/>
          </p:nvPr>
        </p:nvSpPr>
        <p:spPr>
          <a:xfrm>
            <a:off x="838201" y="1825625"/>
            <a:ext cx="7724100" cy="21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97" name="Google Shape;97;gdff4d19e2a_0_579"/>
          <p:cNvCxnSpPr/>
          <p:nvPr/>
        </p:nvCxnSpPr>
        <p:spPr>
          <a:xfrm flipH="1" rot="10800000">
            <a:off x="811992" y="893683"/>
            <a:ext cx="10568100" cy="5400"/>
          </a:xfrm>
          <a:prstGeom prst="straightConnector1">
            <a:avLst/>
          </a:prstGeom>
          <a:noFill/>
          <a:ln cap="flat" cmpd="sng" w="28575">
            <a:solidFill>
              <a:srgbClr val="0E57C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8" name="Google Shape;98;gdff4d19e2a_0_579"/>
          <p:cNvSpPr/>
          <p:nvPr/>
        </p:nvSpPr>
        <p:spPr>
          <a:xfrm>
            <a:off x="0" y="6040079"/>
            <a:ext cx="12192000" cy="83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dff4d19e2a_0_579"/>
          <p:cNvSpPr txBox="1"/>
          <p:nvPr>
            <p:ph idx="11" type="ftr"/>
          </p:nvPr>
        </p:nvSpPr>
        <p:spPr>
          <a:xfrm>
            <a:off x="4038600" y="6276122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gdff4d19e2a_0_579"/>
          <p:cNvSpPr txBox="1"/>
          <p:nvPr>
            <p:ph idx="12" type="sldNum"/>
          </p:nvPr>
        </p:nvSpPr>
        <p:spPr>
          <a:xfrm>
            <a:off x="8986777" y="627612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gdff4d19e2a_0_579"/>
          <p:cNvSpPr txBox="1"/>
          <p:nvPr/>
        </p:nvSpPr>
        <p:spPr>
          <a:xfrm>
            <a:off x="250262" y="6280348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International Hydrographic Organization</a:t>
            </a:r>
            <a:b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Organisation Hydrographique Internationale</a:t>
            </a:r>
            <a:endParaRPr b="0" i="1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gdff4d19e2a_0_5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5467" y="6040079"/>
            <a:ext cx="676525" cy="817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30ae84d7df_0_6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g130ae84d7df_0_66"/>
          <p:cNvSpPr txBox="1"/>
          <p:nvPr>
            <p:ph idx="1" type="body"/>
          </p:nvPr>
        </p:nvSpPr>
        <p:spPr>
          <a:xfrm>
            <a:off x="838200" y="184785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g130ae84d7df_0_6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g130ae84d7df_0_6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g130ae84d7df_0_6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dff4d19e2a_0_51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gdff4d19e2a_0_5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2" name="Google Shape;32;gdff4d19e2a_0_519"/>
          <p:cNvGrpSpPr/>
          <p:nvPr/>
        </p:nvGrpSpPr>
        <p:grpSpPr>
          <a:xfrm>
            <a:off x="-2" y="0"/>
            <a:ext cx="1884105" cy="1887824"/>
            <a:chOff x="-2" y="0"/>
            <a:chExt cx="1884105" cy="1887824"/>
          </a:xfrm>
        </p:grpSpPr>
        <p:grpSp>
          <p:nvGrpSpPr>
            <p:cNvPr id="33" name="Google Shape;33;gdff4d19e2a_0_519"/>
            <p:cNvGrpSpPr/>
            <p:nvPr/>
          </p:nvGrpSpPr>
          <p:grpSpPr>
            <a:xfrm>
              <a:off x="-2" y="818"/>
              <a:ext cx="1884105" cy="1887006"/>
              <a:chOff x="-2" y="818"/>
              <a:chExt cx="1884105" cy="1887006"/>
            </a:xfrm>
          </p:grpSpPr>
          <p:pic>
            <p:nvPicPr>
              <p:cNvPr id="34" name="Google Shape;34;gdff4d19e2a_0_519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939566" y="818"/>
                <a:ext cx="944537" cy="94164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5" name="Google Shape;35;gdff4d19e2a_0_51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-2" y="942458"/>
                <a:ext cx="939567" cy="94536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6" name="Google Shape;36;gdff4d19e2a_0_5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-1" y="0"/>
              <a:ext cx="939567" cy="94245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" name="Google Shape;37;gdff4d19e2a_0_519"/>
          <p:cNvSpPr txBox="1"/>
          <p:nvPr>
            <p:ph type="title"/>
          </p:nvPr>
        </p:nvSpPr>
        <p:spPr>
          <a:xfrm>
            <a:off x="1879132" y="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  <a:defRPr sz="2400" cap="none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dff4d19e2a_0_514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dff4d19e2a_0_514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1" name="Google Shape;41;gdff4d19e2a_0_5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gdff4d19e2a_0_5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1319" y="0"/>
            <a:ext cx="3437937" cy="1145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dff4d19e2a_0_52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gdff4d19e2a_0_528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gdff4d19e2a_0_528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gdff4d19e2a_0_52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gdff4d19e2a_0_52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gdff4d19e2a_0_52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ff4d19e2a_0_535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gdff4d19e2a_0_535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gdff4d19e2a_0_535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gdff4d19e2a_0_535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gdff4d19e2a_0_535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gdff4d19e2a_0_53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gdff4d19e2a_0_53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gdff4d19e2a_0_53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dff4d19e2a_0_54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gdff4d19e2a_0_54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gdff4d19e2a_0_54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gdff4d19e2a_0_54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dff4d19e2a_0_54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gdff4d19e2a_0_54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gdff4d19e2a_0_54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ff4d19e2a_0_553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gdff4d19e2a_0_553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1" name="Google Shape;71;gdff4d19e2a_0_553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gdff4d19e2a_0_55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gdff4d19e2a_0_55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gdff4d19e2a_0_55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1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30ae84d7df_0_5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130ae84d7df_0_5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g130ae84d7df_0_5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g130ae84d7df_0_5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" name="Google Shape;10;g130ae84d7df_0_5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" y="6015644"/>
            <a:ext cx="2608028" cy="86934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g130ae84d7df_0_54"/>
          <p:cNvSpPr/>
          <p:nvPr/>
        </p:nvSpPr>
        <p:spPr>
          <a:xfrm>
            <a:off x="0" y="0"/>
            <a:ext cx="12192000" cy="6012300"/>
          </a:xfrm>
          <a:prstGeom prst="rect">
            <a:avLst/>
          </a:prstGeom>
          <a:solidFill>
            <a:srgbClr val="D8E2F3">
              <a:alpha val="2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g130ae84d7df_0_54"/>
          <p:cNvSpPr txBox="1"/>
          <p:nvPr/>
        </p:nvSpPr>
        <p:spPr>
          <a:xfrm>
            <a:off x="3855457" y="6311900"/>
            <a:ext cx="52971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IRCC14</a:t>
            </a:r>
            <a:br>
              <a:rPr b="0" i="0" lang="en-US" sz="12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2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Denpasar - Bali, Indonesia + VTC (Hybrid Meeting), 06 – 08 June 2022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dff4d19e2a_0_50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gdff4d19e2a_0_50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gdff4d19e2a_0_50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gdff4d19e2a_0_50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gdff4d19e2a_0_50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0ae84d7df_0_48"/>
          <p:cNvSpPr txBox="1"/>
          <p:nvPr/>
        </p:nvSpPr>
        <p:spPr>
          <a:xfrm>
            <a:off x="469784" y="1761526"/>
            <a:ext cx="112329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2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b="1" i="0" lang="en-US" sz="271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Work Item </a:t>
            </a:r>
            <a:r>
              <a:rPr b="1" lang="en-US" sz="27100">
                <a:solidFill>
                  <a:srgbClr val="2F5496"/>
                </a:solidFill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271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b="1" i="0" lang="en-US" sz="144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Maintain &amp; Update B-12</a:t>
            </a:r>
            <a:endParaRPr b="1" i="0" sz="96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Calibri"/>
              <a:buNone/>
            </a:pPr>
            <a:r>
              <a:rPr b="1" i="0" lang="en-US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Report to CSBWG Intersessional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Calibri"/>
              <a:buNone/>
            </a:pPr>
            <a:r>
              <a:rPr b="1" i="0" lang="en-US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Virtual Meeting</a:t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Calibri"/>
              <a:buNone/>
            </a:pPr>
            <a:r>
              <a:rPr b="1" i="0" lang="en-US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15 October 2024</a:t>
            </a:r>
            <a:endParaRPr b="1" i="0" sz="60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130ae84d7df_0_48"/>
          <p:cNvSpPr txBox="1"/>
          <p:nvPr/>
        </p:nvSpPr>
        <p:spPr>
          <a:xfrm>
            <a:off x="1524000" y="3691019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75707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07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800" u="none" cap="none" strike="noStrike">
              <a:solidFill>
                <a:srgbClr val="75707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F5496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By </a:t>
            </a:r>
            <a:r>
              <a:rPr lang="en-US" sz="28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Guillaume Morissette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F5496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Work # Item Lead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130ae84d7df_0_48"/>
          <p:cNvSpPr/>
          <p:nvPr/>
        </p:nvSpPr>
        <p:spPr>
          <a:xfrm>
            <a:off x="3593000" y="6112575"/>
            <a:ext cx="5665200" cy="641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ec77437464_0_0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Work Item Team Members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2ec77437464_0_0"/>
          <p:cNvSpPr txBox="1"/>
          <p:nvPr/>
        </p:nvSpPr>
        <p:spPr>
          <a:xfrm>
            <a:off x="1330175" y="1918925"/>
            <a:ext cx="9801900" cy="41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team is still being built, several CSBWG have raised their interest in taking part in a Project Team to submit a formal proposal to IRCC to maintain and update B-12</a:t>
            </a:r>
            <a:b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Brian Calder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Flier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Guillaume Morissette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imes New Roman"/>
              <a:buChar char="●"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Thierry Schmitt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Please contact Guillaume Morissette if you have an interest in joining the Project Team.</a:t>
            </a:r>
            <a:br>
              <a:rPr b="1" i="1" lang="en-US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b="1" i="1" lang="en-US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i="1" sz="21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ec77437464_0_6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Work Item Background &amp; Purpose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2ec77437464_0_6"/>
          <p:cNvSpPr txBox="1"/>
          <p:nvPr/>
        </p:nvSpPr>
        <p:spPr>
          <a:xfrm>
            <a:off x="1308350" y="2310350"/>
            <a:ext cx="9921900" cy="44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B-12 Guideline document is the working group’s focus at establishing a common baseline for crowdsources bathymetry applications. As such, the maintenance and update of this document is tied to the development of CSB technologies and their adoption across HOs.</a:t>
            </a:r>
            <a:b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purpose of this work item is to propose a maintenance and update mechanism for the B-12 document that is in line with the needs of Hydrographic Offices, Industry, and Academia. This requires a faster pace of work than the yearly CSBWG meetings, and as such, a fast track for iterative development is needed.</a:t>
            </a:r>
            <a:endParaRPr sz="3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a1ad039c90_0_15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Progress Since CSBWG15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2a1ad039c90_0_15"/>
          <p:cNvSpPr txBox="1"/>
          <p:nvPr/>
        </p:nvSpPr>
        <p:spPr>
          <a:xfrm>
            <a:off x="1308350" y="2310350"/>
            <a:ext cx="9921900" cy="44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 of the technological stack used in S-102 to match the IHO publication document format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 of the amount of flexibility in IHO document format to accommodate means of distribution other than printed media.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 of a technological ecosystem to offload CSBWG meetings from B-12 work (GitHub)</a:t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a1ad039c90_0_25"/>
          <p:cNvSpPr txBox="1"/>
          <p:nvPr>
            <p:ph type="title"/>
          </p:nvPr>
        </p:nvSpPr>
        <p:spPr>
          <a:xfrm>
            <a:off x="1879132" y="152400"/>
            <a:ext cx="103128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Black"/>
              <a:buNone/>
            </a:pPr>
            <a:r>
              <a:rPr lang="en-US"/>
              <a:t>Requests to CSBWG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2a1ad039c90_0_25"/>
          <p:cNvSpPr txBox="1"/>
          <p:nvPr/>
        </p:nvSpPr>
        <p:spPr>
          <a:xfrm>
            <a:off x="1504625" y="1395575"/>
            <a:ext cx="9725400" cy="45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2100"/>
              <a:buChar char="●"/>
            </a:pPr>
            <a:r>
              <a:rPr lang="en-US" sz="2100">
                <a:solidFill>
                  <a:srgbClr val="222222"/>
                </a:solidFill>
                <a:highlight>
                  <a:srgbClr val="FFFFFF"/>
                </a:highlight>
              </a:rPr>
              <a:t>Chair to organise meeting with Megan Greenaway to discuss setting up a B-12 Project team </a:t>
            </a:r>
            <a:br>
              <a:rPr lang="en-US" sz="2100">
                <a:solidFill>
                  <a:srgbClr val="222222"/>
                </a:solidFill>
                <a:highlight>
                  <a:srgbClr val="FFFFFF"/>
                </a:highlight>
              </a:rPr>
            </a:br>
            <a:endParaRPr sz="2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100"/>
              <a:buChar char="●"/>
            </a:pPr>
            <a:r>
              <a:rPr lang="en-US" sz="2100">
                <a:solidFill>
                  <a:srgbClr val="222222"/>
                </a:solidFill>
                <a:highlight>
                  <a:srgbClr val="FFFFFF"/>
                </a:highlight>
              </a:rPr>
              <a:t>Develop proposal for consideration by IRCC for how to manage B-12 going forward</a:t>
            </a:r>
            <a:br>
              <a:rPr lang="en-US" sz="2100">
                <a:solidFill>
                  <a:srgbClr val="222222"/>
                </a:solidFill>
                <a:highlight>
                  <a:srgbClr val="FFFFFF"/>
                </a:highlight>
              </a:rPr>
            </a:br>
            <a:endParaRPr sz="2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100"/>
              <a:buChar char="●"/>
            </a:pPr>
            <a:r>
              <a:rPr lang="en-US" sz="2100">
                <a:solidFill>
                  <a:srgbClr val="222222"/>
                </a:solidFill>
                <a:highlight>
                  <a:srgbClr val="FFFFFF"/>
                </a:highlight>
              </a:rPr>
              <a:t>MS to investigate potential member/representatives from their respective HOs to Work Item A team</a:t>
            </a:r>
            <a:endParaRPr sz="2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ster_IHO_New_Log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2020-09-20T17:50:33Z</dcterms:created>
  <dc:creator>Alberto Costa Neves</dc:creator>
</cp:coreProperties>
</file>