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5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y="6858000" cx="12192000"/>
  <p:notesSz cx="6858000" cy="9144000"/>
  <p:embeddedFontLst>
    <p:embeddedFont>
      <p:font typeface="Arial Black"/>
      <p:regular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r:id="rId17" roundtripDataSignature="AMtx7mjralFBKTIQPRTthTeLY07dEnM0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BB1CDBF-395D-48F8-B6A9-A95F2172984C}">
  <a:tblStyle styleId="{FBB1CDBF-395D-48F8-B6A9-A95F2172984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customschemas.google.com/relationships/presentationmetadata" Target="metadata"/><Relationship Id="rId16" Type="http://schemas.openxmlformats.org/officeDocument/2006/relationships/font" Target="fonts/ArialBlack-regular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30ae84d7df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5" name="Google Shape;105;g130ae84d7df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ec7743746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g2ec77437464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ec7743746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18" name="Google Shape;118;g2ec77437464_0_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a1ad039c9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4" name="Google Shape;124;g2a1ad039c90_0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d450118133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" name="Google Shape;131;g2d450118133_1_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ec77437464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7" name="Google Shape;137;g2ec77437464_0_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d450118133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3" name="Google Shape;143;g2d450118133_1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ec77437464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9" name="Google Shape;149;g2ec77437464_0_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gif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30ae84d7df_0_62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g130ae84d7df_0_62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g130ae84d7df_0_6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dff4d19e2a_0_560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gdff4d19e2a_0_560"/>
          <p:cNvSpPr/>
          <p:nvPr>
            <p:ph idx="2" type="pic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gdff4d19e2a_0_560"/>
          <p:cNvSpPr txBox="1"/>
          <p:nvPr>
            <p:ph idx="1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9" name="Google Shape;79;gdff4d19e2a_0_56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gdff4d19e2a_0_56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gdff4d19e2a_0_56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ff4d19e2a_0_56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gdff4d19e2a_0_567"/>
          <p:cNvSpPr txBox="1"/>
          <p:nvPr>
            <p:ph idx="1" type="body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gdff4d19e2a_0_56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gdff4d19e2a_0_56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gdff4d19e2a_0_56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dff4d19e2a_0_573"/>
          <p:cNvSpPr txBox="1"/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gdff4d19e2a_0_573"/>
          <p:cNvSpPr txBox="1"/>
          <p:nvPr>
            <p:ph idx="1" type="body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gdff4d19e2a_0_57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gdff4d19e2a_0_57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gdff4d19e2a_0_57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 type="obj">
  <p:cSld name="OBJECT">
    <p:bg>
      <p:bgPr>
        <a:gradFill>
          <a:gsLst>
            <a:gs pos="0">
              <a:srgbClr val="F5F9FC"/>
            </a:gs>
            <a:gs pos="75000">
              <a:srgbClr val="F5F9FC"/>
            </a:gs>
            <a:gs pos="100000">
              <a:srgbClr val="CEE1F1"/>
            </a:gs>
          </a:gsLst>
          <a:lin ang="5400012" scaled="0"/>
        </a:gra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ff4d19e2a_0_579"/>
          <p:cNvSpPr txBox="1"/>
          <p:nvPr>
            <p:ph type="title"/>
          </p:nvPr>
        </p:nvSpPr>
        <p:spPr>
          <a:xfrm>
            <a:off x="838200" y="259414"/>
            <a:ext cx="10515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7C4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E57C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6" name="Google Shape;96;gdff4d19e2a_0_579"/>
          <p:cNvSpPr txBox="1"/>
          <p:nvPr>
            <p:ph idx="1" type="body"/>
          </p:nvPr>
        </p:nvSpPr>
        <p:spPr>
          <a:xfrm>
            <a:off x="838201" y="1825625"/>
            <a:ext cx="7724100" cy="21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97" name="Google Shape;97;gdff4d19e2a_0_579"/>
          <p:cNvCxnSpPr/>
          <p:nvPr/>
        </p:nvCxnSpPr>
        <p:spPr>
          <a:xfrm flipH="1" rot="10800000">
            <a:off x="811992" y="893683"/>
            <a:ext cx="10568100" cy="5400"/>
          </a:xfrm>
          <a:prstGeom prst="straightConnector1">
            <a:avLst/>
          </a:prstGeom>
          <a:noFill/>
          <a:ln cap="flat" cmpd="sng" w="28575">
            <a:solidFill>
              <a:srgbClr val="0E57C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8" name="Google Shape;98;gdff4d19e2a_0_579"/>
          <p:cNvSpPr/>
          <p:nvPr/>
        </p:nvSpPr>
        <p:spPr>
          <a:xfrm>
            <a:off x="0" y="6040079"/>
            <a:ext cx="12192000" cy="83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gdff4d19e2a_0_579"/>
          <p:cNvSpPr txBox="1"/>
          <p:nvPr>
            <p:ph idx="11" type="ftr"/>
          </p:nvPr>
        </p:nvSpPr>
        <p:spPr>
          <a:xfrm>
            <a:off x="4038600" y="6276122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gdff4d19e2a_0_579"/>
          <p:cNvSpPr txBox="1"/>
          <p:nvPr>
            <p:ph idx="12" type="sldNum"/>
          </p:nvPr>
        </p:nvSpPr>
        <p:spPr>
          <a:xfrm>
            <a:off x="8986777" y="627612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gdff4d19e2a_0_579"/>
          <p:cNvSpPr txBox="1"/>
          <p:nvPr/>
        </p:nvSpPr>
        <p:spPr>
          <a:xfrm>
            <a:off x="250262" y="6280348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International Hydrographic Organization</a:t>
            </a:r>
            <a:b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Organisation Hydrographique Internationale</a:t>
            </a:r>
            <a:endParaRPr b="0" i="1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gdff4d19e2a_0_5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5467" y="6040079"/>
            <a:ext cx="676525" cy="817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30ae84d7df_0_6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g130ae84d7df_0_66"/>
          <p:cNvSpPr txBox="1"/>
          <p:nvPr>
            <p:ph idx="1" type="body"/>
          </p:nvPr>
        </p:nvSpPr>
        <p:spPr>
          <a:xfrm>
            <a:off x="838200" y="184785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g130ae84d7df_0_6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g130ae84d7df_0_6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g130ae84d7df_0_6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dff4d19e2a_0_51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gdff4d19e2a_0_51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2" name="Google Shape;32;gdff4d19e2a_0_519"/>
          <p:cNvGrpSpPr/>
          <p:nvPr/>
        </p:nvGrpSpPr>
        <p:grpSpPr>
          <a:xfrm>
            <a:off x="-2" y="0"/>
            <a:ext cx="1884105" cy="1887824"/>
            <a:chOff x="-2" y="0"/>
            <a:chExt cx="1884105" cy="1887824"/>
          </a:xfrm>
        </p:grpSpPr>
        <p:grpSp>
          <p:nvGrpSpPr>
            <p:cNvPr id="33" name="Google Shape;33;gdff4d19e2a_0_519"/>
            <p:cNvGrpSpPr/>
            <p:nvPr/>
          </p:nvGrpSpPr>
          <p:grpSpPr>
            <a:xfrm>
              <a:off x="-2" y="818"/>
              <a:ext cx="1884105" cy="1887006"/>
              <a:chOff x="-2" y="818"/>
              <a:chExt cx="1884105" cy="1887006"/>
            </a:xfrm>
          </p:grpSpPr>
          <p:pic>
            <p:nvPicPr>
              <p:cNvPr id="34" name="Google Shape;34;gdff4d19e2a_0_519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939566" y="818"/>
                <a:ext cx="944537" cy="94164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5" name="Google Shape;35;gdff4d19e2a_0_51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-2" y="942458"/>
                <a:ext cx="939567" cy="94536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6" name="Google Shape;36;gdff4d19e2a_0_5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-1" y="0"/>
              <a:ext cx="939567" cy="94245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" name="Google Shape;37;gdff4d19e2a_0_519"/>
          <p:cNvSpPr txBox="1"/>
          <p:nvPr>
            <p:ph type="title"/>
          </p:nvPr>
        </p:nvSpPr>
        <p:spPr>
          <a:xfrm>
            <a:off x="1879132" y="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  <a:defRPr sz="2400" cap="none"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dff4d19e2a_0_514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gdff4d19e2a_0_514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1" name="Google Shape;41;gdff4d19e2a_0_51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2" name="Google Shape;42;gdff4d19e2a_0_5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91319" y="0"/>
            <a:ext cx="3437937" cy="11459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dff4d19e2a_0_52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gdff4d19e2a_0_528"/>
          <p:cNvSpPr txBox="1"/>
          <p:nvPr>
            <p:ph idx="1" type="body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gdff4d19e2a_0_528"/>
          <p:cNvSpPr txBox="1"/>
          <p:nvPr>
            <p:ph idx="2" type="body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gdff4d19e2a_0_52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gdff4d19e2a_0_52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gdff4d19e2a_0_52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dff4d19e2a_0_535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gdff4d19e2a_0_535"/>
          <p:cNvSpPr txBox="1"/>
          <p:nvPr>
            <p:ph idx="1" type="body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gdff4d19e2a_0_535"/>
          <p:cNvSpPr txBox="1"/>
          <p:nvPr>
            <p:ph idx="2" type="body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gdff4d19e2a_0_535"/>
          <p:cNvSpPr txBox="1"/>
          <p:nvPr>
            <p:ph idx="3" type="body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gdff4d19e2a_0_535"/>
          <p:cNvSpPr txBox="1"/>
          <p:nvPr>
            <p:ph idx="4" type="body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gdff4d19e2a_0_53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gdff4d19e2a_0_53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gdff4d19e2a_0_53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dff4d19e2a_0_54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gdff4d19e2a_0_54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gdff4d19e2a_0_54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gdff4d19e2a_0_54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dff4d19e2a_0_54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gdff4d19e2a_0_54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gdff4d19e2a_0_54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ff4d19e2a_0_553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gdff4d19e2a_0_553"/>
          <p:cNvSpPr txBox="1"/>
          <p:nvPr>
            <p:ph idx="1" type="body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1" name="Google Shape;71;gdff4d19e2a_0_553"/>
          <p:cNvSpPr txBox="1"/>
          <p:nvPr>
            <p:ph idx="2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2" name="Google Shape;72;gdff4d19e2a_0_55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gdff4d19e2a_0_55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gdff4d19e2a_0_55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1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30ae84d7df_0_5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g130ae84d7df_0_5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g130ae84d7df_0_5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g130ae84d7df_0_5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" name="Google Shape;10;g130ae84d7df_0_5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" y="6015644"/>
            <a:ext cx="2608028" cy="86934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g130ae84d7df_0_54"/>
          <p:cNvSpPr/>
          <p:nvPr/>
        </p:nvSpPr>
        <p:spPr>
          <a:xfrm>
            <a:off x="0" y="0"/>
            <a:ext cx="12192000" cy="6012300"/>
          </a:xfrm>
          <a:prstGeom prst="rect">
            <a:avLst/>
          </a:prstGeom>
          <a:solidFill>
            <a:srgbClr val="D8E2F3">
              <a:alpha val="2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g130ae84d7df_0_54"/>
          <p:cNvSpPr txBox="1"/>
          <p:nvPr/>
        </p:nvSpPr>
        <p:spPr>
          <a:xfrm>
            <a:off x="3855457" y="6311900"/>
            <a:ext cx="5297100" cy="4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IRCC14</a:t>
            </a:r>
            <a:br>
              <a:rPr b="0" i="0" lang="en-US" sz="12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2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Denpasar - Bali, Indonesia + VTC (Hybrid Meeting), 06 – 08 June 2022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dff4d19e2a_0_50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gdff4d19e2a_0_50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gdff4d19e2a_0_50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gdff4d19e2a_0_50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gdff4d19e2a_0_50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pypi.org/project/csbtoolkit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30ae84d7df_0_48"/>
          <p:cNvSpPr txBox="1"/>
          <p:nvPr/>
        </p:nvSpPr>
        <p:spPr>
          <a:xfrm>
            <a:off x="469784" y="1761526"/>
            <a:ext cx="11232900" cy="194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2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Arial"/>
              <a:buNone/>
            </a:pPr>
            <a:r>
              <a:rPr b="1" i="0" lang="en-US" sz="271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Work Item </a:t>
            </a:r>
            <a:r>
              <a:rPr b="1" lang="en-US" sz="27100">
                <a:solidFill>
                  <a:srgbClr val="2F5496"/>
                </a:solidFill>
              </a:rPr>
              <a:t>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271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Arial"/>
              <a:buNone/>
            </a:pPr>
            <a:r>
              <a:rPr b="1" lang="en-US" sz="14400">
                <a:solidFill>
                  <a:srgbClr val="2F5496"/>
                </a:solidFill>
              </a:rPr>
              <a:t>Clarify support for current and future Trusted Nodes</a:t>
            </a:r>
            <a:endParaRPr b="1" i="0" sz="96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Calibri"/>
              <a:buNone/>
            </a:pPr>
            <a:r>
              <a:rPr b="1" i="0" lang="en-US" sz="60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Report to CSBWG Intersessional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Calibri"/>
              <a:buNone/>
            </a:pPr>
            <a:r>
              <a:rPr b="1" i="0" lang="en-US" sz="60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Virtual Meeting</a:t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Calibri"/>
              <a:buNone/>
            </a:pPr>
            <a:r>
              <a:rPr b="1" i="0" lang="en-US" sz="60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15 October 2024</a:t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130ae84d7df_0_48"/>
          <p:cNvSpPr txBox="1"/>
          <p:nvPr/>
        </p:nvSpPr>
        <p:spPr>
          <a:xfrm>
            <a:off x="1524000" y="3691019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75707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07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2800" u="none" cap="none" strike="noStrike">
              <a:solidFill>
                <a:srgbClr val="75707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F5496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By </a:t>
            </a:r>
            <a:r>
              <a:rPr lang="en-US" sz="28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Guillaume Morissette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F5496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Work Item G Lead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g130ae84d7df_0_48"/>
          <p:cNvSpPr/>
          <p:nvPr/>
        </p:nvSpPr>
        <p:spPr>
          <a:xfrm>
            <a:off x="3593000" y="6112575"/>
            <a:ext cx="5665200" cy="641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ec77437464_0_0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Work Item Team Members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2ec77437464_0_0"/>
          <p:cNvSpPr txBox="1"/>
          <p:nvPr/>
        </p:nvSpPr>
        <p:spPr>
          <a:xfrm>
            <a:off x="1210225" y="1308350"/>
            <a:ext cx="9856500" cy="44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imes New Roman"/>
              <a:buChar char="●"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Guillaume Morissette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imes New Roman"/>
              <a:buChar char="●"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Brian Calder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imes New Roman"/>
              <a:buChar char="●"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Colin Thompson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imes New Roman"/>
              <a:buChar char="●"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Giuseppe Masetti</a:t>
            </a:r>
            <a:b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1" lang="en-US" sz="2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Please contact Guillaume Morissette if you have an interest in joining the Project Team.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ec77437464_0_6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Work Item Background &amp; Purpose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g2ec77437464_0_6"/>
          <p:cNvSpPr txBox="1"/>
          <p:nvPr/>
        </p:nvSpPr>
        <p:spPr>
          <a:xfrm>
            <a:off x="1591850" y="1885125"/>
            <a:ext cx="9551100" cy="509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current state of affairs with regards to CSB-oriented software is based around the building of a solid value proposition to CSB stakeholders. </a:t>
            </a:r>
            <a:br>
              <a:rPr i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i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i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such, multiple value-added scenarios and processing tools are being developed to support the deployment of trusted nodes, such as automated processing pipelines, satellite-derived bathymetry calibration, seaway monitoring, and more. </a:t>
            </a:r>
            <a:endParaRPr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a1ad039c90_0_15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Progress Since CSBWG15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27" name="Google Shape;127;g2a1ad039c90_0_15"/>
          <p:cNvGraphicFramePr/>
          <p:nvPr/>
        </p:nvGraphicFramePr>
        <p:xfrm>
          <a:off x="1482575" y="1613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{FBB1CDBF-395D-48F8-B6A9-A95F2172984C}</a:tableStyleId>
              </a:tblPr>
              <a:tblGrid>
                <a:gridCol w="724900"/>
                <a:gridCol w="1788100"/>
                <a:gridCol w="886000"/>
                <a:gridCol w="1578675"/>
                <a:gridCol w="741000"/>
                <a:gridCol w="1143725"/>
                <a:gridCol w="1320925"/>
                <a:gridCol w="1820300"/>
              </a:tblGrid>
              <a:tr h="1649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Work Item</a:t>
                      </a:r>
                      <a:endParaRPr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Title</a:t>
                      </a:r>
                      <a:endParaRPr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Priority</a:t>
                      </a:r>
                      <a:endParaRPr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H-high M-med L-low</a:t>
                      </a:r>
                      <a:endParaRPr i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Next milestone</a:t>
                      </a:r>
                      <a:endParaRPr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Start Date</a:t>
                      </a:r>
                      <a:endParaRPr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End Date</a:t>
                      </a:r>
                      <a:endParaRPr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Status</a:t>
                      </a:r>
                      <a:endParaRPr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P-planned O-ongoing C-completed S-Superseded</a:t>
                      </a:r>
                      <a:endParaRPr i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Remarks</a:t>
                      </a:r>
                      <a:endParaRPr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586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G-</a:t>
                      </a: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Release of CSB uncertainty model article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Finish comparative analysis of various dataloggers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June 2024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January 2025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draft is available upon request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586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G-</a:t>
                      </a: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Release of CSB toolkit / uncertainty model open-source  reference implementation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Gather feedback on beta release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January 2024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October 2024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reference implementation is available here:</a:t>
                      </a:r>
                      <a:b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en-US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https://pypi.org/project/csbtoolkit/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28" name="Google Shape;128;g2a1ad039c90_0_15"/>
          <p:cNvSpPr txBox="1"/>
          <p:nvPr/>
        </p:nvSpPr>
        <p:spPr>
          <a:xfrm>
            <a:off x="1634975" y="1765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d450118133_1_5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Reporting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2d450118133_1_5"/>
          <p:cNvSpPr txBox="1"/>
          <p:nvPr/>
        </p:nvSpPr>
        <p:spPr>
          <a:xfrm>
            <a:off x="1879125" y="1918925"/>
            <a:ext cx="88821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uncertainty model is being reviews for publication in the IHR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toolkit with the model and various CSB tools is in pre-release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ec77437464_0_16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Reporting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2ec77437464_0_16"/>
          <p:cNvSpPr txBox="1"/>
          <p:nvPr/>
        </p:nvSpPr>
        <p:spPr>
          <a:xfrm>
            <a:off x="1308350" y="1918925"/>
            <a:ext cx="100854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IHR article detailing a CSB-specific uncertainty model is under way</a:t>
            </a:r>
            <a:b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proposed model captures the subtleties of CSB data acquisition and processing, while providing a quantitative baseline for assessment of CSB data quality. It also provides a comparative analysis for different dataloggers to highlight the 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 in the diversity of offerings in terms of datalogging and software solutions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d450118133_1_10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Reporting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g2d450118133_1_10"/>
          <p:cNvSpPr txBox="1"/>
          <p:nvPr/>
        </p:nvSpPr>
        <p:spPr>
          <a:xfrm>
            <a:off x="1308350" y="1918925"/>
            <a:ext cx="100854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CSB toolkit containing reference implementations is now available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toolkit contains basic CSB-oriented geomatics functionality required from trusted nodes such as:</a:t>
            </a:r>
            <a:b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Georeferencing soundings using a robust model (ERS)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Motion compensation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Uncertainty model based on position, attitude, offsets, and depth</a:t>
            </a:r>
            <a:b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https://pypi.org/project/csbtoolkit/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ec77437464_0_11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Planned Activities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2ec77437464_0_11"/>
          <p:cNvSpPr txBox="1"/>
          <p:nvPr/>
        </p:nvSpPr>
        <p:spPr>
          <a:xfrm>
            <a:off x="1879125" y="1918925"/>
            <a:ext cx="8882100" cy="49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ublication of a reference model in the IHR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feedback on the use of our CSB toolkit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Collaboration with VBI and other software projects who have done considerable advances on other aspects of CSB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Discuss overlap with WI.C and WI.H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○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Outlier detection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○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Uncertainty model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ster_IHO_New_Log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2020-09-20T17:50:33Z</dcterms:created>
  <dc:creator>Alberto Costa Neves</dc:creator>
</cp:coreProperties>
</file>