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827" r:id="rId5"/>
    <p:sldId id="806" r:id="rId6"/>
    <p:sldId id="820" r:id="rId7"/>
    <p:sldId id="828" r:id="rId8"/>
    <p:sldId id="832" r:id="rId9"/>
    <p:sldId id="821" r:id="rId10"/>
    <p:sldId id="822" r:id="rId11"/>
    <p:sldId id="818" r:id="rId12"/>
    <p:sldId id="824" r:id="rId13"/>
    <p:sldId id="823" r:id="rId14"/>
    <p:sldId id="831" r:id="rId15"/>
    <p:sldId id="825" r:id="rId16"/>
    <p:sldId id="814" r:id="rId17"/>
    <p:sldId id="833" r:id="rId18"/>
    <p:sldId id="829" r:id="rId19"/>
    <p:sldId id="8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p:restoredTop sz="94631"/>
  </p:normalViewPr>
  <p:slideViewPr>
    <p:cSldViewPr snapToGrid="0" snapToObjects="1">
      <p:cViewPr varScale="1">
        <p:scale>
          <a:sx n="75" d="100"/>
          <a:sy n="75" d="100"/>
        </p:scale>
        <p:origin x="5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3E8D7-D89C-4AE4-B95C-4F7E1B8A0150}"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3DDC0-B5A6-444E-BFBF-80FF6C495B95}" type="slidenum">
              <a:rPr lang="en-US" smtClean="0"/>
              <a:t>‹#›</a:t>
            </a:fld>
            <a:endParaRPr lang="en-US"/>
          </a:p>
        </p:txBody>
      </p:sp>
    </p:spTree>
    <p:extLst>
      <p:ext uri="{BB962C8B-B14F-4D97-AF65-F5344CB8AC3E}">
        <p14:creationId xmlns:p14="http://schemas.microsoft.com/office/powerpoint/2010/main" val="32829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6A4F-00B5-7749-B335-22FB8AB55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41FA4-206F-5541-BF1B-54BA556A5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7320C8-0E00-D747-99B2-F9D899A87CE7}"/>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5" name="Footer Placeholder 4">
            <a:extLst>
              <a:ext uri="{FF2B5EF4-FFF2-40B4-BE49-F238E27FC236}">
                <a16:creationId xmlns:a16="http://schemas.microsoft.com/office/drawing/2014/main" id="{7499A9F0-09FB-D948-8DA3-C083CD90C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D6EC0-423C-2743-A9A3-0ED95E3906BA}"/>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209536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9E94-8371-F148-ACD0-1B650F33FD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4DFE61-8376-3947-A9BF-3AA82B8B29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8A40A-1C30-004E-A279-9F9EEC202102}"/>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5" name="Footer Placeholder 4">
            <a:extLst>
              <a:ext uri="{FF2B5EF4-FFF2-40B4-BE49-F238E27FC236}">
                <a16:creationId xmlns:a16="http://schemas.microsoft.com/office/drawing/2014/main" id="{AAB2DBDA-2760-8C4A-9089-F9E54E69F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3E811-CDE7-974D-81F8-00F440FE8DAB}"/>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162170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34AED-DDFC-094D-A164-44BCEF25A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1A9BC0-5634-8E49-A084-1B80C71AFE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34F00-7293-D343-B9DB-690C60BB8FB6}"/>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5" name="Footer Placeholder 4">
            <a:extLst>
              <a:ext uri="{FF2B5EF4-FFF2-40B4-BE49-F238E27FC236}">
                <a16:creationId xmlns:a16="http://schemas.microsoft.com/office/drawing/2014/main" id="{47EE1C33-EFFA-BD48-B60A-C4FDFD4D1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26A6F-A3E4-8849-81C0-9594A035597F}"/>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267904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3CD2-C75C-FF40-8A63-9B50C3971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30581-05DC-CE4F-8B19-D248AC6775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2C7CF-D241-D94D-9ED8-04E348A4A4A6}"/>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5" name="Footer Placeholder 4">
            <a:extLst>
              <a:ext uri="{FF2B5EF4-FFF2-40B4-BE49-F238E27FC236}">
                <a16:creationId xmlns:a16="http://schemas.microsoft.com/office/drawing/2014/main" id="{F6FD83FE-57F7-4B40-A2DB-0BC6ACCC3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EF439-E0C5-DD48-9B9E-7FBEE7A24E54}"/>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295291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80D3-B570-AD4B-85BA-D56DF8ACA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227F8-2AE8-1740-90B3-860131B6D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E00E48-3FD2-8D4B-9CEF-BA822E82FDF0}"/>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5" name="Footer Placeholder 4">
            <a:extLst>
              <a:ext uri="{FF2B5EF4-FFF2-40B4-BE49-F238E27FC236}">
                <a16:creationId xmlns:a16="http://schemas.microsoft.com/office/drawing/2014/main" id="{620397C9-3E0E-024E-8D47-E78C34CA0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D338B-A140-684A-A431-64117908A900}"/>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20155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37E7-FE36-F64C-9F6F-8A5336434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662B6-B6CA-254C-A962-2FE0349945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3D89A-6F20-5E41-9CB4-0655F556B3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65FFA-DBDE-7240-B28B-69DCD6AC710C}"/>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6" name="Footer Placeholder 5">
            <a:extLst>
              <a:ext uri="{FF2B5EF4-FFF2-40B4-BE49-F238E27FC236}">
                <a16:creationId xmlns:a16="http://schemas.microsoft.com/office/drawing/2014/main" id="{73480DD2-572B-DB41-85DB-251CE6B14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ACBC9-A9E7-6C4A-8481-198170B9C188}"/>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400174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7E18-4049-BD4B-A904-DE4999971B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0DED1E-71AF-9E40-9C1C-0ED4C742AB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8C3E1D-217D-F64F-9BDE-735EC263D9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5D1B47-0151-F540-AE23-BF3B9F7E5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B481AF-AACF-E745-B306-85AB0CF484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D5366-BE99-D149-A7AF-250D84751419}"/>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8" name="Footer Placeholder 7">
            <a:extLst>
              <a:ext uri="{FF2B5EF4-FFF2-40B4-BE49-F238E27FC236}">
                <a16:creationId xmlns:a16="http://schemas.microsoft.com/office/drawing/2014/main" id="{00EC3014-0D43-6A4D-BFDD-6931A7146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DDBD7-7171-684D-B122-08B00F309E1A}"/>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321192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1034-301D-5942-97B0-3ED3AD90D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64AEA-E278-BC4A-B75E-6F9F93760834}"/>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4" name="Footer Placeholder 3">
            <a:extLst>
              <a:ext uri="{FF2B5EF4-FFF2-40B4-BE49-F238E27FC236}">
                <a16:creationId xmlns:a16="http://schemas.microsoft.com/office/drawing/2014/main" id="{34E242D9-76F9-2546-9769-AC2340231E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2EE02-27C5-2A42-910D-D4F825B3C93F}"/>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247100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AE3E1-8F71-CF47-BCAD-DDF997722C5A}"/>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3" name="Footer Placeholder 2">
            <a:extLst>
              <a:ext uri="{FF2B5EF4-FFF2-40B4-BE49-F238E27FC236}">
                <a16:creationId xmlns:a16="http://schemas.microsoft.com/office/drawing/2014/main" id="{23476342-099A-1B4F-8DD4-01F5E294DA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6D7A96-ACB7-B04A-B4D4-FBE5D385B5B8}"/>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86497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6A2E-D9DC-7546-8A81-28E7422CF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ECE76-E51E-8E41-A32F-7F6674D8A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E8F59-E9E6-4242-9AF5-ED6ACDA7B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CAEBE9-19F8-9E45-929E-BA475E73B776}"/>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6" name="Footer Placeholder 5">
            <a:extLst>
              <a:ext uri="{FF2B5EF4-FFF2-40B4-BE49-F238E27FC236}">
                <a16:creationId xmlns:a16="http://schemas.microsoft.com/office/drawing/2014/main" id="{DBF77B68-4522-A74D-B3A4-68E9776A4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BFF4C-B42E-2842-8348-BB4789C23620}"/>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406483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602-1CCC-3748-A444-BDB31491A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C14683-DE94-6C42-9119-A751E0E11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09FA9-8F40-2D47-A5BD-FD8C24FF2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D14E86-C7B2-894B-8FFA-4CAE338CEA56}"/>
              </a:ext>
            </a:extLst>
          </p:cNvPr>
          <p:cNvSpPr>
            <a:spLocks noGrp="1"/>
          </p:cNvSpPr>
          <p:nvPr>
            <p:ph type="dt" sz="half" idx="10"/>
          </p:nvPr>
        </p:nvSpPr>
        <p:spPr/>
        <p:txBody>
          <a:bodyPr/>
          <a:lstStyle/>
          <a:p>
            <a:fld id="{17DA51FA-CAFA-454B-8A01-317AAC75F25D}" type="datetimeFigureOut">
              <a:rPr lang="en-US" smtClean="0"/>
              <a:t>10/29/2022</a:t>
            </a:fld>
            <a:endParaRPr lang="en-US"/>
          </a:p>
        </p:txBody>
      </p:sp>
      <p:sp>
        <p:nvSpPr>
          <p:cNvPr id="6" name="Footer Placeholder 5">
            <a:extLst>
              <a:ext uri="{FF2B5EF4-FFF2-40B4-BE49-F238E27FC236}">
                <a16:creationId xmlns:a16="http://schemas.microsoft.com/office/drawing/2014/main" id="{F2D2D1A7-D759-AE42-988E-F55EDFAB0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583A2-0217-7A47-9708-F3E781D09FA2}"/>
              </a:ext>
            </a:extLst>
          </p:cNvPr>
          <p:cNvSpPr>
            <a:spLocks noGrp="1"/>
          </p:cNvSpPr>
          <p:nvPr>
            <p:ph type="sldNum" sz="quarter" idx="12"/>
          </p:nvPr>
        </p:nvSpPr>
        <p:spPr/>
        <p:txBody>
          <a:bodyPr/>
          <a:lstStyle/>
          <a:p>
            <a:fld id="{1936D665-F14E-D744-9E72-5FF021F2E937}" type="slidenum">
              <a:rPr lang="en-US" smtClean="0"/>
              <a:t>‹#›</a:t>
            </a:fld>
            <a:endParaRPr lang="en-US"/>
          </a:p>
        </p:txBody>
      </p:sp>
    </p:spTree>
    <p:extLst>
      <p:ext uri="{BB962C8B-B14F-4D97-AF65-F5344CB8AC3E}">
        <p14:creationId xmlns:p14="http://schemas.microsoft.com/office/powerpoint/2010/main" val="339025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0D511-A4AF-D241-8015-F915AC40E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07ECE-3CBA-FF4B-9949-4830F1371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BCD05-2609-C745-AE5A-2C7DF993A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A51FA-CAFA-454B-8A01-317AAC75F25D}" type="datetimeFigureOut">
              <a:rPr lang="en-US" smtClean="0"/>
              <a:t>10/29/2022</a:t>
            </a:fld>
            <a:endParaRPr lang="en-US"/>
          </a:p>
        </p:txBody>
      </p:sp>
      <p:sp>
        <p:nvSpPr>
          <p:cNvPr id="5" name="Footer Placeholder 4">
            <a:extLst>
              <a:ext uri="{FF2B5EF4-FFF2-40B4-BE49-F238E27FC236}">
                <a16:creationId xmlns:a16="http://schemas.microsoft.com/office/drawing/2014/main" id="{B557E840-BE4C-CD4A-8AA9-2925FB4AE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129227-3DE6-694B-87B8-9F27F1EAF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6D665-F14E-D744-9E72-5FF021F2E937}" type="slidenum">
              <a:rPr lang="en-US" smtClean="0"/>
              <a:t>‹#›</a:t>
            </a:fld>
            <a:endParaRPr lang="en-US"/>
          </a:p>
        </p:txBody>
      </p:sp>
      <p:grpSp>
        <p:nvGrpSpPr>
          <p:cNvPr id="7" name="Group 6">
            <a:extLst>
              <a:ext uri="{FF2B5EF4-FFF2-40B4-BE49-F238E27FC236}">
                <a16:creationId xmlns:a16="http://schemas.microsoft.com/office/drawing/2014/main" id="{E8FFE244-CB9F-5E4B-97A6-D8494633F265}"/>
              </a:ext>
            </a:extLst>
          </p:cNvPr>
          <p:cNvGrpSpPr/>
          <p:nvPr userDrawn="1"/>
        </p:nvGrpSpPr>
        <p:grpSpPr>
          <a:xfrm>
            <a:off x="0" y="5832847"/>
            <a:ext cx="12192000" cy="1025153"/>
            <a:chOff x="0" y="5832847"/>
            <a:chExt cx="12192000" cy="1025153"/>
          </a:xfrm>
        </p:grpSpPr>
        <p:pic>
          <p:nvPicPr>
            <p:cNvPr id="8" name="Picture 7">
              <a:extLst>
                <a:ext uri="{FF2B5EF4-FFF2-40B4-BE49-F238E27FC236}">
                  <a16:creationId xmlns:a16="http://schemas.microsoft.com/office/drawing/2014/main" id="{15145B33-46F0-9343-94ED-A1103622EF06}"/>
                </a:ext>
              </a:extLst>
            </p:cNvPr>
            <p:cNvPicPr>
              <a:picLocks noChangeAspect="1"/>
            </p:cNvPicPr>
            <p:nvPr/>
          </p:nvPicPr>
          <p:blipFill>
            <a:blip r:embed="rId13"/>
            <a:stretch>
              <a:fillRect/>
            </a:stretch>
          </p:blipFill>
          <p:spPr>
            <a:xfrm>
              <a:off x="0" y="5832847"/>
              <a:ext cx="12192000" cy="1025153"/>
            </a:xfrm>
            <a:prstGeom prst="rect">
              <a:avLst/>
            </a:prstGeom>
          </p:spPr>
        </p:pic>
        <p:grpSp>
          <p:nvGrpSpPr>
            <p:cNvPr id="9" name="Group 8">
              <a:extLst>
                <a:ext uri="{FF2B5EF4-FFF2-40B4-BE49-F238E27FC236}">
                  <a16:creationId xmlns:a16="http://schemas.microsoft.com/office/drawing/2014/main" id="{09020A60-9436-3540-9910-B23D0FD59FDD}"/>
                </a:ext>
              </a:extLst>
            </p:cNvPr>
            <p:cNvGrpSpPr/>
            <p:nvPr/>
          </p:nvGrpSpPr>
          <p:grpSpPr>
            <a:xfrm>
              <a:off x="10349437" y="5948901"/>
              <a:ext cx="1692656" cy="789178"/>
              <a:chOff x="9676983" y="5038879"/>
              <a:chExt cx="1895424" cy="883716"/>
            </a:xfrm>
          </p:grpSpPr>
          <p:pic>
            <p:nvPicPr>
              <p:cNvPr id="12" name="Picture 11">
                <a:extLst>
                  <a:ext uri="{FF2B5EF4-FFF2-40B4-BE49-F238E27FC236}">
                    <a16:creationId xmlns:a16="http://schemas.microsoft.com/office/drawing/2014/main" id="{4D74F1EB-FBB0-6A4E-951F-8CCE4C955C6B}"/>
                  </a:ext>
                </a:extLst>
              </p:cNvPr>
              <p:cNvPicPr>
                <a:picLocks noChangeAspect="1"/>
              </p:cNvPicPr>
              <p:nvPr/>
            </p:nvPicPr>
            <p:blipFill>
              <a:blip r:embed="rId14"/>
              <a:stretch>
                <a:fillRect/>
              </a:stretch>
            </p:blipFill>
            <p:spPr>
              <a:xfrm>
                <a:off x="9676983" y="5068861"/>
                <a:ext cx="1092780" cy="853734"/>
              </a:xfrm>
              <a:prstGeom prst="rect">
                <a:avLst/>
              </a:prstGeom>
            </p:spPr>
          </p:pic>
          <p:pic>
            <p:nvPicPr>
              <p:cNvPr id="13" name="Picture 12">
                <a:extLst>
                  <a:ext uri="{FF2B5EF4-FFF2-40B4-BE49-F238E27FC236}">
                    <a16:creationId xmlns:a16="http://schemas.microsoft.com/office/drawing/2014/main" id="{745FD211-A23D-CF4B-8C91-B23379287193}"/>
                  </a:ext>
                </a:extLst>
              </p:cNvPr>
              <p:cNvPicPr>
                <a:picLocks noChangeAspect="1"/>
              </p:cNvPicPr>
              <p:nvPr/>
            </p:nvPicPr>
            <p:blipFill>
              <a:blip r:embed="rId15"/>
              <a:stretch>
                <a:fillRect/>
              </a:stretch>
            </p:blipFill>
            <p:spPr>
              <a:xfrm>
                <a:off x="10872345" y="5038879"/>
                <a:ext cx="700062" cy="870809"/>
              </a:xfrm>
              <a:prstGeom prst="rect">
                <a:avLst/>
              </a:prstGeom>
            </p:spPr>
          </p:pic>
        </p:grpSp>
        <p:pic>
          <p:nvPicPr>
            <p:cNvPr id="10" name="Picture 9">
              <a:extLst>
                <a:ext uri="{FF2B5EF4-FFF2-40B4-BE49-F238E27FC236}">
                  <a16:creationId xmlns:a16="http://schemas.microsoft.com/office/drawing/2014/main" id="{D3191E74-CD92-CF4D-BABF-5DFDAB703E2B}"/>
                </a:ext>
              </a:extLst>
            </p:cNvPr>
            <p:cNvPicPr>
              <a:picLocks noChangeAspect="1"/>
            </p:cNvPicPr>
            <p:nvPr/>
          </p:nvPicPr>
          <p:blipFill>
            <a:blip r:embed="rId16"/>
            <a:stretch>
              <a:fillRect/>
            </a:stretch>
          </p:blipFill>
          <p:spPr>
            <a:xfrm>
              <a:off x="8357106" y="5891135"/>
              <a:ext cx="909603" cy="921895"/>
            </a:xfrm>
            <a:prstGeom prst="rect">
              <a:avLst/>
            </a:prstGeom>
          </p:spPr>
        </p:pic>
        <p:pic>
          <p:nvPicPr>
            <p:cNvPr id="11" name="Picture 10">
              <a:extLst>
                <a:ext uri="{FF2B5EF4-FFF2-40B4-BE49-F238E27FC236}">
                  <a16:creationId xmlns:a16="http://schemas.microsoft.com/office/drawing/2014/main" id="{989834C6-0F85-9247-A2A8-E82432CB7C41}"/>
                </a:ext>
              </a:extLst>
            </p:cNvPr>
            <p:cNvPicPr>
              <a:picLocks noChangeAspect="1"/>
            </p:cNvPicPr>
            <p:nvPr/>
          </p:nvPicPr>
          <p:blipFill rotWithShape="1">
            <a:blip r:embed="rId17"/>
            <a:srcRect r="66786"/>
            <a:stretch/>
          </p:blipFill>
          <p:spPr>
            <a:xfrm>
              <a:off x="9491130" y="5998139"/>
              <a:ext cx="733231" cy="735875"/>
            </a:xfrm>
            <a:prstGeom prst="rect">
              <a:avLst/>
            </a:prstGeom>
          </p:spPr>
        </p:pic>
      </p:grpSp>
    </p:spTree>
    <p:extLst>
      <p:ext uri="{BB962C8B-B14F-4D97-AF65-F5344CB8AC3E}">
        <p14:creationId xmlns:p14="http://schemas.microsoft.com/office/powerpoint/2010/main" val="3980354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C64F4F-10A4-0441-880B-7FA6E99F1A1B}"/>
              </a:ext>
            </a:extLst>
          </p:cNvPr>
          <p:cNvPicPr>
            <a:picLocks noChangeAspect="1"/>
          </p:cNvPicPr>
          <p:nvPr/>
        </p:nvPicPr>
        <p:blipFill rotWithShape="1">
          <a:blip r:embed="rId2"/>
          <a:srcRect l="5357" r="17062"/>
          <a:stretch/>
        </p:blipFill>
        <p:spPr>
          <a:xfrm>
            <a:off x="-549640" y="0"/>
            <a:ext cx="12876551" cy="6858000"/>
          </a:xfrm>
          <a:prstGeom prst="rect">
            <a:avLst/>
          </a:prstGeom>
        </p:spPr>
      </p:pic>
      <p:sp>
        <p:nvSpPr>
          <p:cNvPr id="5" name="Title 1">
            <a:extLst>
              <a:ext uri="{FF2B5EF4-FFF2-40B4-BE49-F238E27FC236}">
                <a16:creationId xmlns:a16="http://schemas.microsoft.com/office/drawing/2014/main" id="{9C214C91-DACB-EF4D-BEB4-67F0152841AC}"/>
              </a:ext>
            </a:extLst>
          </p:cNvPr>
          <p:cNvSpPr txBox="1">
            <a:spLocks/>
          </p:cNvSpPr>
          <p:nvPr/>
        </p:nvSpPr>
        <p:spPr>
          <a:xfrm>
            <a:off x="3866178" y="1997916"/>
            <a:ext cx="7978588" cy="23876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Technical Subcommittee on Ocean Mapping (TSCOM)</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GGC39 October, 2022</a:t>
            </a:r>
          </a:p>
        </p:txBody>
      </p:sp>
      <p:sp>
        <p:nvSpPr>
          <p:cNvPr id="6" name="Content Placeholder 2">
            <a:extLst>
              <a:ext uri="{FF2B5EF4-FFF2-40B4-BE49-F238E27FC236}">
                <a16:creationId xmlns:a16="http://schemas.microsoft.com/office/drawing/2014/main" id="{9F916A09-BD03-F941-9F4D-D8649889BCC5}"/>
              </a:ext>
            </a:extLst>
          </p:cNvPr>
          <p:cNvSpPr>
            <a:spLocks noGrp="1"/>
          </p:cNvSpPr>
          <p:nvPr>
            <p:ph idx="1"/>
          </p:nvPr>
        </p:nvSpPr>
        <p:spPr>
          <a:xfrm>
            <a:off x="4256142" y="4405238"/>
            <a:ext cx="7588624" cy="1506071"/>
          </a:xfrm>
        </p:spPr>
        <p:txBody>
          <a:bodyPr>
            <a:normAutofit/>
          </a:bodyPr>
          <a:lstStyle/>
          <a:p>
            <a:pPr marL="0" indent="0" algn="r">
              <a:buNone/>
            </a:pPr>
            <a:r>
              <a:rPr lang="en-US" sz="3200" dirty="0">
                <a:solidFill>
                  <a:schemeClr val="bg1"/>
                </a:solidFill>
              </a:rPr>
              <a:t>George Spoelstra (Chair)</a:t>
            </a:r>
          </a:p>
          <a:p>
            <a:pPr marL="0" indent="0" algn="r">
              <a:buNone/>
            </a:pPr>
            <a:r>
              <a:rPr lang="en-US" sz="3200" dirty="0">
                <a:solidFill>
                  <a:schemeClr val="bg1"/>
                </a:solidFill>
              </a:rPr>
              <a:t>Federica Foglini (Vice-Chair)</a:t>
            </a:r>
          </a:p>
        </p:txBody>
      </p:sp>
    </p:spTree>
    <p:extLst>
      <p:ext uri="{BB962C8B-B14F-4D97-AF65-F5344CB8AC3E}">
        <p14:creationId xmlns:p14="http://schemas.microsoft.com/office/powerpoint/2010/main" val="73218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14A5A-3BA8-43DA-968D-A0613303947C}"/>
              </a:ext>
            </a:extLst>
          </p:cNvPr>
          <p:cNvSpPr>
            <a:spLocks noGrp="1"/>
          </p:cNvSpPr>
          <p:nvPr>
            <p:ph type="title"/>
          </p:nvPr>
        </p:nvSpPr>
        <p:spPr/>
        <p:txBody>
          <a:bodyPr>
            <a:normAutofit fontScale="90000"/>
          </a:bodyPr>
          <a:lstStyle/>
          <a:p>
            <a:r>
              <a:rPr lang="en-US" b="1" dirty="0"/>
              <a:t>Opportunistic mapping resources working group</a:t>
            </a:r>
            <a:br>
              <a:rPr lang="en-US" b="1" dirty="0"/>
            </a:br>
            <a:r>
              <a:rPr lang="en-US" sz="2700" b="1" dirty="0"/>
              <a:t>Erin Heffron</a:t>
            </a:r>
            <a:endParaRPr lang="fr-FR" dirty="0"/>
          </a:p>
        </p:txBody>
      </p:sp>
      <p:sp>
        <p:nvSpPr>
          <p:cNvPr id="3" name="Espace réservé du contenu 2">
            <a:extLst>
              <a:ext uri="{FF2B5EF4-FFF2-40B4-BE49-F238E27FC236}">
                <a16:creationId xmlns:a16="http://schemas.microsoft.com/office/drawing/2014/main" id="{A4DD2D0A-B639-4721-8938-1E64A27BFB36}"/>
              </a:ext>
            </a:extLst>
          </p:cNvPr>
          <p:cNvSpPr>
            <a:spLocks noGrp="1"/>
          </p:cNvSpPr>
          <p:nvPr>
            <p:ph idx="1"/>
          </p:nvPr>
        </p:nvSpPr>
        <p:spPr/>
        <p:txBody>
          <a:bodyPr>
            <a:normAutofit/>
          </a:bodyPr>
          <a:lstStyle/>
          <a:p>
            <a:r>
              <a:rPr lang="fr-FR" sz="2400" dirty="0"/>
              <a:t>Objective: </a:t>
            </a:r>
            <a:r>
              <a:rPr lang="en-US" sz="2400" dirty="0"/>
              <a:t>To develop, test, and deliver resources that promote acquisition of seabed data by the seafloor mapping community in areas identified as gaps in the current coverage following the A+B+C=100% paradigm</a:t>
            </a:r>
          </a:p>
          <a:p>
            <a:r>
              <a:rPr lang="en-US" sz="2400" dirty="0"/>
              <a:t>Preliminary report is submitted. Needs more work</a:t>
            </a:r>
          </a:p>
          <a:p>
            <a:r>
              <a:rPr lang="en-US" sz="2400" dirty="0"/>
              <a:t>Preliminary report conclusion: required data is not globally available </a:t>
            </a:r>
            <a:endParaRPr lang="fr-FR" sz="2400" dirty="0"/>
          </a:p>
          <a:p>
            <a:pPr>
              <a:buFont typeface="Wingdings" panose="05000000000000000000" pitchFamily="2" charset="2"/>
              <a:buChar char="Ø"/>
            </a:pPr>
            <a:endParaRPr lang="fr-FR" sz="2400" dirty="0"/>
          </a:p>
        </p:txBody>
      </p:sp>
      <p:sp>
        <p:nvSpPr>
          <p:cNvPr id="4" name="Espace réservé du contenu 2">
            <a:extLst>
              <a:ext uri="{FF2B5EF4-FFF2-40B4-BE49-F238E27FC236}">
                <a16:creationId xmlns:a16="http://schemas.microsoft.com/office/drawing/2014/main" id="{CC2ABD44-D893-463C-BF16-5A9A4BC0CA6F}"/>
              </a:ext>
            </a:extLst>
          </p:cNvPr>
          <p:cNvSpPr txBox="1">
            <a:spLocks/>
          </p:cNvSpPr>
          <p:nvPr/>
        </p:nvSpPr>
        <p:spPr>
          <a:xfrm>
            <a:off x="5329381" y="4455602"/>
            <a:ext cx="6650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t>2023 Action Items</a:t>
            </a:r>
          </a:p>
          <a:p>
            <a:pPr>
              <a:buFont typeface="Wingdings" panose="05000000000000000000" pitchFamily="2" charset="2"/>
              <a:buChar char="Ø"/>
            </a:pPr>
            <a:r>
              <a:rPr lang="fr-FR" sz="2000" dirty="0"/>
              <a:t>Design and </a:t>
            </a:r>
            <a:r>
              <a:rPr lang="fr-FR" sz="2000" dirty="0" err="1"/>
              <a:t>develop</a:t>
            </a:r>
            <a:r>
              <a:rPr lang="fr-FR" sz="2000" dirty="0"/>
              <a:t> A+B+C=100% data layer in close </a:t>
            </a:r>
            <a:r>
              <a:rPr lang="fr-FR" sz="2000" dirty="0" err="1"/>
              <a:t>cooperation</a:t>
            </a:r>
            <a:r>
              <a:rPr lang="fr-FR" sz="2000" dirty="0"/>
              <a:t> </a:t>
            </a:r>
            <a:r>
              <a:rPr lang="fr-FR" sz="2000" dirty="0" err="1"/>
              <a:t>with</a:t>
            </a:r>
            <a:r>
              <a:rPr lang="fr-FR" sz="2000" dirty="0"/>
              <a:t> Seabed 2030 </a:t>
            </a:r>
          </a:p>
          <a:p>
            <a:pPr>
              <a:buFont typeface="Wingdings" panose="05000000000000000000" pitchFamily="2" charset="2"/>
              <a:buChar char="Ø"/>
            </a:pPr>
            <a:endParaRPr lang="fr-FR" sz="2000" dirty="0"/>
          </a:p>
        </p:txBody>
      </p:sp>
    </p:spTree>
    <p:extLst>
      <p:ext uri="{BB962C8B-B14F-4D97-AF65-F5344CB8AC3E}">
        <p14:creationId xmlns:p14="http://schemas.microsoft.com/office/powerpoint/2010/main" val="362648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438E-4FB6-4305-A573-04A7BB20569D}"/>
              </a:ext>
            </a:extLst>
          </p:cNvPr>
          <p:cNvSpPr>
            <a:spLocks noGrp="1"/>
          </p:cNvSpPr>
          <p:nvPr>
            <p:ph type="title"/>
          </p:nvPr>
        </p:nvSpPr>
        <p:spPr/>
        <p:txBody>
          <a:bodyPr/>
          <a:lstStyle/>
          <a:p>
            <a:pPr algn="l"/>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Applied Discrete Global Grid Systems</a:t>
            </a:r>
            <a:br>
              <a:rPr lang="en-US" sz="1800" b="0" i="0" u="none" strike="noStrike" baseline="0" dirty="0">
                <a:solidFill>
                  <a:srgbClr val="000000"/>
                </a:solidFill>
                <a:latin typeface="Calibri" panose="020F0502020204030204" pitchFamily="34" charset="0"/>
              </a:rPr>
            </a:br>
            <a:r>
              <a:rPr lang="en-US" sz="2400" b="0" i="0" u="none" strike="noStrike" baseline="0" dirty="0">
                <a:solidFill>
                  <a:srgbClr val="000000"/>
                </a:solidFill>
                <a:latin typeface="Calibri" panose="020F0502020204030204" pitchFamily="34" charset="0"/>
              </a:rPr>
              <a:t>Boele Kuipers</a:t>
            </a:r>
            <a:endParaRPr lang="en-US" sz="2400" dirty="0"/>
          </a:p>
        </p:txBody>
      </p:sp>
      <p:sp>
        <p:nvSpPr>
          <p:cNvPr id="3" name="Content Placeholder 2">
            <a:extLst>
              <a:ext uri="{FF2B5EF4-FFF2-40B4-BE49-F238E27FC236}">
                <a16:creationId xmlns:a16="http://schemas.microsoft.com/office/drawing/2014/main" id="{A016A348-D5CB-43B8-AC47-610AB0BCDDBD}"/>
              </a:ext>
            </a:extLst>
          </p:cNvPr>
          <p:cNvSpPr>
            <a:spLocks noGrp="1"/>
          </p:cNvSpPr>
          <p:nvPr>
            <p:ph idx="1"/>
          </p:nvPr>
        </p:nvSpPr>
        <p:spPr/>
        <p:txBody>
          <a:bodyPr/>
          <a:lstStyle/>
          <a:p>
            <a:r>
              <a:rPr lang="en-US" dirty="0"/>
              <a:t>Workgroup established (4 members so far)</a:t>
            </a:r>
          </a:p>
          <a:p>
            <a:r>
              <a:rPr lang="en-US" dirty="0"/>
              <a:t>Goal is to research current state of the art technologies and advise on   the use of A-DGGS for GEBCO grid</a:t>
            </a:r>
          </a:p>
          <a:p>
            <a:r>
              <a:rPr lang="en-US" dirty="0"/>
              <a:t>We aim from strong industry support</a:t>
            </a:r>
          </a:p>
          <a:p>
            <a:endParaRPr lang="en-US" dirty="0"/>
          </a:p>
          <a:p>
            <a:endParaRPr lang="en-US" dirty="0"/>
          </a:p>
        </p:txBody>
      </p:sp>
    </p:spTree>
    <p:extLst>
      <p:ext uri="{BB962C8B-B14F-4D97-AF65-F5344CB8AC3E}">
        <p14:creationId xmlns:p14="http://schemas.microsoft.com/office/powerpoint/2010/main" val="397115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BE0E0-191B-434D-BFE7-85F187EFFD2E}"/>
              </a:ext>
            </a:extLst>
          </p:cNvPr>
          <p:cNvSpPr>
            <a:spLocks noGrp="1"/>
          </p:cNvSpPr>
          <p:nvPr>
            <p:ph type="title"/>
          </p:nvPr>
        </p:nvSpPr>
        <p:spPr/>
        <p:txBody>
          <a:bodyPr/>
          <a:lstStyle/>
          <a:p>
            <a:r>
              <a:rPr lang="fr-FR" dirty="0" err="1"/>
              <a:t>Using</a:t>
            </a:r>
            <a:r>
              <a:rPr lang="fr-FR" dirty="0"/>
              <a:t> </a:t>
            </a:r>
            <a:r>
              <a:rPr lang="fr-FR" dirty="0" err="1"/>
              <a:t>Deep</a:t>
            </a:r>
            <a:r>
              <a:rPr lang="fr-FR" dirty="0"/>
              <a:t> </a:t>
            </a:r>
            <a:r>
              <a:rPr lang="fr-FR" dirty="0" err="1"/>
              <a:t>Argo</a:t>
            </a:r>
            <a:r>
              <a:rPr lang="fr-FR" dirty="0"/>
              <a:t> </a:t>
            </a:r>
            <a:r>
              <a:rPr lang="fr-FR" dirty="0" err="1"/>
              <a:t>Float</a:t>
            </a:r>
            <a:r>
              <a:rPr lang="fr-FR" dirty="0"/>
              <a:t> profiles as validation </a:t>
            </a:r>
            <a:r>
              <a:rPr lang="fr-FR" sz="2400" dirty="0"/>
              <a:t>Thierry Schmitt</a:t>
            </a:r>
          </a:p>
        </p:txBody>
      </p:sp>
      <p:sp>
        <p:nvSpPr>
          <p:cNvPr id="3" name="Espace réservé du contenu 2">
            <a:extLst>
              <a:ext uri="{FF2B5EF4-FFF2-40B4-BE49-F238E27FC236}">
                <a16:creationId xmlns:a16="http://schemas.microsoft.com/office/drawing/2014/main" id="{E71042D5-9D0A-4DED-A817-FEA261E6C406}"/>
              </a:ext>
            </a:extLst>
          </p:cNvPr>
          <p:cNvSpPr>
            <a:spLocks noGrp="1"/>
          </p:cNvSpPr>
          <p:nvPr>
            <p:ph idx="1"/>
          </p:nvPr>
        </p:nvSpPr>
        <p:spPr/>
        <p:txBody>
          <a:bodyPr>
            <a:normAutofit/>
          </a:bodyPr>
          <a:lstStyle/>
          <a:p>
            <a:r>
              <a:rPr lang="en-US" sz="2400" dirty="0"/>
              <a:t>Initiated by IHB</a:t>
            </a:r>
          </a:p>
          <a:p>
            <a:r>
              <a:rPr lang="en-US" sz="2400" dirty="0"/>
              <a:t>Objective: Check out grounding of Deep Argo Float vs known bathymetry from GEBCO</a:t>
            </a:r>
          </a:p>
          <a:p>
            <a:r>
              <a:rPr lang="en-US" sz="2400" dirty="0"/>
              <a:t>Project at its early stage, experimenting (seeking internship candidates)</a:t>
            </a:r>
          </a:p>
          <a:p>
            <a:r>
              <a:rPr lang="en-US" sz="2400" dirty="0"/>
              <a:t>First meeting with ARGO community scheduled for November</a:t>
            </a:r>
          </a:p>
          <a:p>
            <a:r>
              <a:rPr lang="en-US" sz="2400" dirty="0"/>
              <a:t>Focus on accuracy</a:t>
            </a:r>
          </a:p>
        </p:txBody>
      </p:sp>
      <p:sp>
        <p:nvSpPr>
          <p:cNvPr id="4" name="Espace réservé du contenu 2">
            <a:extLst>
              <a:ext uri="{FF2B5EF4-FFF2-40B4-BE49-F238E27FC236}">
                <a16:creationId xmlns:a16="http://schemas.microsoft.com/office/drawing/2014/main" id="{796B4AA7-0E60-F5F0-9B01-926192368895}"/>
              </a:ext>
            </a:extLst>
          </p:cNvPr>
          <p:cNvSpPr txBox="1">
            <a:spLocks/>
          </p:cNvSpPr>
          <p:nvPr/>
        </p:nvSpPr>
        <p:spPr>
          <a:xfrm>
            <a:off x="5329381" y="4455602"/>
            <a:ext cx="6650182" cy="1228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2023 Action Items</a:t>
            </a:r>
          </a:p>
          <a:p>
            <a:pPr>
              <a:buFont typeface="Wingdings" panose="05000000000000000000" pitchFamily="2" charset="2"/>
              <a:buChar char="Ø"/>
            </a:pPr>
            <a:r>
              <a:rPr lang="en-US" sz="2000"/>
              <a:t>Investigate feasibility </a:t>
            </a:r>
          </a:p>
          <a:p>
            <a:pPr>
              <a:buFont typeface="Wingdings" panose="05000000000000000000" pitchFamily="2" charset="2"/>
              <a:buChar char="Ø"/>
            </a:pPr>
            <a:endParaRPr lang="en-US" sz="2000"/>
          </a:p>
        </p:txBody>
      </p:sp>
    </p:spTree>
    <p:extLst>
      <p:ext uri="{BB962C8B-B14F-4D97-AF65-F5344CB8AC3E}">
        <p14:creationId xmlns:p14="http://schemas.microsoft.com/office/powerpoint/2010/main" val="15027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B9E55-842C-4F87-A9C0-E2579987B0DB}"/>
              </a:ext>
            </a:extLst>
          </p:cNvPr>
          <p:cNvSpPr>
            <a:spLocks noGrp="1"/>
          </p:cNvSpPr>
          <p:nvPr>
            <p:ph type="title"/>
          </p:nvPr>
        </p:nvSpPr>
        <p:spPr/>
        <p:txBody>
          <a:bodyPr/>
          <a:lstStyle/>
          <a:p>
            <a:r>
              <a:rPr lang="fr-FR" dirty="0" err="1"/>
              <a:t>Undersea</a:t>
            </a:r>
            <a:r>
              <a:rPr lang="fr-FR" dirty="0"/>
              <a:t> </a:t>
            </a:r>
            <a:r>
              <a:rPr lang="fr-FR" dirty="0" err="1"/>
              <a:t>Feature</a:t>
            </a:r>
            <a:r>
              <a:rPr lang="fr-FR" dirty="0"/>
              <a:t> </a:t>
            </a:r>
            <a:r>
              <a:rPr lang="fr-FR" dirty="0" err="1"/>
              <a:t>Detection</a:t>
            </a:r>
            <a:r>
              <a:rPr lang="fr-FR" dirty="0"/>
              <a:t> Project (action not </a:t>
            </a:r>
            <a:r>
              <a:rPr lang="fr-FR" dirty="0" err="1"/>
              <a:t>started</a:t>
            </a:r>
            <a:r>
              <a:rPr lang="fr-FR" dirty="0"/>
              <a:t>)</a:t>
            </a:r>
          </a:p>
        </p:txBody>
      </p:sp>
      <p:sp>
        <p:nvSpPr>
          <p:cNvPr id="3" name="Espace réservé du contenu 2">
            <a:extLst>
              <a:ext uri="{FF2B5EF4-FFF2-40B4-BE49-F238E27FC236}">
                <a16:creationId xmlns:a16="http://schemas.microsoft.com/office/drawing/2014/main" id="{950010CB-2BF9-4606-82BE-3D4FC3C3ED24}"/>
              </a:ext>
            </a:extLst>
          </p:cNvPr>
          <p:cNvSpPr>
            <a:spLocks noGrp="1"/>
          </p:cNvSpPr>
          <p:nvPr>
            <p:ph idx="1"/>
          </p:nvPr>
        </p:nvSpPr>
        <p:spPr>
          <a:xfrm>
            <a:off x="838200" y="1825625"/>
            <a:ext cx="6959599" cy="837247"/>
          </a:xfrm>
        </p:spPr>
        <p:txBody>
          <a:bodyPr>
            <a:normAutofit/>
          </a:bodyPr>
          <a:lstStyle/>
          <a:p>
            <a:r>
              <a:rPr lang="fr-FR" sz="2400" dirty="0"/>
              <a:t>Lead/</a:t>
            </a:r>
            <a:r>
              <a:rPr lang="fr-FR" sz="2400" dirty="0" err="1"/>
              <a:t>requested</a:t>
            </a:r>
            <a:r>
              <a:rPr lang="fr-FR" sz="2400" dirty="0"/>
              <a:t> by CHS (Anna </a:t>
            </a:r>
            <a:r>
              <a:rPr lang="fr-FR" sz="2400" dirty="0" err="1"/>
              <a:t>Heindi</a:t>
            </a:r>
            <a:r>
              <a:rPr lang="fr-FR" sz="2400" dirty="0"/>
              <a:t>, SCUFN </a:t>
            </a:r>
            <a:r>
              <a:rPr lang="fr-FR" sz="2400" dirty="0" err="1"/>
              <a:t>member</a:t>
            </a:r>
            <a:r>
              <a:rPr lang="fr-FR" sz="2400" dirty="0"/>
              <a:t>)</a:t>
            </a:r>
          </a:p>
          <a:p>
            <a:endParaRPr lang="fr-FR" sz="2400" dirty="0"/>
          </a:p>
        </p:txBody>
      </p:sp>
      <p:grpSp>
        <p:nvGrpSpPr>
          <p:cNvPr id="4" name="Group 4">
            <a:extLst>
              <a:ext uri="{FF2B5EF4-FFF2-40B4-BE49-F238E27FC236}">
                <a16:creationId xmlns:a16="http://schemas.microsoft.com/office/drawing/2014/main" id="{02AB6F40-FFD0-4342-B4E1-EA49BB3620A0}"/>
              </a:ext>
            </a:extLst>
          </p:cNvPr>
          <p:cNvGrpSpPr>
            <a:grpSpLocks/>
          </p:cNvGrpSpPr>
          <p:nvPr/>
        </p:nvGrpSpPr>
        <p:grpSpPr bwMode="auto">
          <a:xfrm>
            <a:off x="8203389" y="1436688"/>
            <a:ext cx="3741738" cy="1506537"/>
            <a:chOff x="430213" y="2312988"/>
            <a:chExt cx="7075487" cy="3321050"/>
          </a:xfrm>
        </p:grpSpPr>
        <p:grpSp>
          <p:nvGrpSpPr>
            <p:cNvPr id="5" name="组合 24">
              <a:extLst>
                <a:ext uri="{FF2B5EF4-FFF2-40B4-BE49-F238E27FC236}">
                  <a16:creationId xmlns:a16="http://schemas.microsoft.com/office/drawing/2014/main" id="{2A10767D-709E-425A-B55F-C9996F15CA3A}"/>
                </a:ext>
              </a:extLst>
            </p:cNvPr>
            <p:cNvGrpSpPr>
              <a:grpSpLocks/>
            </p:cNvGrpSpPr>
            <p:nvPr/>
          </p:nvGrpSpPr>
          <p:grpSpPr bwMode="auto">
            <a:xfrm>
              <a:off x="508000" y="2351088"/>
              <a:ext cx="1325563" cy="1733550"/>
              <a:chOff x="677334" y="1992787"/>
              <a:chExt cx="1776457" cy="2320077"/>
            </a:xfrm>
          </p:grpSpPr>
          <p:pic>
            <p:nvPicPr>
              <p:cNvPr id="25" name="图片 3">
                <a:extLst>
                  <a:ext uri="{FF2B5EF4-FFF2-40B4-BE49-F238E27FC236}">
                    <a16:creationId xmlns:a16="http://schemas.microsoft.com/office/drawing/2014/main" id="{5700E563-2C7F-49E0-9B31-4A896B82EB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992787"/>
                <a:ext cx="1776457" cy="197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9">
                <a:extLst>
                  <a:ext uri="{FF2B5EF4-FFF2-40B4-BE49-F238E27FC236}">
                    <a16:creationId xmlns:a16="http://schemas.microsoft.com/office/drawing/2014/main" id="{37746E02-0B5E-4081-90B4-DCBF39E8DB24}"/>
                  </a:ext>
                </a:extLst>
              </p:cNvPr>
              <p:cNvSpPr txBox="1"/>
              <p:nvPr/>
            </p:nvSpPr>
            <p:spPr>
              <a:xfrm>
                <a:off x="1265046" y="3974459"/>
                <a:ext cx="635635" cy="337216"/>
              </a:xfrm>
              <a:prstGeom prst="rect">
                <a:avLst/>
              </a:prstGeom>
              <a:noFill/>
            </p:spPr>
            <p:txBody>
              <a:bodyPr wrap="none">
                <a:spAutoFit/>
              </a:bodyPr>
              <a:lstStyle/>
              <a:p>
                <a:pPr>
                  <a:defRPr/>
                </a:pPr>
                <a:r>
                  <a:rPr lang="en-US" sz="1050" dirty="0"/>
                  <a:t>Basin</a:t>
                </a:r>
                <a:endParaRPr lang="en-CA" sz="1050" dirty="0"/>
              </a:p>
            </p:txBody>
          </p:sp>
        </p:grpSp>
        <p:grpSp>
          <p:nvGrpSpPr>
            <p:cNvPr id="6" name="组合 22">
              <a:extLst>
                <a:ext uri="{FF2B5EF4-FFF2-40B4-BE49-F238E27FC236}">
                  <a16:creationId xmlns:a16="http://schemas.microsoft.com/office/drawing/2014/main" id="{45FEA3FC-6960-4604-8136-2434BA5F7977}"/>
                </a:ext>
              </a:extLst>
            </p:cNvPr>
            <p:cNvGrpSpPr>
              <a:grpSpLocks/>
            </p:cNvGrpSpPr>
            <p:nvPr/>
          </p:nvGrpSpPr>
          <p:grpSpPr bwMode="auto">
            <a:xfrm>
              <a:off x="1963738" y="2312988"/>
              <a:ext cx="1601787" cy="1776412"/>
              <a:chOff x="2669524" y="1952040"/>
              <a:chExt cx="2072245" cy="2298437"/>
            </a:xfrm>
          </p:grpSpPr>
          <p:pic>
            <p:nvPicPr>
              <p:cNvPr id="23" name="图片 5">
                <a:extLst>
                  <a:ext uri="{FF2B5EF4-FFF2-40B4-BE49-F238E27FC236}">
                    <a16:creationId xmlns:a16="http://schemas.microsoft.com/office/drawing/2014/main" id="{9A14BE47-B59F-46EF-8405-10019DFD7B6E}"/>
                  </a:ext>
                </a:extLst>
              </p:cNvPr>
              <p:cNvPicPr>
                <a:picLocks noChangeAspect="1"/>
              </p:cNvPicPr>
              <p:nvPr/>
            </p:nvPicPr>
            <p:blipFill>
              <a:blip r:embed="rId3">
                <a:extLst>
                  <a:ext uri="{28A0092B-C50C-407E-A947-70E740481C1C}">
                    <a14:useLocalDpi xmlns:a14="http://schemas.microsoft.com/office/drawing/2010/main" val="0"/>
                  </a:ext>
                </a:extLst>
              </a:blip>
              <a:srcRect l="32516" t="8673" b="36478"/>
              <a:stretch>
                <a:fillRect/>
              </a:stretch>
            </p:blipFill>
            <p:spPr bwMode="auto">
              <a:xfrm>
                <a:off x="2669524" y="1952040"/>
                <a:ext cx="2072245" cy="196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13">
                <a:extLst>
                  <a:ext uri="{FF2B5EF4-FFF2-40B4-BE49-F238E27FC236}">
                    <a16:creationId xmlns:a16="http://schemas.microsoft.com/office/drawing/2014/main" id="{D09DDDEB-4CE2-4C3B-AF4D-5A32A8B18B51}"/>
                  </a:ext>
                </a:extLst>
              </p:cNvPr>
              <p:cNvSpPr txBox="1"/>
              <p:nvPr/>
            </p:nvSpPr>
            <p:spPr>
              <a:xfrm>
                <a:off x="3338081" y="3921681"/>
                <a:ext cx="963129" cy="330539"/>
              </a:xfrm>
              <a:prstGeom prst="rect">
                <a:avLst/>
              </a:prstGeom>
              <a:noFill/>
            </p:spPr>
            <p:txBody>
              <a:bodyPr wrap="none">
                <a:spAutoFit/>
              </a:bodyPr>
              <a:lstStyle/>
              <a:p>
                <a:pPr>
                  <a:defRPr/>
                </a:pPr>
                <a:r>
                  <a:rPr lang="en-US" sz="1050" dirty="0"/>
                  <a:t>Seamount</a:t>
                </a:r>
                <a:endParaRPr lang="en-CA" sz="1050" dirty="0"/>
              </a:p>
            </p:txBody>
          </p:sp>
        </p:grpSp>
        <p:grpSp>
          <p:nvGrpSpPr>
            <p:cNvPr id="7" name="组合 20">
              <a:extLst>
                <a:ext uri="{FF2B5EF4-FFF2-40B4-BE49-F238E27FC236}">
                  <a16:creationId xmlns:a16="http://schemas.microsoft.com/office/drawing/2014/main" id="{F929D152-98F4-4DA1-ACA0-137A9C7037CB}"/>
                </a:ext>
              </a:extLst>
            </p:cNvPr>
            <p:cNvGrpSpPr>
              <a:grpSpLocks/>
            </p:cNvGrpSpPr>
            <p:nvPr/>
          </p:nvGrpSpPr>
          <p:grpSpPr bwMode="auto">
            <a:xfrm>
              <a:off x="3694113" y="2670175"/>
              <a:ext cx="1817687" cy="1408113"/>
              <a:chOff x="4933937" y="2350782"/>
              <a:chExt cx="2499315" cy="2037392"/>
            </a:xfrm>
          </p:grpSpPr>
          <p:pic>
            <p:nvPicPr>
              <p:cNvPr id="21" name="图片 8">
                <a:extLst>
                  <a:ext uri="{FF2B5EF4-FFF2-40B4-BE49-F238E27FC236}">
                    <a16:creationId xmlns:a16="http://schemas.microsoft.com/office/drawing/2014/main" id="{05CEF1B0-4F20-48C0-AD97-017D05AF01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37" y="2350782"/>
                <a:ext cx="2499315" cy="153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14">
                <a:extLst>
                  <a:ext uri="{FF2B5EF4-FFF2-40B4-BE49-F238E27FC236}">
                    <a16:creationId xmlns:a16="http://schemas.microsoft.com/office/drawing/2014/main" id="{B6377433-860E-4A6F-B894-DDAFABEDD550}"/>
                  </a:ext>
                </a:extLst>
              </p:cNvPr>
              <p:cNvSpPr txBox="1"/>
              <p:nvPr/>
            </p:nvSpPr>
            <p:spPr>
              <a:xfrm>
                <a:off x="5601468" y="4016314"/>
                <a:ext cx="1176367" cy="369633"/>
              </a:xfrm>
              <a:prstGeom prst="rect">
                <a:avLst/>
              </a:prstGeom>
              <a:noFill/>
            </p:spPr>
            <p:txBody>
              <a:bodyPr wrap="none">
                <a:spAutoFit/>
              </a:bodyPr>
              <a:lstStyle/>
              <a:p>
                <a:pPr>
                  <a:defRPr/>
                </a:pPr>
                <a:r>
                  <a:rPr lang="en-US" sz="1050" dirty="0"/>
                  <a:t>Sea Channel</a:t>
                </a:r>
                <a:endParaRPr lang="en-CA" sz="1050" dirty="0"/>
              </a:p>
            </p:txBody>
          </p:sp>
        </p:grpSp>
        <p:grpSp>
          <p:nvGrpSpPr>
            <p:cNvPr id="8" name="组合 21">
              <a:extLst>
                <a:ext uri="{FF2B5EF4-FFF2-40B4-BE49-F238E27FC236}">
                  <a16:creationId xmlns:a16="http://schemas.microsoft.com/office/drawing/2014/main" id="{965C67FB-295B-41B3-9509-934D157F2B3D}"/>
                </a:ext>
              </a:extLst>
            </p:cNvPr>
            <p:cNvGrpSpPr>
              <a:grpSpLocks/>
            </p:cNvGrpSpPr>
            <p:nvPr/>
          </p:nvGrpSpPr>
          <p:grpSpPr bwMode="auto">
            <a:xfrm>
              <a:off x="5641975" y="2540000"/>
              <a:ext cx="1757363" cy="1528763"/>
              <a:chOff x="7625421" y="2196194"/>
              <a:chExt cx="2213809" cy="2039470"/>
            </a:xfrm>
          </p:grpSpPr>
          <p:pic>
            <p:nvPicPr>
              <p:cNvPr id="19" name="Picture 6" descr="http://112.220.100.76:8080/wordpress/wp-content/uploads/Images/shelf10.jpg">
                <a:extLst>
                  <a:ext uri="{FF2B5EF4-FFF2-40B4-BE49-F238E27FC236}">
                    <a16:creationId xmlns:a16="http://schemas.microsoft.com/office/drawing/2014/main" id="{22AEB792-9C6C-4A28-A61A-933130CD2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421" y="2196194"/>
                <a:ext cx="2213809" cy="15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5">
                <a:extLst>
                  <a:ext uri="{FF2B5EF4-FFF2-40B4-BE49-F238E27FC236}">
                    <a16:creationId xmlns:a16="http://schemas.microsoft.com/office/drawing/2014/main" id="{1144BFE8-4686-472C-AF6F-1C395704B718}"/>
                  </a:ext>
                </a:extLst>
              </p:cNvPr>
              <p:cNvSpPr txBox="1"/>
              <p:nvPr/>
            </p:nvSpPr>
            <p:spPr>
              <a:xfrm>
                <a:off x="8441670" y="3896172"/>
                <a:ext cx="574803" cy="340809"/>
              </a:xfrm>
              <a:prstGeom prst="rect">
                <a:avLst/>
              </a:prstGeom>
              <a:noFill/>
            </p:spPr>
            <p:txBody>
              <a:bodyPr wrap="none">
                <a:spAutoFit/>
              </a:bodyPr>
              <a:lstStyle/>
              <a:p>
                <a:pPr>
                  <a:defRPr/>
                </a:pPr>
                <a:r>
                  <a:rPr lang="en-US" sz="1050" dirty="0"/>
                  <a:t>Shelf</a:t>
                </a:r>
                <a:endParaRPr lang="en-CA" sz="1050" dirty="0"/>
              </a:p>
            </p:txBody>
          </p:sp>
        </p:grpSp>
        <p:grpSp>
          <p:nvGrpSpPr>
            <p:cNvPr id="9" name="组合 19">
              <a:extLst>
                <a:ext uri="{FF2B5EF4-FFF2-40B4-BE49-F238E27FC236}">
                  <a16:creationId xmlns:a16="http://schemas.microsoft.com/office/drawing/2014/main" id="{B17B3CE4-02F4-493F-9C54-1B3CE4687A35}"/>
                </a:ext>
              </a:extLst>
            </p:cNvPr>
            <p:cNvGrpSpPr>
              <a:grpSpLocks/>
            </p:cNvGrpSpPr>
            <p:nvPr/>
          </p:nvGrpSpPr>
          <p:grpSpPr bwMode="auto">
            <a:xfrm>
              <a:off x="430213" y="4281488"/>
              <a:ext cx="1628775" cy="1352550"/>
              <a:chOff x="741503" y="4564631"/>
              <a:chExt cx="2604666" cy="2165226"/>
            </a:xfrm>
          </p:grpSpPr>
          <p:pic>
            <p:nvPicPr>
              <p:cNvPr id="17" name="Picture 4" descr="http://112.220.100.76:8080/wordpress/wp-content/uploads/Images/Colville_ridge10.jpg">
                <a:extLst>
                  <a:ext uri="{FF2B5EF4-FFF2-40B4-BE49-F238E27FC236}">
                    <a16:creationId xmlns:a16="http://schemas.microsoft.com/office/drawing/2014/main" id="{5A058D62-333F-4755-B9A9-D6045F9CD3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122" r="15282"/>
              <a:stretch>
                <a:fillRect/>
              </a:stretch>
            </p:blipFill>
            <p:spPr bwMode="auto">
              <a:xfrm>
                <a:off x="741503" y="4564631"/>
                <a:ext cx="2604666" cy="154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6">
                <a:extLst>
                  <a:ext uri="{FF2B5EF4-FFF2-40B4-BE49-F238E27FC236}">
                    <a16:creationId xmlns:a16="http://schemas.microsoft.com/office/drawing/2014/main" id="{962ED4CF-A194-4063-A358-148BC18BE0CB}"/>
                  </a:ext>
                </a:extLst>
              </p:cNvPr>
              <p:cNvSpPr txBox="1"/>
              <p:nvPr/>
            </p:nvSpPr>
            <p:spPr>
              <a:xfrm>
                <a:off x="1692005" y="6326498"/>
                <a:ext cx="787284" cy="403359"/>
              </a:xfrm>
              <a:prstGeom prst="rect">
                <a:avLst/>
              </a:prstGeom>
              <a:noFill/>
            </p:spPr>
            <p:txBody>
              <a:bodyPr wrap="none">
                <a:spAutoFit/>
              </a:bodyPr>
              <a:lstStyle/>
              <a:p>
                <a:pPr>
                  <a:defRPr/>
                </a:pPr>
                <a:r>
                  <a:rPr lang="en-US" sz="1050" dirty="0"/>
                  <a:t>Ridge</a:t>
                </a:r>
                <a:endParaRPr lang="en-CA" sz="1050" dirty="0"/>
              </a:p>
            </p:txBody>
          </p:sp>
        </p:grpSp>
        <p:grpSp>
          <p:nvGrpSpPr>
            <p:cNvPr id="10" name="组合 10">
              <a:extLst>
                <a:ext uri="{FF2B5EF4-FFF2-40B4-BE49-F238E27FC236}">
                  <a16:creationId xmlns:a16="http://schemas.microsoft.com/office/drawing/2014/main" id="{DF7BA238-53B8-4E51-83E5-B237D87DA5D9}"/>
                </a:ext>
              </a:extLst>
            </p:cNvPr>
            <p:cNvGrpSpPr>
              <a:grpSpLocks/>
            </p:cNvGrpSpPr>
            <p:nvPr/>
          </p:nvGrpSpPr>
          <p:grpSpPr bwMode="auto">
            <a:xfrm>
              <a:off x="2132013" y="4281488"/>
              <a:ext cx="1582737" cy="1346200"/>
              <a:chOff x="3928008" y="4604192"/>
              <a:chExt cx="2451384" cy="2085338"/>
            </a:xfrm>
          </p:grpSpPr>
          <p:pic>
            <p:nvPicPr>
              <p:cNvPr id="15" name="图片 7">
                <a:extLst>
                  <a:ext uri="{FF2B5EF4-FFF2-40B4-BE49-F238E27FC236}">
                    <a16:creationId xmlns:a16="http://schemas.microsoft.com/office/drawing/2014/main" id="{6794BC31-4088-4DC8-AB6A-B802017FA3EA}"/>
                  </a:ext>
                </a:extLst>
              </p:cNvPr>
              <p:cNvPicPr>
                <a:picLocks noChangeAspect="1"/>
              </p:cNvPicPr>
              <p:nvPr/>
            </p:nvPicPr>
            <p:blipFill>
              <a:blip r:embed="rId7">
                <a:extLst>
                  <a:ext uri="{28A0092B-C50C-407E-A947-70E740481C1C}">
                    <a14:useLocalDpi xmlns:a14="http://schemas.microsoft.com/office/drawing/2010/main" val="0"/>
                  </a:ext>
                </a:extLst>
              </a:blip>
              <a:srcRect b="17874"/>
              <a:stretch>
                <a:fillRect/>
              </a:stretch>
            </p:blipFill>
            <p:spPr bwMode="auto">
              <a:xfrm>
                <a:off x="3928008" y="4604192"/>
                <a:ext cx="2451384" cy="154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7">
                <a:extLst>
                  <a:ext uri="{FF2B5EF4-FFF2-40B4-BE49-F238E27FC236}">
                    <a16:creationId xmlns:a16="http://schemas.microsoft.com/office/drawing/2014/main" id="{F14B1844-6BB1-4C92-A1A5-8CD04586E0C9}"/>
                  </a:ext>
                </a:extLst>
              </p:cNvPr>
              <p:cNvSpPr txBox="1"/>
              <p:nvPr/>
            </p:nvSpPr>
            <p:spPr>
              <a:xfrm>
                <a:off x="4542165" y="6292797"/>
                <a:ext cx="1380877" cy="395729"/>
              </a:xfrm>
              <a:prstGeom prst="rect">
                <a:avLst/>
              </a:prstGeom>
              <a:noFill/>
            </p:spPr>
            <p:txBody>
              <a:bodyPr wrap="none">
                <a:spAutoFit/>
              </a:bodyPr>
              <a:lstStyle/>
              <a:p>
                <a:pPr>
                  <a:defRPr/>
                </a:pPr>
                <a:r>
                  <a:rPr lang="en-US" sz="1050" dirty="0"/>
                  <a:t>Abyssal Plain</a:t>
                </a:r>
                <a:endParaRPr lang="en-CA" sz="1050" dirty="0"/>
              </a:p>
            </p:txBody>
          </p:sp>
        </p:grpSp>
        <p:pic>
          <p:nvPicPr>
            <p:cNvPr id="11" name="图片 12">
              <a:extLst>
                <a:ext uri="{FF2B5EF4-FFF2-40B4-BE49-F238E27FC236}">
                  <a16:creationId xmlns:a16="http://schemas.microsoft.com/office/drawing/2014/main" id="{A26B43B8-9D52-458D-B77E-A75E58A52A6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4246563"/>
              <a:ext cx="17224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23">
              <a:extLst>
                <a:ext uri="{FF2B5EF4-FFF2-40B4-BE49-F238E27FC236}">
                  <a16:creationId xmlns:a16="http://schemas.microsoft.com/office/drawing/2014/main" id="{86F4BA40-6D09-454E-84A6-77CFAD3BF87B}"/>
                </a:ext>
              </a:extLst>
            </p:cNvPr>
            <p:cNvSpPr txBox="1"/>
            <p:nvPr/>
          </p:nvSpPr>
          <p:spPr>
            <a:xfrm>
              <a:off x="6397997" y="5371575"/>
              <a:ext cx="516327" cy="255464"/>
            </a:xfrm>
            <a:prstGeom prst="rect">
              <a:avLst/>
            </a:prstGeom>
            <a:noFill/>
          </p:spPr>
          <p:txBody>
            <a:bodyPr wrap="none">
              <a:spAutoFit/>
            </a:bodyPr>
            <a:lstStyle/>
            <a:p>
              <a:pPr>
                <a:defRPr/>
              </a:pPr>
              <a:r>
                <a:rPr lang="en-US" sz="1050" dirty="0"/>
                <a:t>Guyot</a:t>
              </a:r>
              <a:endParaRPr lang="en-CA" sz="1050" dirty="0"/>
            </a:p>
          </p:txBody>
        </p:sp>
        <p:pic>
          <p:nvPicPr>
            <p:cNvPr id="13" name="Picture 8" descr="Image result for continental slope">
              <a:extLst>
                <a:ext uri="{FF2B5EF4-FFF2-40B4-BE49-F238E27FC236}">
                  <a16:creationId xmlns:a16="http://schemas.microsoft.com/office/drawing/2014/main" id="{0D22EE4F-D11E-471E-BE81-3998CE2A10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1113" y="4275138"/>
              <a:ext cx="18732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29">
              <a:extLst>
                <a:ext uri="{FF2B5EF4-FFF2-40B4-BE49-F238E27FC236}">
                  <a16:creationId xmlns:a16="http://schemas.microsoft.com/office/drawing/2014/main" id="{C558749A-4BD3-4EFE-8D11-733A6815A62A}"/>
                </a:ext>
              </a:extLst>
            </p:cNvPr>
            <p:cNvSpPr txBox="1"/>
            <p:nvPr/>
          </p:nvSpPr>
          <p:spPr>
            <a:xfrm>
              <a:off x="4461770" y="5371575"/>
              <a:ext cx="486308" cy="255464"/>
            </a:xfrm>
            <a:prstGeom prst="rect">
              <a:avLst/>
            </a:prstGeom>
            <a:noFill/>
          </p:spPr>
          <p:txBody>
            <a:bodyPr wrap="none">
              <a:spAutoFit/>
            </a:bodyPr>
            <a:lstStyle/>
            <a:p>
              <a:pPr>
                <a:defRPr/>
              </a:pPr>
              <a:r>
                <a:rPr lang="en-US" sz="1050" dirty="0"/>
                <a:t>Slope</a:t>
              </a:r>
              <a:endParaRPr lang="en-CA" sz="1050" dirty="0"/>
            </a:p>
          </p:txBody>
        </p:sp>
      </p:grpSp>
      <p:pic>
        <p:nvPicPr>
          <p:cNvPr id="27" name="Picture 4">
            <a:extLst>
              <a:ext uri="{FF2B5EF4-FFF2-40B4-BE49-F238E27FC236}">
                <a16:creationId xmlns:a16="http://schemas.microsoft.com/office/drawing/2014/main" id="{A055B378-2A7C-49F5-802B-59DCAE02D8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9913" y="2727325"/>
            <a:ext cx="49085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a:extLst>
              <a:ext uri="{FF2B5EF4-FFF2-40B4-BE49-F238E27FC236}">
                <a16:creationId xmlns:a16="http://schemas.microsoft.com/office/drawing/2014/main" id="{3946E8E3-0FF7-4AC6-8DCA-D55F92B24F90}"/>
              </a:ext>
            </a:extLst>
          </p:cNvPr>
          <p:cNvPicPr>
            <a:picLocks noChangeAspect="1"/>
          </p:cNvPicPr>
          <p:nvPr/>
        </p:nvPicPr>
        <p:blipFill>
          <a:blip r:embed="rId11">
            <a:extLst>
              <a:ext uri="{28A0092B-C50C-407E-A947-70E740481C1C}">
                <a14:useLocalDpi xmlns:a14="http://schemas.microsoft.com/office/drawing/2010/main" val="0"/>
              </a:ext>
            </a:extLst>
          </a:blip>
          <a:srcRect t="38589" r="9874"/>
          <a:stretch>
            <a:fillRect/>
          </a:stretch>
        </p:blipFill>
        <p:spPr bwMode="auto">
          <a:xfrm>
            <a:off x="7769563" y="3098800"/>
            <a:ext cx="215741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81EFF0CA-ADA7-4A0A-943E-0EC7EAE48CC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66688" y="3119438"/>
            <a:ext cx="1863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
            <a:extLst>
              <a:ext uri="{FF2B5EF4-FFF2-40B4-BE49-F238E27FC236}">
                <a16:creationId xmlns:a16="http://schemas.microsoft.com/office/drawing/2014/main" id="{6CA88A4C-DD5B-48F4-968B-A953D6EBFE80}"/>
              </a:ext>
            </a:extLst>
          </p:cNvPr>
          <p:cNvSpPr txBox="1"/>
          <p:nvPr/>
        </p:nvSpPr>
        <p:spPr>
          <a:xfrm>
            <a:off x="8607763" y="4056063"/>
            <a:ext cx="1736725" cy="254000"/>
          </a:xfrm>
          <a:prstGeom prst="rect">
            <a:avLst/>
          </a:prstGeom>
          <a:noFill/>
        </p:spPr>
        <p:txBody>
          <a:bodyPr>
            <a:spAutoFit/>
          </a:bodyPr>
          <a:lstStyle/>
          <a:p>
            <a:pPr algn="ctr">
              <a:defRPr/>
            </a:pPr>
            <a:r>
              <a:rPr lang="en-US" sz="1050" b="1" dirty="0"/>
              <a:t>Closed Loop</a:t>
            </a:r>
          </a:p>
        </p:txBody>
      </p:sp>
      <p:sp>
        <p:nvSpPr>
          <p:cNvPr id="31" name="TextBox 30">
            <a:extLst>
              <a:ext uri="{FF2B5EF4-FFF2-40B4-BE49-F238E27FC236}">
                <a16:creationId xmlns:a16="http://schemas.microsoft.com/office/drawing/2014/main" id="{AE17A915-0879-49A5-91AB-544EC2F6546B}"/>
              </a:ext>
            </a:extLst>
          </p:cNvPr>
          <p:cNvSpPr txBox="1"/>
          <p:nvPr/>
        </p:nvSpPr>
        <p:spPr>
          <a:xfrm>
            <a:off x="9863476" y="4076700"/>
            <a:ext cx="1449387" cy="254000"/>
          </a:xfrm>
          <a:prstGeom prst="rect">
            <a:avLst/>
          </a:prstGeom>
          <a:noFill/>
        </p:spPr>
        <p:txBody>
          <a:bodyPr>
            <a:spAutoFit/>
          </a:bodyPr>
          <a:lstStyle/>
          <a:p>
            <a:pPr algn="ctr">
              <a:defRPr/>
            </a:pPr>
            <a:r>
              <a:rPr lang="en-US" sz="1050" b="1" dirty="0"/>
              <a:t>Trend variation</a:t>
            </a:r>
          </a:p>
        </p:txBody>
      </p:sp>
      <p:pic>
        <p:nvPicPr>
          <p:cNvPr id="32" name="Picture 4">
            <a:extLst>
              <a:ext uri="{FF2B5EF4-FFF2-40B4-BE49-F238E27FC236}">
                <a16:creationId xmlns:a16="http://schemas.microsoft.com/office/drawing/2014/main" id="{B4E2832D-CD4D-4ECA-8222-065DC1B2993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97799" y="4364037"/>
            <a:ext cx="21066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234058AC-721F-4062-9EB5-DF2BC541CF95}"/>
              </a:ext>
            </a:extLst>
          </p:cNvPr>
          <p:cNvSpPr txBox="1"/>
          <p:nvPr/>
        </p:nvSpPr>
        <p:spPr>
          <a:xfrm>
            <a:off x="8696663" y="5343525"/>
            <a:ext cx="1449388" cy="254000"/>
          </a:xfrm>
          <a:prstGeom prst="rect">
            <a:avLst/>
          </a:prstGeom>
          <a:noFill/>
        </p:spPr>
        <p:txBody>
          <a:bodyPr>
            <a:spAutoFit/>
          </a:bodyPr>
          <a:lstStyle/>
          <a:p>
            <a:pPr algn="ctr">
              <a:defRPr/>
            </a:pPr>
            <a:r>
              <a:rPr lang="en-US" sz="1050" b="1" dirty="0"/>
              <a:t>Slope variation</a:t>
            </a:r>
          </a:p>
        </p:txBody>
      </p:sp>
      <p:pic>
        <p:nvPicPr>
          <p:cNvPr id="34" name="Picture 5">
            <a:extLst>
              <a:ext uri="{FF2B5EF4-FFF2-40B4-BE49-F238E27FC236}">
                <a16:creationId xmlns:a16="http://schemas.microsoft.com/office/drawing/2014/main" id="{FC01B518-D548-40A6-91C2-C4E7784B46F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6051" y="4437063"/>
            <a:ext cx="1884362"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2A3CCB88-546F-4703-8993-D3B3A36F2C8B}"/>
              </a:ext>
            </a:extLst>
          </p:cNvPr>
          <p:cNvSpPr txBox="1"/>
          <p:nvPr/>
        </p:nvSpPr>
        <p:spPr>
          <a:xfrm>
            <a:off x="9944438" y="5326063"/>
            <a:ext cx="1449388" cy="254000"/>
          </a:xfrm>
          <a:prstGeom prst="rect">
            <a:avLst/>
          </a:prstGeom>
          <a:noFill/>
        </p:spPr>
        <p:txBody>
          <a:bodyPr>
            <a:spAutoFit/>
          </a:bodyPr>
          <a:lstStyle/>
          <a:p>
            <a:pPr algn="ctr">
              <a:defRPr/>
            </a:pPr>
            <a:r>
              <a:rPr lang="en-US" sz="1050" b="1" dirty="0"/>
              <a:t>Negative Space</a:t>
            </a:r>
          </a:p>
        </p:txBody>
      </p:sp>
      <p:sp>
        <p:nvSpPr>
          <p:cNvPr id="36" name="TextBox 35">
            <a:extLst>
              <a:ext uri="{FF2B5EF4-FFF2-40B4-BE49-F238E27FC236}">
                <a16:creationId xmlns:a16="http://schemas.microsoft.com/office/drawing/2014/main" id="{D581F479-9DFC-4819-9495-FE10A113CC59}"/>
              </a:ext>
            </a:extLst>
          </p:cNvPr>
          <p:cNvSpPr txBox="1">
            <a:spLocks noChangeArrowheads="1"/>
          </p:cNvSpPr>
          <p:nvPr/>
        </p:nvSpPr>
        <p:spPr bwMode="auto">
          <a:xfrm>
            <a:off x="8607763" y="5561889"/>
            <a:ext cx="3144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b="1" dirty="0"/>
              <a:t>Contour Pattern Recognition</a:t>
            </a:r>
          </a:p>
        </p:txBody>
      </p:sp>
    </p:spTree>
    <p:extLst>
      <p:ext uri="{BB962C8B-B14F-4D97-AF65-F5344CB8AC3E}">
        <p14:creationId xmlns:p14="http://schemas.microsoft.com/office/powerpoint/2010/main" val="70293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FD73-B318-E156-99A0-55EB2AF10E21}"/>
              </a:ext>
            </a:extLst>
          </p:cNvPr>
          <p:cNvSpPr>
            <a:spLocks noGrp="1"/>
          </p:cNvSpPr>
          <p:nvPr>
            <p:ph type="title"/>
          </p:nvPr>
        </p:nvSpPr>
        <p:spPr/>
        <p:txBody>
          <a:bodyPr/>
          <a:lstStyle/>
          <a:p>
            <a:r>
              <a:rPr lang="en-US" dirty="0"/>
              <a:t>GEBCO grid</a:t>
            </a:r>
          </a:p>
        </p:txBody>
      </p:sp>
      <p:sp>
        <p:nvSpPr>
          <p:cNvPr id="3" name="Content Placeholder 2">
            <a:extLst>
              <a:ext uri="{FF2B5EF4-FFF2-40B4-BE49-F238E27FC236}">
                <a16:creationId xmlns:a16="http://schemas.microsoft.com/office/drawing/2014/main" id="{41896465-00E5-69F3-9465-834B218E3FBB}"/>
              </a:ext>
            </a:extLst>
          </p:cNvPr>
          <p:cNvSpPr>
            <a:spLocks noGrp="1"/>
          </p:cNvSpPr>
          <p:nvPr>
            <p:ph idx="1"/>
          </p:nvPr>
        </p:nvSpPr>
        <p:spPr/>
        <p:txBody>
          <a:bodyPr/>
          <a:lstStyle/>
          <a:p>
            <a:r>
              <a:rPr lang="en-US" dirty="0"/>
              <a:t>TSCOM advices to turn GEBCO grid into official IHO publication</a:t>
            </a:r>
          </a:p>
          <a:p>
            <a:r>
              <a:rPr lang="en-US" dirty="0"/>
              <a:t>Actions:</a:t>
            </a:r>
          </a:p>
          <a:p>
            <a:pPr lvl="1"/>
            <a:r>
              <a:rPr lang="en-US" dirty="0"/>
              <a:t>a governance structure</a:t>
            </a:r>
          </a:p>
          <a:p>
            <a:pPr lvl="1"/>
            <a:r>
              <a:rPr lang="en-US" dirty="0"/>
              <a:t>product definition</a:t>
            </a:r>
          </a:p>
          <a:p>
            <a:pPr lvl="1"/>
            <a:r>
              <a:rPr lang="en-US" dirty="0"/>
              <a:t>QA/QC and review procedure (repeatability, reproducibility, accountability </a:t>
            </a:r>
            <a:r>
              <a:rPr lang="en-US" dirty="0" err="1"/>
              <a:t>etc</a:t>
            </a:r>
            <a:r>
              <a:rPr lang="en-US" dirty="0"/>
              <a:t>)</a:t>
            </a:r>
          </a:p>
          <a:p>
            <a:pPr lvl="1"/>
            <a:r>
              <a:rPr lang="en-US" dirty="0"/>
              <a:t>Workgroup to draft these</a:t>
            </a:r>
          </a:p>
          <a:p>
            <a:endParaRPr lang="en-US" dirty="0"/>
          </a:p>
          <a:p>
            <a:endParaRPr lang="en-US" dirty="0"/>
          </a:p>
          <a:p>
            <a:endParaRPr lang="en-US" dirty="0"/>
          </a:p>
        </p:txBody>
      </p:sp>
    </p:spTree>
    <p:extLst>
      <p:ext uri="{BB962C8B-B14F-4D97-AF65-F5344CB8AC3E}">
        <p14:creationId xmlns:p14="http://schemas.microsoft.com/office/powerpoint/2010/main" val="31841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5332-A620-416A-9DC0-BA49D6910C45}"/>
              </a:ext>
            </a:extLst>
          </p:cNvPr>
          <p:cNvSpPr>
            <a:spLocks noGrp="1"/>
          </p:cNvSpPr>
          <p:nvPr>
            <p:ph type="title"/>
          </p:nvPr>
        </p:nvSpPr>
        <p:spPr/>
        <p:txBody>
          <a:bodyPr/>
          <a:lstStyle/>
          <a:p>
            <a:r>
              <a:rPr lang="en-US" dirty="0"/>
              <a:t>Matters requiring GGC action</a:t>
            </a:r>
          </a:p>
        </p:txBody>
      </p:sp>
      <p:sp>
        <p:nvSpPr>
          <p:cNvPr id="3" name="Content Placeholder 2">
            <a:extLst>
              <a:ext uri="{FF2B5EF4-FFF2-40B4-BE49-F238E27FC236}">
                <a16:creationId xmlns:a16="http://schemas.microsoft.com/office/drawing/2014/main" id="{50B94C82-7DD9-45DA-9B09-5186FB1B6FAE}"/>
              </a:ext>
            </a:extLst>
          </p:cNvPr>
          <p:cNvSpPr>
            <a:spLocks noGrp="1"/>
          </p:cNvSpPr>
          <p:nvPr>
            <p:ph idx="1"/>
          </p:nvPr>
        </p:nvSpPr>
        <p:spPr/>
        <p:txBody>
          <a:bodyPr/>
          <a:lstStyle/>
          <a:p>
            <a:r>
              <a:rPr lang="en-US" dirty="0"/>
              <a:t>Addition of the digital GEBCO grid to the list of IHO publications</a:t>
            </a:r>
          </a:p>
          <a:p>
            <a:r>
              <a:rPr lang="en-US" dirty="0"/>
              <a:t>Approval of 2023 budget</a:t>
            </a:r>
          </a:p>
          <a:p>
            <a:r>
              <a:rPr lang="en-US" dirty="0"/>
              <a:t>Approval of 2023 workplan</a:t>
            </a:r>
          </a:p>
        </p:txBody>
      </p:sp>
    </p:spTree>
    <p:extLst>
      <p:ext uri="{BB962C8B-B14F-4D97-AF65-F5344CB8AC3E}">
        <p14:creationId xmlns:p14="http://schemas.microsoft.com/office/powerpoint/2010/main" val="686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B667-2725-4556-93CC-58B9E045EEB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72283B6-FAB3-49DD-BBAA-8D62D887C0B3}"/>
              </a:ext>
            </a:extLst>
          </p:cNvPr>
          <p:cNvSpPr>
            <a:spLocks noGrp="1"/>
          </p:cNvSpPr>
          <p:nvPr>
            <p:ph idx="1"/>
          </p:nvPr>
        </p:nvSpPr>
        <p:spPr>
          <a:xfrm>
            <a:off x="4593454" y="1399497"/>
            <a:ext cx="3254406" cy="4351338"/>
          </a:xfrm>
        </p:spPr>
        <p:txBody>
          <a:bodyPr>
            <a:normAutofit fontScale="92500" lnSpcReduction="10000"/>
          </a:bodyPr>
          <a:lstStyle/>
          <a:p>
            <a:pPr marL="0" indent="0">
              <a:buNone/>
            </a:pPr>
            <a:r>
              <a:rPr lang="en-US" sz="34400" dirty="0"/>
              <a:t>?</a:t>
            </a:r>
          </a:p>
        </p:txBody>
      </p:sp>
    </p:spTree>
    <p:extLst>
      <p:ext uri="{BB962C8B-B14F-4D97-AF65-F5344CB8AC3E}">
        <p14:creationId xmlns:p14="http://schemas.microsoft.com/office/powerpoint/2010/main" val="141010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179B-ABA4-4701-9A8B-E8640006EE32}"/>
              </a:ext>
            </a:extLst>
          </p:cNvPr>
          <p:cNvSpPr>
            <a:spLocks noGrp="1"/>
          </p:cNvSpPr>
          <p:nvPr>
            <p:ph type="title"/>
          </p:nvPr>
        </p:nvSpPr>
        <p:spPr/>
        <p:txBody>
          <a:bodyPr/>
          <a:lstStyle/>
          <a:p>
            <a:r>
              <a:rPr lang="en-US" dirty="0"/>
              <a:t>TSCOM</a:t>
            </a:r>
          </a:p>
        </p:txBody>
      </p:sp>
      <p:sp>
        <p:nvSpPr>
          <p:cNvPr id="3" name="Content Placeholder 2">
            <a:extLst>
              <a:ext uri="{FF2B5EF4-FFF2-40B4-BE49-F238E27FC236}">
                <a16:creationId xmlns:a16="http://schemas.microsoft.com/office/drawing/2014/main" id="{6B7C40C1-15D8-4BB1-9B4C-B148D81C2B75}"/>
              </a:ext>
            </a:extLst>
          </p:cNvPr>
          <p:cNvSpPr>
            <a:spLocks noGrp="1"/>
          </p:cNvSpPr>
          <p:nvPr>
            <p:ph idx="1"/>
          </p:nvPr>
        </p:nvSpPr>
        <p:spPr>
          <a:xfrm>
            <a:off x="838200" y="1550418"/>
            <a:ext cx="10515600" cy="4351338"/>
          </a:xfrm>
        </p:spPr>
        <p:txBody>
          <a:bodyPr>
            <a:normAutofit/>
          </a:bodyPr>
          <a:lstStyle/>
          <a:p>
            <a:pPr marL="0" indent="0">
              <a:buNone/>
            </a:pPr>
            <a:r>
              <a:rPr lang="en-US" dirty="0"/>
              <a:t>The Technical Sub-Committee on Ocean Mapping (TSCOM) was established in 2006 as part of the GEBCO program with the aim to:</a:t>
            </a:r>
          </a:p>
          <a:p>
            <a:pPr>
              <a:buFontTx/>
              <a:buChar char="-"/>
            </a:pPr>
            <a:r>
              <a:rPr lang="en-US" dirty="0"/>
              <a:t>Provide ongoing advice to the GEBCO Guiding Committee and all associate groups and projects interested in the building and use of the GEBCO product.</a:t>
            </a:r>
          </a:p>
          <a:p>
            <a:pPr>
              <a:buFontTx/>
              <a:buChar char="-"/>
            </a:pPr>
            <a:r>
              <a:rPr lang="en-US" dirty="0"/>
              <a:t>Serves the greater bathymetric, hydrographic, and maritime communities as authoritative source for technical expertise in seafloor mapping and forum for discussion on emerging technologies and applications of bathymetric and hydrographic data. </a:t>
            </a:r>
          </a:p>
          <a:p>
            <a:endParaRPr lang="en-US" dirty="0"/>
          </a:p>
        </p:txBody>
      </p:sp>
      <p:pic>
        <p:nvPicPr>
          <p:cNvPr id="4" name="Picture 3">
            <a:extLst>
              <a:ext uri="{FF2B5EF4-FFF2-40B4-BE49-F238E27FC236}">
                <a16:creationId xmlns:a16="http://schemas.microsoft.com/office/drawing/2014/main" id="{08B0FADF-6109-44F0-A68F-960E194883D1}"/>
              </a:ext>
            </a:extLst>
          </p:cNvPr>
          <p:cNvPicPr>
            <a:picLocks noChangeAspect="1"/>
          </p:cNvPicPr>
          <p:nvPr/>
        </p:nvPicPr>
        <p:blipFill rotWithShape="1">
          <a:blip r:embed="rId2"/>
          <a:srcRect t="37768" b="42903"/>
          <a:stretch/>
        </p:blipFill>
        <p:spPr>
          <a:xfrm>
            <a:off x="0" y="5522911"/>
            <a:ext cx="12192000" cy="1325564"/>
          </a:xfrm>
          <a:prstGeom prst="rect">
            <a:avLst/>
          </a:prstGeom>
        </p:spPr>
      </p:pic>
      <p:pic>
        <p:nvPicPr>
          <p:cNvPr id="5" name="Picture 4" descr="G:\New_Logo-WPE\New_Logo\High_quality_for_printing\Logo_Complete_English\IHO_Logo_CMYK_Complete_EN@10x-100.jpg">
            <a:extLst>
              <a:ext uri="{FF2B5EF4-FFF2-40B4-BE49-F238E27FC236}">
                <a16:creationId xmlns:a16="http://schemas.microsoft.com/office/drawing/2014/main" id="{B11CD642-B69D-44EF-832D-30335C96B3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741" y="88904"/>
            <a:ext cx="2264206" cy="808619"/>
          </a:xfrm>
          <a:prstGeom prst="rect">
            <a:avLst/>
          </a:prstGeom>
          <a:noFill/>
          <a:ln>
            <a:noFill/>
          </a:ln>
        </p:spPr>
      </p:pic>
      <p:pic>
        <p:nvPicPr>
          <p:cNvPr id="6" name="Picture 5" descr="unesco_ioc_logo_transparent.png">
            <a:extLst>
              <a:ext uri="{FF2B5EF4-FFF2-40B4-BE49-F238E27FC236}">
                <a16:creationId xmlns:a16="http://schemas.microsoft.com/office/drawing/2014/main" id="{2F1C9D38-81C6-4362-AEC2-39A5CD23ACC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2557" y="93618"/>
            <a:ext cx="1507043" cy="808619"/>
          </a:xfrm>
          <a:prstGeom prst="rect">
            <a:avLst/>
          </a:prstGeom>
          <a:noFill/>
          <a:ln>
            <a:noFill/>
          </a:ln>
        </p:spPr>
      </p:pic>
      <p:pic>
        <p:nvPicPr>
          <p:cNvPr id="7" name="Picture 6" descr="gebco-text.png">
            <a:extLst>
              <a:ext uri="{FF2B5EF4-FFF2-40B4-BE49-F238E27FC236}">
                <a16:creationId xmlns:a16="http://schemas.microsoft.com/office/drawing/2014/main" id="{92FD2B5A-4156-4E4D-8003-83078A0A24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2576" y="104413"/>
            <a:ext cx="894555" cy="796493"/>
          </a:xfrm>
          <a:prstGeom prst="rect">
            <a:avLst/>
          </a:prstGeom>
          <a:noFill/>
          <a:ln>
            <a:noFill/>
          </a:ln>
        </p:spPr>
      </p:pic>
    </p:spTree>
    <p:extLst>
      <p:ext uri="{BB962C8B-B14F-4D97-AF65-F5344CB8AC3E}">
        <p14:creationId xmlns:p14="http://schemas.microsoft.com/office/powerpoint/2010/main" val="304670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4A6AC-99E5-485C-9881-8BE6B34DE49D}"/>
              </a:ext>
            </a:extLst>
          </p:cNvPr>
          <p:cNvSpPr>
            <a:spLocks noGrp="1"/>
          </p:cNvSpPr>
          <p:nvPr>
            <p:ph type="title"/>
          </p:nvPr>
        </p:nvSpPr>
        <p:spPr>
          <a:xfrm>
            <a:off x="403194" y="253606"/>
            <a:ext cx="10515600" cy="1325563"/>
          </a:xfrm>
        </p:spPr>
        <p:txBody>
          <a:bodyPr/>
          <a:lstStyle/>
          <a:p>
            <a:r>
              <a:rPr lang="fr-FR" dirty="0"/>
              <a:t>TSCOM </a:t>
            </a:r>
            <a:r>
              <a:rPr lang="fr-FR" dirty="0" err="1"/>
              <a:t>Membership</a:t>
            </a:r>
            <a:br>
              <a:rPr lang="fr-FR" dirty="0"/>
            </a:br>
            <a:r>
              <a:rPr lang="fr-FR" dirty="0"/>
              <a:t> </a:t>
            </a:r>
            <a:r>
              <a:rPr lang="fr-FR" sz="3200" dirty="0"/>
              <a:t>(as of </a:t>
            </a:r>
            <a:r>
              <a:rPr lang="fr-FR" sz="3200" dirty="0" err="1"/>
              <a:t>fall</a:t>
            </a:r>
            <a:r>
              <a:rPr lang="fr-FR" sz="3200" dirty="0"/>
              <a:t> 2022, </a:t>
            </a:r>
            <a:r>
              <a:rPr lang="fr-FR" sz="2000" dirty="0"/>
              <a:t>new </a:t>
            </a:r>
            <a:r>
              <a:rPr lang="fr-FR" sz="2000" dirty="0" err="1"/>
              <a:t>members</a:t>
            </a:r>
            <a:r>
              <a:rPr lang="fr-FR" sz="2000" dirty="0"/>
              <a:t> in </a:t>
            </a:r>
            <a:r>
              <a:rPr lang="fr-FR" sz="2000" dirty="0" err="1"/>
              <a:t>red</a:t>
            </a:r>
            <a:r>
              <a:rPr lang="fr-FR" sz="3200" dirty="0"/>
              <a:t>)</a:t>
            </a:r>
            <a:endParaRPr lang="fr-FR" dirty="0"/>
          </a:p>
        </p:txBody>
      </p:sp>
      <p:sp>
        <p:nvSpPr>
          <p:cNvPr id="3" name="Espace réservé du contenu 2">
            <a:extLst>
              <a:ext uri="{FF2B5EF4-FFF2-40B4-BE49-F238E27FC236}">
                <a16:creationId xmlns:a16="http://schemas.microsoft.com/office/drawing/2014/main" id="{3C7FED4F-9E72-48A5-AF69-CB75FEEEF76A}"/>
              </a:ext>
            </a:extLst>
          </p:cNvPr>
          <p:cNvSpPr>
            <a:spLocks noGrp="1"/>
          </p:cNvSpPr>
          <p:nvPr>
            <p:ph idx="1"/>
          </p:nvPr>
        </p:nvSpPr>
        <p:spPr>
          <a:xfrm>
            <a:off x="474912" y="1829738"/>
            <a:ext cx="6041994" cy="3927105"/>
          </a:xfrm>
        </p:spPr>
        <p:txBody>
          <a:bodyPr>
            <a:noAutofit/>
          </a:bodyPr>
          <a:lstStyle/>
          <a:p>
            <a:pPr marL="0" indent="0">
              <a:buNone/>
            </a:pPr>
            <a:r>
              <a:rPr lang="en-US" sz="1600" dirty="0"/>
              <a:t>Voting Members</a:t>
            </a:r>
          </a:p>
          <a:p>
            <a:r>
              <a:rPr lang="en-US" sz="1600" dirty="0"/>
              <a:t>Wetherbee Dorshow (</a:t>
            </a:r>
            <a:r>
              <a:rPr lang="en-US" sz="1600" dirty="0" err="1"/>
              <a:t>EarthAnalytics,USA</a:t>
            </a:r>
            <a:r>
              <a:rPr lang="en-US" sz="1600" dirty="0"/>
              <a:t>)</a:t>
            </a:r>
          </a:p>
          <a:p>
            <a:r>
              <a:rPr lang="en-US" sz="1600" dirty="0"/>
              <a:t>Thierry Schmitt (SHOM, FR)</a:t>
            </a:r>
          </a:p>
          <a:p>
            <a:r>
              <a:rPr lang="en-US" sz="1600" dirty="0"/>
              <a:t>Erin Heffron (Ocean Mapping Service, USA)</a:t>
            </a:r>
          </a:p>
          <a:p>
            <a:r>
              <a:rPr lang="en-US" sz="1600" dirty="0"/>
              <a:t>Vicki Ferrini (LDEO, USA)</a:t>
            </a:r>
          </a:p>
          <a:p>
            <a:r>
              <a:rPr lang="en-US" sz="1600" dirty="0"/>
              <a:t>Leonard Gomes (</a:t>
            </a:r>
            <a:r>
              <a:rPr lang="en-US" sz="1600" dirty="0" err="1"/>
              <a:t>Marinha</a:t>
            </a:r>
            <a:r>
              <a:rPr lang="en-US" sz="1600" dirty="0"/>
              <a:t>, BR)</a:t>
            </a:r>
          </a:p>
          <a:p>
            <a:r>
              <a:rPr lang="en-US" sz="1600" dirty="0"/>
              <a:t>Tim Kearns (GLOS, US)</a:t>
            </a:r>
          </a:p>
          <a:p>
            <a:r>
              <a:rPr lang="en-US" sz="1600" dirty="0"/>
              <a:t>Boele Kuipers (NHS, NO)</a:t>
            </a:r>
          </a:p>
          <a:p>
            <a:r>
              <a:rPr lang="en-US" sz="1600" dirty="0"/>
              <a:t>Paul Johnson (CCOM, USA)</a:t>
            </a:r>
          </a:p>
          <a:p>
            <a:r>
              <a:rPr lang="en-US" sz="1600" dirty="0"/>
              <a:t>Cisco Navidad (CSIRO, AU)</a:t>
            </a:r>
          </a:p>
        </p:txBody>
      </p:sp>
      <p:sp>
        <p:nvSpPr>
          <p:cNvPr id="4" name="Espace réservé du contenu 2">
            <a:extLst>
              <a:ext uri="{FF2B5EF4-FFF2-40B4-BE49-F238E27FC236}">
                <a16:creationId xmlns:a16="http://schemas.microsoft.com/office/drawing/2014/main" id="{99A286AE-0F3D-4844-9876-33DB7680E368}"/>
              </a:ext>
            </a:extLst>
          </p:cNvPr>
          <p:cNvSpPr txBox="1">
            <a:spLocks/>
          </p:cNvSpPr>
          <p:nvPr/>
        </p:nvSpPr>
        <p:spPr>
          <a:xfrm>
            <a:off x="6005787" y="1253331"/>
            <a:ext cx="571130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Christie Reiser (NOAA, USA)</a:t>
            </a:r>
          </a:p>
          <a:p>
            <a:r>
              <a:rPr lang="en-US" sz="1600" dirty="0"/>
              <a:t>Helen Snaith (BODC, UK)</a:t>
            </a:r>
          </a:p>
          <a:p>
            <a:r>
              <a:rPr lang="en-US" sz="1600" dirty="0"/>
              <a:t>Caitlyn Raines (</a:t>
            </a:r>
            <a:r>
              <a:rPr lang="en-US" sz="1600" dirty="0" err="1"/>
              <a:t>esri</a:t>
            </a:r>
            <a:r>
              <a:rPr lang="en-US" sz="1600" dirty="0"/>
              <a:t>, USA)</a:t>
            </a:r>
          </a:p>
          <a:p>
            <a:r>
              <a:rPr lang="en-US" sz="1600" dirty="0"/>
              <a:t>Heather Stafford (NGA, US)</a:t>
            </a:r>
          </a:p>
          <a:p>
            <a:r>
              <a:rPr lang="en-US" sz="1600" dirty="0"/>
              <a:t>Pauline Weatherall (BODC, UK)</a:t>
            </a:r>
          </a:p>
          <a:p>
            <a:r>
              <a:rPr lang="en-US" sz="1600" dirty="0"/>
              <a:t>Mark Zimmerman (NOAA, USA)</a:t>
            </a:r>
          </a:p>
          <a:p>
            <a:r>
              <a:rPr lang="en-US" sz="1600" dirty="0">
                <a:solidFill>
                  <a:srgbClr val="FF0000"/>
                </a:solidFill>
              </a:rPr>
              <a:t>Karen Cove (CARIS, CA)</a:t>
            </a:r>
          </a:p>
          <a:p>
            <a:r>
              <a:rPr lang="en-US" sz="1600" dirty="0">
                <a:solidFill>
                  <a:srgbClr val="FF0000"/>
                </a:solidFill>
              </a:rPr>
              <a:t>Arne Johan Hestnes (Kongsberg, NO)</a:t>
            </a:r>
          </a:p>
          <a:p>
            <a:r>
              <a:rPr lang="en-US" sz="1600" dirty="0">
                <a:solidFill>
                  <a:srgbClr val="FF0000"/>
                </a:solidFill>
              </a:rPr>
              <a:t>Aileen Bohan (INFOMAR, IR)</a:t>
            </a:r>
          </a:p>
          <a:p>
            <a:pPr marL="0" indent="0">
              <a:buNone/>
            </a:pPr>
            <a:endParaRPr lang="en-US" sz="1600" dirty="0">
              <a:solidFill>
                <a:srgbClr val="FF0000"/>
              </a:solidFill>
            </a:endParaRPr>
          </a:p>
          <a:p>
            <a:pPr marL="0" indent="0">
              <a:buNone/>
            </a:pPr>
            <a:r>
              <a:rPr lang="en-US" sz="1600" dirty="0"/>
              <a:t>Non-Voting Members</a:t>
            </a:r>
          </a:p>
          <a:p>
            <a:r>
              <a:rPr lang="en-US" sz="1600" dirty="0"/>
              <a:t>Eunmi Chang (Seoul University, KO)</a:t>
            </a:r>
          </a:p>
          <a:p>
            <a:r>
              <a:rPr lang="en-US" sz="1600" dirty="0"/>
              <a:t>Martin Jakobsson (SU, SE)</a:t>
            </a:r>
          </a:p>
          <a:p>
            <a:r>
              <a:rPr lang="en-US" sz="1600" dirty="0"/>
              <a:t>Jennifer Jenks (NOAA, US)</a:t>
            </a:r>
            <a:endParaRPr lang="fr-FR" sz="1600" dirty="0"/>
          </a:p>
          <a:p>
            <a:endParaRPr lang="fr-FR" sz="1600" dirty="0"/>
          </a:p>
        </p:txBody>
      </p:sp>
      <p:sp>
        <p:nvSpPr>
          <p:cNvPr id="5" name="Espace réservé du contenu 2">
            <a:extLst>
              <a:ext uri="{FF2B5EF4-FFF2-40B4-BE49-F238E27FC236}">
                <a16:creationId xmlns:a16="http://schemas.microsoft.com/office/drawing/2014/main" id="{3F350246-5A13-4EF5-B403-D2E8BBFF6383}"/>
              </a:ext>
            </a:extLst>
          </p:cNvPr>
          <p:cNvSpPr txBox="1">
            <a:spLocks/>
          </p:cNvSpPr>
          <p:nvPr/>
        </p:nvSpPr>
        <p:spPr>
          <a:xfrm>
            <a:off x="6873538" y="328977"/>
            <a:ext cx="5711300" cy="772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Chair, George Spoelstra (GGSgc, NL)</a:t>
            </a:r>
          </a:p>
          <a:p>
            <a:r>
              <a:rPr lang="en-US" sz="1800" dirty="0"/>
              <a:t>Vice Chair: Federica Foglini (CNR, IT)</a:t>
            </a:r>
          </a:p>
          <a:p>
            <a:endParaRPr lang="fr-FR" sz="1800" dirty="0"/>
          </a:p>
          <a:p>
            <a:endParaRPr lang="fr-FR" sz="1800" dirty="0"/>
          </a:p>
        </p:txBody>
      </p:sp>
      <p:sp>
        <p:nvSpPr>
          <p:cNvPr id="6" name="TextBox 5">
            <a:extLst>
              <a:ext uri="{FF2B5EF4-FFF2-40B4-BE49-F238E27FC236}">
                <a16:creationId xmlns:a16="http://schemas.microsoft.com/office/drawing/2014/main" id="{28039485-7A86-19C0-98AA-CE6BE461671B}"/>
              </a:ext>
            </a:extLst>
          </p:cNvPr>
          <p:cNvSpPr txBox="1"/>
          <p:nvPr/>
        </p:nvSpPr>
        <p:spPr>
          <a:xfrm>
            <a:off x="10139082" y="1963271"/>
            <a:ext cx="1578005" cy="923330"/>
          </a:xfrm>
          <a:prstGeom prst="rect">
            <a:avLst/>
          </a:prstGeom>
          <a:noFill/>
        </p:spPr>
        <p:txBody>
          <a:bodyPr wrap="square" rtlCol="0">
            <a:spAutoFit/>
          </a:bodyPr>
          <a:lstStyle/>
          <a:p>
            <a:r>
              <a:rPr lang="en-US" dirty="0">
                <a:solidFill>
                  <a:srgbClr val="0070C0"/>
                </a:solidFill>
              </a:rPr>
              <a:t>20 voting</a:t>
            </a:r>
          </a:p>
          <a:p>
            <a:r>
              <a:rPr lang="en-US" dirty="0">
                <a:solidFill>
                  <a:srgbClr val="0070C0"/>
                </a:solidFill>
              </a:rPr>
              <a:t>3 non-voting</a:t>
            </a:r>
          </a:p>
          <a:p>
            <a:r>
              <a:rPr lang="en-US" dirty="0">
                <a:solidFill>
                  <a:srgbClr val="0070C0"/>
                </a:solidFill>
              </a:rPr>
              <a:t>members</a:t>
            </a:r>
          </a:p>
        </p:txBody>
      </p:sp>
    </p:spTree>
    <p:extLst>
      <p:ext uri="{BB962C8B-B14F-4D97-AF65-F5344CB8AC3E}">
        <p14:creationId xmlns:p14="http://schemas.microsoft.com/office/powerpoint/2010/main" val="337820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7ACEA-761B-4BAB-9175-17AF40B244D9}"/>
              </a:ext>
            </a:extLst>
          </p:cNvPr>
          <p:cNvSpPr txBox="1"/>
          <p:nvPr/>
        </p:nvSpPr>
        <p:spPr>
          <a:xfrm>
            <a:off x="1358283" y="301841"/>
            <a:ext cx="8984202" cy="584775"/>
          </a:xfrm>
          <a:prstGeom prst="rect">
            <a:avLst/>
          </a:prstGeom>
          <a:noFill/>
        </p:spPr>
        <p:txBody>
          <a:bodyPr wrap="square" rtlCol="0">
            <a:spAutoFit/>
          </a:bodyPr>
          <a:lstStyle/>
          <a:p>
            <a:r>
              <a:rPr lang="en-US" sz="3200" dirty="0"/>
              <a:t>Team photo TSCOM meeting September 2022</a:t>
            </a:r>
          </a:p>
        </p:txBody>
      </p:sp>
      <p:sp>
        <p:nvSpPr>
          <p:cNvPr id="2" name="TextBox 1">
            <a:extLst>
              <a:ext uri="{FF2B5EF4-FFF2-40B4-BE49-F238E27FC236}">
                <a16:creationId xmlns:a16="http://schemas.microsoft.com/office/drawing/2014/main" id="{100CA3B9-92D4-4660-3DE5-3EEC1DDFF83E}"/>
              </a:ext>
            </a:extLst>
          </p:cNvPr>
          <p:cNvSpPr txBox="1"/>
          <p:nvPr/>
        </p:nvSpPr>
        <p:spPr>
          <a:xfrm>
            <a:off x="2533857" y="4144413"/>
            <a:ext cx="2765482" cy="830997"/>
          </a:xfrm>
          <a:prstGeom prst="rect">
            <a:avLst/>
          </a:prstGeom>
          <a:noFill/>
        </p:spPr>
        <p:txBody>
          <a:bodyPr wrap="square" rtlCol="0">
            <a:spAutoFit/>
          </a:bodyPr>
          <a:lstStyle/>
          <a:p>
            <a:r>
              <a:rPr lang="en-US" sz="2400" dirty="0"/>
              <a:t>Lost on the clipboard </a:t>
            </a:r>
          </a:p>
        </p:txBody>
      </p:sp>
      <p:pic>
        <p:nvPicPr>
          <p:cNvPr id="1026" name="Picture 2" descr="Clipboard [Size: A5] – silver - Painting &amp; drawingfavorable buying at our  shop">
            <a:extLst>
              <a:ext uri="{FF2B5EF4-FFF2-40B4-BE49-F238E27FC236}">
                <a16:creationId xmlns:a16="http://schemas.microsoft.com/office/drawing/2014/main" id="{9C66F196-A9BB-C015-1ECE-8E75EBB66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384" y="1148602"/>
            <a:ext cx="3807759" cy="3807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d face">
            <a:extLst>
              <a:ext uri="{FF2B5EF4-FFF2-40B4-BE49-F238E27FC236}">
                <a16:creationId xmlns:a16="http://schemas.microsoft.com/office/drawing/2014/main" id="{4F01BAED-C713-E89D-4300-E54B5BC50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563" y="1693161"/>
            <a:ext cx="1485527" cy="222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0BC5-9B67-4376-BE95-14A5622A1BD7}"/>
              </a:ext>
            </a:extLst>
          </p:cNvPr>
          <p:cNvSpPr>
            <a:spLocks noGrp="1"/>
          </p:cNvSpPr>
          <p:nvPr>
            <p:ph type="title"/>
          </p:nvPr>
        </p:nvSpPr>
        <p:spPr/>
        <p:txBody>
          <a:bodyPr/>
          <a:lstStyle/>
          <a:p>
            <a:r>
              <a:rPr lang="en-US" dirty="0"/>
              <a:t>Membership and </a:t>
            </a:r>
            <a:r>
              <a:rPr lang="en-US" dirty="0" err="1"/>
              <a:t>ToRs</a:t>
            </a:r>
            <a:endParaRPr lang="en-US" dirty="0"/>
          </a:p>
        </p:txBody>
      </p:sp>
      <p:sp>
        <p:nvSpPr>
          <p:cNvPr id="3" name="Content Placeholder 2">
            <a:extLst>
              <a:ext uri="{FF2B5EF4-FFF2-40B4-BE49-F238E27FC236}">
                <a16:creationId xmlns:a16="http://schemas.microsoft.com/office/drawing/2014/main" id="{C6C3A3E2-F18E-45D1-83BA-28B5B179A9FC}"/>
              </a:ext>
            </a:extLst>
          </p:cNvPr>
          <p:cNvSpPr>
            <a:spLocks noGrp="1"/>
          </p:cNvSpPr>
          <p:nvPr>
            <p:ph idx="1"/>
          </p:nvPr>
        </p:nvSpPr>
        <p:spPr/>
        <p:txBody>
          <a:bodyPr/>
          <a:lstStyle/>
          <a:p>
            <a:r>
              <a:rPr lang="en-US" dirty="0"/>
              <a:t>Continue to enthuse new members </a:t>
            </a:r>
          </a:p>
          <a:p>
            <a:r>
              <a:rPr lang="en-US" dirty="0"/>
              <a:t>Try to balance membership globally</a:t>
            </a:r>
          </a:p>
          <a:p>
            <a:r>
              <a:rPr lang="en-US" dirty="0"/>
              <a:t>Review of </a:t>
            </a:r>
            <a:r>
              <a:rPr lang="en-US" dirty="0" err="1"/>
              <a:t>ToRs</a:t>
            </a:r>
            <a:r>
              <a:rPr lang="en-US" dirty="0"/>
              <a:t> (strategy and governance review)</a:t>
            </a:r>
          </a:p>
          <a:p>
            <a:endParaRPr lang="en-US" dirty="0"/>
          </a:p>
          <a:p>
            <a:r>
              <a:rPr lang="en-US" dirty="0"/>
              <a:t>Question 1: </a:t>
            </a:r>
            <a:r>
              <a:rPr lang="en-US" dirty="0" err="1"/>
              <a:t>ToR</a:t>
            </a:r>
            <a:r>
              <a:rPr lang="en-US" dirty="0"/>
              <a:t> state 50% attendee rate for meetings. More members may complicate this. </a:t>
            </a:r>
          </a:p>
          <a:p>
            <a:r>
              <a:rPr lang="en-US" dirty="0"/>
              <a:t>Question 2: Voting and non-voting members. </a:t>
            </a:r>
            <a:r>
              <a:rPr lang="en-US" dirty="0" err="1"/>
              <a:t>ToR</a:t>
            </a:r>
            <a:r>
              <a:rPr lang="en-US" dirty="0"/>
              <a:t> speak about members and “experts”</a:t>
            </a:r>
          </a:p>
        </p:txBody>
      </p:sp>
    </p:spTree>
    <p:extLst>
      <p:ext uri="{BB962C8B-B14F-4D97-AF65-F5344CB8AC3E}">
        <p14:creationId xmlns:p14="http://schemas.microsoft.com/office/powerpoint/2010/main" val="76825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1E49D-9F1C-40EA-A6D1-F330B0C48936}"/>
              </a:ext>
            </a:extLst>
          </p:cNvPr>
          <p:cNvSpPr>
            <a:spLocks noGrp="1"/>
          </p:cNvSpPr>
          <p:nvPr>
            <p:ph type="title"/>
          </p:nvPr>
        </p:nvSpPr>
        <p:spPr/>
        <p:txBody>
          <a:bodyPr/>
          <a:lstStyle/>
          <a:p>
            <a:r>
              <a:rPr lang="fr-FR" dirty="0" err="1"/>
              <a:t>Metadata</a:t>
            </a:r>
            <a:r>
              <a:rPr lang="fr-FR" dirty="0"/>
              <a:t> </a:t>
            </a:r>
            <a:r>
              <a:rPr lang="fr-FR" dirty="0" err="1"/>
              <a:t>working</a:t>
            </a:r>
            <a:r>
              <a:rPr lang="fr-FR" dirty="0"/>
              <a:t> group </a:t>
            </a:r>
            <a:r>
              <a:rPr lang="fr-FR" sz="2400" dirty="0"/>
              <a:t>Federica Foglini</a:t>
            </a:r>
            <a:endParaRPr lang="fr-FR" dirty="0"/>
          </a:p>
        </p:txBody>
      </p:sp>
      <p:sp>
        <p:nvSpPr>
          <p:cNvPr id="3" name="Espace réservé du contenu 2">
            <a:extLst>
              <a:ext uri="{FF2B5EF4-FFF2-40B4-BE49-F238E27FC236}">
                <a16:creationId xmlns:a16="http://schemas.microsoft.com/office/drawing/2014/main" id="{CDE22F3A-939E-4B46-A931-C0E51D205AA6}"/>
              </a:ext>
            </a:extLst>
          </p:cNvPr>
          <p:cNvSpPr>
            <a:spLocks noGrp="1"/>
          </p:cNvSpPr>
          <p:nvPr>
            <p:ph idx="1"/>
          </p:nvPr>
        </p:nvSpPr>
        <p:spPr/>
        <p:txBody>
          <a:bodyPr/>
          <a:lstStyle/>
          <a:p>
            <a:r>
              <a:rPr lang="en-US"/>
              <a:t>Original objective: provide advice on metadata to be provided by the data producer</a:t>
            </a:r>
          </a:p>
          <a:p>
            <a:r>
              <a:rPr lang="en-US"/>
              <a:t>Ongoing collaboration with the CSBWG</a:t>
            </a:r>
          </a:p>
          <a:p>
            <a:r>
              <a:rPr lang="en-US"/>
              <a:t>Metadata working group acts as the glue between various workitems of TSCOM. </a:t>
            </a:r>
          </a:p>
          <a:p>
            <a:r>
              <a:rPr lang="en-US"/>
              <a:t>After initial closure, chair will restart the working group</a:t>
            </a:r>
          </a:p>
          <a:p>
            <a:pPr marL="0" indent="0">
              <a:buNone/>
            </a:pPr>
            <a:endParaRPr lang="en-US"/>
          </a:p>
          <a:p>
            <a:pPr marL="0" indent="0">
              <a:buNone/>
            </a:pPr>
            <a:endParaRPr lang="en-US"/>
          </a:p>
        </p:txBody>
      </p:sp>
      <p:sp>
        <p:nvSpPr>
          <p:cNvPr id="4" name="Espace réservé du contenu 2">
            <a:extLst>
              <a:ext uri="{FF2B5EF4-FFF2-40B4-BE49-F238E27FC236}">
                <a16:creationId xmlns:a16="http://schemas.microsoft.com/office/drawing/2014/main" id="{B44A2717-467E-45F4-85AD-C69BFC06E08D}"/>
              </a:ext>
            </a:extLst>
          </p:cNvPr>
          <p:cNvSpPr txBox="1">
            <a:spLocks/>
          </p:cNvSpPr>
          <p:nvPr/>
        </p:nvSpPr>
        <p:spPr>
          <a:xfrm>
            <a:off x="4976674" y="4682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76518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0E477-A242-40FC-BCBC-A525EAE26AF1}"/>
              </a:ext>
            </a:extLst>
          </p:cNvPr>
          <p:cNvSpPr>
            <a:spLocks noGrp="1"/>
          </p:cNvSpPr>
          <p:nvPr>
            <p:ph type="title"/>
          </p:nvPr>
        </p:nvSpPr>
        <p:spPr/>
        <p:txBody>
          <a:bodyPr/>
          <a:lstStyle/>
          <a:p>
            <a:r>
              <a:rPr lang="fr-FR" dirty="0" err="1"/>
              <a:t>Cookbook</a:t>
            </a:r>
            <a:r>
              <a:rPr lang="fr-FR" dirty="0"/>
              <a:t> Editorial </a:t>
            </a:r>
            <a:r>
              <a:rPr lang="fr-FR" dirty="0" err="1"/>
              <a:t>Board</a:t>
            </a:r>
            <a:r>
              <a:rPr lang="fr-FR" dirty="0"/>
              <a:t> </a:t>
            </a:r>
            <a:r>
              <a:rPr lang="fr-FR" sz="2400" dirty="0"/>
              <a:t>Christiane Reiser</a:t>
            </a:r>
          </a:p>
        </p:txBody>
      </p:sp>
      <p:sp>
        <p:nvSpPr>
          <p:cNvPr id="3" name="Espace réservé du contenu 2">
            <a:extLst>
              <a:ext uri="{FF2B5EF4-FFF2-40B4-BE49-F238E27FC236}">
                <a16:creationId xmlns:a16="http://schemas.microsoft.com/office/drawing/2014/main" id="{758D27DC-76B0-4B1A-B65E-B4CE61B8AE19}"/>
              </a:ext>
            </a:extLst>
          </p:cNvPr>
          <p:cNvSpPr>
            <a:spLocks noGrp="1"/>
          </p:cNvSpPr>
          <p:nvPr>
            <p:ph idx="1"/>
          </p:nvPr>
        </p:nvSpPr>
        <p:spPr>
          <a:xfrm>
            <a:off x="838200" y="1587881"/>
            <a:ext cx="10515600" cy="4351338"/>
          </a:xfrm>
        </p:spPr>
        <p:txBody>
          <a:bodyPr/>
          <a:lstStyle/>
          <a:p>
            <a:r>
              <a:rPr lang="en-US"/>
              <a:t>Objective: Managing the Cookbook publication</a:t>
            </a:r>
          </a:p>
          <a:p>
            <a:r>
              <a:rPr lang="en-US"/>
              <a:t>epub will be published end of year 2022</a:t>
            </a:r>
          </a:p>
          <a:p>
            <a:r>
              <a:rPr lang="en-US"/>
              <a:t>Closer co-operation with SCET</a:t>
            </a:r>
          </a:p>
          <a:p>
            <a:r>
              <a:rPr lang="en-US"/>
              <a:t>Rethinking Cookbook purpose</a:t>
            </a:r>
          </a:p>
        </p:txBody>
      </p:sp>
      <p:sp>
        <p:nvSpPr>
          <p:cNvPr id="5" name="Espace réservé du contenu 2">
            <a:extLst>
              <a:ext uri="{FF2B5EF4-FFF2-40B4-BE49-F238E27FC236}">
                <a16:creationId xmlns:a16="http://schemas.microsoft.com/office/drawing/2014/main" id="{942B95C6-5ED5-49CB-8880-BD3DB4FF3B6C}"/>
              </a:ext>
            </a:extLst>
          </p:cNvPr>
          <p:cNvSpPr txBox="1">
            <a:spLocks/>
          </p:cNvSpPr>
          <p:nvPr/>
        </p:nvSpPr>
        <p:spPr>
          <a:xfrm>
            <a:off x="6432073" y="42040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2023 Action Items</a:t>
            </a:r>
          </a:p>
          <a:p>
            <a:pPr>
              <a:buFont typeface="Wingdings" panose="05000000000000000000" pitchFamily="2" charset="2"/>
              <a:buChar char="Ø"/>
            </a:pPr>
            <a:r>
              <a:rPr lang="en-US"/>
              <a:t>Call for chapters owners</a:t>
            </a:r>
          </a:p>
          <a:p>
            <a:pPr>
              <a:buFont typeface="Wingdings" panose="05000000000000000000" pitchFamily="2" charset="2"/>
              <a:buChar char="Ø"/>
            </a:pPr>
            <a:r>
              <a:rPr lang="en-US"/>
              <a:t>Align with strategy </a:t>
            </a:r>
          </a:p>
        </p:txBody>
      </p:sp>
    </p:spTree>
    <p:extLst>
      <p:ext uri="{BB962C8B-B14F-4D97-AF65-F5344CB8AC3E}">
        <p14:creationId xmlns:p14="http://schemas.microsoft.com/office/powerpoint/2010/main" val="399301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9221-1075-472A-8950-0D9038A805D3}"/>
              </a:ext>
            </a:extLst>
          </p:cNvPr>
          <p:cNvSpPr>
            <a:spLocks noGrp="1"/>
          </p:cNvSpPr>
          <p:nvPr>
            <p:ph type="title"/>
          </p:nvPr>
        </p:nvSpPr>
        <p:spPr>
          <a:xfrm>
            <a:off x="228403" y="188397"/>
            <a:ext cx="10515600" cy="1164682"/>
          </a:xfrm>
        </p:spPr>
        <p:txBody>
          <a:bodyPr/>
          <a:lstStyle/>
          <a:p>
            <a:r>
              <a:rPr lang="en-US" dirty="0"/>
              <a:t>GEBCO Website Working Group </a:t>
            </a:r>
            <a:r>
              <a:rPr lang="en-US" sz="2400" dirty="0"/>
              <a:t>Caitlyn Raines</a:t>
            </a:r>
          </a:p>
        </p:txBody>
      </p:sp>
      <p:pic>
        <p:nvPicPr>
          <p:cNvPr id="5" name="Picture 4">
            <a:extLst>
              <a:ext uri="{FF2B5EF4-FFF2-40B4-BE49-F238E27FC236}">
                <a16:creationId xmlns:a16="http://schemas.microsoft.com/office/drawing/2014/main" id="{8CB2EEC9-DC5B-471C-BC99-807E033EFA4A}"/>
              </a:ext>
            </a:extLst>
          </p:cNvPr>
          <p:cNvPicPr>
            <a:picLocks noChangeAspect="1"/>
          </p:cNvPicPr>
          <p:nvPr/>
        </p:nvPicPr>
        <p:blipFill rotWithShape="1">
          <a:blip r:embed="rId2"/>
          <a:srcRect t="37768" b="42903"/>
          <a:stretch/>
        </p:blipFill>
        <p:spPr>
          <a:xfrm>
            <a:off x="0" y="5522911"/>
            <a:ext cx="12192000" cy="1325564"/>
          </a:xfrm>
          <a:prstGeom prst="rect">
            <a:avLst/>
          </a:prstGeom>
        </p:spPr>
      </p:pic>
      <p:pic>
        <p:nvPicPr>
          <p:cNvPr id="6" name="Picture 5" descr="G:\New_Logo-WPE\New_Logo\High_quality_for_printing\Logo_Complete_English\IHO_Logo_CMYK_Complete_EN@10x-100.jpg">
            <a:extLst>
              <a:ext uri="{FF2B5EF4-FFF2-40B4-BE49-F238E27FC236}">
                <a16:creationId xmlns:a16="http://schemas.microsoft.com/office/drawing/2014/main" id="{D75D2122-D392-4E37-955E-C27CBD0874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741" y="5877314"/>
            <a:ext cx="2264206" cy="808619"/>
          </a:xfrm>
          <a:prstGeom prst="rect">
            <a:avLst/>
          </a:prstGeom>
          <a:noFill/>
          <a:ln>
            <a:noFill/>
          </a:ln>
        </p:spPr>
      </p:pic>
      <p:pic>
        <p:nvPicPr>
          <p:cNvPr id="7" name="Picture 6" descr="unesco_ioc_logo_transparent.png">
            <a:extLst>
              <a:ext uri="{FF2B5EF4-FFF2-40B4-BE49-F238E27FC236}">
                <a16:creationId xmlns:a16="http://schemas.microsoft.com/office/drawing/2014/main" id="{2D757196-F639-4831-8641-70D2FEA05E3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2557" y="5882028"/>
            <a:ext cx="1507043" cy="808619"/>
          </a:xfrm>
          <a:prstGeom prst="rect">
            <a:avLst/>
          </a:prstGeom>
          <a:noFill/>
          <a:ln>
            <a:noFill/>
          </a:ln>
        </p:spPr>
      </p:pic>
      <p:pic>
        <p:nvPicPr>
          <p:cNvPr id="8" name="Picture 7" descr="gebco-text.png">
            <a:extLst>
              <a:ext uri="{FF2B5EF4-FFF2-40B4-BE49-F238E27FC236}">
                <a16:creationId xmlns:a16="http://schemas.microsoft.com/office/drawing/2014/main" id="{05F1E46C-B1DD-42F5-8289-99E9E2145F7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2576" y="5892823"/>
            <a:ext cx="894555" cy="796493"/>
          </a:xfrm>
          <a:prstGeom prst="rect">
            <a:avLst/>
          </a:prstGeom>
          <a:noFill/>
          <a:ln>
            <a:noFill/>
          </a:ln>
        </p:spPr>
      </p:pic>
      <p:sp>
        <p:nvSpPr>
          <p:cNvPr id="9" name="Content Placeholder 2">
            <a:extLst>
              <a:ext uri="{FF2B5EF4-FFF2-40B4-BE49-F238E27FC236}">
                <a16:creationId xmlns:a16="http://schemas.microsoft.com/office/drawing/2014/main" id="{D8846989-6206-4F9A-A8AD-E87482677A90}"/>
              </a:ext>
            </a:extLst>
          </p:cNvPr>
          <p:cNvSpPr txBox="1">
            <a:spLocks/>
          </p:cNvSpPr>
          <p:nvPr/>
        </p:nvSpPr>
        <p:spPr>
          <a:xfrm>
            <a:off x="621912" y="825623"/>
            <a:ext cx="9910645" cy="4595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a:t>
            </a:r>
          </a:p>
          <a:p>
            <a:r>
              <a:rPr lang="en-US" sz="2400" dirty="0"/>
              <a:t>Migrated GEBCO website to new platform is completed (</a:t>
            </a:r>
            <a:r>
              <a:rPr lang="en-US" sz="2400" dirty="0" err="1"/>
              <a:t>drupal</a:t>
            </a:r>
            <a:r>
              <a:rPr lang="en-US" sz="2400" dirty="0"/>
              <a:t>)</a:t>
            </a:r>
          </a:p>
          <a:p>
            <a:r>
              <a:rPr lang="en-US" sz="2400" dirty="0"/>
              <a:t>Content management system will be open for GEBCO website editors</a:t>
            </a:r>
          </a:p>
          <a:p>
            <a:r>
              <a:rPr lang="en-US" sz="2400" dirty="0"/>
              <a:t>Google workspace is available (including mailing lists) </a:t>
            </a:r>
          </a:p>
        </p:txBody>
      </p:sp>
      <p:sp>
        <p:nvSpPr>
          <p:cNvPr id="10" name="Content Placeholder 2">
            <a:extLst>
              <a:ext uri="{FF2B5EF4-FFF2-40B4-BE49-F238E27FC236}">
                <a16:creationId xmlns:a16="http://schemas.microsoft.com/office/drawing/2014/main" id="{9C81F0CC-163E-4D48-9608-69053D422350}"/>
              </a:ext>
            </a:extLst>
          </p:cNvPr>
          <p:cNvSpPr txBox="1">
            <a:spLocks/>
          </p:cNvSpPr>
          <p:nvPr/>
        </p:nvSpPr>
        <p:spPr>
          <a:xfrm>
            <a:off x="4255200" y="2654503"/>
            <a:ext cx="7595082" cy="44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a:t>
            </a:r>
          </a:p>
          <a:p>
            <a:pPr marL="0" indent="0">
              <a:buNone/>
            </a:pPr>
            <a:r>
              <a:rPr lang="en-US" sz="2400" dirty="0"/>
              <a:t>2023 Action Items</a:t>
            </a:r>
          </a:p>
          <a:p>
            <a:pPr>
              <a:buFont typeface="Wingdings" panose="05000000000000000000" pitchFamily="2" charset="2"/>
              <a:buChar char="Ø"/>
            </a:pPr>
            <a:r>
              <a:rPr lang="en-AU" sz="1800" dirty="0"/>
              <a:t>Review the needs and requirements for an GEBCO website governance standard to support the modernization and subsequent maintenance of the GEBCO website</a:t>
            </a:r>
          </a:p>
          <a:p>
            <a:pPr>
              <a:buFont typeface="Wingdings" panose="05000000000000000000" pitchFamily="2" charset="2"/>
              <a:buChar char="Ø"/>
            </a:pPr>
            <a:r>
              <a:rPr lang="en-AU" sz="1800" dirty="0"/>
              <a:t>Investigate possible integration of SCOPE website into main GEBCO website</a:t>
            </a:r>
          </a:p>
          <a:p>
            <a:pPr>
              <a:buFont typeface="Wingdings" panose="05000000000000000000" pitchFamily="2" charset="2"/>
              <a:buChar char="Ø"/>
            </a:pPr>
            <a:r>
              <a:rPr lang="en-AU" sz="1800" dirty="0"/>
              <a:t>Align with GEBCO strategy</a:t>
            </a:r>
          </a:p>
          <a:p>
            <a:pPr marL="0" indent="0">
              <a:buNone/>
            </a:pPr>
            <a:endParaRPr lang="en-US" sz="1800" dirty="0"/>
          </a:p>
          <a:p>
            <a:pPr lvl="1"/>
            <a:endParaRPr lang="en-US" sz="2000" dirty="0"/>
          </a:p>
        </p:txBody>
      </p:sp>
    </p:spTree>
    <p:extLst>
      <p:ext uri="{BB962C8B-B14F-4D97-AF65-F5344CB8AC3E}">
        <p14:creationId xmlns:p14="http://schemas.microsoft.com/office/powerpoint/2010/main" val="383612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3340B-40CB-4D35-A6E1-BB229BAD6D15}"/>
              </a:ext>
            </a:extLst>
          </p:cNvPr>
          <p:cNvSpPr>
            <a:spLocks noGrp="1"/>
          </p:cNvSpPr>
          <p:nvPr>
            <p:ph type="title"/>
          </p:nvPr>
        </p:nvSpPr>
        <p:spPr/>
        <p:txBody>
          <a:bodyPr/>
          <a:lstStyle/>
          <a:p>
            <a:r>
              <a:rPr lang="fr-FR" dirty="0"/>
              <a:t>DCDB Update </a:t>
            </a:r>
            <a:r>
              <a:rPr lang="fr-FR" sz="2400" dirty="0"/>
              <a:t>Jennifer </a:t>
            </a:r>
            <a:r>
              <a:rPr lang="fr-FR" sz="2400" dirty="0" err="1"/>
              <a:t>Jencks</a:t>
            </a:r>
            <a:endParaRPr lang="fr-FR" sz="2400" dirty="0"/>
          </a:p>
        </p:txBody>
      </p:sp>
      <p:sp>
        <p:nvSpPr>
          <p:cNvPr id="3" name="Espace réservé du contenu 2">
            <a:extLst>
              <a:ext uri="{FF2B5EF4-FFF2-40B4-BE49-F238E27FC236}">
                <a16:creationId xmlns:a16="http://schemas.microsoft.com/office/drawing/2014/main" id="{B64993CC-DCAB-4778-A0A8-27513F763DCC}"/>
              </a:ext>
            </a:extLst>
          </p:cNvPr>
          <p:cNvSpPr>
            <a:spLocks noGrp="1"/>
          </p:cNvSpPr>
          <p:nvPr>
            <p:ph idx="1"/>
          </p:nvPr>
        </p:nvSpPr>
        <p:spPr/>
        <p:txBody>
          <a:bodyPr>
            <a:normAutofit/>
          </a:bodyPr>
          <a:lstStyle/>
          <a:p>
            <a:r>
              <a:rPr lang="en-US" sz="2400" dirty="0"/>
              <a:t>Continue to improve DCDB </a:t>
            </a:r>
            <a:r>
              <a:rPr lang="en-US" sz="2400" dirty="0" err="1"/>
              <a:t>pipepline</a:t>
            </a:r>
            <a:endParaRPr lang="en-US" sz="2400" dirty="0"/>
          </a:p>
          <a:p>
            <a:r>
              <a:rPr lang="en-US" sz="2400" dirty="0"/>
              <a:t>Continue to educate GEBCO Community on DCDB</a:t>
            </a:r>
          </a:p>
          <a:p>
            <a:r>
              <a:rPr lang="en-US" sz="2400" dirty="0"/>
              <a:t>Industry day (organized as workshops)</a:t>
            </a:r>
          </a:p>
          <a:p>
            <a:r>
              <a:rPr lang="en-US" sz="2400" dirty="0"/>
              <a:t>Aimed at: </a:t>
            </a:r>
          </a:p>
          <a:p>
            <a:pPr lvl="1"/>
            <a:r>
              <a:rPr lang="en-US" sz="2000" dirty="0"/>
              <a:t>Software industry</a:t>
            </a:r>
          </a:p>
          <a:p>
            <a:pPr lvl="1"/>
            <a:r>
              <a:rPr lang="en-US" sz="2000" dirty="0"/>
              <a:t>Sensor manufacturers</a:t>
            </a:r>
          </a:p>
          <a:p>
            <a:pPr lvl="1"/>
            <a:r>
              <a:rPr lang="en-US" sz="2000" dirty="0"/>
              <a:t>Survey companies</a:t>
            </a:r>
          </a:p>
          <a:p>
            <a:pPr lvl="1"/>
            <a:r>
              <a:rPr lang="en-US" sz="2000" dirty="0"/>
              <a:t>Goal: industry to facilitate pipeline</a:t>
            </a:r>
          </a:p>
          <a:p>
            <a:pPr lvl="1"/>
            <a:r>
              <a:rPr lang="en-US" sz="2000" dirty="0"/>
              <a:t>Question: what’s in it for them?</a:t>
            </a:r>
          </a:p>
          <a:p>
            <a:pPr marL="457200" lvl="1" indent="0">
              <a:buNone/>
            </a:pPr>
            <a:r>
              <a:rPr lang="en-US" sz="2000" dirty="0"/>
              <a:t> </a:t>
            </a:r>
          </a:p>
          <a:p>
            <a:pPr marL="457200" lvl="1" indent="0">
              <a:buNone/>
            </a:pPr>
            <a:endParaRPr lang="en-US" sz="2000" dirty="0"/>
          </a:p>
          <a:p>
            <a:pPr lvl="1"/>
            <a:endParaRPr lang="en-US" sz="2000" dirty="0"/>
          </a:p>
        </p:txBody>
      </p:sp>
      <p:sp>
        <p:nvSpPr>
          <p:cNvPr id="4" name="Espace réservé du contenu 2">
            <a:extLst>
              <a:ext uri="{FF2B5EF4-FFF2-40B4-BE49-F238E27FC236}">
                <a16:creationId xmlns:a16="http://schemas.microsoft.com/office/drawing/2014/main" id="{13ADE70C-77BC-4B34-A798-81C7FBF63FAF}"/>
              </a:ext>
            </a:extLst>
          </p:cNvPr>
          <p:cNvSpPr txBox="1">
            <a:spLocks/>
          </p:cNvSpPr>
          <p:nvPr/>
        </p:nvSpPr>
        <p:spPr>
          <a:xfrm>
            <a:off x="6490448" y="3679031"/>
            <a:ext cx="55043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2023 Action Items</a:t>
            </a:r>
          </a:p>
          <a:p>
            <a:pPr>
              <a:buFont typeface="Wingdings" panose="05000000000000000000" pitchFamily="2" charset="2"/>
              <a:buChar char="Ø"/>
            </a:pPr>
            <a:r>
              <a:rPr lang="en-US" sz="2000" dirty="0"/>
              <a:t>DCDB Industry day and data contribution workshop (on the use and leveraging of web services)</a:t>
            </a:r>
          </a:p>
        </p:txBody>
      </p:sp>
    </p:spTree>
    <p:extLst>
      <p:ext uri="{BB962C8B-B14F-4D97-AF65-F5344CB8AC3E}">
        <p14:creationId xmlns:p14="http://schemas.microsoft.com/office/powerpoint/2010/main" val="146286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C0F5D5E622CF4D98986C2D00DB5BE9" ma:contentTypeVersion="13" ma:contentTypeDescription="Create a new document." ma:contentTypeScope="" ma:versionID="6d0e2518d0e1363ba973fc9e9961a0d2">
  <xsd:schema xmlns:xsd="http://www.w3.org/2001/XMLSchema" xmlns:xs="http://www.w3.org/2001/XMLSchema" xmlns:p="http://schemas.microsoft.com/office/2006/metadata/properties" xmlns:ns3="2d5d805c-524c-40f9-bd4d-838a3745d371" xmlns:ns4="64e64787-637e-4eb6-adf0-9c64da632301" targetNamespace="http://schemas.microsoft.com/office/2006/metadata/properties" ma:root="true" ma:fieldsID="ea65911d4015f53f9eb1469695b049fd" ns3:_="" ns4:_="">
    <xsd:import namespace="2d5d805c-524c-40f9-bd4d-838a3745d371"/>
    <xsd:import namespace="64e64787-637e-4eb6-adf0-9c64da6323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d805c-524c-40f9-bd4d-838a3745d3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e64787-637e-4eb6-adf0-9c64da6323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1D52D-4AA9-4A8D-9180-7993C064BF1F}">
  <ds:schemaRefs>
    <ds:schemaRef ds:uri="http://schemas.microsoft.com/office/2006/metadata/properties"/>
    <ds:schemaRef ds:uri="http://purl.org/dc/elements/1.1/"/>
    <ds:schemaRef ds:uri="2d5d805c-524c-40f9-bd4d-838a3745d371"/>
    <ds:schemaRef ds:uri="http://schemas.microsoft.com/office/2006/documentManagement/types"/>
    <ds:schemaRef ds:uri="http://purl.org/dc/dcmitype/"/>
    <ds:schemaRef ds:uri="http://www.w3.org/XML/1998/namespace"/>
    <ds:schemaRef ds:uri="64e64787-637e-4eb6-adf0-9c64da63230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8B2BB19-E6E8-4425-9697-E5E338370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d805c-524c-40f9-bd4d-838a3745d371"/>
    <ds:schemaRef ds:uri="64e64787-637e-4eb6-adf0-9c64da632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7E25C8-74E6-459B-99B3-6303E8A40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TSCOM</vt:lpstr>
      <vt:lpstr>TSCOM Membership  (as of fall 2022, new members in red)</vt:lpstr>
      <vt:lpstr>PowerPoint Presentation</vt:lpstr>
      <vt:lpstr>Membership and ToRs</vt:lpstr>
      <vt:lpstr>Metadata working group Federica Foglini</vt:lpstr>
      <vt:lpstr>Cookbook Editorial Board Christiane Reiser</vt:lpstr>
      <vt:lpstr>GEBCO Website Working Group Caitlyn Raines</vt:lpstr>
      <vt:lpstr>DCDB Update Jennifer Jencks</vt:lpstr>
      <vt:lpstr>Opportunistic mapping resources working group Erin Heffron</vt:lpstr>
      <vt:lpstr>  Applied Discrete Global Grid Systems Boele Kuipers</vt:lpstr>
      <vt:lpstr>Using Deep Argo Float profiles as validation Thierry Schmitt</vt:lpstr>
      <vt:lpstr>Undersea Feature Detection Project (action not started)</vt:lpstr>
      <vt:lpstr>GEBCO grid</vt:lpstr>
      <vt:lpstr>Matters requiring GGC action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Ferrini</dc:creator>
  <cp:lastModifiedBy>George Spoelstra</cp:lastModifiedBy>
  <cp:revision>79</cp:revision>
  <dcterms:created xsi:type="dcterms:W3CDTF">2019-11-04T00:30:34Z</dcterms:created>
  <dcterms:modified xsi:type="dcterms:W3CDTF">2022-10-29T19:09:27Z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0x010100F2C0F5D5E622CF4D98986C2D00DB5BE9</vt:lpwstr>
  </property>
</Properties>
</file>