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1" r:id="rId3"/>
    <p:sldId id="306" r:id="rId4"/>
    <p:sldId id="308" r:id="rId5"/>
    <p:sldId id="309" r:id="rId6"/>
    <p:sldId id="307" r:id="rId7"/>
    <p:sldId id="310" r:id="rId8"/>
    <p:sldId id="311" r:id="rId9"/>
    <p:sldId id="298" r:id="rId10"/>
    <p:sldId id="302" r:id="rId11"/>
    <p:sldId id="305" r:id="rId12"/>
    <p:sldId id="285" r:id="rId1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4" autoAdjust="0"/>
    <p:restoredTop sz="76898" autoAdjust="0"/>
  </p:normalViewPr>
  <p:slideViewPr>
    <p:cSldViewPr snapToGrid="0">
      <p:cViewPr>
        <p:scale>
          <a:sx n="50" d="100"/>
          <a:sy n="50" d="100"/>
        </p:scale>
        <p:origin x="340" y="4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065296-BBE5-4291-8930-8E8007AC25B3}" type="datetimeFigureOut">
              <a:rPr lang="nb-NO" smtClean="0"/>
              <a:t>02.11.2023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8F03FC-FB25-45AF-98C0-30CC7E2FC43D}" type="slidenum">
              <a:rPr lang="nb-NO" smtClean="0"/>
              <a:t>‹#›</a:t>
            </a:fld>
            <a:endParaRPr lang="nb-NO"/>
          </a:p>
        </p:txBody>
      </p:sp>
    </p:spTree>
    <p:extLst>
      <p:ext uri="{BB962C8B-B14F-4D97-AF65-F5344CB8AC3E}">
        <p14:creationId xmlns:p14="http://schemas.microsoft.com/office/powerpoint/2010/main" val="2894410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8F03FC-FB25-45AF-98C0-30CC7E2FC43D}" type="slidenum">
              <a:rPr lang="nb-NO" smtClean="0"/>
              <a:t>3</a:t>
            </a:fld>
            <a:endParaRPr lang="nb-NO"/>
          </a:p>
        </p:txBody>
      </p:sp>
    </p:spTree>
    <p:extLst>
      <p:ext uri="{BB962C8B-B14F-4D97-AF65-F5344CB8AC3E}">
        <p14:creationId xmlns:p14="http://schemas.microsoft.com/office/powerpoint/2010/main" val="2048775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8F03FC-FB25-45AF-98C0-30CC7E2FC43D}" type="slidenum">
              <a:rPr lang="nb-NO" smtClean="0"/>
              <a:t>4</a:t>
            </a:fld>
            <a:endParaRPr lang="nb-NO"/>
          </a:p>
        </p:txBody>
      </p:sp>
    </p:spTree>
    <p:extLst>
      <p:ext uri="{BB962C8B-B14F-4D97-AF65-F5344CB8AC3E}">
        <p14:creationId xmlns:p14="http://schemas.microsoft.com/office/powerpoint/2010/main" val="3724216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8F03FC-FB25-45AF-98C0-30CC7E2FC43D}" type="slidenum">
              <a:rPr lang="nb-NO" smtClean="0"/>
              <a:t>5</a:t>
            </a:fld>
            <a:endParaRPr lang="nb-NO"/>
          </a:p>
        </p:txBody>
      </p:sp>
    </p:spTree>
    <p:extLst>
      <p:ext uri="{BB962C8B-B14F-4D97-AF65-F5344CB8AC3E}">
        <p14:creationId xmlns:p14="http://schemas.microsoft.com/office/powerpoint/2010/main" val="2525657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8F03FC-FB25-45AF-98C0-30CC7E2FC43D}" type="slidenum">
              <a:rPr lang="nb-NO" smtClean="0"/>
              <a:t>6</a:t>
            </a:fld>
            <a:endParaRPr lang="nb-NO"/>
          </a:p>
        </p:txBody>
      </p:sp>
    </p:spTree>
    <p:extLst>
      <p:ext uri="{BB962C8B-B14F-4D97-AF65-F5344CB8AC3E}">
        <p14:creationId xmlns:p14="http://schemas.microsoft.com/office/powerpoint/2010/main" val="2213786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8F03FC-FB25-45AF-98C0-30CC7E2FC43D}" type="slidenum">
              <a:rPr lang="nb-NO" smtClean="0"/>
              <a:t>7</a:t>
            </a:fld>
            <a:endParaRPr lang="nb-NO"/>
          </a:p>
        </p:txBody>
      </p:sp>
    </p:spTree>
    <p:extLst>
      <p:ext uri="{BB962C8B-B14F-4D97-AF65-F5344CB8AC3E}">
        <p14:creationId xmlns:p14="http://schemas.microsoft.com/office/powerpoint/2010/main" val="974562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8F03FC-FB25-45AF-98C0-30CC7E2FC43D}" type="slidenum">
              <a:rPr lang="nb-NO" smtClean="0"/>
              <a:t>8</a:t>
            </a:fld>
            <a:endParaRPr lang="nb-NO"/>
          </a:p>
        </p:txBody>
      </p:sp>
    </p:spTree>
    <p:extLst>
      <p:ext uri="{BB962C8B-B14F-4D97-AF65-F5344CB8AC3E}">
        <p14:creationId xmlns:p14="http://schemas.microsoft.com/office/powerpoint/2010/main" val="84158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8F03FC-FB25-45AF-98C0-30CC7E2FC43D}" type="slidenum">
              <a:rPr lang="nb-NO" smtClean="0"/>
              <a:t>9</a:t>
            </a:fld>
            <a:endParaRPr lang="nb-NO"/>
          </a:p>
        </p:txBody>
      </p:sp>
    </p:spTree>
    <p:extLst>
      <p:ext uri="{BB962C8B-B14F-4D97-AF65-F5344CB8AC3E}">
        <p14:creationId xmlns:p14="http://schemas.microsoft.com/office/powerpoint/2010/main" val="1978247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8F03FC-FB25-45AF-98C0-30CC7E2FC43D}" type="slidenum">
              <a:rPr lang="nb-NO" smtClean="0"/>
              <a:t>10</a:t>
            </a:fld>
            <a:endParaRPr lang="nb-NO"/>
          </a:p>
        </p:txBody>
      </p:sp>
    </p:spTree>
    <p:extLst>
      <p:ext uri="{BB962C8B-B14F-4D97-AF65-F5344CB8AC3E}">
        <p14:creationId xmlns:p14="http://schemas.microsoft.com/office/powerpoint/2010/main" val="3423801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8F03FC-FB25-45AF-98C0-30CC7E2FC43D}" type="slidenum">
              <a:rPr lang="nb-NO" smtClean="0"/>
              <a:t>11</a:t>
            </a:fld>
            <a:endParaRPr lang="nb-NO"/>
          </a:p>
        </p:txBody>
      </p:sp>
    </p:spTree>
    <p:extLst>
      <p:ext uri="{BB962C8B-B14F-4D97-AF65-F5344CB8AC3E}">
        <p14:creationId xmlns:p14="http://schemas.microsoft.com/office/powerpoint/2010/main" val="1727805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smtClean="0"/>
              <a:t>Klikk for å redigere tittelstil</a:t>
            </a:r>
            <a:endParaRPr lang="nb-NO"/>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A2822698-80DA-41B6-B891-0D0BA21AFF2B}" type="datetimeFigureOut">
              <a:rPr lang="nb-NO" smtClean="0"/>
              <a:t>02.11.2023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BEFFC2C-2D49-400C-825D-0F3709177986}" type="slidenum">
              <a:rPr lang="nb-NO" smtClean="0"/>
              <a:t>‹#›</a:t>
            </a:fld>
            <a:endParaRPr lang="nb-NO"/>
          </a:p>
        </p:txBody>
      </p:sp>
    </p:spTree>
    <p:extLst>
      <p:ext uri="{BB962C8B-B14F-4D97-AF65-F5344CB8AC3E}">
        <p14:creationId xmlns:p14="http://schemas.microsoft.com/office/powerpoint/2010/main" val="2858897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A2822698-80DA-41B6-B891-0D0BA21AFF2B}" type="datetimeFigureOut">
              <a:rPr lang="nb-NO" smtClean="0"/>
              <a:t>02.11.2023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BEFFC2C-2D49-400C-825D-0F3709177986}" type="slidenum">
              <a:rPr lang="nb-NO" smtClean="0"/>
              <a:t>‹#›</a:t>
            </a:fld>
            <a:endParaRPr lang="nb-NO"/>
          </a:p>
        </p:txBody>
      </p:sp>
    </p:spTree>
    <p:extLst>
      <p:ext uri="{BB962C8B-B14F-4D97-AF65-F5344CB8AC3E}">
        <p14:creationId xmlns:p14="http://schemas.microsoft.com/office/powerpoint/2010/main" val="148466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A2822698-80DA-41B6-B891-0D0BA21AFF2B}" type="datetimeFigureOut">
              <a:rPr lang="nb-NO" smtClean="0"/>
              <a:t>02.11.2023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BEFFC2C-2D49-400C-825D-0F3709177986}" type="slidenum">
              <a:rPr lang="nb-NO" smtClean="0"/>
              <a:t>‹#›</a:t>
            </a:fld>
            <a:endParaRPr lang="nb-NO"/>
          </a:p>
        </p:txBody>
      </p:sp>
    </p:spTree>
    <p:extLst>
      <p:ext uri="{BB962C8B-B14F-4D97-AF65-F5344CB8AC3E}">
        <p14:creationId xmlns:p14="http://schemas.microsoft.com/office/powerpoint/2010/main" val="1690456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A2822698-80DA-41B6-B891-0D0BA21AFF2B}" type="datetimeFigureOut">
              <a:rPr lang="nb-NO" smtClean="0"/>
              <a:t>02.11.2023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BEFFC2C-2D49-400C-825D-0F3709177986}" type="slidenum">
              <a:rPr lang="nb-NO" smtClean="0"/>
              <a:t>‹#›</a:t>
            </a:fld>
            <a:endParaRPr lang="nb-NO"/>
          </a:p>
        </p:txBody>
      </p:sp>
    </p:spTree>
    <p:extLst>
      <p:ext uri="{BB962C8B-B14F-4D97-AF65-F5344CB8AC3E}">
        <p14:creationId xmlns:p14="http://schemas.microsoft.com/office/powerpoint/2010/main" val="2365383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smtClean="0"/>
              <a:t>Klikk for å redigere tittelstil</a:t>
            </a:r>
            <a:endParaRPr lang="nb-NO"/>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Rediger tekststiler i malen</a:t>
            </a:r>
          </a:p>
        </p:txBody>
      </p:sp>
      <p:sp>
        <p:nvSpPr>
          <p:cNvPr id="4" name="Plassholder for dato 3"/>
          <p:cNvSpPr>
            <a:spLocks noGrp="1"/>
          </p:cNvSpPr>
          <p:nvPr>
            <p:ph type="dt" sz="half" idx="10"/>
          </p:nvPr>
        </p:nvSpPr>
        <p:spPr/>
        <p:txBody>
          <a:bodyPr/>
          <a:lstStyle/>
          <a:p>
            <a:fld id="{A2822698-80DA-41B6-B891-0D0BA21AFF2B}" type="datetimeFigureOut">
              <a:rPr lang="nb-NO" smtClean="0"/>
              <a:t>02.11.2023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BEFFC2C-2D49-400C-825D-0F3709177986}" type="slidenum">
              <a:rPr lang="nb-NO" smtClean="0"/>
              <a:t>‹#›</a:t>
            </a:fld>
            <a:endParaRPr lang="nb-NO"/>
          </a:p>
        </p:txBody>
      </p:sp>
    </p:spTree>
    <p:extLst>
      <p:ext uri="{BB962C8B-B14F-4D97-AF65-F5344CB8AC3E}">
        <p14:creationId xmlns:p14="http://schemas.microsoft.com/office/powerpoint/2010/main" val="1501784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A2822698-80DA-41B6-B891-0D0BA21AFF2B}" type="datetimeFigureOut">
              <a:rPr lang="nb-NO" smtClean="0"/>
              <a:t>02.11.2023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BEFFC2C-2D49-400C-825D-0F3709177986}" type="slidenum">
              <a:rPr lang="nb-NO" smtClean="0"/>
              <a:t>‹#›</a:t>
            </a:fld>
            <a:endParaRPr lang="nb-NO"/>
          </a:p>
        </p:txBody>
      </p:sp>
    </p:spTree>
    <p:extLst>
      <p:ext uri="{BB962C8B-B14F-4D97-AF65-F5344CB8AC3E}">
        <p14:creationId xmlns:p14="http://schemas.microsoft.com/office/powerpoint/2010/main" val="3087009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A2822698-80DA-41B6-B891-0D0BA21AFF2B}" type="datetimeFigureOut">
              <a:rPr lang="nb-NO" smtClean="0"/>
              <a:t>02.11.2023</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EBEFFC2C-2D49-400C-825D-0F3709177986}" type="slidenum">
              <a:rPr lang="nb-NO" smtClean="0"/>
              <a:t>‹#›</a:t>
            </a:fld>
            <a:endParaRPr lang="nb-NO"/>
          </a:p>
        </p:txBody>
      </p:sp>
    </p:spTree>
    <p:extLst>
      <p:ext uri="{BB962C8B-B14F-4D97-AF65-F5344CB8AC3E}">
        <p14:creationId xmlns:p14="http://schemas.microsoft.com/office/powerpoint/2010/main" val="1858448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A2822698-80DA-41B6-B891-0D0BA21AFF2B}" type="datetimeFigureOut">
              <a:rPr lang="nb-NO" smtClean="0"/>
              <a:t>02.11.2023</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BEFFC2C-2D49-400C-825D-0F3709177986}" type="slidenum">
              <a:rPr lang="nb-NO" smtClean="0"/>
              <a:t>‹#›</a:t>
            </a:fld>
            <a:endParaRPr lang="nb-NO"/>
          </a:p>
        </p:txBody>
      </p:sp>
    </p:spTree>
    <p:extLst>
      <p:ext uri="{BB962C8B-B14F-4D97-AF65-F5344CB8AC3E}">
        <p14:creationId xmlns:p14="http://schemas.microsoft.com/office/powerpoint/2010/main" val="1842078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A2822698-80DA-41B6-B891-0D0BA21AFF2B}" type="datetimeFigureOut">
              <a:rPr lang="nb-NO" smtClean="0"/>
              <a:t>02.11.2023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EBEFFC2C-2D49-400C-825D-0F3709177986}" type="slidenum">
              <a:rPr lang="nb-NO" smtClean="0"/>
              <a:t>‹#›</a:t>
            </a:fld>
            <a:endParaRPr lang="nb-NO"/>
          </a:p>
        </p:txBody>
      </p:sp>
    </p:spTree>
    <p:extLst>
      <p:ext uri="{BB962C8B-B14F-4D97-AF65-F5344CB8AC3E}">
        <p14:creationId xmlns:p14="http://schemas.microsoft.com/office/powerpoint/2010/main" val="309231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Plassholder for dato 4"/>
          <p:cNvSpPr>
            <a:spLocks noGrp="1"/>
          </p:cNvSpPr>
          <p:nvPr>
            <p:ph type="dt" sz="half" idx="10"/>
          </p:nvPr>
        </p:nvSpPr>
        <p:spPr/>
        <p:txBody>
          <a:bodyPr/>
          <a:lstStyle/>
          <a:p>
            <a:fld id="{A2822698-80DA-41B6-B891-0D0BA21AFF2B}" type="datetimeFigureOut">
              <a:rPr lang="nb-NO" smtClean="0"/>
              <a:t>02.11.2023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BEFFC2C-2D49-400C-825D-0F3709177986}" type="slidenum">
              <a:rPr lang="nb-NO" smtClean="0"/>
              <a:t>‹#›</a:t>
            </a:fld>
            <a:endParaRPr lang="nb-NO"/>
          </a:p>
        </p:txBody>
      </p:sp>
    </p:spTree>
    <p:extLst>
      <p:ext uri="{BB962C8B-B14F-4D97-AF65-F5344CB8AC3E}">
        <p14:creationId xmlns:p14="http://schemas.microsoft.com/office/powerpoint/2010/main" val="449316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Plassholder for dato 4"/>
          <p:cNvSpPr>
            <a:spLocks noGrp="1"/>
          </p:cNvSpPr>
          <p:nvPr>
            <p:ph type="dt" sz="half" idx="10"/>
          </p:nvPr>
        </p:nvSpPr>
        <p:spPr/>
        <p:txBody>
          <a:bodyPr/>
          <a:lstStyle/>
          <a:p>
            <a:fld id="{A2822698-80DA-41B6-B891-0D0BA21AFF2B}" type="datetimeFigureOut">
              <a:rPr lang="nb-NO" smtClean="0"/>
              <a:t>02.11.2023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BEFFC2C-2D49-400C-825D-0F3709177986}" type="slidenum">
              <a:rPr lang="nb-NO" smtClean="0"/>
              <a:t>‹#›</a:t>
            </a:fld>
            <a:endParaRPr lang="nb-NO"/>
          </a:p>
        </p:txBody>
      </p:sp>
    </p:spTree>
    <p:extLst>
      <p:ext uri="{BB962C8B-B14F-4D97-AF65-F5344CB8AC3E}">
        <p14:creationId xmlns:p14="http://schemas.microsoft.com/office/powerpoint/2010/main" val="2231968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822698-80DA-41B6-B891-0D0BA21AFF2B}" type="datetimeFigureOut">
              <a:rPr lang="nb-NO" smtClean="0"/>
              <a:t>02.11.2023</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FFC2C-2D49-400C-825D-0F3709177986}" type="slidenum">
              <a:rPr lang="nb-NO" smtClean="0"/>
              <a:t>‹#›</a:t>
            </a:fld>
            <a:endParaRPr lang="nb-NO"/>
          </a:p>
        </p:txBody>
      </p:sp>
    </p:spTree>
    <p:extLst>
      <p:ext uri="{BB962C8B-B14F-4D97-AF65-F5344CB8AC3E}">
        <p14:creationId xmlns:p14="http://schemas.microsoft.com/office/powerpoint/2010/main" val="4250179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0" cy="6858000"/>
            <a:chOff x="0" y="0"/>
            <a:chExt cx="12192000" cy="6858000"/>
          </a:xfrm>
        </p:grpSpPr>
        <p:pic>
          <p:nvPicPr>
            <p:cNvPr id="4" name="Bil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20862"/>
            </a:xfrm>
            <a:prstGeom prst="rect">
              <a:avLst/>
            </a:prstGeom>
          </p:spPr>
        </p:pic>
        <p:pic>
          <p:nvPicPr>
            <p:cNvPr id="6" name="Bil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94058"/>
              <a:ext cx="12192000" cy="963942"/>
            </a:xfrm>
            <a:prstGeom prst="rect">
              <a:avLst/>
            </a:prstGeom>
          </p:spPr>
        </p:pic>
        <p:pic>
          <p:nvPicPr>
            <p:cNvPr id="13" name="Picture 12"/>
            <p:cNvPicPr/>
            <p:nvPr/>
          </p:nvPicPr>
          <p:blipFill>
            <a:blip r:embed="rId4"/>
            <a:stretch>
              <a:fillRect/>
            </a:stretch>
          </p:blipFill>
          <p:spPr>
            <a:xfrm>
              <a:off x="10947399" y="31241"/>
              <a:ext cx="882651" cy="858379"/>
            </a:xfrm>
            <a:prstGeom prst="rect">
              <a:avLst/>
            </a:prstGeom>
          </p:spPr>
        </p:pic>
      </p:grpSp>
      <p:sp>
        <p:nvSpPr>
          <p:cNvPr id="12" name="TekstSylinder 11"/>
          <p:cNvSpPr txBox="1"/>
          <p:nvPr/>
        </p:nvSpPr>
        <p:spPr>
          <a:xfrm>
            <a:off x="7665804" y="5960530"/>
            <a:ext cx="4281408" cy="830997"/>
          </a:xfrm>
          <a:prstGeom prst="rect">
            <a:avLst/>
          </a:prstGeom>
          <a:noFill/>
        </p:spPr>
        <p:txBody>
          <a:bodyPr wrap="square" rtlCol="0">
            <a:spAutoFit/>
          </a:bodyPr>
          <a:lstStyle/>
          <a:p>
            <a:r>
              <a:rPr lang="nb-NO" sz="2400" b="1" dirty="0" smtClean="0">
                <a:solidFill>
                  <a:schemeClr val="bg1"/>
                </a:solidFill>
              </a:rPr>
              <a:t>9 November </a:t>
            </a:r>
            <a:r>
              <a:rPr lang="nb-NO" sz="2400" b="1" dirty="0" smtClean="0">
                <a:solidFill>
                  <a:schemeClr val="bg1"/>
                </a:solidFill>
              </a:rPr>
              <a:t>2022</a:t>
            </a:r>
          </a:p>
          <a:p>
            <a:r>
              <a:rPr lang="nb-NO" sz="2400" b="1" dirty="0" smtClean="0">
                <a:solidFill>
                  <a:schemeClr val="bg1"/>
                </a:solidFill>
              </a:rPr>
              <a:t>IHO Director – Luigi SINAPI</a:t>
            </a:r>
            <a:endParaRPr lang="nb-NO" sz="2400" b="1" dirty="0">
              <a:solidFill>
                <a:schemeClr val="bg1"/>
              </a:solidFill>
            </a:endParaRPr>
          </a:p>
        </p:txBody>
      </p:sp>
      <p:sp>
        <p:nvSpPr>
          <p:cNvPr id="3" name="TextBox 2"/>
          <p:cNvSpPr txBox="1"/>
          <p:nvPr/>
        </p:nvSpPr>
        <p:spPr>
          <a:xfrm>
            <a:off x="943276" y="1468468"/>
            <a:ext cx="10664792" cy="2985433"/>
          </a:xfrm>
          <a:prstGeom prst="rect">
            <a:avLst/>
          </a:prstGeom>
          <a:noFill/>
        </p:spPr>
        <p:txBody>
          <a:bodyPr wrap="square" rtlCol="0">
            <a:spAutoFit/>
          </a:bodyPr>
          <a:lstStyle/>
          <a:p>
            <a:r>
              <a:rPr lang="en-US" sz="4000" b="1" dirty="0" smtClean="0">
                <a:solidFill>
                  <a:srgbClr val="002060"/>
                </a:solidFill>
              </a:rPr>
              <a:t>GGC40</a:t>
            </a:r>
            <a:endParaRPr lang="en-US" sz="4000" b="1" dirty="0" smtClean="0">
              <a:solidFill>
                <a:srgbClr val="002060"/>
              </a:solidFill>
            </a:endParaRPr>
          </a:p>
          <a:p>
            <a:r>
              <a:rPr lang="en-US" sz="4000" b="1" dirty="0" smtClean="0">
                <a:solidFill>
                  <a:srgbClr val="002060"/>
                </a:solidFill>
              </a:rPr>
              <a:t>Item 2.1 </a:t>
            </a:r>
          </a:p>
          <a:p>
            <a:endParaRPr lang="en-US" sz="3600" b="1" dirty="0" smtClean="0">
              <a:solidFill>
                <a:srgbClr val="002060"/>
              </a:solidFill>
            </a:endParaRPr>
          </a:p>
          <a:p>
            <a:r>
              <a:rPr lang="en-US" sz="7200" b="1" dirty="0" smtClean="0">
                <a:solidFill>
                  <a:srgbClr val="002060"/>
                </a:solidFill>
              </a:rPr>
              <a:t>IHO update</a:t>
            </a:r>
            <a:endParaRPr lang="en-US" sz="7200" b="1" dirty="0">
              <a:solidFill>
                <a:srgbClr val="002060"/>
              </a:solidFill>
            </a:endParaRPr>
          </a:p>
        </p:txBody>
      </p:sp>
    </p:spTree>
    <p:extLst>
      <p:ext uri="{BB962C8B-B14F-4D97-AF65-F5344CB8AC3E}">
        <p14:creationId xmlns:p14="http://schemas.microsoft.com/office/powerpoint/2010/main" val="1006143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pic>
          <p:nvPicPr>
            <p:cNvPr id="8" name="Bil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94058"/>
              <a:ext cx="12192000" cy="963942"/>
            </a:xfrm>
            <a:prstGeom prst="rect">
              <a:avLst/>
            </a:prstGeom>
          </p:spPr>
        </p:pic>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795252"/>
            </a:xfrm>
            <a:prstGeom prst="rect">
              <a:avLst/>
            </a:prstGeom>
          </p:spPr>
        </p:pic>
        <p:pic>
          <p:nvPicPr>
            <p:cNvPr id="7" name="Picture 6"/>
            <p:cNvPicPr/>
            <p:nvPr/>
          </p:nvPicPr>
          <p:blipFill>
            <a:blip r:embed="rId4"/>
            <a:stretch>
              <a:fillRect/>
            </a:stretch>
          </p:blipFill>
          <p:spPr>
            <a:xfrm>
              <a:off x="11401539" y="6101221"/>
              <a:ext cx="519527" cy="505241"/>
            </a:xfrm>
            <a:prstGeom prst="rect">
              <a:avLst/>
            </a:prstGeom>
          </p:spPr>
        </p:pic>
        <p:pic>
          <p:nvPicPr>
            <p:cNvPr id="9" name="Picture 8" descr="G:\New_Logo-WPE\New_Logo\High_quality_for_printing\Logo_Complete_English\IHO_Logo_CMYK_Complete_EN@10x-10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1267" y="6103683"/>
              <a:ext cx="1521883" cy="507294"/>
            </a:xfrm>
            <a:prstGeom prst="rect">
              <a:avLst/>
            </a:prstGeom>
            <a:noFill/>
            <a:ln>
              <a:noFill/>
            </a:ln>
          </p:spPr>
        </p:pic>
        <p:pic>
          <p:nvPicPr>
            <p:cNvPr id="10" name="Picture 9" descr="gebco-text.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1137" y="6029636"/>
              <a:ext cx="733425" cy="692785"/>
            </a:xfrm>
            <a:prstGeom prst="rect">
              <a:avLst/>
            </a:prstGeom>
            <a:noFill/>
            <a:ln>
              <a:noFill/>
            </a:ln>
          </p:spPr>
        </p:pic>
      </p:grpSp>
      <p:sp>
        <p:nvSpPr>
          <p:cNvPr id="11" name="TextBox 10"/>
          <p:cNvSpPr txBox="1"/>
          <p:nvPr/>
        </p:nvSpPr>
        <p:spPr>
          <a:xfrm>
            <a:off x="211136" y="882891"/>
            <a:ext cx="11709929" cy="941796"/>
          </a:xfrm>
          <a:prstGeom prst="rect">
            <a:avLst/>
          </a:prstGeom>
          <a:noFill/>
        </p:spPr>
        <p:txBody>
          <a:bodyPr wrap="square" rtlCol="0">
            <a:spAutoFit/>
          </a:bodyPr>
          <a:lstStyle/>
          <a:p>
            <a:pPr algn="just">
              <a:lnSpc>
                <a:spcPct val="115000"/>
              </a:lnSpc>
            </a:pPr>
            <a:r>
              <a:rPr lang="en-US" sz="4800" b="1" dirty="0">
                <a:latin typeface="Calibri" panose="020F0502020204030204" pitchFamily="34" charset="0"/>
                <a:ea typeface="Times New Roman" panose="02020603050405020304" pitchFamily="18" charset="0"/>
                <a:cs typeface="Calibri" panose="020F0502020204030204" pitchFamily="34" charset="0"/>
              </a:rPr>
              <a:t>IHO </a:t>
            </a:r>
            <a:r>
              <a:rPr lang="en-US" sz="4800" b="1" dirty="0" smtClean="0">
                <a:latin typeface="Calibri" panose="020F0502020204030204" pitchFamily="34" charset="0"/>
                <a:ea typeface="Times New Roman" panose="02020603050405020304" pitchFamily="18" charset="0"/>
                <a:cs typeface="Calibri" panose="020F0502020204030204" pitchFamily="34" charset="0"/>
              </a:rPr>
              <a:t>activities/initiatives of interest of GGC  </a:t>
            </a:r>
            <a:endParaRPr lang="en-US" sz="4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p:cNvSpPr txBox="1"/>
          <p:nvPr/>
        </p:nvSpPr>
        <p:spPr>
          <a:xfrm>
            <a:off x="250826" y="1705663"/>
            <a:ext cx="11709929" cy="5016758"/>
          </a:xfrm>
          <a:prstGeom prst="rect">
            <a:avLst/>
          </a:prstGeom>
          <a:noFill/>
        </p:spPr>
        <p:txBody>
          <a:bodyPr wrap="square" rtlCol="0">
            <a:spAutoFit/>
          </a:bodyPr>
          <a:lstStyle/>
          <a:p>
            <a:pPr marL="514350" indent="-514350">
              <a:buAutoNum type="alphaUcPeriod"/>
            </a:pPr>
            <a:r>
              <a:rPr lang="en-US" sz="2800" dirty="0" smtClean="0">
                <a:solidFill>
                  <a:srgbClr val="002060"/>
                </a:solidFill>
              </a:rPr>
              <a:t>IHO-OECD WORKSHOP - The </a:t>
            </a:r>
            <a:r>
              <a:rPr lang="en-US" sz="2800" dirty="0">
                <a:solidFill>
                  <a:srgbClr val="002060"/>
                </a:solidFill>
              </a:rPr>
              <a:t>Future of Seabed Mapping and its Associated Uses by </a:t>
            </a:r>
            <a:r>
              <a:rPr lang="en-US" sz="2800" dirty="0" smtClean="0">
                <a:solidFill>
                  <a:srgbClr val="002060"/>
                </a:solidFill>
              </a:rPr>
              <a:t>2045 (November 2023)</a:t>
            </a:r>
          </a:p>
          <a:p>
            <a:pPr marL="514350" indent="-514350">
              <a:buAutoNum type="alphaUcPeriod"/>
            </a:pPr>
            <a:endParaRPr lang="en-US" sz="2000" dirty="0">
              <a:solidFill>
                <a:srgbClr val="002060"/>
              </a:solidFill>
            </a:endParaRPr>
          </a:p>
          <a:p>
            <a:pPr marL="514350" indent="-514350">
              <a:buAutoNum type="alphaUcPeriod"/>
            </a:pPr>
            <a:r>
              <a:rPr lang="en-US" sz="2800" dirty="0" smtClean="0">
                <a:solidFill>
                  <a:srgbClr val="002060"/>
                </a:solidFill>
              </a:rPr>
              <a:t>2024 Ocean Decade Conference (Barcelona, April 2024)</a:t>
            </a:r>
          </a:p>
          <a:p>
            <a:pPr marL="977900" indent="-177800">
              <a:buFont typeface="Arial" panose="020B0604020202020204" pitchFamily="34" charset="0"/>
              <a:buChar char="•"/>
            </a:pPr>
            <a:r>
              <a:rPr lang="en-US" sz="2800" dirty="0">
                <a:solidFill>
                  <a:srgbClr val="002060"/>
                </a:solidFill>
              </a:rPr>
              <a:t> </a:t>
            </a:r>
            <a:r>
              <a:rPr lang="en-US" sz="2800" dirty="0" smtClean="0">
                <a:solidFill>
                  <a:srgbClr val="002060"/>
                </a:solidFill>
              </a:rPr>
              <a:t>IHO-OECD-Others </a:t>
            </a:r>
            <a:r>
              <a:rPr lang="en-US" sz="2800" dirty="0">
                <a:solidFill>
                  <a:srgbClr val="002060"/>
                </a:solidFill>
              </a:rPr>
              <a:t>Satellite Event - The Seabed Data We Need for the Ocean We </a:t>
            </a:r>
            <a:r>
              <a:rPr lang="en-US" sz="2800" dirty="0" smtClean="0">
                <a:solidFill>
                  <a:srgbClr val="002060"/>
                </a:solidFill>
              </a:rPr>
              <a:t>Want</a:t>
            </a:r>
          </a:p>
          <a:p>
            <a:pPr marL="977900" indent="-177800">
              <a:buFont typeface="Arial" panose="020B0604020202020204" pitchFamily="34" charset="0"/>
              <a:buChar char="•"/>
            </a:pPr>
            <a:r>
              <a:rPr lang="en-US" sz="2800" dirty="0">
                <a:solidFill>
                  <a:srgbClr val="002060"/>
                </a:solidFill>
              </a:rPr>
              <a:t> </a:t>
            </a:r>
            <a:r>
              <a:rPr lang="en-US" sz="2800" dirty="0" smtClean="0">
                <a:solidFill>
                  <a:srgbClr val="002060"/>
                </a:solidFill>
              </a:rPr>
              <a:t>WMU-IHO-Others Satellite Event </a:t>
            </a:r>
            <a:r>
              <a:rPr lang="en-US" sz="2800" dirty="0">
                <a:solidFill>
                  <a:srgbClr val="002060"/>
                </a:solidFill>
              </a:rPr>
              <a:t>- The People We Need for the Ocean We Want: Achieving Gender Equality for the Ocean </a:t>
            </a:r>
            <a:r>
              <a:rPr lang="en-US" sz="2800" dirty="0" smtClean="0">
                <a:solidFill>
                  <a:srgbClr val="002060"/>
                </a:solidFill>
              </a:rPr>
              <a:t>Decade</a:t>
            </a:r>
          </a:p>
          <a:p>
            <a:pPr marL="800100"/>
            <a:endParaRPr lang="en-US" sz="2000" dirty="0">
              <a:solidFill>
                <a:srgbClr val="002060"/>
              </a:solidFill>
            </a:endParaRPr>
          </a:p>
          <a:p>
            <a:r>
              <a:rPr lang="en-US" sz="2800" dirty="0" smtClean="0">
                <a:solidFill>
                  <a:srgbClr val="002060"/>
                </a:solidFill>
              </a:rPr>
              <a:t>C.   U.N. OCEAN CONFERENCE (Nice, 2025)</a:t>
            </a:r>
          </a:p>
          <a:p>
            <a:endParaRPr lang="en-US" sz="2800" dirty="0">
              <a:solidFill>
                <a:srgbClr val="002060"/>
              </a:solidFill>
            </a:endParaRPr>
          </a:p>
          <a:p>
            <a:endParaRPr lang="en-US" sz="2800" dirty="0">
              <a:solidFill>
                <a:srgbClr val="002060"/>
              </a:solidFill>
            </a:endParaRPr>
          </a:p>
        </p:txBody>
      </p:sp>
    </p:spTree>
    <p:extLst>
      <p:ext uri="{BB962C8B-B14F-4D97-AF65-F5344CB8AC3E}">
        <p14:creationId xmlns:p14="http://schemas.microsoft.com/office/powerpoint/2010/main" val="1861657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pic>
          <p:nvPicPr>
            <p:cNvPr id="8" name="Bil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94058"/>
              <a:ext cx="12192000" cy="963942"/>
            </a:xfrm>
            <a:prstGeom prst="rect">
              <a:avLst/>
            </a:prstGeom>
          </p:spPr>
        </p:pic>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795252"/>
            </a:xfrm>
            <a:prstGeom prst="rect">
              <a:avLst/>
            </a:prstGeom>
          </p:spPr>
        </p:pic>
        <p:pic>
          <p:nvPicPr>
            <p:cNvPr id="7" name="Picture 6"/>
            <p:cNvPicPr/>
            <p:nvPr/>
          </p:nvPicPr>
          <p:blipFill>
            <a:blip r:embed="rId4"/>
            <a:stretch>
              <a:fillRect/>
            </a:stretch>
          </p:blipFill>
          <p:spPr>
            <a:xfrm>
              <a:off x="11401539" y="6101221"/>
              <a:ext cx="519527" cy="505241"/>
            </a:xfrm>
            <a:prstGeom prst="rect">
              <a:avLst/>
            </a:prstGeom>
          </p:spPr>
        </p:pic>
        <p:pic>
          <p:nvPicPr>
            <p:cNvPr id="9" name="Picture 8" descr="G:\New_Logo-WPE\New_Logo\High_quality_for_printing\Logo_Complete_English\IHO_Logo_CMYK_Complete_EN@10x-10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1267" y="6103683"/>
              <a:ext cx="1521883" cy="507294"/>
            </a:xfrm>
            <a:prstGeom prst="rect">
              <a:avLst/>
            </a:prstGeom>
            <a:noFill/>
            <a:ln>
              <a:noFill/>
            </a:ln>
          </p:spPr>
        </p:pic>
        <p:pic>
          <p:nvPicPr>
            <p:cNvPr id="10" name="Picture 9" descr="gebco-text.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1137" y="6029636"/>
              <a:ext cx="733425" cy="692785"/>
            </a:xfrm>
            <a:prstGeom prst="rect">
              <a:avLst/>
            </a:prstGeom>
            <a:noFill/>
            <a:ln>
              <a:noFill/>
            </a:ln>
          </p:spPr>
        </p:pic>
      </p:grpSp>
      <p:sp>
        <p:nvSpPr>
          <p:cNvPr id="11" name="TextBox 10"/>
          <p:cNvSpPr txBox="1"/>
          <p:nvPr/>
        </p:nvSpPr>
        <p:spPr>
          <a:xfrm>
            <a:off x="261237" y="795252"/>
            <a:ext cx="11709929" cy="830997"/>
          </a:xfrm>
          <a:prstGeom prst="rect">
            <a:avLst/>
          </a:prstGeom>
          <a:noFill/>
        </p:spPr>
        <p:txBody>
          <a:bodyPr wrap="square" rtlCol="0">
            <a:spAutoFit/>
          </a:bodyPr>
          <a:lstStyle/>
          <a:p>
            <a:r>
              <a:rPr lang="en-US" sz="4800" b="1" dirty="0"/>
              <a:t>IHO Outreach</a:t>
            </a:r>
            <a:endParaRPr lang="en-US" sz="4800" dirty="0"/>
          </a:p>
        </p:txBody>
      </p:sp>
      <p:sp>
        <p:nvSpPr>
          <p:cNvPr id="13" name="TextBox 12"/>
          <p:cNvSpPr txBox="1"/>
          <p:nvPr/>
        </p:nvSpPr>
        <p:spPr>
          <a:xfrm>
            <a:off x="211137" y="1644847"/>
            <a:ext cx="7148122" cy="4524315"/>
          </a:xfrm>
          <a:prstGeom prst="rect">
            <a:avLst/>
          </a:prstGeom>
          <a:noFill/>
        </p:spPr>
        <p:txBody>
          <a:bodyPr wrap="square" rtlCol="0">
            <a:spAutoFit/>
          </a:bodyPr>
          <a:lstStyle/>
          <a:p>
            <a:pPr marL="342900" indent="-342900">
              <a:buFont typeface="Arial" panose="020B0604020202020204" pitchFamily="34" charset="0"/>
              <a:buChar char="•"/>
            </a:pPr>
            <a:r>
              <a:rPr lang="en-US" sz="2400" u="sng" dirty="0"/>
              <a:t>World Hydrography </a:t>
            </a:r>
            <a:r>
              <a:rPr lang="en-US" sz="2400" u="sng" dirty="0" smtClean="0"/>
              <a:t>Day </a:t>
            </a:r>
            <a:r>
              <a:rPr lang="en-US" sz="2400" u="sng" dirty="0" smtClean="0"/>
              <a:t>2024 MOTTO PROPOSAL:</a:t>
            </a:r>
            <a:endParaRPr lang="en-US" sz="2400" u="sng" dirty="0" smtClean="0"/>
          </a:p>
          <a:p>
            <a:pPr marL="339725">
              <a:tabLst>
                <a:tab pos="457200" algn="l"/>
              </a:tabLst>
            </a:pPr>
            <a:r>
              <a:rPr lang="en-US" sz="2400" dirty="0" smtClean="0"/>
              <a:t>"</a:t>
            </a:r>
            <a:r>
              <a:rPr lang="en-US" sz="2400" i="1" dirty="0"/>
              <a:t>Hydrographic Information -Enhancing Safety and Efficiency in Marine Activities </a:t>
            </a:r>
            <a:r>
              <a:rPr lang="en-US" sz="2400" dirty="0" smtClean="0"/>
              <a:t>“ (</a:t>
            </a:r>
            <a:r>
              <a:rPr lang="en-US" sz="2400" dirty="0" err="1" smtClean="0"/>
              <a:t>iaw</a:t>
            </a:r>
            <a:r>
              <a:rPr lang="en-US" sz="2400" dirty="0" smtClean="0"/>
              <a:t> </a:t>
            </a:r>
            <a:r>
              <a:rPr lang="en-US" sz="2400" dirty="0" smtClean="0"/>
              <a:t>IHO CL 35/2023)</a:t>
            </a:r>
            <a:endParaRPr lang="en-US" sz="2400" u="sng" dirty="0" smtClean="0"/>
          </a:p>
          <a:p>
            <a:pPr marL="342900" indent="-342900">
              <a:buFont typeface="Arial" panose="020B0604020202020204" pitchFamily="34" charset="0"/>
              <a:buChar char="•"/>
            </a:pPr>
            <a:endParaRPr lang="en-US" sz="2400" u="sng" dirty="0"/>
          </a:p>
          <a:p>
            <a:pPr marL="342900" indent="-342900">
              <a:buFont typeface="Arial" panose="020B0604020202020204" pitchFamily="34" charset="0"/>
              <a:buChar char="•"/>
            </a:pPr>
            <a:r>
              <a:rPr lang="en-US" sz="2400" u="sng" dirty="0"/>
              <a:t>IHO Public Relations and Communication (PRC) </a:t>
            </a:r>
            <a:r>
              <a:rPr lang="en-US" sz="2400" u="sng" dirty="0" smtClean="0"/>
              <a:t>policy</a:t>
            </a:r>
          </a:p>
          <a:p>
            <a:pPr marL="341313" indent="-341313"/>
            <a:r>
              <a:rPr lang="en-US" sz="2400" dirty="0" smtClean="0"/>
              <a:t>     </a:t>
            </a:r>
            <a:r>
              <a:rPr lang="en-US" sz="2400" i="1" dirty="0"/>
              <a:t>LinkedIn page </a:t>
            </a:r>
            <a:r>
              <a:rPr lang="en-US" sz="2400" i="1"/>
              <a:t>passed </a:t>
            </a:r>
            <a:r>
              <a:rPr lang="en-US" sz="2400" i="1" smtClean="0"/>
              <a:t>8,600 </a:t>
            </a:r>
            <a:r>
              <a:rPr lang="en-US" sz="2400" i="1" dirty="0"/>
              <a:t>followers in </a:t>
            </a:r>
            <a:r>
              <a:rPr lang="en-US" sz="2400" i="1" dirty="0" smtClean="0"/>
              <a:t>November 2023 </a:t>
            </a:r>
            <a:endParaRPr lang="en-US" sz="2400" i="1" dirty="0"/>
          </a:p>
          <a:p>
            <a:pPr marL="342900" indent="-342900">
              <a:buFont typeface="Arial" panose="020B0604020202020204" pitchFamily="34" charset="0"/>
              <a:buChar char="•"/>
            </a:pPr>
            <a:endParaRPr lang="en-US" sz="2400" u="sng" dirty="0"/>
          </a:p>
          <a:p>
            <a:pPr marL="342900" indent="-342900">
              <a:buFont typeface="Arial" panose="020B0604020202020204" pitchFamily="34" charset="0"/>
              <a:buChar char="•"/>
            </a:pPr>
            <a:r>
              <a:rPr lang="en-US" sz="2400" u="sng" dirty="0" smtClean="0"/>
              <a:t>International </a:t>
            </a:r>
            <a:r>
              <a:rPr lang="en-US" sz="2400" u="sng" dirty="0"/>
              <a:t>Hydrographic Review</a:t>
            </a:r>
            <a:endParaRPr lang="en-US" sz="2400" dirty="0"/>
          </a:p>
          <a:p>
            <a:pPr indent="287338"/>
            <a:r>
              <a:rPr lang="en-US" sz="2400" dirty="0" smtClean="0"/>
              <a:t> </a:t>
            </a:r>
            <a:r>
              <a:rPr lang="en-US" sz="2400" i="1" dirty="0" smtClean="0"/>
              <a:t>New Editor: </a:t>
            </a:r>
            <a:r>
              <a:rPr lang="en-US" sz="2400" i="1" dirty="0" err="1" smtClean="0"/>
              <a:t>Dr</a:t>
            </a:r>
            <a:r>
              <a:rPr lang="en-US" sz="2400" i="1" dirty="0" smtClean="0"/>
              <a:t> Patrick </a:t>
            </a:r>
            <a:r>
              <a:rPr lang="en-US" sz="2400" i="1" dirty="0" err="1" smtClean="0"/>
              <a:t>Westfeld</a:t>
            </a:r>
            <a:endParaRPr lang="en-US" sz="2400" i="1" dirty="0" smtClean="0"/>
          </a:p>
          <a:p>
            <a:pPr indent="287338"/>
            <a:r>
              <a:rPr lang="en-US" sz="2400" i="1" dirty="0"/>
              <a:t> </a:t>
            </a:r>
            <a:r>
              <a:rPr lang="en-US" sz="2400" i="1" dirty="0" smtClean="0"/>
              <a:t>New WEBSITE</a:t>
            </a:r>
            <a:r>
              <a:rPr lang="en-US" sz="2400" i="1" dirty="0"/>
              <a:t>: https://ihr.iho.int/</a:t>
            </a:r>
          </a:p>
          <a:p>
            <a:pPr marL="342900" indent="-342900">
              <a:buFont typeface="Arial" panose="020B0604020202020204" pitchFamily="34" charset="0"/>
              <a:buChar char="•"/>
            </a:pPr>
            <a:endParaRPr lang="en-US" sz="2400" dirty="0"/>
          </a:p>
        </p:txBody>
      </p:sp>
      <p:pic>
        <p:nvPicPr>
          <p:cNvPr id="2" name="Picture 1"/>
          <p:cNvPicPr>
            <a:picLocks noChangeAspect="1"/>
          </p:cNvPicPr>
          <p:nvPr/>
        </p:nvPicPr>
        <p:blipFill rotWithShape="1">
          <a:blip r:embed="rId7"/>
          <a:srcRect t="14843" r="2179" b="7892"/>
          <a:stretch/>
        </p:blipFill>
        <p:spPr>
          <a:xfrm>
            <a:off x="7814711" y="909068"/>
            <a:ext cx="3793112" cy="1685275"/>
          </a:xfrm>
          <a:prstGeom prst="rect">
            <a:avLst/>
          </a:prstGeom>
          <a:ln w="19050">
            <a:solidFill>
              <a:schemeClr val="tx1"/>
            </a:solidFill>
          </a:ln>
        </p:spPr>
      </p:pic>
      <p:pic>
        <p:nvPicPr>
          <p:cNvPr id="14" name="Picture 13"/>
          <p:cNvPicPr>
            <a:picLocks noChangeAspect="1"/>
          </p:cNvPicPr>
          <p:nvPr/>
        </p:nvPicPr>
        <p:blipFill rotWithShape="1">
          <a:blip r:embed="rId8"/>
          <a:srcRect l="22529" t="14827" r="8334" b="6706"/>
          <a:stretch/>
        </p:blipFill>
        <p:spPr>
          <a:xfrm>
            <a:off x="7451367" y="2740121"/>
            <a:ext cx="4519799" cy="2885458"/>
          </a:xfrm>
          <a:prstGeom prst="rect">
            <a:avLst/>
          </a:prstGeom>
          <a:ln w="12700">
            <a:solidFill>
              <a:schemeClr val="tx1"/>
            </a:solidFill>
          </a:ln>
        </p:spPr>
      </p:pic>
    </p:spTree>
    <p:extLst>
      <p:ext uri="{BB962C8B-B14F-4D97-AF65-F5344CB8AC3E}">
        <p14:creationId xmlns:p14="http://schemas.microsoft.com/office/powerpoint/2010/main" val="23894741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pic>
          <p:nvPicPr>
            <p:cNvPr id="8" name="Bild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94058"/>
              <a:ext cx="12192000" cy="963942"/>
            </a:xfrm>
            <a:prstGeom prst="rect">
              <a:avLst/>
            </a:prstGeom>
          </p:spPr>
        </p:pic>
        <p:pic>
          <p:nvPicPr>
            <p:cNvPr id="4" name="Bil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95252"/>
            </a:xfrm>
            <a:prstGeom prst="rect">
              <a:avLst/>
            </a:prstGeom>
          </p:spPr>
        </p:pic>
        <p:pic>
          <p:nvPicPr>
            <p:cNvPr id="7" name="Picture 6"/>
            <p:cNvPicPr/>
            <p:nvPr/>
          </p:nvPicPr>
          <p:blipFill>
            <a:blip r:embed="rId3"/>
            <a:stretch>
              <a:fillRect/>
            </a:stretch>
          </p:blipFill>
          <p:spPr>
            <a:xfrm>
              <a:off x="11401539" y="6101221"/>
              <a:ext cx="519527" cy="505241"/>
            </a:xfrm>
            <a:prstGeom prst="rect">
              <a:avLst/>
            </a:prstGeom>
          </p:spPr>
        </p:pic>
        <p:pic>
          <p:nvPicPr>
            <p:cNvPr id="9" name="Picture 8" descr="G:\New_Logo-WPE\New_Logo\High_quality_for_printing\Logo_Complete_English\IHO_Logo_CMYK_Complete_EN@10x-10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1267" y="6103683"/>
              <a:ext cx="1521883" cy="507294"/>
            </a:xfrm>
            <a:prstGeom prst="rect">
              <a:avLst/>
            </a:prstGeom>
            <a:noFill/>
            <a:ln>
              <a:noFill/>
            </a:ln>
          </p:spPr>
        </p:pic>
        <p:pic>
          <p:nvPicPr>
            <p:cNvPr id="10" name="Picture 9" descr="gebco-text.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1137" y="6029636"/>
              <a:ext cx="733425" cy="692785"/>
            </a:xfrm>
            <a:prstGeom prst="rect">
              <a:avLst/>
            </a:prstGeom>
            <a:noFill/>
            <a:ln>
              <a:noFill/>
            </a:ln>
          </p:spPr>
        </p:pic>
      </p:grpSp>
      <p:sp>
        <p:nvSpPr>
          <p:cNvPr id="11" name="TextBox 10"/>
          <p:cNvSpPr txBox="1"/>
          <p:nvPr/>
        </p:nvSpPr>
        <p:spPr>
          <a:xfrm>
            <a:off x="328099" y="1078029"/>
            <a:ext cx="11709929" cy="830997"/>
          </a:xfrm>
          <a:prstGeom prst="rect">
            <a:avLst/>
          </a:prstGeom>
          <a:noFill/>
        </p:spPr>
        <p:txBody>
          <a:bodyPr wrap="square" rtlCol="0">
            <a:spAutoFit/>
          </a:bodyPr>
          <a:lstStyle/>
          <a:p>
            <a:r>
              <a:rPr lang="en-US" sz="4800" b="1" dirty="0"/>
              <a:t>Action Requested of the GGC</a:t>
            </a:r>
            <a:endParaRPr lang="en-US" sz="4800" dirty="0"/>
          </a:p>
        </p:txBody>
      </p:sp>
      <p:sp>
        <p:nvSpPr>
          <p:cNvPr id="12" name="TextBox 11"/>
          <p:cNvSpPr txBox="1"/>
          <p:nvPr/>
        </p:nvSpPr>
        <p:spPr>
          <a:xfrm>
            <a:off x="328099" y="1820562"/>
            <a:ext cx="10521032" cy="523220"/>
          </a:xfrm>
          <a:prstGeom prst="rect">
            <a:avLst/>
          </a:prstGeom>
          <a:noFill/>
        </p:spPr>
        <p:txBody>
          <a:bodyPr wrap="square" rtlCol="0">
            <a:spAutoFit/>
          </a:bodyPr>
          <a:lstStyle/>
          <a:p>
            <a:r>
              <a:rPr lang="en-US" sz="2800" dirty="0" smtClean="0">
                <a:solidFill>
                  <a:srgbClr val="002060"/>
                </a:solidFill>
              </a:rPr>
              <a:t>GGC40 </a:t>
            </a:r>
            <a:r>
              <a:rPr lang="en-US" sz="2800" dirty="0" smtClean="0">
                <a:solidFill>
                  <a:srgbClr val="002060"/>
                </a:solidFill>
              </a:rPr>
              <a:t>is invited to:</a:t>
            </a:r>
            <a:endParaRPr lang="en-US" sz="2800" dirty="0">
              <a:solidFill>
                <a:srgbClr val="002060"/>
              </a:solidFill>
            </a:endParaRPr>
          </a:p>
        </p:txBody>
      </p:sp>
      <p:sp>
        <p:nvSpPr>
          <p:cNvPr id="13" name="TextBox 12"/>
          <p:cNvSpPr txBox="1"/>
          <p:nvPr/>
        </p:nvSpPr>
        <p:spPr>
          <a:xfrm>
            <a:off x="328099" y="2296451"/>
            <a:ext cx="11613057" cy="3970318"/>
          </a:xfrm>
          <a:prstGeom prst="rect">
            <a:avLst/>
          </a:prstGeom>
          <a:noFill/>
        </p:spPr>
        <p:txBody>
          <a:bodyPr wrap="square" rtlCol="0">
            <a:spAutoFit/>
          </a:bodyPr>
          <a:lstStyle/>
          <a:p>
            <a:pPr marL="285750" indent="-285750">
              <a:buFont typeface="Arial" panose="020B0604020202020204" pitchFamily="34" charset="0"/>
              <a:buChar char="•"/>
            </a:pPr>
            <a:r>
              <a:rPr lang="en-US" sz="2800" b="1" dirty="0" smtClean="0"/>
              <a:t>Note this </a:t>
            </a:r>
            <a:r>
              <a:rPr lang="en-US" sz="2800" b="1" dirty="0" smtClean="0"/>
              <a:t>Report</a:t>
            </a:r>
          </a:p>
          <a:p>
            <a:pPr marL="285750" indent="-285750">
              <a:buFont typeface="Arial" panose="020B0604020202020204" pitchFamily="34" charset="0"/>
              <a:buChar char="•"/>
            </a:pPr>
            <a:r>
              <a:rPr lang="en-US" sz="2800" b="1" dirty="0" smtClean="0"/>
              <a:t>Take into consideration the A-3 Decisions on the future of the IHO Strategic Plan and the new IHO priorities in the approval of the new GEBCO Governance and GEBCO Strategy</a:t>
            </a:r>
          </a:p>
          <a:p>
            <a:pPr marL="285750" indent="-285750">
              <a:buFont typeface="Arial" panose="020B0604020202020204" pitchFamily="34" charset="0"/>
              <a:buChar char="•"/>
            </a:pPr>
            <a:r>
              <a:rPr lang="en-US" sz="2800" b="1" dirty="0" smtClean="0"/>
              <a:t>Consider a qualified GGC participation in the new IHO Project Team </a:t>
            </a:r>
            <a:r>
              <a:rPr lang="en-US" sz="2800" b="1" dirty="0"/>
              <a:t>on </a:t>
            </a:r>
            <a:r>
              <a:rPr lang="en-US" sz="2800" b="1" dirty="0" smtClean="0"/>
              <a:t>“</a:t>
            </a:r>
            <a:r>
              <a:rPr lang="en-US" sz="2800" b="1" i="1" dirty="0" smtClean="0"/>
              <a:t>Fund </a:t>
            </a:r>
            <a:r>
              <a:rPr lang="en-US" sz="2800" b="1" i="1" dirty="0"/>
              <a:t>Generation of IHO’ Projects </a:t>
            </a:r>
            <a:r>
              <a:rPr lang="en-US" sz="2800" b="1" i="1" dirty="0" smtClean="0"/>
              <a:t>Initiatives</a:t>
            </a:r>
            <a:r>
              <a:rPr lang="en-US" sz="2800" b="1" dirty="0" smtClean="0"/>
              <a:t>” to be nominated with an IHO CL by the end of this year</a:t>
            </a:r>
            <a:endParaRPr lang="en-US" sz="2800" b="1" dirty="0" smtClean="0"/>
          </a:p>
          <a:p>
            <a:pPr marL="285750" indent="-285750">
              <a:buFont typeface="Arial" panose="020B0604020202020204" pitchFamily="34" charset="0"/>
              <a:buChar char="•"/>
            </a:pPr>
            <a:r>
              <a:rPr lang="en-US" sz="2800" b="1" dirty="0"/>
              <a:t>Take any other actions as considered </a:t>
            </a:r>
            <a:r>
              <a:rPr lang="en-US" sz="2800" b="1" dirty="0" smtClean="0"/>
              <a:t>appropriate.</a:t>
            </a:r>
          </a:p>
          <a:p>
            <a:pPr marL="285750" indent="-285750">
              <a:buFont typeface="Arial" panose="020B0604020202020204" pitchFamily="34" charset="0"/>
              <a:buChar char="•"/>
            </a:pPr>
            <a:endParaRPr lang="en-US" sz="2800" b="1" dirty="0"/>
          </a:p>
        </p:txBody>
      </p:sp>
    </p:spTree>
    <p:extLst>
      <p:ext uri="{BB962C8B-B14F-4D97-AF65-F5344CB8AC3E}">
        <p14:creationId xmlns:p14="http://schemas.microsoft.com/office/powerpoint/2010/main" val="8044727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pic>
          <p:nvPicPr>
            <p:cNvPr id="8" name="Bild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94058"/>
              <a:ext cx="12192000" cy="963942"/>
            </a:xfrm>
            <a:prstGeom prst="rect">
              <a:avLst/>
            </a:prstGeom>
          </p:spPr>
        </p:pic>
        <p:pic>
          <p:nvPicPr>
            <p:cNvPr id="4" name="Bil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95252"/>
            </a:xfrm>
            <a:prstGeom prst="rect">
              <a:avLst/>
            </a:prstGeom>
          </p:spPr>
        </p:pic>
        <p:pic>
          <p:nvPicPr>
            <p:cNvPr id="7" name="Picture 6"/>
            <p:cNvPicPr/>
            <p:nvPr/>
          </p:nvPicPr>
          <p:blipFill>
            <a:blip r:embed="rId3"/>
            <a:stretch>
              <a:fillRect/>
            </a:stretch>
          </p:blipFill>
          <p:spPr>
            <a:xfrm>
              <a:off x="11401539" y="6101221"/>
              <a:ext cx="519527" cy="505241"/>
            </a:xfrm>
            <a:prstGeom prst="rect">
              <a:avLst/>
            </a:prstGeom>
          </p:spPr>
        </p:pic>
        <p:pic>
          <p:nvPicPr>
            <p:cNvPr id="9" name="Picture 8" descr="G:\New_Logo-WPE\New_Logo\High_quality_for_printing\Logo_Complete_English\IHO_Logo_CMYK_Complete_EN@10x-10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1267" y="6103683"/>
              <a:ext cx="1521883" cy="507294"/>
            </a:xfrm>
            <a:prstGeom prst="rect">
              <a:avLst/>
            </a:prstGeom>
            <a:noFill/>
            <a:ln>
              <a:noFill/>
            </a:ln>
          </p:spPr>
        </p:pic>
        <p:pic>
          <p:nvPicPr>
            <p:cNvPr id="10" name="Picture 9" descr="gebco-text.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1137" y="6029636"/>
              <a:ext cx="733425" cy="692785"/>
            </a:xfrm>
            <a:prstGeom prst="rect">
              <a:avLst/>
            </a:prstGeom>
            <a:noFill/>
            <a:ln>
              <a:noFill/>
            </a:ln>
          </p:spPr>
        </p:pic>
      </p:grpSp>
      <p:sp>
        <p:nvSpPr>
          <p:cNvPr id="11" name="TextBox 10"/>
          <p:cNvSpPr txBox="1"/>
          <p:nvPr/>
        </p:nvSpPr>
        <p:spPr>
          <a:xfrm>
            <a:off x="241035" y="975730"/>
            <a:ext cx="11709929" cy="1569660"/>
          </a:xfrm>
          <a:prstGeom prst="rect">
            <a:avLst/>
          </a:prstGeom>
          <a:noFill/>
        </p:spPr>
        <p:txBody>
          <a:bodyPr wrap="square" rtlCol="0">
            <a:spAutoFit/>
          </a:bodyPr>
          <a:lstStyle/>
          <a:p>
            <a:r>
              <a:rPr lang="en-US" sz="4800" b="1" dirty="0"/>
              <a:t>GEBCO Guiding Committee Membership</a:t>
            </a:r>
            <a:endParaRPr lang="en-US" sz="4800" dirty="0"/>
          </a:p>
          <a:p>
            <a:endParaRPr lang="en-US" sz="4800" b="1" dirty="0">
              <a:solidFill>
                <a:srgbClr val="002060"/>
              </a:solidFill>
            </a:endParaRPr>
          </a:p>
        </p:txBody>
      </p:sp>
      <p:sp>
        <p:nvSpPr>
          <p:cNvPr id="13" name="TextBox 12"/>
          <p:cNvSpPr txBox="1"/>
          <p:nvPr/>
        </p:nvSpPr>
        <p:spPr>
          <a:xfrm>
            <a:off x="211137" y="1667541"/>
            <a:ext cx="7776104" cy="830997"/>
          </a:xfrm>
          <a:prstGeom prst="rect">
            <a:avLst/>
          </a:prstGeom>
          <a:noFill/>
        </p:spPr>
        <p:txBody>
          <a:bodyPr wrap="square" rtlCol="0">
            <a:spAutoFit/>
          </a:bodyPr>
          <a:lstStyle/>
          <a:p>
            <a:pPr marL="285750" indent="-285750" algn="just">
              <a:buFont typeface="Arial" panose="020B0604020202020204" pitchFamily="34" charset="0"/>
              <a:buChar char="•"/>
            </a:pPr>
            <a:r>
              <a:rPr lang="en-US" sz="2300" dirty="0" smtClean="0"/>
              <a:t>GGC Membership is consolidated as per the last update dated 20 April 2023</a:t>
            </a:r>
            <a:endParaRPr lang="en-US" sz="2300" dirty="0"/>
          </a:p>
        </p:txBody>
      </p:sp>
      <p:sp>
        <p:nvSpPr>
          <p:cNvPr id="15" name="TextBox 14"/>
          <p:cNvSpPr txBox="1"/>
          <p:nvPr/>
        </p:nvSpPr>
        <p:spPr>
          <a:xfrm>
            <a:off x="238768" y="2539421"/>
            <a:ext cx="7776104" cy="3631763"/>
          </a:xfrm>
          <a:prstGeom prst="rect">
            <a:avLst/>
          </a:prstGeom>
          <a:noFill/>
        </p:spPr>
        <p:txBody>
          <a:bodyPr wrap="square" rtlCol="0">
            <a:spAutoFit/>
          </a:bodyPr>
          <a:lstStyle/>
          <a:p>
            <a:pPr marL="285750" indent="-285750" algn="just">
              <a:buFont typeface="Arial" panose="020B0604020202020204" pitchFamily="34" charset="0"/>
              <a:buChar char="•"/>
            </a:pPr>
            <a:r>
              <a:rPr lang="en-US" sz="2300" dirty="0" smtClean="0"/>
              <a:t>Nr.3 GGC members (2 of IHO and 1 of IOC) end their mandate in the current year </a:t>
            </a:r>
          </a:p>
          <a:p>
            <a:pPr marL="285750" indent="-285750" algn="just">
              <a:buFont typeface="Arial" panose="020B0604020202020204" pitchFamily="34" charset="0"/>
              <a:buChar char="•"/>
            </a:pPr>
            <a:endParaRPr lang="en-US" sz="2300" b="1" u="sng" dirty="0"/>
          </a:p>
          <a:p>
            <a:pPr marL="285750" indent="-285750" algn="just">
              <a:buFont typeface="Arial" panose="020B0604020202020204" pitchFamily="34" charset="0"/>
              <a:buChar char="•"/>
            </a:pPr>
            <a:r>
              <a:rPr lang="en-US" sz="2300" dirty="0"/>
              <a:t>Considerations on Ex-officio members to be defined </a:t>
            </a:r>
            <a:r>
              <a:rPr lang="en-US" sz="2300" dirty="0" smtClean="0"/>
              <a:t>in line with </a:t>
            </a:r>
            <a:r>
              <a:rPr lang="en-US" sz="2300" dirty="0"/>
              <a:t>the new GEBCO </a:t>
            </a:r>
            <a:r>
              <a:rPr lang="en-US" sz="2300" dirty="0" smtClean="0"/>
              <a:t>Governance</a:t>
            </a:r>
          </a:p>
          <a:p>
            <a:pPr marL="285750" indent="-285750" algn="just">
              <a:buFont typeface="Arial" panose="020B0604020202020204" pitchFamily="34" charset="0"/>
              <a:buChar char="•"/>
            </a:pPr>
            <a:endParaRPr lang="en-US" sz="2300" b="1" u="sng" dirty="0"/>
          </a:p>
          <a:p>
            <a:pPr marL="285750" indent="-285750" algn="just">
              <a:buFont typeface="Arial" panose="020B0604020202020204" pitchFamily="34" charset="0"/>
              <a:buChar char="•"/>
            </a:pPr>
            <a:r>
              <a:rPr lang="en-US" sz="2300" b="1" u="sng" dirty="0" smtClean="0"/>
              <a:t>Need of an additional mandate of 5 years or specific IHO and/or IOC CL for Nomination/s of expert/s to fill in the vacancy/</a:t>
            </a:r>
            <a:r>
              <a:rPr lang="en-US" sz="2300" b="1" u="sng" dirty="0" err="1" smtClean="0"/>
              <a:t>ies</a:t>
            </a:r>
            <a:endParaRPr lang="en-US" sz="2300" b="1" u="sng" dirty="0" smtClean="0"/>
          </a:p>
          <a:p>
            <a:pPr marL="285750" indent="-285750" algn="just">
              <a:buFont typeface="Arial" panose="020B0604020202020204" pitchFamily="34" charset="0"/>
              <a:buChar char="•"/>
            </a:pPr>
            <a:endParaRPr lang="en-US" sz="2300" b="1" u="sng" dirty="0"/>
          </a:p>
        </p:txBody>
      </p:sp>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6140" r="6459" b="27047"/>
          <a:stretch/>
        </p:blipFill>
        <p:spPr>
          <a:xfrm>
            <a:off x="8522747" y="1789710"/>
            <a:ext cx="3263182" cy="3852810"/>
          </a:xfrm>
          <a:prstGeom prst="rect">
            <a:avLst/>
          </a:prstGeom>
          <a:ln w="12700">
            <a:solidFill>
              <a:schemeClr val="tx1"/>
            </a:solidFill>
          </a:ln>
        </p:spPr>
      </p:pic>
    </p:spTree>
    <p:extLst>
      <p:ext uri="{BB962C8B-B14F-4D97-AF65-F5344CB8AC3E}">
        <p14:creationId xmlns:p14="http://schemas.microsoft.com/office/powerpoint/2010/main" val="2960946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pic>
          <p:nvPicPr>
            <p:cNvPr id="8" name="Bil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94058"/>
              <a:ext cx="12192000" cy="963942"/>
            </a:xfrm>
            <a:prstGeom prst="rect">
              <a:avLst/>
            </a:prstGeom>
          </p:spPr>
        </p:pic>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795252"/>
            </a:xfrm>
            <a:prstGeom prst="rect">
              <a:avLst/>
            </a:prstGeom>
          </p:spPr>
        </p:pic>
        <p:pic>
          <p:nvPicPr>
            <p:cNvPr id="7" name="Picture 6"/>
            <p:cNvPicPr/>
            <p:nvPr/>
          </p:nvPicPr>
          <p:blipFill>
            <a:blip r:embed="rId4"/>
            <a:stretch>
              <a:fillRect/>
            </a:stretch>
          </p:blipFill>
          <p:spPr>
            <a:xfrm>
              <a:off x="11401539" y="6101221"/>
              <a:ext cx="519527" cy="505241"/>
            </a:xfrm>
            <a:prstGeom prst="rect">
              <a:avLst/>
            </a:prstGeom>
          </p:spPr>
        </p:pic>
        <p:pic>
          <p:nvPicPr>
            <p:cNvPr id="9" name="Picture 8" descr="G:\New_Logo-WPE\New_Logo\High_quality_for_printing\Logo_Complete_English\IHO_Logo_CMYK_Complete_EN@10x-10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1267" y="6103683"/>
              <a:ext cx="1521883" cy="507294"/>
            </a:xfrm>
            <a:prstGeom prst="rect">
              <a:avLst/>
            </a:prstGeom>
            <a:noFill/>
            <a:ln>
              <a:noFill/>
            </a:ln>
          </p:spPr>
        </p:pic>
        <p:pic>
          <p:nvPicPr>
            <p:cNvPr id="10" name="Picture 9" descr="gebco-text.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1137" y="6029636"/>
              <a:ext cx="733425" cy="692785"/>
            </a:xfrm>
            <a:prstGeom prst="rect">
              <a:avLst/>
            </a:prstGeom>
            <a:noFill/>
            <a:ln>
              <a:noFill/>
            </a:ln>
          </p:spPr>
        </p:pic>
      </p:grpSp>
      <p:sp>
        <p:nvSpPr>
          <p:cNvPr id="11" name="TextBox 10"/>
          <p:cNvSpPr txBox="1"/>
          <p:nvPr/>
        </p:nvSpPr>
        <p:spPr>
          <a:xfrm>
            <a:off x="211136" y="780231"/>
            <a:ext cx="11709929" cy="800219"/>
          </a:xfrm>
          <a:prstGeom prst="rect">
            <a:avLst/>
          </a:prstGeom>
          <a:noFill/>
        </p:spPr>
        <p:txBody>
          <a:bodyPr wrap="square" rtlCol="0">
            <a:spAutoFit/>
          </a:bodyPr>
          <a:lstStyle/>
          <a:p>
            <a:pPr algn="just">
              <a:lnSpc>
                <a:spcPct val="115000"/>
              </a:lnSpc>
            </a:pPr>
            <a:r>
              <a:rPr lang="en-US" sz="4000" b="1" dirty="0">
                <a:ea typeface="Times New Roman" panose="02020603050405020304" pitchFamily="18" charset="0"/>
                <a:cs typeface="Times New Roman" panose="02020603050405020304" pitchFamily="18" charset="0"/>
              </a:rPr>
              <a:t>IHO </a:t>
            </a:r>
            <a:r>
              <a:rPr lang="en-US" sz="4000" b="1" dirty="0" smtClean="0">
                <a:ea typeface="Times New Roman" panose="02020603050405020304" pitchFamily="18" charset="0"/>
                <a:cs typeface="Times New Roman" panose="02020603050405020304" pitchFamily="18" charset="0"/>
              </a:rPr>
              <a:t>ASSEMBLY-3 DECISIONS </a:t>
            </a:r>
            <a:r>
              <a:rPr lang="en-US" sz="4000" b="1" dirty="0" smtClean="0">
                <a:ea typeface="Times New Roman" panose="02020603050405020304" pitchFamily="18" charset="0"/>
                <a:cs typeface="Times New Roman" panose="02020603050405020304" pitchFamily="18" charset="0"/>
              </a:rPr>
              <a:t>OF INTEREST OF GGC</a:t>
            </a:r>
            <a:endParaRPr lang="en-US" sz="2800" dirty="0">
              <a:effectLst/>
              <a:ea typeface="Calibri" panose="020F0502020204030204" pitchFamily="34" charset="0"/>
              <a:cs typeface="Times New Roman" panose="02020603050405020304" pitchFamily="18" charset="0"/>
            </a:endParaRPr>
          </a:p>
        </p:txBody>
      </p:sp>
      <p:sp>
        <p:nvSpPr>
          <p:cNvPr id="13" name="TextBox 12"/>
          <p:cNvSpPr txBox="1"/>
          <p:nvPr/>
        </p:nvSpPr>
        <p:spPr>
          <a:xfrm>
            <a:off x="211136" y="1449596"/>
            <a:ext cx="11537841" cy="4339650"/>
          </a:xfrm>
          <a:prstGeom prst="rect">
            <a:avLst/>
          </a:prstGeom>
          <a:noFill/>
        </p:spPr>
        <p:txBody>
          <a:bodyPr wrap="square" rtlCol="0">
            <a:spAutoFit/>
          </a:bodyPr>
          <a:lstStyle/>
          <a:p>
            <a:pPr algn="just"/>
            <a:r>
              <a:rPr lang="en-US" sz="2400" b="1" dirty="0" smtClean="0"/>
              <a:t>IHO STRATEGIC PLAN </a:t>
            </a:r>
          </a:p>
          <a:p>
            <a:pPr marL="285750" indent="-285750" algn="just">
              <a:buFont typeface="Arial" panose="020B0604020202020204" pitchFamily="34" charset="0"/>
              <a:buChar char="•"/>
            </a:pPr>
            <a:r>
              <a:rPr lang="en-US" sz="2800" dirty="0" smtClean="0"/>
              <a:t>Agreed </a:t>
            </a:r>
            <a:r>
              <a:rPr lang="en-US" sz="2800" dirty="0"/>
              <a:t>on the continuation of conduct of the annual Work </a:t>
            </a:r>
            <a:r>
              <a:rPr lang="en-US" sz="2800" dirty="0" err="1"/>
              <a:t>Programmes</a:t>
            </a:r>
            <a:r>
              <a:rPr lang="en-US" sz="2800" dirty="0"/>
              <a:t> on the basis of the Strategic Plan in place for 2021 – 2026 and directed the Council accordingly. </a:t>
            </a:r>
            <a:endParaRPr lang="en-US" sz="2800" dirty="0" smtClean="0"/>
          </a:p>
          <a:p>
            <a:pPr marL="285750" indent="-285750" algn="just">
              <a:buFont typeface="Arial" panose="020B0604020202020204" pitchFamily="34" charset="0"/>
              <a:buChar char="•"/>
            </a:pPr>
            <a:r>
              <a:rPr lang="en-US" sz="2800" dirty="0" smtClean="0"/>
              <a:t>Approved </a:t>
            </a:r>
            <a:r>
              <a:rPr lang="en-US" sz="2800" dirty="0"/>
              <a:t>that Goal 1 of the IHO Strategic Plan and its targets shall have the highest priority in the implementation of the 2024–2026 Work </a:t>
            </a:r>
            <a:r>
              <a:rPr lang="en-US" sz="2800" dirty="0" err="1"/>
              <a:t>Programme</a:t>
            </a:r>
            <a:r>
              <a:rPr lang="en-US" sz="2800" dirty="0" smtClean="0"/>
              <a:t>.</a:t>
            </a:r>
          </a:p>
          <a:p>
            <a:pPr marL="285750" indent="-285750" algn="just">
              <a:buFont typeface="Arial" panose="020B0604020202020204" pitchFamily="34" charset="0"/>
              <a:buChar char="•"/>
            </a:pPr>
            <a:r>
              <a:rPr lang="en-US" sz="2800" dirty="0" smtClean="0"/>
              <a:t>Tasked </a:t>
            </a:r>
            <a:r>
              <a:rPr lang="en-US" sz="2800" dirty="0"/>
              <a:t>the Council with the development of the revised Strategic Plan to be put in place for 2027 – 2032 in compliance with the Planning Cycle and to submit the result for adoption by A-4 in 2026. The Council is empowered to establish a Working Group for this discrete purpose, if appropriate</a:t>
            </a:r>
            <a:r>
              <a:rPr lang="en-US" sz="2800" dirty="0" smtClean="0"/>
              <a:t>.</a:t>
            </a:r>
          </a:p>
        </p:txBody>
      </p:sp>
    </p:spTree>
    <p:extLst>
      <p:ext uri="{BB962C8B-B14F-4D97-AF65-F5344CB8AC3E}">
        <p14:creationId xmlns:p14="http://schemas.microsoft.com/office/powerpoint/2010/main" val="578199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pic>
          <p:nvPicPr>
            <p:cNvPr id="8" name="Bil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94058"/>
              <a:ext cx="12192000" cy="963942"/>
            </a:xfrm>
            <a:prstGeom prst="rect">
              <a:avLst/>
            </a:prstGeom>
          </p:spPr>
        </p:pic>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795252"/>
            </a:xfrm>
            <a:prstGeom prst="rect">
              <a:avLst/>
            </a:prstGeom>
          </p:spPr>
        </p:pic>
        <p:pic>
          <p:nvPicPr>
            <p:cNvPr id="7" name="Picture 6"/>
            <p:cNvPicPr/>
            <p:nvPr/>
          </p:nvPicPr>
          <p:blipFill>
            <a:blip r:embed="rId4"/>
            <a:stretch>
              <a:fillRect/>
            </a:stretch>
          </p:blipFill>
          <p:spPr>
            <a:xfrm>
              <a:off x="11401539" y="6101221"/>
              <a:ext cx="519527" cy="505241"/>
            </a:xfrm>
            <a:prstGeom prst="rect">
              <a:avLst/>
            </a:prstGeom>
          </p:spPr>
        </p:pic>
        <p:pic>
          <p:nvPicPr>
            <p:cNvPr id="9" name="Picture 8" descr="G:\New_Logo-WPE\New_Logo\High_quality_for_printing\Logo_Complete_English\IHO_Logo_CMYK_Complete_EN@10x-10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1267" y="6103683"/>
              <a:ext cx="1521883" cy="507294"/>
            </a:xfrm>
            <a:prstGeom prst="rect">
              <a:avLst/>
            </a:prstGeom>
            <a:noFill/>
            <a:ln>
              <a:noFill/>
            </a:ln>
          </p:spPr>
        </p:pic>
        <p:pic>
          <p:nvPicPr>
            <p:cNvPr id="10" name="Picture 9" descr="gebco-text.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1137" y="6029636"/>
              <a:ext cx="733425" cy="692785"/>
            </a:xfrm>
            <a:prstGeom prst="rect">
              <a:avLst/>
            </a:prstGeom>
            <a:noFill/>
            <a:ln>
              <a:noFill/>
            </a:ln>
          </p:spPr>
        </p:pic>
      </p:grpSp>
      <p:sp>
        <p:nvSpPr>
          <p:cNvPr id="11" name="TextBox 10"/>
          <p:cNvSpPr txBox="1"/>
          <p:nvPr/>
        </p:nvSpPr>
        <p:spPr>
          <a:xfrm>
            <a:off x="211136" y="852033"/>
            <a:ext cx="11709929" cy="692049"/>
          </a:xfrm>
          <a:prstGeom prst="rect">
            <a:avLst/>
          </a:prstGeom>
          <a:noFill/>
        </p:spPr>
        <p:txBody>
          <a:bodyPr wrap="square" rtlCol="0">
            <a:spAutoFit/>
          </a:bodyPr>
          <a:lstStyle/>
          <a:p>
            <a:pPr algn="just">
              <a:lnSpc>
                <a:spcPct val="115000"/>
              </a:lnSpc>
            </a:pPr>
            <a:r>
              <a:rPr lang="en-US" sz="3600" b="1" dirty="0">
                <a:ea typeface="Times New Roman" panose="02020603050405020304" pitchFamily="18" charset="0"/>
                <a:cs typeface="Times New Roman" panose="02020603050405020304" pitchFamily="18" charset="0"/>
              </a:rPr>
              <a:t>IHO </a:t>
            </a:r>
            <a:r>
              <a:rPr lang="en-US" sz="3600" b="1" dirty="0" smtClean="0">
                <a:ea typeface="Times New Roman" panose="02020603050405020304" pitchFamily="18" charset="0"/>
                <a:cs typeface="Times New Roman" panose="02020603050405020304" pitchFamily="18" charset="0"/>
              </a:rPr>
              <a:t>ASSEMBLY-3 DECISIONS </a:t>
            </a:r>
            <a:r>
              <a:rPr lang="en-US" sz="3600" b="1" dirty="0" smtClean="0">
                <a:ea typeface="Times New Roman" panose="02020603050405020304" pitchFamily="18" charset="0"/>
                <a:cs typeface="Times New Roman" panose="02020603050405020304" pitchFamily="18" charset="0"/>
              </a:rPr>
              <a:t>OF INTEREST OF </a:t>
            </a:r>
            <a:r>
              <a:rPr lang="en-US" sz="3600" b="1" dirty="0" smtClean="0">
                <a:ea typeface="Times New Roman" panose="02020603050405020304" pitchFamily="18" charset="0"/>
                <a:cs typeface="Times New Roman" panose="02020603050405020304" pitchFamily="18" charset="0"/>
              </a:rPr>
              <a:t>GGC (cont.)</a:t>
            </a:r>
            <a:endParaRPr lang="en-US" sz="2400" dirty="0">
              <a:effectLst/>
              <a:ea typeface="Calibri" panose="020F0502020204030204" pitchFamily="34" charset="0"/>
              <a:cs typeface="Times New Roman" panose="02020603050405020304" pitchFamily="18" charset="0"/>
            </a:endParaRPr>
          </a:p>
        </p:txBody>
      </p:sp>
      <p:sp>
        <p:nvSpPr>
          <p:cNvPr id="13" name="TextBox 12"/>
          <p:cNvSpPr txBox="1"/>
          <p:nvPr/>
        </p:nvSpPr>
        <p:spPr>
          <a:xfrm>
            <a:off x="211136" y="1573398"/>
            <a:ext cx="11537841" cy="3477875"/>
          </a:xfrm>
          <a:prstGeom prst="rect">
            <a:avLst/>
          </a:prstGeom>
          <a:noFill/>
        </p:spPr>
        <p:txBody>
          <a:bodyPr wrap="square" rtlCol="0">
            <a:spAutoFit/>
          </a:bodyPr>
          <a:lstStyle/>
          <a:p>
            <a:pPr algn="just"/>
            <a:r>
              <a:rPr lang="en-US" sz="2400" b="1" dirty="0" smtClean="0"/>
              <a:t>SOUTHERN OCEAN</a:t>
            </a:r>
          </a:p>
          <a:p>
            <a:pPr marL="285750" indent="-285750" algn="just">
              <a:buFont typeface="Arial" panose="020B0604020202020204" pitchFamily="34" charset="0"/>
              <a:buChar char="•"/>
            </a:pPr>
            <a:r>
              <a:rPr lang="en-US" sz="2800" dirty="0" smtClean="0"/>
              <a:t>Approved </a:t>
            </a:r>
            <a:r>
              <a:rPr lang="en-US" sz="2800" dirty="0"/>
              <a:t>the proposed IHO Resolution on the recognition of the Southern Ocean. </a:t>
            </a:r>
            <a:endParaRPr lang="en-US" sz="2800" dirty="0" smtClean="0"/>
          </a:p>
          <a:p>
            <a:pPr marL="285750" indent="-285750" algn="just">
              <a:buFont typeface="Arial" panose="020B0604020202020204" pitchFamily="34" charset="0"/>
              <a:buChar char="•"/>
            </a:pPr>
            <a:r>
              <a:rPr lang="en-US" sz="2800" dirty="0" smtClean="0"/>
              <a:t>Took </a:t>
            </a:r>
            <a:r>
              <a:rPr lang="en-US" sz="2800" dirty="0"/>
              <a:t>note of the consequences on the limits of some global sea areas as a result of recognition of the Southern Ocean. </a:t>
            </a:r>
            <a:endParaRPr lang="en-US" sz="2800" dirty="0" smtClean="0"/>
          </a:p>
          <a:p>
            <a:pPr marL="285750" indent="-285750" algn="just">
              <a:buFont typeface="Arial" panose="020B0604020202020204" pitchFamily="34" charset="0"/>
              <a:buChar char="•"/>
            </a:pPr>
            <a:r>
              <a:rPr lang="en-US" sz="2800" dirty="0" smtClean="0"/>
              <a:t>Endorsed </a:t>
            </a:r>
            <a:r>
              <a:rPr lang="en-US" sz="2800" dirty="0"/>
              <a:t>the fact that this new Resolution is without prejudice to or limitation of the views of the IHO, any other international body or any IHO Member State regarding the subject matter addressed. </a:t>
            </a:r>
            <a:endParaRPr lang="en-US" sz="2400" b="1" dirty="0"/>
          </a:p>
        </p:txBody>
      </p:sp>
    </p:spTree>
    <p:extLst>
      <p:ext uri="{BB962C8B-B14F-4D97-AF65-F5344CB8AC3E}">
        <p14:creationId xmlns:p14="http://schemas.microsoft.com/office/powerpoint/2010/main" val="1780841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pic>
          <p:nvPicPr>
            <p:cNvPr id="8" name="Bil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94058"/>
              <a:ext cx="12192000" cy="963942"/>
            </a:xfrm>
            <a:prstGeom prst="rect">
              <a:avLst/>
            </a:prstGeom>
          </p:spPr>
        </p:pic>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795252"/>
            </a:xfrm>
            <a:prstGeom prst="rect">
              <a:avLst/>
            </a:prstGeom>
          </p:spPr>
        </p:pic>
        <p:pic>
          <p:nvPicPr>
            <p:cNvPr id="7" name="Picture 6"/>
            <p:cNvPicPr/>
            <p:nvPr/>
          </p:nvPicPr>
          <p:blipFill>
            <a:blip r:embed="rId4"/>
            <a:stretch>
              <a:fillRect/>
            </a:stretch>
          </p:blipFill>
          <p:spPr>
            <a:xfrm>
              <a:off x="11401539" y="6101221"/>
              <a:ext cx="519527" cy="505241"/>
            </a:xfrm>
            <a:prstGeom prst="rect">
              <a:avLst/>
            </a:prstGeom>
          </p:spPr>
        </p:pic>
        <p:pic>
          <p:nvPicPr>
            <p:cNvPr id="9" name="Picture 8" descr="G:\New_Logo-WPE\New_Logo\High_quality_for_printing\Logo_Complete_English\IHO_Logo_CMYK_Complete_EN@10x-10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1267" y="6103683"/>
              <a:ext cx="1521883" cy="507294"/>
            </a:xfrm>
            <a:prstGeom prst="rect">
              <a:avLst/>
            </a:prstGeom>
            <a:noFill/>
            <a:ln>
              <a:noFill/>
            </a:ln>
          </p:spPr>
        </p:pic>
        <p:pic>
          <p:nvPicPr>
            <p:cNvPr id="10" name="Picture 9" descr="gebco-text.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1137" y="6029636"/>
              <a:ext cx="733425" cy="692785"/>
            </a:xfrm>
            <a:prstGeom prst="rect">
              <a:avLst/>
            </a:prstGeom>
            <a:noFill/>
            <a:ln>
              <a:noFill/>
            </a:ln>
          </p:spPr>
        </p:pic>
      </p:grpSp>
      <p:sp>
        <p:nvSpPr>
          <p:cNvPr id="11" name="TextBox 10"/>
          <p:cNvSpPr txBox="1"/>
          <p:nvPr/>
        </p:nvSpPr>
        <p:spPr>
          <a:xfrm>
            <a:off x="211136" y="852033"/>
            <a:ext cx="11709929" cy="692049"/>
          </a:xfrm>
          <a:prstGeom prst="rect">
            <a:avLst/>
          </a:prstGeom>
          <a:noFill/>
        </p:spPr>
        <p:txBody>
          <a:bodyPr wrap="square" rtlCol="0">
            <a:spAutoFit/>
          </a:bodyPr>
          <a:lstStyle/>
          <a:p>
            <a:pPr algn="just">
              <a:lnSpc>
                <a:spcPct val="115000"/>
              </a:lnSpc>
            </a:pPr>
            <a:r>
              <a:rPr lang="en-US" sz="3600" b="1" dirty="0">
                <a:ea typeface="Times New Roman" panose="02020603050405020304" pitchFamily="18" charset="0"/>
                <a:cs typeface="Times New Roman" panose="02020603050405020304" pitchFamily="18" charset="0"/>
              </a:rPr>
              <a:t>IHO </a:t>
            </a:r>
            <a:r>
              <a:rPr lang="en-US" sz="3600" b="1" dirty="0" smtClean="0">
                <a:ea typeface="Times New Roman" panose="02020603050405020304" pitchFamily="18" charset="0"/>
                <a:cs typeface="Times New Roman" panose="02020603050405020304" pitchFamily="18" charset="0"/>
              </a:rPr>
              <a:t>ASSEMBLY-3 DECISIONS </a:t>
            </a:r>
            <a:r>
              <a:rPr lang="en-US" sz="3600" b="1" dirty="0" smtClean="0">
                <a:ea typeface="Times New Roman" panose="02020603050405020304" pitchFamily="18" charset="0"/>
                <a:cs typeface="Times New Roman" panose="02020603050405020304" pitchFamily="18" charset="0"/>
              </a:rPr>
              <a:t>OF INTEREST OF </a:t>
            </a:r>
            <a:r>
              <a:rPr lang="en-US" sz="3600" b="1" dirty="0" smtClean="0">
                <a:ea typeface="Times New Roman" panose="02020603050405020304" pitchFamily="18" charset="0"/>
                <a:cs typeface="Times New Roman" panose="02020603050405020304" pitchFamily="18" charset="0"/>
              </a:rPr>
              <a:t>GGC (cont.)</a:t>
            </a:r>
            <a:endParaRPr lang="en-US" sz="2400" dirty="0">
              <a:effectLst/>
              <a:ea typeface="Calibri" panose="020F0502020204030204" pitchFamily="34" charset="0"/>
              <a:cs typeface="Times New Roman" panose="02020603050405020304" pitchFamily="18" charset="0"/>
            </a:endParaRPr>
          </a:p>
        </p:txBody>
      </p:sp>
      <p:sp>
        <p:nvSpPr>
          <p:cNvPr id="13" name="TextBox 12"/>
          <p:cNvSpPr txBox="1"/>
          <p:nvPr/>
        </p:nvSpPr>
        <p:spPr>
          <a:xfrm>
            <a:off x="211136" y="1526064"/>
            <a:ext cx="11537841" cy="4339650"/>
          </a:xfrm>
          <a:prstGeom prst="rect">
            <a:avLst/>
          </a:prstGeom>
          <a:noFill/>
        </p:spPr>
        <p:txBody>
          <a:bodyPr wrap="square" rtlCol="0">
            <a:spAutoFit/>
          </a:bodyPr>
          <a:lstStyle/>
          <a:p>
            <a:pPr algn="just"/>
            <a:r>
              <a:rPr lang="en-US" sz="2400" b="1" dirty="0" smtClean="0"/>
              <a:t>CAPACITY BUILDING &amp; GEBCO</a:t>
            </a:r>
          </a:p>
          <a:p>
            <a:pPr marL="285750" indent="-285750" algn="just">
              <a:buFont typeface="Arial" panose="020B0604020202020204" pitchFamily="34" charset="0"/>
              <a:buChar char="•"/>
            </a:pPr>
            <a:r>
              <a:rPr lang="en-US" sz="2800" dirty="0" smtClean="0"/>
              <a:t>Recognized </a:t>
            </a:r>
            <a:r>
              <a:rPr lang="en-US" sz="2800" dirty="0"/>
              <a:t>the important global maritime issues facing the hydrographic community worldwide and that addressing these issues will require expanded global hydrographic capacity. </a:t>
            </a:r>
          </a:p>
          <a:p>
            <a:pPr marL="285750" indent="-285750" algn="just">
              <a:buFont typeface="Arial" panose="020B0604020202020204" pitchFamily="34" charset="0"/>
              <a:buChar char="•"/>
            </a:pPr>
            <a:r>
              <a:rPr lang="en-US" sz="2800" dirty="0" smtClean="0"/>
              <a:t>Approved </a:t>
            </a:r>
            <a:r>
              <a:rPr lang="en-US" sz="2800" dirty="0"/>
              <a:t>the proposal to establish an ad hoc Project Team under IRCC to explore the possible establishment of reliable alternative funding for activities including capacity building and GEBCO. </a:t>
            </a:r>
          </a:p>
          <a:p>
            <a:pPr marL="285750" indent="-285750" algn="just">
              <a:buFont typeface="Arial" panose="020B0604020202020204" pitchFamily="34" charset="0"/>
              <a:buChar char="•"/>
            </a:pPr>
            <a:r>
              <a:rPr lang="en-US" sz="2800" dirty="0" smtClean="0"/>
              <a:t>Authorized </a:t>
            </a:r>
            <a:r>
              <a:rPr lang="en-US" sz="2800" dirty="0"/>
              <a:t>Council via IRCC to review progress reports from the Project Team at least annually and provide guidance to the Project Team in preparation to report out to </a:t>
            </a:r>
            <a:r>
              <a:rPr lang="en-US" sz="2800" dirty="0" smtClean="0"/>
              <a:t>4</a:t>
            </a:r>
            <a:r>
              <a:rPr lang="en-US" sz="2800" baseline="30000" dirty="0" smtClean="0"/>
              <a:t>th</a:t>
            </a:r>
            <a:r>
              <a:rPr lang="en-US" sz="2800" dirty="0" smtClean="0"/>
              <a:t> Assembly </a:t>
            </a:r>
            <a:r>
              <a:rPr lang="en-US" sz="2800" dirty="0"/>
              <a:t>(A4).</a:t>
            </a:r>
            <a:endParaRPr lang="en-US" sz="2400" b="1" dirty="0"/>
          </a:p>
        </p:txBody>
      </p:sp>
    </p:spTree>
    <p:extLst>
      <p:ext uri="{BB962C8B-B14F-4D97-AF65-F5344CB8AC3E}">
        <p14:creationId xmlns:p14="http://schemas.microsoft.com/office/powerpoint/2010/main" val="3396028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pic>
          <p:nvPicPr>
            <p:cNvPr id="8" name="Bil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94058"/>
              <a:ext cx="12192000" cy="963942"/>
            </a:xfrm>
            <a:prstGeom prst="rect">
              <a:avLst/>
            </a:prstGeom>
          </p:spPr>
        </p:pic>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795252"/>
            </a:xfrm>
            <a:prstGeom prst="rect">
              <a:avLst/>
            </a:prstGeom>
          </p:spPr>
        </p:pic>
        <p:pic>
          <p:nvPicPr>
            <p:cNvPr id="7" name="Picture 6"/>
            <p:cNvPicPr/>
            <p:nvPr/>
          </p:nvPicPr>
          <p:blipFill>
            <a:blip r:embed="rId4"/>
            <a:stretch>
              <a:fillRect/>
            </a:stretch>
          </p:blipFill>
          <p:spPr>
            <a:xfrm>
              <a:off x="11401539" y="6101221"/>
              <a:ext cx="519527" cy="505241"/>
            </a:xfrm>
            <a:prstGeom prst="rect">
              <a:avLst/>
            </a:prstGeom>
          </p:spPr>
        </p:pic>
        <p:pic>
          <p:nvPicPr>
            <p:cNvPr id="9" name="Picture 8" descr="G:\New_Logo-WPE\New_Logo\High_quality_for_printing\Logo_Complete_English\IHO_Logo_CMYK_Complete_EN@10x-10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1267" y="6103683"/>
              <a:ext cx="1521883" cy="507294"/>
            </a:xfrm>
            <a:prstGeom prst="rect">
              <a:avLst/>
            </a:prstGeom>
            <a:noFill/>
            <a:ln>
              <a:noFill/>
            </a:ln>
          </p:spPr>
        </p:pic>
        <p:pic>
          <p:nvPicPr>
            <p:cNvPr id="10" name="Picture 9" descr="gebco-text.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1137" y="6029636"/>
              <a:ext cx="733425" cy="692785"/>
            </a:xfrm>
            <a:prstGeom prst="rect">
              <a:avLst/>
            </a:prstGeom>
            <a:noFill/>
            <a:ln>
              <a:noFill/>
            </a:ln>
          </p:spPr>
        </p:pic>
      </p:grpSp>
      <p:sp>
        <p:nvSpPr>
          <p:cNvPr id="11" name="TextBox 10"/>
          <p:cNvSpPr txBox="1"/>
          <p:nvPr/>
        </p:nvSpPr>
        <p:spPr>
          <a:xfrm>
            <a:off x="211136" y="780231"/>
            <a:ext cx="11709929" cy="800219"/>
          </a:xfrm>
          <a:prstGeom prst="rect">
            <a:avLst/>
          </a:prstGeom>
          <a:noFill/>
        </p:spPr>
        <p:txBody>
          <a:bodyPr wrap="square" rtlCol="0">
            <a:spAutoFit/>
          </a:bodyPr>
          <a:lstStyle/>
          <a:p>
            <a:pPr algn="just">
              <a:lnSpc>
                <a:spcPct val="115000"/>
              </a:lnSpc>
            </a:pPr>
            <a:r>
              <a:rPr lang="en-US" sz="4000" b="1" dirty="0">
                <a:ea typeface="Times New Roman" panose="02020603050405020304" pitchFamily="18" charset="0"/>
                <a:cs typeface="Times New Roman" panose="02020603050405020304" pitchFamily="18" charset="0"/>
              </a:rPr>
              <a:t>IHO </a:t>
            </a:r>
            <a:r>
              <a:rPr lang="en-US" sz="4000" b="1" dirty="0" smtClean="0">
                <a:ea typeface="Times New Roman" panose="02020603050405020304" pitchFamily="18" charset="0"/>
                <a:cs typeface="Times New Roman" panose="02020603050405020304" pitchFamily="18" charset="0"/>
              </a:rPr>
              <a:t>COUNCIL-7 </a:t>
            </a:r>
            <a:r>
              <a:rPr lang="en-US" sz="4000" b="1" dirty="0" smtClean="0">
                <a:ea typeface="Times New Roman" panose="02020603050405020304" pitchFamily="18" charset="0"/>
                <a:cs typeface="Times New Roman" panose="02020603050405020304" pitchFamily="18" charset="0"/>
              </a:rPr>
              <a:t>OUTCOMES OF INTEREST OF GGC</a:t>
            </a:r>
            <a:endParaRPr lang="en-US" sz="2800" dirty="0">
              <a:effectLst/>
              <a:ea typeface="Calibri" panose="020F0502020204030204" pitchFamily="34" charset="0"/>
              <a:cs typeface="Times New Roman" panose="02020603050405020304" pitchFamily="18" charset="0"/>
            </a:endParaRPr>
          </a:p>
        </p:txBody>
      </p:sp>
      <p:sp>
        <p:nvSpPr>
          <p:cNvPr id="13" name="TextBox 12"/>
          <p:cNvSpPr txBox="1"/>
          <p:nvPr/>
        </p:nvSpPr>
        <p:spPr>
          <a:xfrm>
            <a:off x="211136" y="1409289"/>
            <a:ext cx="11537841" cy="4447371"/>
          </a:xfrm>
          <a:prstGeom prst="rect">
            <a:avLst/>
          </a:prstGeom>
          <a:noFill/>
        </p:spPr>
        <p:txBody>
          <a:bodyPr wrap="square" rtlCol="0">
            <a:spAutoFit/>
          </a:bodyPr>
          <a:lstStyle/>
          <a:p>
            <a:pPr algn="just"/>
            <a:r>
              <a:rPr lang="en-US" sz="2400" b="1" dirty="0" smtClean="0"/>
              <a:t>CAPACITY BUILDING &amp; GEBCO</a:t>
            </a:r>
          </a:p>
          <a:p>
            <a:pPr marL="285750" indent="-285750" algn="just">
              <a:buFont typeface="Arial" panose="020B0604020202020204" pitchFamily="34" charset="0"/>
              <a:buChar char="•"/>
            </a:pPr>
            <a:r>
              <a:rPr lang="en-US" sz="2400" dirty="0" smtClean="0"/>
              <a:t>Noted </a:t>
            </a:r>
            <a:r>
              <a:rPr lang="en-US" sz="2400" dirty="0"/>
              <a:t>the outcome of a scoping team and endorsed </a:t>
            </a:r>
            <a:r>
              <a:rPr lang="en-US" sz="2400" dirty="0" smtClean="0"/>
              <a:t>to </a:t>
            </a:r>
            <a:r>
              <a:rPr lang="en-US" sz="2400" dirty="0"/>
              <a:t>establish a Project Team on Fund Generation of IHO’ Project Initiatives under the IRCC. IHO Secretariat to issue a CL on the establishment of the IHO FG PT, as soon as the draft TORs and ROPs are finalized by correspondence within the IRCC. (Deadline: December 2023) </a:t>
            </a:r>
            <a:endParaRPr lang="en-US" sz="2400" dirty="0" smtClean="0"/>
          </a:p>
          <a:p>
            <a:pPr algn="just"/>
            <a:endParaRPr lang="en-US" sz="1600" dirty="0" smtClean="0"/>
          </a:p>
          <a:p>
            <a:pPr algn="just"/>
            <a:r>
              <a:rPr lang="en-US" sz="2400" b="1" dirty="0" smtClean="0"/>
              <a:t>EMPOWERING WOMEN IN HYDROGRAPHY (EWH) Project</a:t>
            </a:r>
          </a:p>
          <a:p>
            <a:pPr marL="285750" indent="-285750" algn="just">
              <a:buFont typeface="Arial" panose="020B0604020202020204" pitchFamily="34" charset="0"/>
              <a:buChar char="•"/>
            </a:pPr>
            <a:r>
              <a:rPr lang="en-US" sz="2300" dirty="0" smtClean="0"/>
              <a:t>Tasked </a:t>
            </a:r>
            <a:r>
              <a:rPr lang="en-US" sz="2300" dirty="0"/>
              <a:t>the IRCC, to first define through the CBSC the regulatory </a:t>
            </a:r>
            <a:r>
              <a:rPr lang="en-US" sz="2300" dirty="0" smtClean="0"/>
              <a:t>framework (</a:t>
            </a:r>
            <a:r>
              <a:rPr lang="en-US" sz="2300" dirty="0"/>
              <a:t>M-3) for a continued activity on this social theme through a proposal for an IHO </a:t>
            </a:r>
            <a:r>
              <a:rPr lang="en-US" sz="2300" dirty="0" smtClean="0"/>
              <a:t>Resolution; agreed </a:t>
            </a:r>
            <a:r>
              <a:rPr lang="en-US" sz="2300" dirty="0"/>
              <a:t>to continue with the </a:t>
            </a:r>
            <a:r>
              <a:rPr lang="en-US" sz="2300" dirty="0" smtClean="0"/>
              <a:t>EWH </a:t>
            </a:r>
            <a:r>
              <a:rPr lang="en-US" sz="2300" dirty="0"/>
              <a:t>project led by the </a:t>
            </a:r>
            <a:r>
              <a:rPr lang="en-US" sz="2300" dirty="0" smtClean="0"/>
              <a:t>CBSC supported by remaining </a:t>
            </a:r>
            <a:r>
              <a:rPr lang="en-US" sz="2300" dirty="0"/>
              <a:t>funds and future financial and / or in-kind </a:t>
            </a:r>
            <a:r>
              <a:rPr lang="en-US" sz="2300" dirty="0" smtClean="0"/>
              <a:t>support; and finally to </a:t>
            </a:r>
            <a:r>
              <a:rPr lang="en-US" sz="2300" dirty="0"/>
              <a:t>develop a proposal on the future framework for an </a:t>
            </a:r>
            <a:r>
              <a:rPr lang="en-US" sz="2300" dirty="0" smtClean="0"/>
              <a:t>IHO social </a:t>
            </a:r>
            <a:r>
              <a:rPr lang="en-US" sz="2300" dirty="0" err="1"/>
              <a:t>Programme</a:t>
            </a:r>
            <a:r>
              <a:rPr lang="en-US" sz="2300" dirty="0"/>
              <a:t> (incl. Gender Balance in Hydrography) to be submitted to A-4.</a:t>
            </a:r>
            <a:endParaRPr lang="en-US" sz="2300" dirty="0"/>
          </a:p>
        </p:txBody>
      </p:sp>
    </p:spTree>
    <p:extLst>
      <p:ext uri="{BB962C8B-B14F-4D97-AF65-F5344CB8AC3E}">
        <p14:creationId xmlns:p14="http://schemas.microsoft.com/office/powerpoint/2010/main" val="3193158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pic>
          <p:nvPicPr>
            <p:cNvPr id="8" name="Bil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94058"/>
              <a:ext cx="12192000" cy="963942"/>
            </a:xfrm>
            <a:prstGeom prst="rect">
              <a:avLst/>
            </a:prstGeom>
          </p:spPr>
        </p:pic>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795252"/>
            </a:xfrm>
            <a:prstGeom prst="rect">
              <a:avLst/>
            </a:prstGeom>
          </p:spPr>
        </p:pic>
        <p:pic>
          <p:nvPicPr>
            <p:cNvPr id="7" name="Picture 6"/>
            <p:cNvPicPr/>
            <p:nvPr/>
          </p:nvPicPr>
          <p:blipFill>
            <a:blip r:embed="rId4"/>
            <a:stretch>
              <a:fillRect/>
            </a:stretch>
          </p:blipFill>
          <p:spPr>
            <a:xfrm>
              <a:off x="11401539" y="6101221"/>
              <a:ext cx="519527" cy="505241"/>
            </a:xfrm>
            <a:prstGeom prst="rect">
              <a:avLst/>
            </a:prstGeom>
          </p:spPr>
        </p:pic>
        <p:pic>
          <p:nvPicPr>
            <p:cNvPr id="9" name="Picture 8" descr="G:\New_Logo-WPE\New_Logo\High_quality_for_printing\Logo_Complete_English\IHO_Logo_CMYK_Complete_EN@10x-10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1267" y="6103683"/>
              <a:ext cx="1521883" cy="507294"/>
            </a:xfrm>
            <a:prstGeom prst="rect">
              <a:avLst/>
            </a:prstGeom>
            <a:noFill/>
            <a:ln>
              <a:noFill/>
            </a:ln>
          </p:spPr>
        </p:pic>
        <p:pic>
          <p:nvPicPr>
            <p:cNvPr id="10" name="Picture 9" descr="gebco-text.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1137" y="6029636"/>
              <a:ext cx="733425" cy="692785"/>
            </a:xfrm>
            <a:prstGeom prst="rect">
              <a:avLst/>
            </a:prstGeom>
            <a:noFill/>
            <a:ln>
              <a:noFill/>
            </a:ln>
          </p:spPr>
        </p:pic>
      </p:grpSp>
      <p:sp>
        <p:nvSpPr>
          <p:cNvPr id="11" name="TextBox 10"/>
          <p:cNvSpPr txBox="1"/>
          <p:nvPr/>
        </p:nvSpPr>
        <p:spPr>
          <a:xfrm>
            <a:off x="211136" y="795252"/>
            <a:ext cx="11709929" cy="692049"/>
          </a:xfrm>
          <a:prstGeom prst="rect">
            <a:avLst/>
          </a:prstGeom>
          <a:noFill/>
        </p:spPr>
        <p:txBody>
          <a:bodyPr wrap="square" rtlCol="0">
            <a:spAutoFit/>
          </a:bodyPr>
          <a:lstStyle/>
          <a:p>
            <a:pPr algn="just">
              <a:lnSpc>
                <a:spcPct val="115000"/>
              </a:lnSpc>
            </a:pPr>
            <a:r>
              <a:rPr lang="en-US" sz="3600" b="1" dirty="0">
                <a:ea typeface="Times New Roman" panose="02020603050405020304" pitchFamily="18" charset="0"/>
                <a:cs typeface="Times New Roman" panose="02020603050405020304" pitchFamily="18" charset="0"/>
              </a:rPr>
              <a:t>IHO </a:t>
            </a:r>
            <a:r>
              <a:rPr lang="en-US" sz="3600" b="1" dirty="0" smtClean="0">
                <a:ea typeface="Times New Roman" panose="02020603050405020304" pitchFamily="18" charset="0"/>
                <a:cs typeface="Times New Roman" panose="02020603050405020304" pitchFamily="18" charset="0"/>
              </a:rPr>
              <a:t>COUNCIL-7 </a:t>
            </a:r>
            <a:r>
              <a:rPr lang="en-US" sz="3600" b="1" dirty="0" smtClean="0">
                <a:ea typeface="Times New Roman" panose="02020603050405020304" pitchFamily="18" charset="0"/>
                <a:cs typeface="Times New Roman" panose="02020603050405020304" pitchFamily="18" charset="0"/>
              </a:rPr>
              <a:t>OUTCOMES OF INTEREST OF </a:t>
            </a:r>
            <a:r>
              <a:rPr lang="en-US" sz="3600" b="1" dirty="0" smtClean="0">
                <a:ea typeface="Times New Roman" panose="02020603050405020304" pitchFamily="18" charset="0"/>
                <a:cs typeface="Times New Roman" panose="02020603050405020304" pitchFamily="18" charset="0"/>
              </a:rPr>
              <a:t>GGC (cont.)</a:t>
            </a:r>
            <a:endParaRPr lang="en-US" sz="2400" dirty="0">
              <a:effectLst/>
              <a:ea typeface="Calibri" panose="020F0502020204030204" pitchFamily="34" charset="0"/>
              <a:cs typeface="Times New Roman" panose="02020603050405020304" pitchFamily="18" charset="0"/>
            </a:endParaRPr>
          </a:p>
        </p:txBody>
      </p:sp>
      <p:sp>
        <p:nvSpPr>
          <p:cNvPr id="13" name="TextBox 12"/>
          <p:cNvSpPr txBox="1"/>
          <p:nvPr/>
        </p:nvSpPr>
        <p:spPr>
          <a:xfrm>
            <a:off x="211136" y="1409289"/>
            <a:ext cx="11709929" cy="4585871"/>
          </a:xfrm>
          <a:prstGeom prst="rect">
            <a:avLst/>
          </a:prstGeom>
          <a:noFill/>
        </p:spPr>
        <p:txBody>
          <a:bodyPr wrap="square" rtlCol="0">
            <a:spAutoFit/>
          </a:bodyPr>
          <a:lstStyle/>
          <a:p>
            <a:pPr algn="just"/>
            <a:r>
              <a:rPr lang="en-US" sz="2400" b="1" dirty="0" smtClean="0"/>
              <a:t>IHO STRATEGIC PERFORMANCE INDICATORS (SPI)</a:t>
            </a:r>
          </a:p>
          <a:p>
            <a:pPr marL="285750" indent="-285750" algn="just">
              <a:buFont typeface="Arial" panose="020B0604020202020204" pitchFamily="34" charset="0"/>
              <a:buChar char="•"/>
            </a:pPr>
            <a:r>
              <a:rPr lang="en-US" sz="2400" dirty="0"/>
              <a:t>N</a:t>
            </a:r>
            <a:r>
              <a:rPr lang="en-US" sz="2400" dirty="0" smtClean="0"/>
              <a:t>oted </a:t>
            </a:r>
            <a:r>
              <a:rPr lang="en-US" sz="2400" dirty="0"/>
              <a:t>the dashboard (target 2026, WP2 and WP3 SPIs value as of 31 Dec. 2022) allocated to the IHO Secretariat, HSSC and IRCC (IHO Annual Report 2022, Annex B </a:t>
            </a:r>
            <a:r>
              <a:rPr lang="en-US" sz="2400" dirty="0" smtClean="0"/>
              <a:t>refer</a:t>
            </a:r>
            <a:r>
              <a:rPr lang="en-US" sz="2400" dirty="0"/>
              <a:t>) and its update for WP1 as of 1 Oct 2023</a:t>
            </a:r>
            <a:r>
              <a:rPr lang="en-US" sz="2400" dirty="0" smtClean="0"/>
              <a:t>.</a:t>
            </a:r>
          </a:p>
          <a:p>
            <a:pPr algn="just"/>
            <a:endParaRPr lang="en-US" sz="300" dirty="0" smtClean="0"/>
          </a:p>
          <a:p>
            <a:pPr algn="just"/>
            <a:r>
              <a:rPr lang="en-US" sz="2400" b="1" dirty="0" smtClean="0"/>
              <a:t>NEW IHO STRATEGIC PLAN 2027-2032</a:t>
            </a:r>
          </a:p>
          <a:p>
            <a:pPr marL="285750" indent="-285750" algn="just">
              <a:buFont typeface="Arial" panose="020B0604020202020204" pitchFamily="34" charset="0"/>
              <a:buChar char="•"/>
            </a:pPr>
            <a:r>
              <a:rPr lang="en-US" sz="2400" dirty="0"/>
              <a:t>A</a:t>
            </a:r>
            <a:r>
              <a:rPr lang="en-US" sz="2400" dirty="0" smtClean="0"/>
              <a:t>cknowledged </a:t>
            </a:r>
            <a:r>
              <a:rPr lang="en-US" sz="2400" dirty="0"/>
              <a:t>that the current structure of the Strategic Plan (SP) 2021-2026 was still relevant at conceptual level (vision, goals, etc.), and agreed that the objective for the next SP 2027-2032 should be limited to a revision of the current SP. T</a:t>
            </a:r>
            <a:r>
              <a:rPr lang="en-US" sz="2400" dirty="0" smtClean="0"/>
              <a:t>asked </a:t>
            </a:r>
            <a:r>
              <a:rPr lang="en-US" sz="2400" dirty="0"/>
              <a:t>the HSSC and IRCC to provide their inputs on the possible axis of evolution of the existing SP in preparation of the revision phase (2024-2025) of the current </a:t>
            </a:r>
            <a:r>
              <a:rPr lang="en-US" sz="2400" dirty="0" smtClean="0"/>
              <a:t>SP and welcomed </a:t>
            </a:r>
            <a:r>
              <a:rPr lang="en-US" sz="2400" dirty="0"/>
              <a:t>the offer from the Council Vice-Chair to lead a correspondence group </a:t>
            </a:r>
            <a:r>
              <a:rPr lang="en-US" sz="2400" dirty="0" smtClean="0"/>
              <a:t>to </a:t>
            </a:r>
            <a:r>
              <a:rPr lang="en-US" sz="2400" dirty="0"/>
              <a:t>prepare the next IHO Strategic Plan 2027-2032. (Deadline: C-8 (-3 months)).</a:t>
            </a:r>
            <a:endParaRPr lang="en-US" sz="2300" dirty="0"/>
          </a:p>
        </p:txBody>
      </p:sp>
    </p:spTree>
    <p:extLst>
      <p:ext uri="{BB962C8B-B14F-4D97-AF65-F5344CB8AC3E}">
        <p14:creationId xmlns:p14="http://schemas.microsoft.com/office/powerpoint/2010/main" val="101616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pic>
          <p:nvPicPr>
            <p:cNvPr id="8" name="Bil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94058"/>
              <a:ext cx="12192000" cy="963942"/>
            </a:xfrm>
            <a:prstGeom prst="rect">
              <a:avLst/>
            </a:prstGeom>
          </p:spPr>
        </p:pic>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795252"/>
            </a:xfrm>
            <a:prstGeom prst="rect">
              <a:avLst/>
            </a:prstGeom>
          </p:spPr>
        </p:pic>
        <p:pic>
          <p:nvPicPr>
            <p:cNvPr id="7" name="Picture 6"/>
            <p:cNvPicPr/>
            <p:nvPr/>
          </p:nvPicPr>
          <p:blipFill>
            <a:blip r:embed="rId4"/>
            <a:stretch>
              <a:fillRect/>
            </a:stretch>
          </p:blipFill>
          <p:spPr>
            <a:xfrm>
              <a:off x="11401539" y="6101221"/>
              <a:ext cx="519527" cy="505241"/>
            </a:xfrm>
            <a:prstGeom prst="rect">
              <a:avLst/>
            </a:prstGeom>
          </p:spPr>
        </p:pic>
        <p:pic>
          <p:nvPicPr>
            <p:cNvPr id="9" name="Picture 8" descr="G:\New_Logo-WPE\New_Logo\High_quality_for_printing\Logo_Complete_English\IHO_Logo_CMYK_Complete_EN@10x-10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1267" y="6103683"/>
              <a:ext cx="1521883" cy="507294"/>
            </a:xfrm>
            <a:prstGeom prst="rect">
              <a:avLst/>
            </a:prstGeom>
            <a:noFill/>
            <a:ln>
              <a:noFill/>
            </a:ln>
          </p:spPr>
        </p:pic>
        <p:pic>
          <p:nvPicPr>
            <p:cNvPr id="10" name="Picture 9" descr="gebco-text.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1137" y="6029636"/>
              <a:ext cx="733425" cy="692785"/>
            </a:xfrm>
            <a:prstGeom prst="rect">
              <a:avLst/>
            </a:prstGeom>
            <a:noFill/>
            <a:ln>
              <a:noFill/>
            </a:ln>
          </p:spPr>
        </p:pic>
      </p:grpSp>
      <p:sp>
        <p:nvSpPr>
          <p:cNvPr id="11" name="TextBox 10"/>
          <p:cNvSpPr txBox="1"/>
          <p:nvPr/>
        </p:nvSpPr>
        <p:spPr>
          <a:xfrm>
            <a:off x="211136" y="795252"/>
            <a:ext cx="11709929" cy="692049"/>
          </a:xfrm>
          <a:prstGeom prst="rect">
            <a:avLst/>
          </a:prstGeom>
          <a:noFill/>
        </p:spPr>
        <p:txBody>
          <a:bodyPr wrap="square" rtlCol="0">
            <a:spAutoFit/>
          </a:bodyPr>
          <a:lstStyle/>
          <a:p>
            <a:pPr algn="just">
              <a:lnSpc>
                <a:spcPct val="115000"/>
              </a:lnSpc>
            </a:pPr>
            <a:r>
              <a:rPr lang="en-US" sz="3600" b="1" dirty="0">
                <a:ea typeface="Times New Roman" panose="02020603050405020304" pitchFamily="18" charset="0"/>
                <a:cs typeface="Times New Roman" panose="02020603050405020304" pitchFamily="18" charset="0"/>
              </a:rPr>
              <a:t>IHO </a:t>
            </a:r>
            <a:r>
              <a:rPr lang="en-US" sz="3600" b="1" dirty="0" smtClean="0">
                <a:ea typeface="Times New Roman" panose="02020603050405020304" pitchFamily="18" charset="0"/>
                <a:cs typeface="Times New Roman" panose="02020603050405020304" pitchFamily="18" charset="0"/>
              </a:rPr>
              <a:t>COUNCIL-7 </a:t>
            </a:r>
            <a:r>
              <a:rPr lang="en-US" sz="3600" b="1" dirty="0" smtClean="0">
                <a:ea typeface="Times New Roman" panose="02020603050405020304" pitchFamily="18" charset="0"/>
                <a:cs typeface="Times New Roman" panose="02020603050405020304" pitchFamily="18" charset="0"/>
              </a:rPr>
              <a:t>OUTCOMES OF INTEREST OF </a:t>
            </a:r>
            <a:r>
              <a:rPr lang="en-US" sz="3600" b="1" dirty="0" smtClean="0">
                <a:ea typeface="Times New Roman" panose="02020603050405020304" pitchFamily="18" charset="0"/>
                <a:cs typeface="Times New Roman" panose="02020603050405020304" pitchFamily="18" charset="0"/>
              </a:rPr>
              <a:t>GGC (cont.)</a:t>
            </a:r>
            <a:endParaRPr lang="en-US" sz="2400" dirty="0">
              <a:effectLst/>
              <a:ea typeface="Calibri" panose="020F0502020204030204" pitchFamily="34" charset="0"/>
              <a:cs typeface="Times New Roman" panose="02020603050405020304" pitchFamily="18" charset="0"/>
            </a:endParaRPr>
          </a:p>
        </p:txBody>
      </p:sp>
      <p:sp>
        <p:nvSpPr>
          <p:cNvPr id="13" name="TextBox 12"/>
          <p:cNvSpPr txBox="1"/>
          <p:nvPr/>
        </p:nvSpPr>
        <p:spPr>
          <a:xfrm>
            <a:off x="342368" y="1502871"/>
            <a:ext cx="11447464" cy="4493538"/>
          </a:xfrm>
          <a:prstGeom prst="rect">
            <a:avLst/>
          </a:prstGeom>
          <a:noFill/>
        </p:spPr>
        <p:txBody>
          <a:bodyPr wrap="square" rtlCol="0">
            <a:spAutoFit/>
          </a:bodyPr>
          <a:lstStyle/>
          <a:p>
            <a:pPr algn="just"/>
            <a:r>
              <a:rPr lang="en-US" sz="2400" b="1" dirty="0" smtClean="0"/>
              <a:t>FURTHER DIGITALIZATION OF IHO SECRETARIAT`S OPERATION</a:t>
            </a:r>
          </a:p>
          <a:p>
            <a:pPr marL="342900" indent="-342900" algn="just">
              <a:buFont typeface="Arial" panose="020B0604020202020204" pitchFamily="34" charset="0"/>
              <a:buChar char="•"/>
            </a:pPr>
            <a:r>
              <a:rPr lang="en-US" sz="2400" dirty="0" smtClean="0"/>
              <a:t>Endorsed </a:t>
            </a:r>
            <a:r>
              <a:rPr lang="en-US" sz="2400" dirty="0"/>
              <a:t>the IHO Secretariat’s ambitions to further digitalize the services rendered to IHO Member States and welcomed the offer to IHO MS who would like to be involved in the different testing and acceptance phases of the new IHO Portal</a:t>
            </a:r>
            <a:r>
              <a:rPr lang="en-US" sz="2400" dirty="0" smtClean="0"/>
              <a:t>.</a:t>
            </a:r>
          </a:p>
          <a:p>
            <a:pPr algn="just"/>
            <a:endParaRPr lang="en-US" sz="1200" dirty="0"/>
          </a:p>
          <a:p>
            <a:pPr algn="just"/>
            <a:r>
              <a:rPr lang="en-US" sz="2400" b="1" dirty="0" smtClean="0"/>
              <a:t>IMPLEMENTATION OF A NEW GLOBAL MSDI LAYER DEDICATED TO MARINE PROTECTED AREAS (MPA)</a:t>
            </a:r>
          </a:p>
          <a:p>
            <a:pPr marL="342900" indent="-342900" algn="just">
              <a:buFont typeface="Arial" panose="020B0604020202020204" pitchFamily="34" charset="0"/>
              <a:buChar char="•"/>
            </a:pPr>
            <a:r>
              <a:rPr lang="en-US" sz="2400" dirty="0" smtClean="0"/>
              <a:t>Agreed </a:t>
            </a:r>
            <a:r>
              <a:rPr lang="en-US" sz="2400" dirty="0"/>
              <a:t>on the strategic need to promote the S-100 Concept with a quick-win through </a:t>
            </a:r>
            <a:r>
              <a:rPr lang="en-US" sz="2400" dirty="0" smtClean="0"/>
              <a:t>S-122, and tasked </a:t>
            </a:r>
            <a:r>
              <a:rPr lang="en-US" sz="2400" dirty="0"/>
              <a:t>the IHO Secretariat to establish liaison with relevant data providers of MPAs and tasked the IRCC through the MSDIWG to establish a pilot project for the High Sea and MPAs adopted by IMO, to demonstrate the benefits of S-122 for non-navigation </a:t>
            </a:r>
            <a:r>
              <a:rPr lang="en-US" sz="2400" dirty="0" smtClean="0"/>
              <a:t>purposes.</a:t>
            </a:r>
            <a:endParaRPr lang="en-US" sz="2400" b="1" dirty="0" smtClean="0"/>
          </a:p>
          <a:p>
            <a:pPr algn="just"/>
            <a:endParaRPr lang="en-US" sz="1000" dirty="0" smtClean="0"/>
          </a:p>
        </p:txBody>
      </p:sp>
    </p:spTree>
    <p:extLst>
      <p:ext uri="{BB962C8B-B14F-4D97-AF65-F5344CB8AC3E}">
        <p14:creationId xmlns:p14="http://schemas.microsoft.com/office/powerpoint/2010/main" val="6409381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pic>
          <p:nvPicPr>
            <p:cNvPr id="8" name="Bil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94058"/>
              <a:ext cx="12192000" cy="963942"/>
            </a:xfrm>
            <a:prstGeom prst="rect">
              <a:avLst/>
            </a:prstGeom>
          </p:spPr>
        </p:pic>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795252"/>
            </a:xfrm>
            <a:prstGeom prst="rect">
              <a:avLst/>
            </a:prstGeom>
          </p:spPr>
        </p:pic>
        <p:pic>
          <p:nvPicPr>
            <p:cNvPr id="7" name="Picture 6"/>
            <p:cNvPicPr/>
            <p:nvPr/>
          </p:nvPicPr>
          <p:blipFill>
            <a:blip r:embed="rId4"/>
            <a:stretch>
              <a:fillRect/>
            </a:stretch>
          </p:blipFill>
          <p:spPr>
            <a:xfrm>
              <a:off x="11401539" y="6101221"/>
              <a:ext cx="519527" cy="505241"/>
            </a:xfrm>
            <a:prstGeom prst="rect">
              <a:avLst/>
            </a:prstGeom>
          </p:spPr>
        </p:pic>
        <p:pic>
          <p:nvPicPr>
            <p:cNvPr id="9" name="Picture 8" descr="G:\New_Logo-WPE\New_Logo\High_quality_for_printing\Logo_Complete_English\IHO_Logo_CMYK_Complete_EN@10x-10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1267" y="6103683"/>
              <a:ext cx="1521883" cy="507294"/>
            </a:xfrm>
            <a:prstGeom prst="rect">
              <a:avLst/>
            </a:prstGeom>
            <a:noFill/>
            <a:ln>
              <a:noFill/>
            </a:ln>
          </p:spPr>
        </p:pic>
        <p:pic>
          <p:nvPicPr>
            <p:cNvPr id="10" name="Picture 9" descr="gebco-text.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1137" y="6029636"/>
              <a:ext cx="733425" cy="692785"/>
            </a:xfrm>
            <a:prstGeom prst="rect">
              <a:avLst/>
            </a:prstGeom>
            <a:noFill/>
            <a:ln>
              <a:noFill/>
            </a:ln>
          </p:spPr>
        </p:pic>
      </p:grpSp>
      <p:sp>
        <p:nvSpPr>
          <p:cNvPr id="11" name="TextBox 10"/>
          <p:cNvSpPr txBox="1"/>
          <p:nvPr/>
        </p:nvSpPr>
        <p:spPr>
          <a:xfrm>
            <a:off x="241035" y="878569"/>
            <a:ext cx="11709929" cy="830997"/>
          </a:xfrm>
          <a:prstGeom prst="rect">
            <a:avLst/>
          </a:prstGeom>
          <a:noFill/>
        </p:spPr>
        <p:txBody>
          <a:bodyPr wrap="square" rtlCol="0">
            <a:spAutoFit/>
          </a:bodyPr>
          <a:lstStyle/>
          <a:p>
            <a:r>
              <a:rPr lang="en-US" sz="4800" b="1" dirty="0"/>
              <a:t>IHO Strategic Priorities</a:t>
            </a:r>
            <a:endParaRPr lang="en-US" sz="4800" dirty="0"/>
          </a:p>
        </p:txBody>
      </p:sp>
      <p:sp>
        <p:nvSpPr>
          <p:cNvPr id="12" name="TextBox 11"/>
          <p:cNvSpPr txBox="1"/>
          <p:nvPr/>
        </p:nvSpPr>
        <p:spPr>
          <a:xfrm>
            <a:off x="288893" y="1574822"/>
            <a:ext cx="10521032" cy="523220"/>
          </a:xfrm>
          <a:prstGeom prst="rect">
            <a:avLst/>
          </a:prstGeom>
          <a:noFill/>
        </p:spPr>
        <p:txBody>
          <a:bodyPr wrap="square" rtlCol="0">
            <a:spAutoFit/>
          </a:bodyPr>
          <a:lstStyle/>
          <a:p>
            <a:r>
              <a:rPr lang="en-US" sz="2800" dirty="0">
                <a:solidFill>
                  <a:srgbClr val="002060"/>
                </a:solidFill>
              </a:rPr>
              <a:t>Strategic </a:t>
            </a:r>
            <a:r>
              <a:rPr lang="en-US" sz="2800" dirty="0" smtClean="0">
                <a:solidFill>
                  <a:srgbClr val="002060"/>
                </a:solidFill>
              </a:rPr>
              <a:t>priorities (with reference to the IHO Strategic Plan </a:t>
            </a:r>
            <a:r>
              <a:rPr lang="en-US" sz="2800" dirty="0" smtClean="0">
                <a:solidFill>
                  <a:srgbClr val="002060"/>
                </a:solidFill>
              </a:rPr>
              <a:t>2021-2026)</a:t>
            </a:r>
            <a:endParaRPr lang="en-US" sz="2800" dirty="0">
              <a:solidFill>
                <a:srgbClr val="002060"/>
              </a:solidFill>
            </a:endParaRPr>
          </a:p>
        </p:txBody>
      </p:sp>
      <p:sp>
        <p:nvSpPr>
          <p:cNvPr id="15" name="TextBox 14"/>
          <p:cNvSpPr txBox="1"/>
          <p:nvPr/>
        </p:nvSpPr>
        <p:spPr>
          <a:xfrm>
            <a:off x="288893" y="2041739"/>
            <a:ext cx="11632172" cy="3816429"/>
          </a:xfrm>
          <a:prstGeom prst="rect">
            <a:avLst/>
          </a:prstGeom>
          <a:noFill/>
        </p:spPr>
        <p:txBody>
          <a:bodyPr wrap="square" rtlCol="0">
            <a:spAutoFit/>
          </a:bodyPr>
          <a:lstStyle/>
          <a:p>
            <a:pPr marL="342900" lvl="0" indent="-342900">
              <a:buFont typeface="Arial" panose="020B0604020202020204" pitchFamily="34" charset="0"/>
              <a:buChar char="•"/>
            </a:pPr>
            <a:r>
              <a:rPr lang="en-US" sz="2200" dirty="0"/>
              <a:t>Participating actively in international initiatives related to the knowledge and the sustainable use of the </a:t>
            </a:r>
            <a:r>
              <a:rPr lang="en-US" sz="2200" dirty="0" smtClean="0"/>
              <a:t>Ocean</a:t>
            </a:r>
          </a:p>
          <a:p>
            <a:pPr marL="342900" lvl="0" indent="-342900">
              <a:buFont typeface="Arial" panose="020B0604020202020204" pitchFamily="34" charset="0"/>
              <a:buChar char="•"/>
            </a:pPr>
            <a:r>
              <a:rPr lang="en-US" sz="2200" dirty="0" smtClean="0"/>
              <a:t>Improve </a:t>
            </a:r>
            <a:r>
              <a:rPr lang="en-US" sz="2200" dirty="0"/>
              <a:t>knowledge of the world's </a:t>
            </a:r>
            <a:r>
              <a:rPr lang="en-US" sz="2200" dirty="0" smtClean="0"/>
              <a:t>seafloors </a:t>
            </a:r>
          </a:p>
          <a:p>
            <a:pPr marL="342900" lvl="0" indent="-342900">
              <a:buFont typeface="Arial" panose="020B0604020202020204" pitchFamily="34" charset="0"/>
              <a:buChar char="•"/>
            </a:pPr>
            <a:r>
              <a:rPr lang="en-US" sz="2200" dirty="0" smtClean="0"/>
              <a:t>Implement </a:t>
            </a:r>
            <a:r>
              <a:rPr lang="en-US" sz="2200" dirty="0"/>
              <a:t>a synergic GEBCO-Sebed2030 approach to the Agenda 2030 Sustainable Development Goal 14 of the United-Nations and UN Decade 2021-2030 of Ocean </a:t>
            </a:r>
            <a:r>
              <a:rPr lang="en-US" sz="2200" dirty="0" smtClean="0"/>
              <a:t>Sciences</a:t>
            </a:r>
          </a:p>
          <a:p>
            <a:pPr marL="342900" lvl="0" indent="-342900">
              <a:buFont typeface="Arial" panose="020B0604020202020204" pitchFamily="34" charset="0"/>
              <a:buChar char="•"/>
            </a:pPr>
            <a:r>
              <a:rPr lang="en-US" sz="2200" dirty="0" smtClean="0"/>
              <a:t>Frame </a:t>
            </a:r>
            <a:r>
              <a:rPr lang="en-US" sz="2200" dirty="0"/>
              <a:t>the resources devoted to the knowledge and description of the Ocean, by focusing on the HIGH SEAS’ areas and engaging with any sort of Institution/Company/Research Centre/University (Agreements, </a:t>
            </a:r>
            <a:r>
              <a:rPr lang="en-US" sz="2200" dirty="0" err="1"/>
              <a:t>MoU</a:t>
            </a:r>
            <a:r>
              <a:rPr lang="en-US" sz="2200" dirty="0"/>
              <a:t>, etc</a:t>
            </a:r>
            <a:r>
              <a:rPr lang="en-US" sz="2200" dirty="0" smtClean="0"/>
              <a:t>.); </a:t>
            </a:r>
          </a:p>
          <a:p>
            <a:pPr marL="342900" lvl="0" indent="-342900">
              <a:buFont typeface="Arial" panose="020B0604020202020204" pitchFamily="34" charset="0"/>
              <a:buChar char="•"/>
            </a:pPr>
            <a:r>
              <a:rPr lang="en-US" sz="2200" dirty="0" smtClean="0"/>
              <a:t>Implement </a:t>
            </a:r>
            <a:r>
              <a:rPr lang="en-US" sz="2200" dirty="0"/>
              <a:t>a GEBCO Communication Strategy aligned with the IHO-IOC Communication </a:t>
            </a:r>
            <a:r>
              <a:rPr lang="en-US" sz="2200" dirty="0" smtClean="0"/>
              <a:t>Strategies</a:t>
            </a:r>
            <a:r>
              <a:rPr lang="en-US" sz="2200" dirty="0"/>
              <a:t> </a:t>
            </a:r>
            <a:endParaRPr lang="en-US" sz="2200" dirty="0" smtClean="0"/>
          </a:p>
          <a:p>
            <a:pPr marL="342900" lvl="0" indent="-342900">
              <a:buFont typeface="Arial" panose="020B0604020202020204" pitchFamily="34" charset="0"/>
              <a:buChar char="•"/>
            </a:pPr>
            <a:r>
              <a:rPr lang="en-US" sz="2200" dirty="0" smtClean="0"/>
              <a:t>Define </a:t>
            </a:r>
            <a:r>
              <a:rPr lang="en-US" sz="2200" dirty="0"/>
              <a:t>the rules of mutually supplementing engagement of different bodies/organizations involved (SCOPE, GGC, IHO/IOC, CSB and Seabed2030).</a:t>
            </a:r>
          </a:p>
        </p:txBody>
      </p:sp>
    </p:spTree>
    <p:extLst>
      <p:ext uri="{BB962C8B-B14F-4D97-AF65-F5344CB8AC3E}">
        <p14:creationId xmlns:p14="http://schemas.microsoft.com/office/powerpoint/2010/main" val="2668616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19261</TotalTime>
  <Words>1238</Words>
  <Application>Microsoft Office PowerPoint</Application>
  <PresentationFormat>Widescreen</PresentationFormat>
  <Paragraphs>87</Paragraphs>
  <Slides>12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Office-tema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Statens Kartverk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Evert Flier</dc:creator>
  <cp:lastModifiedBy>Luigi</cp:lastModifiedBy>
  <cp:revision>129</cp:revision>
  <dcterms:created xsi:type="dcterms:W3CDTF">2021-05-28T08:51:14Z</dcterms:created>
  <dcterms:modified xsi:type="dcterms:W3CDTF">2023-11-02T18:34:12Z</dcterms:modified>
</cp:coreProperties>
</file>