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64" r:id="rId2"/>
    <p:sldId id="277" r:id="rId3"/>
    <p:sldId id="272" r:id="rId4"/>
    <p:sldId id="281" r:id="rId5"/>
    <p:sldId id="283" r:id="rId6"/>
    <p:sldId id="284" r:id="rId7"/>
    <p:sldId id="285" r:id="rId8"/>
    <p:sldId id="287" r:id="rId9"/>
    <p:sldId id="279" r:id="rId10"/>
    <p:sldId id="280" r:id="rId11"/>
    <p:sldId id="274" r:id="rId12"/>
    <p:sldId id="270" r:id="rId13"/>
    <p:sldId id="268" r:id="rId14"/>
    <p:sldId id="269" r:id="rId15"/>
    <p:sldId id="267" r:id="rId16"/>
    <p:sldId id="263" r:id="rId17"/>
    <p:sldId id="265" r:id="rId18"/>
    <p:sldId id="266" r:id="rId19"/>
    <p:sldId id="273" r:id="rId20"/>
    <p:sldId id="289"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jpDkgEyNosI9vhO9YPCpDgMsRM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497B5D-56F3-4AD6-AB69-16DFA3ABE691}">
  <a:tblStyle styleId="{16497B5D-56F3-4AD6-AB69-16DFA3ABE691}" styleName="Table_0">
    <a:wholeTbl>
      <a:tcTxStyle b="off" i="off">
        <a:font>
          <a:latin typeface="맑은 고딕"/>
          <a:ea typeface="맑은 고딕"/>
          <a:cs typeface="맑은 고딕"/>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맑은 고딕"/>
          <a:ea typeface="맑은 고딕"/>
          <a:cs typeface="맑은 고딕"/>
        </a:font>
        <a:schemeClr val="lt1"/>
      </a:tcTxStyle>
      <a:tcStyle>
        <a:tcBdr/>
        <a:fill>
          <a:solidFill>
            <a:schemeClr val="accent1"/>
          </a:solidFill>
        </a:fill>
      </a:tcStyle>
    </a:lastCol>
    <a:firstCol>
      <a:tcTxStyle b="on" i="off">
        <a:font>
          <a:latin typeface="맑은 고딕"/>
          <a:ea typeface="맑은 고딕"/>
          <a:cs typeface="맑은 고딕"/>
        </a:font>
        <a:schemeClr val="lt1"/>
      </a:tcTxStyle>
      <a:tcStyle>
        <a:tcBdr/>
        <a:fill>
          <a:solidFill>
            <a:schemeClr val="accent1"/>
          </a:solidFill>
        </a:fill>
      </a:tcStyle>
    </a:firstCol>
    <a:lastRow>
      <a:tcTxStyle b="on" i="off">
        <a:font>
          <a:latin typeface="맑은 고딕"/>
          <a:ea typeface="맑은 고딕"/>
          <a:cs typeface="맑은 고딕"/>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맑은 고딕"/>
          <a:ea typeface="맑은 고딕"/>
          <a:cs typeface="맑은 고딕"/>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22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883723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00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47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0933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85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320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285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864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9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3278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523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912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24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45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041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52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3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715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848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307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833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제목 슬라이드">
  <p:cSld name="1_제목 슬라이드">
    <p:spTree>
      <p:nvGrpSpPr>
        <p:cNvPr id="1" name="Shape 11"/>
        <p:cNvGrpSpPr/>
        <p:nvPr/>
      </p:nvGrpSpPr>
      <p:grpSpPr>
        <a:xfrm>
          <a:off x="0" y="0"/>
          <a:ext cx="0" cy="0"/>
          <a:chOff x="0" y="0"/>
          <a:chExt cx="0" cy="0"/>
        </a:xfrm>
      </p:grpSpPr>
      <p:pic>
        <p:nvPicPr>
          <p:cNvPr id="12" name="Google Shape;12;p8"/>
          <p:cNvPicPr preferRelativeResize="0"/>
          <p:nvPr/>
        </p:nvPicPr>
        <p:blipFill rotWithShape="1">
          <a:blip r:embed="rId3">
            <a:alphaModFix/>
          </a:blip>
          <a:srcRect/>
          <a:stretch/>
        </p:blipFill>
        <p:spPr>
          <a:xfrm>
            <a:off x="1" y="5301398"/>
            <a:ext cx="12191999" cy="877346"/>
          </a:xfrm>
          <a:prstGeom prst="rect">
            <a:avLst/>
          </a:prstGeom>
          <a:solidFill>
            <a:srgbClr val="052F63"/>
          </a:solidFill>
          <a:ln>
            <a:noFill/>
          </a:ln>
        </p:spPr>
      </p:pic>
      <p:sp>
        <p:nvSpPr>
          <p:cNvPr id="13" name="Google Shape;13;p8"/>
          <p:cNvSpPr/>
          <p:nvPr/>
        </p:nvSpPr>
        <p:spPr>
          <a:xfrm>
            <a:off x="0" y="6178745"/>
            <a:ext cx="12192000" cy="679256"/>
          </a:xfrm>
          <a:prstGeom prst="rect">
            <a:avLst/>
          </a:prstGeom>
          <a:solidFill>
            <a:srgbClr val="153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algun Gothic"/>
              <a:ea typeface="Malgun Gothic"/>
              <a:cs typeface="Malgun Gothic"/>
              <a:sym typeface="Malgun Gothic"/>
            </a:endParaRPr>
          </a:p>
        </p:txBody>
      </p:sp>
      <p:grpSp>
        <p:nvGrpSpPr>
          <p:cNvPr id="14" name="Google Shape;14;p8"/>
          <p:cNvGrpSpPr/>
          <p:nvPr/>
        </p:nvGrpSpPr>
        <p:grpSpPr>
          <a:xfrm>
            <a:off x="208326" y="6257641"/>
            <a:ext cx="2428229" cy="474134"/>
            <a:chOff x="347663" y="278130"/>
            <a:chExt cx="2926879" cy="571500"/>
          </a:xfrm>
        </p:grpSpPr>
        <p:pic>
          <p:nvPicPr>
            <p:cNvPr id="15" name="Google Shape;15;p8"/>
            <p:cNvPicPr preferRelativeResize="0"/>
            <p:nvPr/>
          </p:nvPicPr>
          <p:blipFill rotWithShape="1">
            <a:blip r:embed="rId4">
              <a:alphaModFix/>
            </a:blip>
            <a:srcRect/>
            <a:stretch/>
          </p:blipFill>
          <p:spPr>
            <a:xfrm>
              <a:off x="347663" y="278130"/>
              <a:ext cx="642938" cy="571500"/>
            </a:xfrm>
            <a:prstGeom prst="rect">
              <a:avLst/>
            </a:prstGeom>
            <a:noFill/>
            <a:ln>
              <a:noFill/>
            </a:ln>
          </p:spPr>
        </p:pic>
        <p:sp>
          <p:nvSpPr>
            <p:cNvPr id="16" name="Google Shape;16;p8"/>
            <p:cNvSpPr txBox="1"/>
            <p:nvPr/>
          </p:nvSpPr>
          <p:spPr>
            <a:xfrm>
              <a:off x="990601" y="363825"/>
              <a:ext cx="2283941"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i="0" u="none" strike="noStrike" cap="none">
                  <a:solidFill>
                    <a:schemeClr val="lt1"/>
                  </a:solidFill>
                  <a:latin typeface="Arial"/>
                  <a:ea typeface="Arial"/>
                  <a:cs typeface="Arial"/>
                  <a:sym typeface="Arial"/>
                </a:rPr>
                <a:t>GEBCO</a:t>
              </a:r>
              <a:endParaRPr sz="2000" b="0" i="0" u="none" strike="noStrike" cap="none">
                <a:solidFill>
                  <a:schemeClr val="lt1"/>
                </a:solidFill>
                <a:latin typeface="Arial"/>
                <a:ea typeface="Arial"/>
                <a:cs typeface="Arial"/>
                <a:sym typeface="Arial"/>
              </a:endParaRPr>
            </a:p>
          </p:txBody>
        </p:sp>
      </p:grpSp>
      <p:graphicFrame>
        <p:nvGraphicFramePr>
          <p:cNvPr id="17" name="Google Shape;17;p8"/>
          <p:cNvGraphicFramePr/>
          <p:nvPr/>
        </p:nvGraphicFramePr>
        <p:xfrm>
          <a:off x="9567188" y="6155150"/>
          <a:ext cx="1622613" cy="539848"/>
        </p:xfrm>
        <a:graphic>
          <a:graphicData uri="http://schemas.openxmlformats.org/presentationml/2006/ole">
            <mc:AlternateContent xmlns:mc="http://schemas.openxmlformats.org/markup-compatibility/2006">
              <mc:Choice xmlns:v="urn:schemas-microsoft-com:vml" Requires="v">
                <p:oleObj spid="_x0000_s1041" r:id="rId5" imgW="1622613" imgH="539848" progId="Photoshop.Image.12">
                  <p:embed/>
                </p:oleObj>
              </mc:Choice>
              <mc:Fallback>
                <p:oleObj r:id="rId5" imgW="1622613" imgH="539848" progId="Photoshop.Image.12">
                  <p:embed/>
                  <p:pic>
                    <p:nvPicPr>
                      <p:cNvPr id="17" name="Google Shape;17;p8"/>
                      <p:cNvPicPr preferRelativeResize="0"/>
                      <p:nvPr/>
                    </p:nvPicPr>
                    <p:blipFill rotWithShape="1">
                      <a:blip r:embed="rId6">
                        <a:alphaModFix/>
                      </a:blip>
                      <a:srcRect/>
                      <a:stretch/>
                    </p:blipFill>
                    <p:spPr>
                      <a:xfrm>
                        <a:off x="9567188" y="6155150"/>
                        <a:ext cx="1622613" cy="539848"/>
                      </a:xfrm>
                      <a:prstGeom prst="rect">
                        <a:avLst/>
                      </a:prstGeom>
                      <a:noFill/>
                      <a:ln>
                        <a:noFill/>
                      </a:ln>
                    </p:spPr>
                  </p:pic>
                </p:oleObj>
              </mc:Fallback>
            </mc:AlternateContent>
          </a:graphicData>
        </a:graphic>
      </p:graphicFrame>
      <p:pic>
        <p:nvPicPr>
          <p:cNvPr id="18" name="Google Shape;18;p8"/>
          <p:cNvPicPr preferRelativeResize="0"/>
          <p:nvPr/>
        </p:nvPicPr>
        <p:blipFill rotWithShape="1">
          <a:blip r:embed="rId7">
            <a:alphaModFix/>
          </a:blip>
          <a:srcRect/>
          <a:stretch/>
        </p:blipFill>
        <p:spPr>
          <a:xfrm>
            <a:off x="11220319" y="6108839"/>
            <a:ext cx="659578" cy="636945"/>
          </a:xfrm>
          <a:prstGeom prst="rect">
            <a:avLst/>
          </a:prstGeom>
          <a:noFill/>
          <a:ln>
            <a:noFill/>
          </a:ln>
        </p:spPr>
      </p:pic>
      <p:sp>
        <p:nvSpPr>
          <p:cNvPr id="19" name="Google Shape;19;p8"/>
          <p:cNvSpPr txBox="1">
            <a:spLocks noGrp="1"/>
          </p:cNvSpPr>
          <p:nvPr>
            <p:ph type="sldNum" idx="12"/>
          </p:nvPr>
        </p:nvSpPr>
        <p:spPr>
          <a:xfrm>
            <a:off x="6678610" y="6242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세로 제목 및 텍스트" type="vertTitleAndTx">
  <p:cSld name="VERTICAL_TITLE_AND_VERTICAL_TEXT">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슬라이드">
  <p:cSld name="제목 슬라이드">
    <p:spTree>
      <p:nvGrpSpPr>
        <p:cNvPr id="1" name="Shape 20"/>
        <p:cNvGrpSpPr/>
        <p:nvPr/>
      </p:nvGrpSpPr>
      <p:grpSpPr>
        <a:xfrm>
          <a:off x="0" y="0"/>
          <a:ext cx="0" cy="0"/>
          <a:chOff x="0" y="0"/>
          <a:chExt cx="0" cy="0"/>
        </a:xfrm>
      </p:grpSpPr>
      <p:pic>
        <p:nvPicPr>
          <p:cNvPr id="21" name="Google Shape;21;p9"/>
          <p:cNvPicPr preferRelativeResize="0"/>
          <p:nvPr/>
        </p:nvPicPr>
        <p:blipFill rotWithShape="1">
          <a:blip r:embed="rId3">
            <a:alphaModFix/>
          </a:blip>
          <a:srcRect t="980" b="16059"/>
          <a:stretch/>
        </p:blipFill>
        <p:spPr>
          <a:xfrm>
            <a:off x="0" y="0"/>
            <a:ext cx="12192000" cy="6858000"/>
          </a:xfrm>
          <a:prstGeom prst="rect">
            <a:avLst/>
          </a:prstGeom>
          <a:noFill/>
          <a:ln>
            <a:noFill/>
          </a:ln>
        </p:spPr>
      </p:pic>
      <p:sp>
        <p:nvSpPr>
          <p:cNvPr id="22" name="Google Shape;22;p9"/>
          <p:cNvSpPr/>
          <p:nvPr/>
        </p:nvSpPr>
        <p:spPr>
          <a:xfrm>
            <a:off x="0" y="1213455"/>
            <a:ext cx="12215446" cy="4632150"/>
          </a:xfrm>
          <a:prstGeom prst="rect">
            <a:avLst/>
          </a:prstGeom>
          <a:solidFill>
            <a:schemeClr val="lt1">
              <a:alpha val="3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graphicFrame>
        <p:nvGraphicFramePr>
          <p:cNvPr id="23" name="Google Shape;23;p9"/>
          <p:cNvGraphicFramePr/>
          <p:nvPr/>
        </p:nvGraphicFramePr>
        <p:xfrm>
          <a:off x="9567188" y="6155150"/>
          <a:ext cx="1622613" cy="539848"/>
        </p:xfrm>
        <a:graphic>
          <a:graphicData uri="http://schemas.openxmlformats.org/presentationml/2006/ole">
            <mc:AlternateContent xmlns:mc="http://schemas.openxmlformats.org/markup-compatibility/2006">
              <mc:Choice xmlns:v="urn:schemas-microsoft-com:vml" Requires="v">
                <p:oleObj spid="_x0000_s2065" r:id="rId4" imgW="1622613" imgH="539848" progId="Photoshop.Image.12">
                  <p:embed/>
                </p:oleObj>
              </mc:Choice>
              <mc:Fallback>
                <p:oleObj r:id="rId4" imgW="1622613" imgH="539848" progId="Photoshop.Image.12">
                  <p:embed/>
                  <p:pic>
                    <p:nvPicPr>
                      <p:cNvPr id="23" name="Google Shape;23;p9"/>
                      <p:cNvPicPr preferRelativeResize="0"/>
                      <p:nvPr/>
                    </p:nvPicPr>
                    <p:blipFill rotWithShape="1">
                      <a:blip r:embed="rId5">
                        <a:alphaModFix/>
                      </a:blip>
                      <a:srcRect/>
                      <a:stretch/>
                    </p:blipFill>
                    <p:spPr>
                      <a:xfrm>
                        <a:off x="9567188" y="6155150"/>
                        <a:ext cx="1622613" cy="539848"/>
                      </a:xfrm>
                      <a:prstGeom prst="rect">
                        <a:avLst/>
                      </a:prstGeom>
                      <a:noFill/>
                      <a:ln>
                        <a:noFill/>
                      </a:ln>
                    </p:spPr>
                  </p:pic>
                </p:oleObj>
              </mc:Fallback>
            </mc:AlternateContent>
          </a:graphicData>
        </a:graphic>
      </p:graphicFrame>
      <p:pic>
        <p:nvPicPr>
          <p:cNvPr id="24" name="Google Shape;24;p9"/>
          <p:cNvPicPr preferRelativeResize="0"/>
          <p:nvPr/>
        </p:nvPicPr>
        <p:blipFill rotWithShape="1">
          <a:blip r:embed="rId6">
            <a:alphaModFix/>
          </a:blip>
          <a:srcRect/>
          <a:stretch/>
        </p:blipFill>
        <p:spPr>
          <a:xfrm>
            <a:off x="249691" y="197975"/>
            <a:ext cx="1052241" cy="935325"/>
          </a:xfrm>
          <a:prstGeom prst="rect">
            <a:avLst/>
          </a:prstGeom>
          <a:noFill/>
          <a:ln>
            <a:noFill/>
          </a:ln>
        </p:spPr>
      </p:pic>
      <p:sp>
        <p:nvSpPr>
          <p:cNvPr id="25" name="Google Shape;25;p9"/>
          <p:cNvSpPr txBox="1"/>
          <p:nvPr/>
        </p:nvSpPr>
        <p:spPr>
          <a:xfrm>
            <a:off x="1301932" y="471407"/>
            <a:ext cx="2283941"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Arial"/>
                <a:ea typeface="Arial"/>
                <a:cs typeface="Arial"/>
                <a:sym typeface="Arial"/>
              </a:rPr>
              <a:t>GEBCO</a:t>
            </a:r>
            <a:endParaRPr sz="2000" b="0">
              <a:solidFill>
                <a:schemeClr val="lt1"/>
              </a:solidFill>
              <a:latin typeface="Arial"/>
              <a:ea typeface="Arial"/>
              <a:cs typeface="Arial"/>
              <a:sym typeface="Arial"/>
            </a:endParaRPr>
          </a:p>
        </p:txBody>
      </p:sp>
      <p:pic>
        <p:nvPicPr>
          <p:cNvPr id="26" name="Google Shape;26;p9"/>
          <p:cNvPicPr preferRelativeResize="0"/>
          <p:nvPr/>
        </p:nvPicPr>
        <p:blipFill rotWithShape="1">
          <a:blip r:embed="rId7">
            <a:alphaModFix/>
          </a:blip>
          <a:srcRect/>
          <a:stretch/>
        </p:blipFill>
        <p:spPr>
          <a:xfrm>
            <a:off x="11220319" y="6108839"/>
            <a:ext cx="659578" cy="6369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콘텐츠 2개" type="twoObj">
  <p:cSld name="TWO_OBJECTS">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비교" type="twoTxTwoObj">
  <p:cSld name="TWO_OBJECTS_WITH_TEX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제목만" type="titleOnly">
  <p:cSld name="TITLE_ONLY">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빈 화면" type="blank">
  <p:cSld name="BLANK">
    <p:spTree>
      <p:nvGrpSpPr>
        <p:cNvPr id="1" name="Shape 69"/>
        <p:cNvGrpSpPr/>
        <p:nvPr/>
      </p:nvGrpSpPr>
      <p:grpSpPr>
        <a:xfrm>
          <a:off x="0" y="0"/>
          <a:ext cx="0" cy="0"/>
          <a:chOff x="0" y="0"/>
          <a:chExt cx="0" cy="0"/>
        </a:xfrm>
      </p:grpSpPr>
      <p:sp>
        <p:nvSpPr>
          <p:cNvPr id="70" name="Google Shape;7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캡션 있는 콘텐츠" type="objTx">
  <p:cSld name="OBJECT_WITH_CAPTION_TEXT">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algun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캡션 있는 그림" type="picTx">
  <p:cSld name="PICTURE_WITH_CAPTION_TEX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algun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7"/>
          <p:cNvSpPr>
            <a:spLocks noGrp="1"/>
          </p:cNvSpPr>
          <p:nvPr>
            <p:ph type="pic" idx="2"/>
          </p:nvPr>
        </p:nvSpPr>
        <p:spPr>
          <a:xfrm>
            <a:off x="5183188" y="987425"/>
            <a:ext cx="6172200" cy="4873625"/>
          </a:xfrm>
          <a:prstGeom prst="rect">
            <a:avLst/>
          </a:prstGeom>
          <a:noFill/>
          <a:ln>
            <a:noFill/>
          </a:ln>
        </p:spPr>
      </p:sp>
      <p:sp>
        <p:nvSpPr>
          <p:cNvPr id="83" name="Google Shape;83;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제목 및 세로 텍스트" type="vertTx">
  <p:cSld name="VERTICAL_TEX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algun Gothic"/>
              <a:buNone/>
              <a:defRPr sz="4400" b="0" i="0" u="none" strike="noStrike" cap="none">
                <a:solidFill>
                  <a:schemeClr val="dk1"/>
                </a:solidFill>
                <a:latin typeface="Malgun Gothic"/>
                <a:ea typeface="Malgun Gothic"/>
                <a:cs typeface="Malgun Gothic"/>
                <a:sym typeface="Malgu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algun Gothic"/>
                <a:ea typeface="Malgun Gothic"/>
                <a:cs typeface="Malgun Gothic"/>
                <a:sym typeface="Malgun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algun Gothic"/>
                <a:ea typeface="Malgun Gothic"/>
                <a:cs typeface="Malgun Gothic"/>
                <a:sym typeface="Malgun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Malgun Gothic"/>
                <a:ea typeface="Malgun Gothic"/>
                <a:cs typeface="Malgun Gothic"/>
                <a:sym typeface="Malgun Gothic"/>
              </a:defRPr>
            </a:lvl1pPr>
            <a:lvl2pPr marL="0" marR="0" lvl="1" indent="0" algn="r" rtl="0">
              <a:spcBef>
                <a:spcPts val="0"/>
              </a:spcBef>
              <a:buNone/>
              <a:defRPr sz="1200" b="0" i="0" u="none" strike="noStrike" cap="none">
                <a:solidFill>
                  <a:srgbClr val="888888"/>
                </a:solidFill>
                <a:latin typeface="Malgun Gothic"/>
                <a:ea typeface="Malgun Gothic"/>
                <a:cs typeface="Malgun Gothic"/>
                <a:sym typeface="Malgun Gothic"/>
              </a:defRPr>
            </a:lvl2pPr>
            <a:lvl3pPr marL="0" marR="0" lvl="2" indent="0" algn="r" rtl="0">
              <a:spcBef>
                <a:spcPts val="0"/>
              </a:spcBef>
              <a:buNone/>
              <a:defRPr sz="1200" b="0" i="0" u="none" strike="noStrike" cap="none">
                <a:solidFill>
                  <a:srgbClr val="888888"/>
                </a:solidFill>
                <a:latin typeface="Malgun Gothic"/>
                <a:ea typeface="Malgun Gothic"/>
                <a:cs typeface="Malgun Gothic"/>
                <a:sym typeface="Malgun Gothic"/>
              </a:defRPr>
            </a:lvl3pPr>
            <a:lvl4pPr marL="0" marR="0" lvl="3" indent="0" algn="r" rtl="0">
              <a:spcBef>
                <a:spcPts val="0"/>
              </a:spcBef>
              <a:buNone/>
              <a:defRPr sz="1200" b="0" i="0" u="none" strike="noStrike" cap="none">
                <a:solidFill>
                  <a:srgbClr val="888888"/>
                </a:solidFill>
                <a:latin typeface="Malgun Gothic"/>
                <a:ea typeface="Malgun Gothic"/>
                <a:cs typeface="Malgun Gothic"/>
                <a:sym typeface="Malgun Gothic"/>
              </a:defRPr>
            </a:lvl4pPr>
            <a:lvl5pPr marL="0" marR="0" lvl="4" indent="0" algn="r" rtl="0">
              <a:spcBef>
                <a:spcPts val="0"/>
              </a:spcBef>
              <a:buNone/>
              <a:defRPr sz="1200" b="0" i="0" u="none" strike="noStrike" cap="none">
                <a:solidFill>
                  <a:srgbClr val="888888"/>
                </a:solidFill>
                <a:latin typeface="Malgun Gothic"/>
                <a:ea typeface="Malgun Gothic"/>
                <a:cs typeface="Malgun Gothic"/>
                <a:sym typeface="Malgun Gothic"/>
              </a:defRPr>
            </a:lvl5pPr>
            <a:lvl6pPr marL="0" marR="0" lvl="5" indent="0" algn="r" rtl="0">
              <a:spcBef>
                <a:spcPts val="0"/>
              </a:spcBef>
              <a:buNone/>
              <a:defRPr sz="1200" b="0" i="0" u="none" strike="noStrike" cap="none">
                <a:solidFill>
                  <a:srgbClr val="888888"/>
                </a:solidFill>
                <a:latin typeface="Malgun Gothic"/>
                <a:ea typeface="Malgun Gothic"/>
                <a:cs typeface="Malgun Gothic"/>
                <a:sym typeface="Malgun Gothic"/>
              </a:defRPr>
            </a:lvl6pPr>
            <a:lvl7pPr marL="0" marR="0" lvl="6" indent="0" algn="r" rtl="0">
              <a:spcBef>
                <a:spcPts val="0"/>
              </a:spcBef>
              <a:buNone/>
              <a:defRPr sz="1200" b="0" i="0" u="none" strike="noStrike" cap="none">
                <a:solidFill>
                  <a:srgbClr val="888888"/>
                </a:solidFill>
                <a:latin typeface="Malgun Gothic"/>
                <a:ea typeface="Malgun Gothic"/>
                <a:cs typeface="Malgun Gothic"/>
                <a:sym typeface="Malgun Gothic"/>
              </a:defRPr>
            </a:lvl7pPr>
            <a:lvl8pPr marL="0" marR="0" lvl="7" indent="0" algn="r" rtl="0">
              <a:spcBef>
                <a:spcPts val="0"/>
              </a:spcBef>
              <a:buNone/>
              <a:defRPr sz="1200" b="0" i="0" u="none" strike="noStrike" cap="none">
                <a:solidFill>
                  <a:srgbClr val="888888"/>
                </a:solidFill>
                <a:latin typeface="Malgun Gothic"/>
                <a:ea typeface="Malgun Gothic"/>
                <a:cs typeface="Malgun Gothic"/>
                <a:sym typeface="Malgun Gothic"/>
              </a:defRPr>
            </a:lvl8pPr>
            <a:lvl9pPr marL="0" marR="0" lvl="8" indent="0" algn="r" rtl="0">
              <a:spcBef>
                <a:spcPts val="0"/>
              </a:spcBef>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p:nvPr/>
        </p:nvSpPr>
        <p:spPr>
          <a:xfrm>
            <a:off x="1143001" y="2108200"/>
            <a:ext cx="86359" cy="1320800"/>
          </a:xfrm>
          <a:prstGeom prst="rect">
            <a:avLst/>
          </a:prstGeom>
          <a:solidFill>
            <a:srgbClr val="01A9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A9AA"/>
              </a:solidFill>
              <a:latin typeface="Malgun Gothic"/>
              <a:ea typeface="Malgun Gothic"/>
              <a:cs typeface="Malgun Gothic"/>
              <a:sym typeface="Malgun Gothic"/>
            </a:endParaRPr>
          </a:p>
        </p:txBody>
      </p:sp>
      <p:sp>
        <p:nvSpPr>
          <p:cNvPr id="115" name="Google Shape;115;p2"/>
          <p:cNvSpPr txBox="1"/>
          <p:nvPr/>
        </p:nvSpPr>
        <p:spPr>
          <a:xfrm>
            <a:off x="1529924" y="1891695"/>
            <a:ext cx="9721172"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smtClean="0">
                <a:solidFill>
                  <a:srgbClr val="01A9AA"/>
                </a:solidFill>
              </a:rPr>
              <a:t>G</a:t>
            </a:r>
            <a:r>
              <a:rPr lang="en-US" sz="6000" dirty="0" smtClean="0">
                <a:solidFill>
                  <a:schemeClr val="lt1"/>
                </a:solidFill>
              </a:rPr>
              <a:t>overnance Review –</a:t>
            </a:r>
          </a:p>
          <a:p>
            <a:pPr marL="0" marR="0" lvl="0" indent="0" algn="ctr" rtl="0">
              <a:spcBef>
                <a:spcPts val="0"/>
              </a:spcBef>
              <a:spcAft>
                <a:spcPts val="0"/>
              </a:spcAft>
              <a:buNone/>
            </a:pPr>
            <a:r>
              <a:rPr lang="en-US" sz="6000" dirty="0" smtClean="0">
                <a:solidFill>
                  <a:schemeClr val="lt1"/>
                </a:solidFill>
              </a:rPr>
              <a:t>GGC40</a:t>
            </a:r>
            <a:endParaRPr sz="6000" dirty="0">
              <a:solidFill>
                <a:schemeClr val="lt1"/>
              </a:solidFill>
              <a:latin typeface="Arial"/>
              <a:ea typeface="Arial"/>
              <a:cs typeface="Arial"/>
              <a:sym typeface="Arial"/>
            </a:endParaRPr>
          </a:p>
        </p:txBody>
      </p:sp>
      <p:sp>
        <p:nvSpPr>
          <p:cNvPr id="116" name="Google Shape;116;p2"/>
          <p:cNvSpPr/>
          <p:nvPr/>
        </p:nvSpPr>
        <p:spPr>
          <a:xfrm>
            <a:off x="1625598" y="4077515"/>
            <a:ext cx="144302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dirty="0" smtClean="0">
                <a:solidFill>
                  <a:schemeClr val="lt1"/>
                </a:solidFill>
              </a:rPr>
              <a:t>Sam Harper</a:t>
            </a:r>
          </a:p>
          <a:p>
            <a:pPr marL="0" marR="0" lvl="0" indent="0" algn="l" rtl="0">
              <a:lnSpc>
                <a:spcPct val="150000"/>
              </a:lnSpc>
              <a:spcBef>
                <a:spcPts val="0"/>
              </a:spcBef>
              <a:spcAft>
                <a:spcPts val="0"/>
              </a:spcAft>
              <a:buNone/>
            </a:pPr>
            <a:r>
              <a:rPr lang="en-US" sz="1600" dirty="0" smtClean="0">
                <a:solidFill>
                  <a:schemeClr val="lt1"/>
                </a:solidFill>
              </a:rPr>
              <a:t>GEBCO Secretary</a:t>
            </a:r>
            <a:endParaRPr dirty="0"/>
          </a:p>
        </p:txBody>
      </p:sp>
    </p:spTree>
    <p:extLst>
      <p:ext uri="{BB962C8B-B14F-4D97-AF65-F5344CB8AC3E}">
        <p14:creationId xmlns:p14="http://schemas.microsoft.com/office/powerpoint/2010/main" val="2119208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813529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GEBCO </a:t>
            </a:r>
            <a:r>
              <a:rPr lang="en-US" sz="3200" b="1" dirty="0" err="1" smtClean="0">
                <a:solidFill>
                  <a:srgbClr val="595959"/>
                </a:solidFill>
                <a:latin typeface="Arial"/>
                <a:ea typeface="Arial"/>
                <a:cs typeface="Arial"/>
                <a:sym typeface="Arial"/>
              </a:rPr>
              <a:t>Programme</a:t>
            </a:r>
            <a:r>
              <a:rPr lang="en-US" sz="3200" b="1" dirty="0" smtClean="0">
                <a:solidFill>
                  <a:srgbClr val="595959"/>
                </a:solidFill>
                <a:latin typeface="Arial"/>
                <a:ea typeface="Arial"/>
                <a:cs typeface="Arial"/>
                <a:sym typeface="Arial"/>
              </a:rPr>
              <a:t> Work Structure</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03</a:t>
            </a:r>
            <a:endParaRPr sz="2800" dirty="0">
              <a:solidFill>
                <a:srgbClr val="01A9AA"/>
              </a:solidFill>
              <a:latin typeface="Arial"/>
              <a:ea typeface="Arial"/>
              <a:cs typeface="Arial"/>
              <a:sym typeface="Arial"/>
            </a:endParaRPr>
          </a:p>
        </p:txBody>
      </p:sp>
      <p:pic>
        <p:nvPicPr>
          <p:cNvPr id="19" name="Picture 18"/>
          <p:cNvPicPr>
            <a:picLocks noChangeAspect="1"/>
          </p:cNvPicPr>
          <p:nvPr/>
        </p:nvPicPr>
        <p:blipFill>
          <a:blip r:embed="rId3"/>
          <a:stretch>
            <a:fillRect/>
          </a:stretch>
        </p:blipFill>
        <p:spPr>
          <a:xfrm>
            <a:off x="1089660" y="1104997"/>
            <a:ext cx="3700780" cy="1923953"/>
          </a:xfrm>
          <a:prstGeom prst="rect">
            <a:avLst/>
          </a:prstGeom>
        </p:spPr>
      </p:pic>
      <p:pic>
        <p:nvPicPr>
          <p:cNvPr id="20" name="Picture 19"/>
          <p:cNvPicPr>
            <a:picLocks noChangeAspect="1"/>
          </p:cNvPicPr>
          <p:nvPr/>
        </p:nvPicPr>
        <p:blipFill>
          <a:blip r:embed="rId4"/>
          <a:stretch>
            <a:fillRect/>
          </a:stretch>
        </p:blipFill>
        <p:spPr>
          <a:xfrm>
            <a:off x="1099820" y="3218909"/>
            <a:ext cx="3039043" cy="2102063"/>
          </a:xfrm>
          <a:prstGeom prst="rect">
            <a:avLst/>
          </a:prstGeom>
        </p:spPr>
      </p:pic>
      <p:pic>
        <p:nvPicPr>
          <p:cNvPr id="7" name="Picture 6"/>
          <p:cNvPicPr>
            <a:picLocks noChangeAspect="1"/>
          </p:cNvPicPr>
          <p:nvPr/>
        </p:nvPicPr>
        <p:blipFill>
          <a:blip r:embed="rId5"/>
          <a:stretch>
            <a:fillRect/>
          </a:stretch>
        </p:blipFill>
        <p:spPr>
          <a:xfrm>
            <a:off x="5559293" y="1894679"/>
            <a:ext cx="5950214" cy="2128841"/>
          </a:xfrm>
          <a:prstGeom prst="rect">
            <a:avLst/>
          </a:prstGeom>
        </p:spPr>
      </p:pic>
      <p:sp>
        <p:nvSpPr>
          <p:cNvPr id="8" name="TextBox 7"/>
          <p:cNvSpPr txBox="1"/>
          <p:nvPr/>
        </p:nvSpPr>
        <p:spPr>
          <a:xfrm>
            <a:off x="5563469" y="3843248"/>
            <a:ext cx="6017394" cy="1231106"/>
          </a:xfrm>
          <a:prstGeom prst="rect">
            <a:avLst/>
          </a:prstGeom>
          <a:noFill/>
        </p:spPr>
        <p:txBody>
          <a:bodyPr wrap="square" rtlCol="0">
            <a:spAutoFit/>
          </a:bodyPr>
          <a:lstStyle/>
          <a:p>
            <a:r>
              <a:rPr lang="en-US" sz="1800" b="1" dirty="0" smtClean="0"/>
              <a:t>New Recommendations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Programme</a:t>
            </a:r>
            <a:r>
              <a:rPr lang="en-US" dirty="0" smtClean="0"/>
              <a:t> Management Board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Finance Committee</a:t>
            </a:r>
            <a:endParaRPr lang="en-GB" dirty="0"/>
          </a:p>
        </p:txBody>
      </p:sp>
      <p:sp>
        <p:nvSpPr>
          <p:cNvPr id="69" name="TextBox 68"/>
          <p:cNvSpPr txBox="1"/>
          <p:nvPr/>
        </p:nvSpPr>
        <p:spPr>
          <a:xfrm>
            <a:off x="5559293" y="1396484"/>
            <a:ext cx="6017394" cy="369332"/>
          </a:xfrm>
          <a:prstGeom prst="rect">
            <a:avLst/>
          </a:prstGeom>
          <a:noFill/>
        </p:spPr>
        <p:txBody>
          <a:bodyPr wrap="square" rtlCol="0">
            <a:spAutoFit/>
          </a:bodyPr>
          <a:lstStyle/>
          <a:p>
            <a:r>
              <a:rPr lang="en-US" sz="1800" b="1" dirty="0" smtClean="0"/>
              <a:t>Current </a:t>
            </a:r>
            <a:r>
              <a:rPr lang="en-US" sz="1800" b="1" dirty="0" err="1" smtClean="0"/>
              <a:t>Programme</a:t>
            </a:r>
            <a:r>
              <a:rPr lang="en-US" sz="1800" b="1" dirty="0" smtClean="0"/>
              <a:t> Structure</a:t>
            </a:r>
            <a:endParaRPr lang="en-GB" dirty="0"/>
          </a:p>
        </p:txBody>
      </p:sp>
    </p:spTree>
    <p:extLst>
      <p:ext uri="{BB962C8B-B14F-4D97-AF65-F5344CB8AC3E}">
        <p14:creationId xmlns:p14="http://schemas.microsoft.com/office/powerpoint/2010/main" val="2041682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4" y="442178"/>
            <a:ext cx="987440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Analysis of GEBCO Bodies – Methodology</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04</a:t>
            </a:r>
            <a:endParaRPr sz="2800" dirty="0">
              <a:solidFill>
                <a:srgbClr val="01A9AA"/>
              </a:solidFill>
              <a:latin typeface="Arial"/>
              <a:ea typeface="Arial"/>
              <a:cs typeface="Arial"/>
              <a:sym typeface="Arial"/>
            </a:endParaRPr>
          </a:p>
        </p:txBody>
      </p:sp>
      <p:sp>
        <p:nvSpPr>
          <p:cNvPr id="6" name="Rectangle 5"/>
          <p:cNvSpPr/>
          <p:nvPr/>
        </p:nvSpPr>
        <p:spPr>
          <a:xfrm>
            <a:off x="1246835" y="1391783"/>
            <a:ext cx="9403423" cy="3693319"/>
          </a:xfrm>
          <a:prstGeom prst="rect">
            <a:avLst/>
          </a:prstGeom>
        </p:spPr>
        <p:txBody>
          <a:bodyPr wrap="square">
            <a:spAutoFit/>
          </a:bodyPr>
          <a:lstStyle/>
          <a:p>
            <a:r>
              <a:rPr lang="en-US" sz="1800" dirty="0"/>
              <a:t>In order to identify the initial set of findings presented in this paper, a series of </a:t>
            </a:r>
            <a:r>
              <a:rPr lang="en-US" sz="1800" dirty="0" smtClean="0"/>
              <a:t>guiding questions </a:t>
            </a:r>
            <a:r>
              <a:rPr lang="en-US" sz="1800" dirty="0"/>
              <a:t>were developed to </a:t>
            </a:r>
            <a:r>
              <a:rPr lang="en-US" sz="1800" dirty="0" smtClean="0"/>
              <a:t>assist in the review of governance instruments and work plans:</a:t>
            </a:r>
          </a:p>
          <a:p>
            <a:endParaRPr lang="en-US" sz="1800" dirty="0"/>
          </a:p>
          <a:p>
            <a:pPr marL="285750" indent="-285750">
              <a:buFontTx/>
              <a:buChar char="-"/>
            </a:pPr>
            <a:r>
              <a:rPr lang="en-US" sz="1800" dirty="0" smtClean="0"/>
              <a:t>Do </a:t>
            </a:r>
            <a:r>
              <a:rPr lang="en-US" sz="1800" dirty="0"/>
              <a:t>the relevant governance instruments exist? </a:t>
            </a:r>
            <a:endParaRPr lang="en-US" sz="1800" dirty="0" smtClean="0"/>
          </a:p>
          <a:p>
            <a:pPr marL="285750" indent="-285750">
              <a:buFontTx/>
              <a:buChar char="-"/>
            </a:pPr>
            <a:r>
              <a:rPr lang="en-US" sz="1800" dirty="0" smtClean="0"/>
              <a:t>Are </a:t>
            </a:r>
            <a:r>
              <a:rPr lang="en-US" sz="1800" dirty="0"/>
              <a:t>the governance instruments up to date and adequately support the work of the group or committee? </a:t>
            </a:r>
            <a:endParaRPr lang="en-US" sz="1800" dirty="0" smtClean="0"/>
          </a:p>
          <a:p>
            <a:pPr marL="285750" indent="-285750">
              <a:buFontTx/>
              <a:buChar char="-"/>
            </a:pPr>
            <a:r>
              <a:rPr lang="en-US" sz="1800" dirty="0" smtClean="0"/>
              <a:t>Is </a:t>
            </a:r>
            <a:r>
              <a:rPr lang="en-US" sz="1800" dirty="0"/>
              <a:t>the work plan clear, current and logically structured? </a:t>
            </a:r>
            <a:endParaRPr lang="en-US" sz="1800" dirty="0" smtClean="0"/>
          </a:p>
          <a:p>
            <a:pPr marL="285750" indent="-285750">
              <a:buFontTx/>
              <a:buChar char="-"/>
            </a:pPr>
            <a:r>
              <a:rPr lang="en-US" sz="1800" dirty="0" smtClean="0"/>
              <a:t>Is </a:t>
            </a:r>
            <a:r>
              <a:rPr lang="en-US" sz="1800" dirty="0"/>
              <a:t>the work of the GGC and SCs appropriately structured in terms of </a:t>
            </a:r>
            <a:r>
              <a:rPr lang="en-US" sz="1800" dirty="0" err="1"/>
              <a:t>programme</a:t>
            </a:r>
            <a:r>
              <a:rPr lang="en-US" sz="1800" dirty="0"/>
              <a:t> delivery hierarchy? </a:t>
            </a:r>
            <a:endParaRPr lang="en-US" sz="1800" dirty="0" smtClean="0"/>
          </a:p>
          <a:p>
            <a:pPr marL="285750" indent="-285750">
              <a:buFontTx/>
              <a:buChar char="-"/>
            </a:pPr>
            <a:r>
              <a:rPr lang="en-US" sz="1800" dirty="0" smtClean="0"/>
              <a:t>Is </a:t>
            </a:r>
            <a:r>
              <a:rPr lang="en-US" sz="1800" dirty="0"/>
              <a:t>the membership of the group or committee appropriate and are there any barriers to effective contribution? </a:t>
            </a:r>
            <a:endParaRPr lang="en-US" sz="1800" dirty="0" smtClean="0"/>
          </a:p>
          <a:p>
            <a:pPr marL="285750" indent="-285750">
              <a:buFontTx/>
              <a:buChar char="-"/>
            </a:pPr>
            <a:r>
              <a:rPr lang="en-US" sz="1800" dirty="0" smtClean="0"/>
              <a:t>Are </a:t>
            </a:r>
            <a:r>
              <a:rPr lang="en-US" sz="1800" dirty="0"/>
              <a:t>any relevant working practices sufficiently clear, </a:t>
            </a:r>
            <a:r>
              <a:rPr lang="en-US" sz="1800" dirty="0" err="1"/>
              <a:t>formalised</a:t>
            </a:r>
            <a:r>
              <a:rPr lang="en-US" sz="1800" dirty="0"/>
              <a:t> and fit for purpose? </a:t>
            </a:r>
          </a:p>
        </p:txBody>
      </p:sp>
    </p:spTree>
    <p:extLst>
      <p:ext uri="{BB962C8B-B14F-4D97-AF65-F5344CB8AC3E}">
        <p14:creationId xmlns:p14="http://schemas.microsoft.com/office/powerpoint/2010/main" val="3130803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825139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Findings </a:t>
            </a:r>
            <a:r>
              <a:rPr lang="en-US" sz="3200" b="1" dirty="0" smtClean="0">
                <a:solidFill>
                  <a:srgbClr val="595959"/>
                </a:solidFill>
                <a:latin typeface="Arial"/>
                <a:ea typeface="Arial"/>
                <a:cs typeface="Arial"/>
                <a:sym typeface="Arial"/>
              </a:rPr>
              <a:t>– Parent </a:t>
            </a:r>
            <a:r>
              <a:rPr lang="en-US" sz="3200" b="1" dirty="0" err="1" smtClean="0">
                <a:solidFill>
                  <a:srgbClr val="595959"/>
                </a:solidFill>
                <a:latin typeface="Arial"/>
                <a:ea typeface="Arial"/>
                <a:cs typeface="Arial"/>
                <a:sym typeface="Arial"/>
              </a:rPr>
              <a:t>Organisations</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05</a:t>
            </a:r>
            <a:endParaRPr sz="2800" dirty="0">
              <a:solidFill>
                <a:srgbClr val="01A9AA"/>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987309976"/>
              </p:ext>
            </p:extLst>
          </p:nvPr>
        </p:nvGraphicFramePr>
        <p:xfrm>
          <a:off x="1026531" y="1311966"/>
          <a:ext cx="10343834" cy="1812651"/>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dirty="0">
                          <a:solidFill>
                            <a:srgbClr val="000000"/>
                          </a:solidFill>
                          <a:effectLst/>
                          <a:latin typeface="Calibri" panose="020F0502020204030204" pitchFamily="34" charset="0"/>
                        </a:rPr>
                        <a:t>IHO - IOC 1</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MoU between two organisations is out of date and predates SB2030 and the UN Ocean Decade</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Review and update </a:t>
                      </a:r>
                      <a:r>
                        <a:rPr lang="en-US" sz="1600" b="0" i="0" u="none" strike="noStrike" dirty="0" err="1">
                          <a:solidFill>
                            <a:srgbClr val="000000"/>
                          </a:solidFill>
                          <a:effectLst/>
                          <a:latin typeface="Calibri" panose="020F0502020204030204" pitchFamily="34" charset="0"/>
                        </a:rPr>
                        <a:t>MoU</a:t>
                      </a:r>
                      <a:endParaRPr lang="en-US" sz="1600" b="0"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dirty="0" smtClean="0">
                          <a:solidFill>
                            <a:srgbClr val="000000"/>
                          </a:solidFill>
                          <a:effectLst/>
                          <a:latin typeface="Calibri" panose="020F0502020204030204" pitchFamily="34" charset="0"/>
                        </a:rPr>
                        <a:t>IHO –</a:t>
                      </a:r>
                      <a:r>
                        <a:rPr lang="en-US" sz="1600" b="0" i="0" u="none" strike="noStrike" baseline="0" dirty="0" smtClean="0">
                          <a:solidFill>
                            <a:srgbClr val="000000"/>
                          </a:solidFill>
                          <a:effectLst/>
                          <a:latin typeface="Calibri" panose="020F0502020204030204" pitchFamily="34" charset="0"/>
                        </a:rPr>
                        <a:t> IOC2</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Instrument</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No mechanism</a:t>
                      </a:r>
                      <a:r>
                        <a:rPr lang="en-US" sz="1600" b="0" i="0" u="none" strike="noStrike" baseline="0" dirty="0" smtClean="0">
                          <a:solidFill>
                            <a:srgbClr val="000000"/>
                          </a:solidFill>
                          <a:effectLst/>
                          <a:latin typeface="Calibri" panose="020F0502020204030204" pitchFamily="34" charset="0"/>
                        </a:rPr>
                        <a:t> to transfer funds between parent </a:t>
                      </a:r>
                      <a:r>
                        <a:rPr lang="en-US" sz="1600" b="0" i="0" u="none" strike="noStrike" baseline="0" dirty="0" err="1" smtClean="0">
                          <a:solidFill>
                            <a:srgbClr val="000000"/>
                          </a:solidFill>
                          <a:effectLst/>
                          <a:latin typeface="Calibri" panose="020F0502020204030204" pitchFamily="34" charset="0"/>
                        </a:rPr>
                        <a:t>organisation</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Develop partnership arrangement</a:t>
                      </a:r>
                      <a:endParaRPr lang="en-US" sz="1600" b="0" i="0" u="none" strike="noStrike" dirty="0">
                        <a:solidFill>
                          <a:srgbClr val="000000"/>
                        </a:solidFill>
                        <a:effectLst/>
                        <a:latin typeface="Calibri" panose="020F0502020204030204" pitchFamily="34" charset="0"/>
                      </a:endParaRPr>
                    </a:p>
                  </a:txBody>
                  <a:tcPr marL="6350" marR="6350" marT="6350" marB="0"/>
                </a:tc>
              </a:tr>
            </a:tbl>
          </a:graphicData>
        </a:graphic>
      </p:graphicFrame>
    </p:spTree>
    <p:extLst>
      <p:ext uri="{BB962C8B-B14F-4D97-AF65-F5344CB8AC3E}">
        <p14:creationId xmlns:p14="http://schemas.microsoft.com/office/powerpoint/2010/main" val="2165016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480940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Findings </a:t>
            </a:r>
            <a:r>
              <a:rPr lang="en-US" sz="3200" b="1" dirty="0" smtClean="0">
                <a:solidFill>
                  <a:srgbClr val="595959"/>
                </a:solidFill>
                <a:latin typeface="Arial"/>
                <a:ea typeface="Arial"/>
                <a:cs typeface="Arial"/>
                <a:sym typeface="Arial"/>
              </a:rPr>
              <a:t>– GGC</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06</a:t>
            </a:r>
            <a:endParaRPr sz="2800" dirty="0">
              <a:solidFill>
                <a:srgbClr val="01A9AA"/>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088768657"/>
              </p:ext>
            </p:extLst>
          </p:nvPr>
        </p:nvGraphicFramePr>
        <p:xfrm>
          <a:off x="1026531" y="1311966"/>
          <a:ext cx="10343834" cy="4006120"/>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a:solidFill>
                            <a:srgbClr val="000000"/>
                          </a:solidFill>
                          <a:effectLst/>
                          <a:latin typeface="Calibri" panose="020F0502020204030204" pitchFamily="34" charset="0"/>
                        </a:rPr>
                        <a:t>GGC 1</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ToRs largely fit for purpose but should be reviewed in light of Strategy to ensure that objectives are consistent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Review ToRs to ensure alignment with strategy</a:t>
                      </a:r>
                    </a:p>
                  </a:txBody>
                  <a:tcPr marL="6350" marR="6350" marT="6350" marB="0"/>
                </a:tc>
              </a:tr>
              <a:tr h="774335">
                <a:tc>
                  <a:txBody>
                    <a:bodyPr/>
                    <a:lstStyle/>
                    <a:p>
                      <a:pPr algn="l" fontAlgn="t"/>
                      <a:r>
                        <a:rPr lang="en-US" sz="1600" b="0" i="0" u="none" strike="noStrike">
                          <a:solidFill>
                            <a:srgbClr val="000000"/>
                          </a:solidFill>
                          <a:effectLst/>
                          <a:latin typeface="Calibri" panose="020F0502020204030204" pitchFamily="34" charset="0"/>
                        </a:rPr>
                        <a:t>GGC 2</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Process</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No portfolio board and lack of programme structure</a:t>
                      </a: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Consider when approving future versions of WPs</a:t>
                      </a:r>
                      <a:endParaRPr lang="en-US" sz="1600" b="0" i="0" u="none" strike="noStrike" dirty="0">
                        <a:solidFill>
                          <a:srgbClr val="000000"/>
                        </a:solidFill>
                        <a:effectLst/>
                        <a:latin typeface="Calibri" panose="020F0502020204030204" pitchFamily="34" charset="0"/>
                      </a:endParaRPr>
                    </a:p>
                  </a:txBody>
                  <a:tcPr marL="6350" marR="6350" marT="6350" marB="0"/>
                </a:tc>
              </a:tr>
              <a:tr h="387168">
                <a:tc>
                  <a:txBody>
                    <a:bodyPr/>
                    <a:lstStyle/>
                    <a:p>
                      <a:pPr algn="l" fontAlgn="t"/>
                      <a:r>
                        <a:rPr lang="en-US" sz="1600" b="0" i="0" u="none" strike="noStrike">
                          <a:solidFill>
                            <a:srgbClr val="000000"/>
                          </a:solidFill>
                          <a:effectLst/>
                          <a:latin typeface="Calibri" panose="020F0502020204030204" pitchFamily="34" charset="0"/>
                        </a:rPr>
                        <a:t>GGC 3</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Membership</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Membership (especially Ex-Officio) is </a:t>
                      </a:r>
                      <a:r>
                        <a:rPr lang="en-US" sz="1600" b="0" i="0" u="none" strike="noStrike" dirty="0" smtClean="0">
                          <a:solidFill>
                            <a:srgbClr val="000000"/>
                          </a:solidFill>
                          <a:effectLst/>
                          <a:latin typeface="Calibri" panose="020F0502020204030204" pitchFamily="34" charset="0"/>
                        </a:rPr>
                        <a:t>potentially problematic </a:t>
                      </a:r>
                      <a:r>
                        <a:rPr lang="en-US" sz="1600" b="0" i="0" u="none" strike="noStrike" dirty="0">
                          <a:solidFill>
                            <a:srgbClr val="000000"/>
                          </a:solidFill>
                          <a:effectLst/>
                          <a:latin typeface="Calibri" panose="020F0502020204030204" pitchFamily="34" charset="0"/>
                        </a:rPr>
                        <a:t>in that there is the </a:t>
                      </a:r>
                      <a:r>
                        <a:rPr lang="en-US" sz="1600" b="0" i="0" u="none" strike="noStrike" dirty="0" smtClean="0">
                          <a:solidFill>
                            <a:srgbClr val="000000"/>
                          </a:solidFill>
                          <a:effectLst/>
                          <a:latin typeface="Calibri" panose="020F0502020204030204" pitchFamily="34" charset="0"/>
                        </a:rPr>
                        <a:t>possibility</a:t>
                      </a:r>
                      <a:r>
                        <a:rPr lang="en-US" sz="1600" b="0" i="0" u="none" strike="noStrike" baseline="0" dirty="0" smtClean="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for </a:t>
                      </a:r>
                      <a:r>
                        <a:rPr lang="en-US" sz="1600" b="0" i="0" u="none" strike="noStrike" dirty="0">
                          <a:solidFill>
                            <a:srgbClr val="000000"/>
                          </a:solidFill>
                          <a:effectLst/>
                          <a:latin typeface="Calibri" panose="020F0502020204030204" pitchFamily="34" charset="0"/>
                        </a:rPr>
                        <a:t>conflict of interest where committee members are the recipient of GEBCO project funds</a:t>
                      </a: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Consider the</a:t>
                      </a:r>
                      <a:r>
                        <a:rPr lang="en-US" sz="1600" b="0" i="0" u="none" strike="noStrike" baseline="0" dirty="0" smtClean="0">
                          <a:solidFill>
                            <a:srgbClr val="000000"/>
                          </a:solidFill>
                          <a:effectLst/>
                          <a:latin typeface="Calibri" panose="020F0502020204030204" pitchFamily="34" charset="0"/>
                        </a:rPr>
                        <a:t> make up of the GGC membership against new </a:t>
                      </a:r>
                      <a:r>
                        <a:rPr lang="en-US" sz="1600" b="0" i="0" u="none" strike="noStrike" baseline="0" dirty="0" err="1" smtClean="0">
                          <a:solidFill>
                            <a:srgbClr val="000000"/>
                          </a:solidFill>
                          <a:effectLst/>
                          <a:latin typeface="Calibri" panose="020F0502020204030204" pitchFamily="34" charset="0"/>
                        </a:rPr>
                        <a:t>stratetgy</a:t>
                      </a:r>
                      <a:r>
                        <a:rPr lang="en-US" sz="1600" b="0" i="0" u="none" strike="noStrike" baseline="0" dirty="0" smtClean="0">
                          <a:solidFill>
                            <a:srgbClr val="000000"/>
                          </a:solidFill>
                          <a:effectLst/>
                          <a:latin typeface="Calibri" panose="020F0502020204030204" pitchFamily="34" charset="0"/>
                        </a:rPr>
                        <a:t> and governance norms</a:t>
                      </a:r>
                      <a:endParaRPr lang="en-US" sz="1600" b="0" i="0" u="none" strike="noStrike" dirty="0">
                        <a:solidFill>
                          <a:srgbClr val="000000"/>
                        </a:solidFill>
                        <a:effectLst/>
                        <a:latin typeface="Calibri" panose="020F0502020204030204" pitchFamily="34" charset="0"/>
                      </a:endParaRPr>
                    </a:p>
                  </a:txBody>
                  <a:tcPr marL="6350" marR="6350" marT="6350" marB="0"/>
                </a:tc>
              </a:tr>
              <a:tr h="774335">
                <a:tc>
                  <a:txBody>
                    <a:bodyPr/>
                    <a:lstStyle/>
                    <a:p>
                      <a:pPr algn="l" fontAlgn="t"/>
                      <a:r>
                        <a:rPr lang="en-US" sz="1600" b="0" i="0" u="none" strike="noStrike">
                          <a:solidFill>
                            <a:srgbClr val="000000"/>
                          </a:solidFill>
                          <a:effectLst/>
                          <a:latin typeface="Calibri" panose="020F0502020204030204" pitchFamily="34" charset="0"/>
                        </a:rPr>
                        <a:t>GGC 4</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Finance</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No formal guidance on finacial management and accountability</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Note and include in financial review. Get external advice</a:t>
                      </a:r>
                    </a:p>
                  </a:txBody>
                  <a:tcPr marL="6350" marR="6350" marT="6350" marB="0"/>
                </a:tc>
              </a:tr>
            </a:tbl>
          </a:graphicData>
        </a:graphic>
      </p:graphicFrame>
    </p:spTree>
    <p:extLst>
      <p:ext uri="{BB962C8B-B14F-4D97-AF65-F5344CB8AC3E}">
        <p14:creationId xmlns:p14="http://schemas.microsoft.com/office/powerpoint/2010/main" val="796479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480940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Initial Findings – GGC</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07</a:t>
            </a:r>
            <a:endParaRPr sz="2800" dirty="0">
              <a:solidFill>
                <a:srgbClr val="01A9AA"/>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010924398"/>
              </p:ext>
            </p:extLst>
          </p:nvPr>
        </p:nvGraphicFramePr>
        <p:xfrm>
          <a:off x="1026531" y="1311966"/>
          <a:ext cx="10343834" cy="4457335"/>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dirty="0">
                          <a:solidFill>
                            <a:srgbClr val="000000"/>
                          </a:solidFill>
                          <a:effectLst/>
                          <a:latin typeface="Calibri" panose="020F0502020204030204" pitchFamily="34" charset="0"/>
                        </a:rPr>
                        <a:t>GGC </a:t>
                      </a:r>
                      <a:r>
                        <a:rPr lang="en-US" sz="1600" b="0" i="0" u="none" strike="noStrike" dirty="0" smtClean="0">
                          <a:solidFill>
                            <a:srgbClr val="000000"/>
                          </a:solidFill>
                          <a:effectLst/>
                          <a:latin typeface="Calibri" panose="020F0502020204030204" pitchFamily="34" charset="0"/>
                        </a:rPr>
                        <a:t>5</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Personel </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Difficulty with subordinate projects using IHO/IOC postal </a:t>
                      </a:r>
                      <a:r>
                        <a:rPr lang="en-US" sz="1600" b="0" i="0" u="none" strike="noStrike" dirty="0" smtClean="0">
                          <a:solidFill>
                            <a:srgbClr val="000000"/>
                          </a:solidFill>
                          <a:effectLst/>
                          <a:latin typeface="Calibri" panose="020F0502020204030204" pitchFamily="34" charset="0"/>
                        </a:rPr>
                        <a:t>address </a:t>
                      </a:r>
                      <a:r>
                        <a:rPr lang="en-US" sz="1600" b="0" i="0" u="none" strike="noStrike" dirty="0">
                          <a:solidFill>
                            <a:srgbClr val="000000"/>
                          </a:solidFill>
                          <a:effectLst/>
                          <a:latin typeface="Calibri" panose="020F0502020204030204" pitchFamily="34" charset="0"/>
                        </a:rPr>
                        <a:t>and the status of individuals working on </a:t>
                      </a:r>
                      <a:r>
                        <a:rPr lang="en-US" sz="1600" b="0" i="0" u="none" strike="noStrike" dirty="0" smtClean="0">
                          <a:solidFill>
                            <a:srgbClr val="000000"/>
                          </a:solidFill>
                          <a:effectLst/>
                          <a:latin typeface="Calibri" panose="020F0502020204030204" pitchFamily="34" charset="0"/>
                        </a:rPr>
                        <a:t>them</a:t>
                      </a:r>
                    </a:p>
                    <a:p>
                      <a:pPr algn="l" fontAlgn="t"/>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IHO to engage </a:t>
                      </a:r>
                      <a:r>
                        <a:rPr lang="en-US" sz="1600" b="0" i="0" u="none" strike="noStrike" dirty="0" err="1">
                          <a:solidFill>
                            <a:srgbClr val="000000"/>
                          </a:solidFill>
                          <a:effectLst/>
                          <a:latin typeface="Calibri" panose="020F0502020204030204" pitchFamily="34" charset="0"/>
                        </a:rPr>
                        <a:t>Gov</a:t>
                      </a:r>
                      <a:r>
                        <a:rPr lang="en-US" sz="1600" b="0" i="0" u="none" strike="noStrike" dirty="0">
                          <a:solidFill>
                            <a:srgbClr val="000000"/>
                          </a:solidFill>
                          <a:effectLst/>
                          <a:latin typeface="Calibri" panose="020F0502020204030204" pitchFamily="34" charset="0"/>
                        </a:rPr>
                        <a:t> of Monaco to discuss</a:t>
                      </a:r>
                    </a:p>
                  </a:txBody>
                  <a:tcPr marL="6350" marR="6350" marT="6350" marB="0"/>
                </a:tc>
              </a:tr>
              <a:tr h="774335">
                <a:tc>
                  <a:txBody>
                    <a:bodyPr/>
                    <a:lstStyle/>
                    <a:p>
                      <a:pPr algn="l" fontAlgn="t"/>
                      <a:r>
                        <a:rPr lang="en-US" sz="1600" b="0" i="0" u="none" strike="noStrike" dirty="0">
                          <a:solidFill>
                            <a:srgbClr val="000000"/>
                          </a:solidFill>
                          <a:effectLst/>
                          <a:latin typeface="Calibri" panose="020F0502020204030204" pitchFamily="34" charset="0"/>
                        </a:rPr>
                        <a:t>GGC </a:t>
                      </a:r>
                      <a:r>
                        <a:rPr lang="en-US" sz="1600" b="0" i="0" u="none" strike="noStrike" dirty="0" smtClean="0">
                          <a:solidFill>
                            <a:srgbClr val="000000"/>
                          </a:solidFill>
                          <a:effectLst/>
                          <a:latin typeface="Calibri" panose="020F0502020204030204" pitchFamily="34" charset="0"/>
                        </a:rPr>
                        <a:t>6</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Membership</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Unlike IHO/IOC apointed members of the GGC, it is not a condition of SC Chair's membership of GGC to be able to attend annual meetings, with associated T&amp;S covered by their employer or individually.</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Adjust </a:t>
                      </a:r>
                      <a:r>
                        <a:rPr lang="en-US" sz="1600" b="0" i="0" u="none" strike="noStrike" dirty="0" err="1">
                          <a:solidFill>
                            <a:srgbClr val="000000"/>
                          </a:solidFill>
                          <a:effectLst/>
                          <a:latin typeface="Calibri" panose="020F0502020204030204" pitchFamily="34" charset="0"/>
                        </a:rPr>
                        <a:t>ToRs</a:t>
                      </a:r>
                      <a:r>
                        <a:rPr lang="en-US" sz="1600" b="0" i="0" u="none" strike="noStrike" dirty="0">
                          <a:solidFill>
                            <a:srgbClr val="000000"/>
                          </a:solidFill>
                          <a:effectLst/>
                          <a:latin typeface="Calibri" panose="020F0502020204030204" pitchFamily="34" charset="0"/>
                        </a:rPr>
                        <a:t> to reflect that on taking up office, the expectation is that they will have the support of their </a:t>
                      </a:r>
                      <a:r>
                        <a:rPr lang="en-US" sz="1600" b="0" i="0" u="none" strike="noStrike" dirty="0" err="1">
                          <a:solidFill>
                            <a:srgbClr val="000000"/>
                          </a:solidFill>
                          <a:effectLst/>
                          <a:latin typeface="Calibri" panose="020F0502020204030204" pitchFamily="34" charset="0"/>
                        </a:rPr>
                        <a:t>organisation</a:t>
                      </a:r>
                      <a:r>
                        <a:rPr lang="en-US" sz="1600" b="0" i="0" u="none" strike="noStrike" dirty="0">
                          <a:solidFill>
                            <a:srgbClr val="000000"/>
                          </a:solidFill>
                          <a:effectLst/>
                          <a:latin typeface="Calibri" panose="020F0502020204030204" pitchFamily="34" charset="0"/>
                        </a:rPr>
                        <a:t> or the personal means to attend GGC meetings</a:t>
                      </a:r>
                    </a:p>
                  </a:txBody>
                  <a:tcPr marL="6350" marR="6350" marT="6350" marB="0"/>
                </a:tc>
              </a:tr>
              <a:tr h="774335">
                <a:tc>
                  <a:txBody>
                    <a:bodyPr/>
                    <a:lstStyle/>
                    <a:p>
                      <a:pPr algn="l" fontAlgn="t"/>
                      <a:r>
                        <a:rPr lang="en-US" sz="1600" b="0" i="0" u="none" strike="noStrike" dirty="0" smtClean="0">
                          <a:solidFill>
                            <a:srgbClr val="000000"/>
                          </a:solidFill>
                          <a:effectLst/>
                          <a:latin typeface="Calibri" panose="020F0502020204030204" pitchFamily="34" charset="0"/>
                        </a:rPr>
                        <a:t>GGC</a:t>
                      </a:r>
                      <a:r>
                        <a:rPr lang="en-US" sz="1600" b="0" i="0" u="none" strike="noStrike" baseline="0" dirty="0" smtClean="0">
                          <a:solidFill>
                            <a:srgbClr val="000000"/>
                          </a:solidFill>
                          <a:effectLst/>
                          <a:latin typeface="Calibri" panose="020F0502020204030204" pitchFamily="34" charset="0"/>
                        </a:rPr>
                        <a:t> 7</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Membership</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The number of GGC members (15) is quite large for a</a:t>
                      </a:r>
                      <a:r>
                        <a:rPr lang="en-US" sz="1600" b="0" i="0" u="none" strike="noStrike" baseline="0" dirty="0" smtClean="0">
                          <a:solidFill>
                            <a:srgbClr val="000000"/>
                          </a:solidFill>
                          <a:effectLst/>
                          <a:latin typeface="Calibri" panose="020F0502020204030204" pitchFamily="34" charset="0"/>
                        </a:rPr>
                        <a:t> body such as GEBCO</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Consider</a:t>
                      </a:r>
                      <a:r>
                        <a:rPr lang="en-US" sz="1600" b="0" i="0" u="none" strike="noStrike" baseline="0" dirty="0" smtClean="0">
                          <a:solidFill>
                            <a:srgbClr val="000000"/>
                          </a:solidFill>
                          <a:effectLst/>
                          <a:latin typeface="Calibri" panose="020F0502020204030204" pitchFamily="34" charset="0"/>
                        </a:rPr>
                        <a:t> the shape and size of the GGC</a:t>
                      </a:r>
                      <a:endParaRPr lang="en-US" sz="1600" b="0" i="0" u="none" strike="noStrike" dirty="0">
                        <a:solidFill>
                          <a:srgbClr val="000000"/>
                        </a:solidFill>
                        <a:effectLst/>
                        <a:latin typeface="Calibri" panose="020F0502020204030204" pitchFamily="34" charset="0"/>
                      </a:endParaRPr>
                    </a:p>
                  </a:txBody>
                  <a:tcPr marL="6350" marR="6350" marT="6350" marB="0"/>
                </a:tc>
              </a:tr>
              <a:tr h="774335">
                <a:tc>
                  <a:txBody>
                    <a:bodyPr/>
                    <a:lstStyle/>
                    <a:p>
                      <a:pPr algn="l" fontAlgn="t"/>
                      <a:r>
                        <a:rPr lang="en-US" sz="1600" b="0" i="0" u="none" strike="noStrike" dirty="0" smtClean="0">
                          <a:solidFill>
                            <a:srgbClr val="000000"/>
                          </a:solidFill>
                          <a:effectLst/>
                          <a:latin typeface="Calibri" panose="020F0502020204030204" pitchFamily="34" charset="0"/>
                        </a:rPr>
                        <a:t>GGC</a:t>
                      </a:r>
                      <a:r>
                        <a:rPr lang="en-US" sz="1600" b="0" i="0" u="none" strike="noStrike" baseline="0" dirty="0" smtClean="0">
                          <a:solidFill>
                            <a:srgbClr val="000000"/>
                          </a:solidFill>
                          <a:effectLst/>
                          <a:latin typeface="Calibri" panose="020F0502020204030204" pitchFamily="34" charset="0"/>
                        </a:rPr>
                        <a:t> 8 </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Membership</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The roles and responsibilities</a:t>
                      </a:r>
                      <a:r>
                        <a:rPr lang="en-US" sz="1600" b="0" i="0" u="none" strike="noStrike" baseline="0" dirty="0" smtClean="0">
                          <a:solidFill>
                            <a:srgbClr val="000000"/>
                          </a:solidFill>
                          <a:effectLst/>
                          <a:latin typeface="Calibri" panose="020F0502020204030204" pitchFamily="34" charset="0"/>
                        </a:rPr>
                        <a:t> of GGC members are not clear, and further confused by the three categories of appointment</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Clarify roles and responsibilities of GGC member and whether the categories of appointment support or hinder effective delivery of GGC business</a:t>
                      </a:r>
                      <a:endParaRPr lang="en-US" sz="1600" b="0" i="0" u="none" strike="noStrike" dirty="0">
                        <a:solidFill>
                          <a:srgbClr val="000000"/>
                        </a:solidFill>
                        <a:effectLst/>
                        <a:latin typeface="Calibri" panose="020F0502020204030204" pitchFamily="34" charset="0"/>
                      </a:endParaRPr>
                    </a:p>
                  </a:txBody>
                  <a:tcPr marL="6350" marR="6350" marT="6350" marB="0"/>
                </a:tc>
              </a:tr>
            </a:tbl>
          </a:graphicData>
        </a:graphic>
      </p:graphicFrame>
    </p:spTree>
    <p:extLst>
      <p:ext uri="{BB962C8B-B14F-4D97-AF65-F5344CB8AC3E}">
        <p14:creationId xmlns:p14="http://schemas.microsoft.com/office/powerpoint/2010/main" val="248280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442289"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Findings </a:t>
            </a:r>
            <a:r>
              <a:rPr lang="en-US" sz="3200" b="1" dirty="0" smtClean="0">
                <a:solidFill>
                  <a:srgbClr val="595959"/>
                </a:solidFill>
                <a:latin typeface="Arial"/>
                <a:ea typeface="Arial"/>
                <a:cs typeface="Arial"/>
                <a:sym typeface="Arial"/>
              </a:rPr>
              <a:t>- TSCOM</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08</a:t>
            </a:r>
            <a:endParaRPr sz="2800" dirty="0">
              <a:solidFill>
                <a:srgbClr val="01A9AA"/>
              </a:solidFill>
              <a:latin typeface="Arial"/>
              <a:ea typeface="Arial"/>
              <a:cs typeface="Arial"/>
              <a:sym typeface="Arial"/>
            </a:endParaRPr>
          </a:p>
        </p:txBody>
      </p:sp>
      <p:graphicFrame>
        <p:nvGraphicFramePr>
          <p:cNvPr id="2" name="Table 1"/>
          <p:cNvGraphicFramePr>
            <a:graphicFrameLocks noGrp="1"/>
          </p:cNvGraphicFramePr>
          <p:nvPr/>
        </p:nvGraphicFramePr>
        <p:xfrm>
          <a:off x="1026531" y="1311966"/>
          <a:ext cx="10343834" cy="3518440"/>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a:solidFill>
                            <a:srgbClr val="000000"/>
                          </a:solidFill>
                          <a:effectLst/>
                          <a:latin typeface="Calibri" panose="020F0502020204030204" pitchFamily="34" charset="0"/>
                        </a:rPr>
                        <a:t>TSCOM 1</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ToRs largely fit for purpose but should be reviewed in light of Strategy to ensure that objectives are consistent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Review ToRs to ensure alignment with strategy</a:t>
                      </a:r>
                    </a:p>
                  </a:txBody>
                  <a:tcPr marL="6350" marR="6350" marT="6350" marB="0"/>
                </a:tc>
              </a:tr>
              <a:tr h="774335">
                <a:tc>
                  <a:txBody>
                    <a:bodyPr/>
                    <a:lstStyle/>
                    <a:p>
                      <a:pPr algn="l" fontAlgn="t"/>
                      <a:r>
                        <a:rPr lang="en-US" sz="1600" b="0" i="0" u="none" strike="noStrike">
                          <a:solidFill>
                            <a:srgbClr val="000000"/>
                          </a:solidFill>
                          <a:effectLst/>
                          <a:latin typeface="Calibri" panose="020F0502020204030204" pitchFamily="34" charset="0"/>
                        </a:rPr>
                        <a:t>TSCOM 2</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Operations</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Work Plan is very complex and could be rationalised</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Rationalise work plan to reduce items and improve clarity</a:t>
                      </a:r>
                    </a:p>
                  </a:txBody>
                  <a:tcPr marL="6350" marR="6350" marT="6350" marB="0"/>
                </a:tc>
              </a:tr>
              <a:tr h="387168">
                <a:tc>
                  <a:txBody>
                    <a:bodyPr/>
                    <a:lstStyle/>
                    <a:p>
                      <a:pPr algn="l" fontAlgn="t"/>
                      <a:r>
                        <a:rPr lang="en-US" sz="1600" b="0" i="0" u="none" strike="noStrike">
                          <a:solidFill>
                            <a:srgbClr val="000000"/>
                          </a:solidFill>
                          <a:effectLst/>
                          <a:latin typeface="Calibri" panose="020F0502020204030204" pitchFamily="34" charset="0"/>
                        </a:rPr>
                        <a:t>TSCOM 3</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No instrument in place to describe the role of NOAA in hosting the Archived GEBCO grid in the DCDB</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Incorporate into IHO - DCDB MoU</a:t>
                      </a:r>
                    </a:p>
                  </a:txBody>
                  <a:tcPr marL="6350" marR="6350" marT="6350" marB="0"/>
                </a:tc>
              </a:tr>
              <a:tr h="774335">
                <a:tc>
                  <a:txBody>
                    <a:bodyPr/>
                    <a:lstStyle/>
                    <a:p>
                      <a:pPr algn="l" fontAlgn="t"/>
                      <a:r>
                        <a:rPr lang="en-US" sz="1600" b="0" i="0" u="none" strike="noStrike">
                          <a:solidFill>
                            <a:srgbClr val="000000"/>
                          </a:solidFill>
                          <a:effectLst/>
                          <a:latin typeface="Calibri" panose="020F0502020204030204" pitchFamily="34" charset="0"/>
                        </a:rPr>
                        <a:t>TSCOM 4</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No instrument in place to describe the role of NOC/BODC in managing the GEBCO website</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IHO/IOC to consider implementing an </a:t>
                      </a:r>
                      <a:r>
                        <a:rPr lang="en-US" sz="1600" b="0" i="0" u="none" strike="noStrike" dirty="0" err="1">
                          <a:solidFill>
                            <a:srgbClr val="000000"/>
                          </a:solidFill>
                          <a:effectLst/>
                          <a:latin typeface="Calibri" panose="020F0502020204030204" pitchFamily="34" charset="0"/>
                        </a:rPr>
                        <a:t>MoU</a:t>
                      </a:r>
                      <a:endParaRPr lang="en-US" sz="1600" b="0" i="0" u="none" strike="noStrike" dirty="0">
                        <a:solidFill>
                          <a:srgbClr val="000000"/>
                        </a:solidFill>
                        <a:effectLst/>
                        <a:latin typeface="Calibri" panose="020F0502020204030204" pitchFamily="34" charset="0"/>
                      </a:endParaRPr>
                    </a:p>
                  </a:txBody>
                  <a:tcPr marL="6350" marR="6350" marT="6350" marB="0"/>
                </a:tc>
              </a:tr>
            </a:tbl>
          </a:graphicData>
        </a:graphic>
      </p:graphicFrame>
    </p:spTree>
    <p:extLst>
      <p:ext uri="{BB962C8B-B14F-4D97-AF65-F5344CB8AC3E}">
        <p14:creationId xmlns:p14="http://schemas.microsoft.com/office/powerpoint/2010/main" val="395036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63176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Initial Findings - TSCOM</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09</a:t>
            </a:r>
            <a:endParaRPr sz="2800" dirty="0">
              <a:solidFill>
                <a:srgbClr val="01A9AA"/>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061970465"/>
              </p:ext>
            </p:extLst>
          </p:nvPr>
        </p:nvGraphicFramePr>
        <p:xfrm>
          <a:off x="1026531" y="1311966"/>
          <a:ext cx="10343834" cy="3274600"/>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a:solidFill>
                            <a:srgbClr val="000000"/>
                          </a:solidFill>
                          <a:effectLst/>
                          <a:latin typeface="Calibri" panose="020F0502020204030204" pitchFamily="34" charset="0"/>
                        </a:rPr>
                        <a:t>TSCOM 5</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Membership</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Need for dedicated secretary that can accommodate more frequent meetings</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Identify a secretary from within the membership, establish terms of service and update ToRs accordingly</a:t>
                      </a:r>
                    </a:p>
                  </a:txBody>
                  <a:tcPr marL="6350" marR="6350" marT="6350" marB="0"/>
                </a:tc>
              </a:tr>
              <a:tr h="774335">
                <a:tc>
                  <a:txBody>
                    <a:bodyPr/>
                    <a:lstStyle/>
                    <a:p>
                      <a:pPr algn="l" fontAlgn="t"/>
                      <a:r>
                        <a:rPr lang="en-US" sz="1600" b="0" i="0" u="none" strike="noStrike">
                          <a:solidFill>
                            <a:srgbClr val="000000"/>
                          </a:solidFill>
                          <a:effectLst/>
                          <a:latin typeface="Calibri" panose="020F0502020204030204" pitchFamily="34" charset="0"/>
                        </a:rPr>
                        <a:t>TSCOM 6</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No formal instrument/agreement to describe interface with SB2030</a:t>
                      </a: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Consider within review of SB2030 governance documents</a:t>
                      </a:r>
                      <a:endParaRPr lang="en-US" sz="1600" b="0" i="0" u="none" strike="noStrike" dirty="0">
                        <a:solidFill>
                          <a:srgbClr val="000000"/>
                        </a:solidFill>
                        <a:effectLst/>
                        <a:latin typeface="Calibri" panose="020F0502020204030204" pitchFamily="34" charset="0"/>
                      </a:endParaRPr>
                    </a:p>
                  </a:txBody>
                  <a:tcPr marL="6350" marR="6350" marT="6350" marB="0"/>
                </a:tc>
              </a:tr>
              <a:tr h="387168">
                <a:tc>
                  <a:txBody>
                    <a:bodyPr/>
                    <a:lstStyle/>
                    <a:p>
                      <a:pPr algn="l" fontAlgn="t"/>
                      <a:r>
                        <a:rPr lang="en-US" sz="1600" b="0" i="0" u="none" strike="noStrike">
                          <a:solidFill>
                            <a:srgbClr val="000000"/>
                          </a:solidFill>
                          <a:effectLst/>
                          <a:latin typeface="Calibri" panose="020F0502020204030204" pitchFamily="34" charset="0"/>
                        </a:rPr>
                        <a:t>TSCOM 7</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Product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No formal statement of the ownership of GEBCO products</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Give all GEBCO products an IHO/IOC formal publication reference e.g. Digital Atlas</a:t>
                      </a:r>
                    </a:p>
                  </a:txBody>
                  <a:tcPr marL="6350" marR="6350" marT="6350" marB="0"/>
                </a:tc>
              </a:tr>
              <a:tr h="774335">
                <a:tc>
                  <a:txBody>
                    <a:bodyPr/>
                    <a:lstStyle/>
                    <a:p>
                      <a:pPr algn="l" fontAlgn="t"/>
                      <a:r>
                        <a:rPr lang="en-US" sz="1600" b="0" i="0" u="none" strike="noStrike" dirty="0">
                          <a:solidFill>
                            <a:srgbClr val="000000"/>
                          </a:solidFill>
                          <a:effectLst/>
                          <a:latin typeface="Calibri" panose="020F0502020204030204" pitchFamily="34" charset="0"/>
                        </a:rPr>
                        <a:t>TSCOM </a:t>
                      </a:r>
                      <a:r>
                        <a:rPr lang="en-US" sz="1600" b="0" i="0" u="none" strike="noStrike" dirty="0" smtClean="0">
                          <a:solidFill>
                            <a:srgbClr val="000000"/>
                          </a:solidFill>
                          <a:effectLst/>
                          <a:latin typeface="Calibri" panose="020F0502020204030204" pitchFamily="34" charset="0"/>
                        </a:rPr>
                        <a:t>8</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Membership</a:t>
                      </a: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Number of full members could hinder decision making and ability to be quorate</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Review and potential reduce number</a:t>
                      </a:r>
                      <a:r>
                        <a:rPr lang="en-US" sz="1600" b="0" i="0" u="none" strike="noStrike" baseline="0" dirty="0" smtClean="0">
                          <a:solidFill>
                            <a:srgbClr val="000000"/>
                          </a:solidFill>
                          <a:effectLst/>
                          <a:latin typeface="Calibri" panose="020F0502020204030204" pitchFamily="34" charset="0"/>
                        </a:rPr>
                        <a:t> of full members – adjusting </a:t>
                      </a:r>
                      <a:r>
                        <a:rPr lang="en-US" sz="1600" b="0" i="0" u="none" strike="noStrike" baseline="0" dirty="0" err="1" smtClean="0">
                          <a:solidFill>
                            <a:srgbClr val="000000"/>
                          </a:solidFill>
                          <a:effectLst/>
                          <a:latin typeface="Calibri" panose="020F0502020204030204" pitchFamily="34" charset="0"/>
                        </a:rPr>
                        <a:t>ToRs</a:t>
                      </a:r>
                      <a:r>
                        <a:rPr lang="en-US" sz="1600" b="0" i="0" u="none" strike="noStrike" baseline="0" dirty="0" smtClean="0">
                          <a:solidFill>
                            <a:srgbClr val="000000"/>
                          </a:solidFill>
                          <a:effectLst/>
                          <a:latin typeface="Calibri" panose="020F0502020204030204" pitchFamily="34" charset="0"/>
                        </a:rPr>
                        <a:t> as required</a:t>
                      </a:r>
                      <a:endParaRPr lang="en-US" sz="1600" b="0" i="0" u="none" strike="noStrike" dirty="0">
                        <a:solidFill>
                          <a:srgbClr val="000000"/>
                        </a:solidFill>
                        <a:effectLst/>
                        <a:latin typeface="Calibri" panose="020F0502020204030204" pitchFamily="34" charset="0"/>
                      </a:endParaRPr>
                    </a:p>
                  </a:txBody>
                  <a:tcPr marL="6350" marR="6350" marT="6350" marB="0"/>
                </a:tc>
              </a:tr>
            </a:tbl>
          </a:graphicData>
        </a:graphic>
      </p:graphicFrame>
    </p:spTree>
    <p:extLst>
      <p:ext uri="{BB962C8B-B14F-4D97-AF65-F5344CB8AC3E}">
        <p14:creationId xmlns:p14="http://schemas.microsoft.com/office/powerpoint/2010/main" val="611891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54114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Initial Findings - SCRUM</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rPr>
              <a:t>10</a:t>
            </a:r>
            <a:endParaRPr sz="2800" dirty="0">
              <a:solidFill>
                <a:srgbClr val="01A9AA"/>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945435237"/>
              </p:ext>
            </p:extLst>
          </p:nvPr>
        </p:nvGraphicFramePr>
        <p:xfrm>
          <a:off x="1026531" y="1311966"/>
          <a:ext cx="10343834" cy="4463685"/>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u="none" strike="noStrike">
                          <a:effectLst/>
                        </a:rPr>
                        <a:t>SCRUM 1</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Instrument</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dirty="0" err="1">
                          <a:effectLst/>
                        </a:rPr>
                        <a:t>ToRs</a:t>
                      </a:r>
                      <a:r>
                        <a:rPr lang="en-US" sz="1600" u="none" strike="noStrike" dirty="0">
                          <a:effectLst/>
                        </a:rPr>
                        <a:t> largely fit for purpose but should be reviewed in light of Strategy to ensure that objectives are consistent</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Review ToRs to ensure alignment with strategy</a:t>
                      </a:r>
                      <a:endParaRPr lang="en-US" sz="1600" b="0" i="0" u="none" strike="noStrike">
                        <a:solidFill>
                          <a:srgbClr val="000000"/>
                        </a:solidFill>
                        <a:effectLst/>
                        <a:latin typeface="Calibri" panose="020F0502020204030204" pitchFamily="34" charset="0"/>
                      </a:endParaRPr>
                    </a:p>
                  </a:txBody>
                  <a:tcPr marL="6350" marR="6350" marT="6350" marB="0"/>
                </a:tc>
              </a:tr>
              <a:tr h="774335">
                <a:tc>
                  <a:txBody>
                    <a:bodyPr/>
                    <a:lstStyle/>
                    <a:p>
                      <a:pPr algn="l" fontAlgn="t"/>
                      <a:r>
                        <a:rPr lang="en-US" sz="1600" u="none" strike="noStrike">
                          <a:effectLst/>
                        </a:rPr>
                        <a:t>SCRUM 2</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Work Plan</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Potential overlap in terms of scope with TSCOM/SB2030 - May just need clarification in Work Plan</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dirty="0">
                          <a:effectLst/>
                        </a:rPr>
                        <a:t>Work with other SCs and SB2030 team to review </a:t>
                      </a:r>
                      <a:r>
                        <a:rPr lang="en-US" sz="1600" u="none" strike="noStrike" dirty="0" err="1">
                          <a:effectLst/>
                        </a:rPr>
                        <a:t>workplan</a:t>
                      </a:r>
                      <a:r>
                        <a:rPr lang="en-US" sz="1600" u="none" strike="noStrike" dirty="0">
                          <a:effectLst/>
                        </a:rPr>
                        <a:t> and add notation where required to clarify areas of common interest</a:t>
                      </a:r>
                      <a:endParaRPr lang="en-US" sz="1600" b="0" i="0" u="none" strike="noStrike" dirty="0">
                        <a:solidFill>
                          <a:srgbClr val="000000"/>
                        </a:solidFill>
                        <a:effectLst/>
                        <a:latin typeface="Calibri" panose="020F0502020204030204" pitchFamily="34" charset="0"/>
                      </a:endParaRPr>
                    </a:p>
                  </a:txBody>
                  <a:tcPr marL="6350" marR="6350" marT="6350" marB="0"/>
                </a:tc>
              </a:tr>
              <a:tr h="387168">
                <a:tc>
                  <a:txBody>
                    <a:bodyPr/>
                    <a:lstStyle/>
                    <a:p>
                      <a:pPr algn="l" fontAlgn="t"/>
                      <a:r>
                        <a:rPr lang="en-US" sz="1600" u="none" strike="noStrike">
                          <a:effectLst/>
                        </a:rPr>
                        <a:t>SCRUM 3</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Work Plan</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Work plan is complicated and could be rationalised</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Review Work plan once strategy has been published and agree prioritisation</a:t>
                      </a:r>
                      <a:endParaRPr lang="en-US" sz="1600" b="0" i="0" u="none" strike="noStrike">
                        <a:solidFill>
                          <a:srgbClr val="000000"/>
                        </a:solidFill>
                        <a:effectLst/>
                        <a:latin typeface="Calibri" panose="020F0502020204030204" pitchFamily="34" charset="0"/>
                      </a:endParaRPr>
                    </a:p>
                  </a:txBody>
                  <a:tcPr marL="6350" marR="6350" marT="6350" marB="0"/>
                </a:tc>
              </a:tr>
              <a:tr h="774335">
                <a:tc>
                  <a:txBody>
                    <a:bodyPr/>
                    <a:lstStyle/>
                    <a:p>
                      <a:pPr algn="l" fontAlgn="t"/>
                      <a:r>
                        <a:rPr lang="en-US" sz="1600" u="none" strike="noStrike" dirty="0">
                          <a:effectLst/>
                        </a:rPr>
                        <a:t>SCRUM 4</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Process</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a:effectLst/>
                        </a:rPr>
                        <a:t>Timing of meetings could be adjusted to have one preparatory virtual meeting and one in person meeting alongside Map the Gaps and GGC</a:t>
                      </a:r>
                      <a:endParaRPr lang="en-US"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u="none" strike="noStrike" dirty="0">
                          <a:effectLst/>
                        </a:rPr>
                        <a:t>SCRUM to consider and agree on a </a:t>
                      </a:r>
                      <a:r>
                        <a:rPr lang="en-US" sz="1600" u="none" strike="noStrike" dirty="0" smtClean="0">
                          <a:effectLst/>
                        </a:rPr>
                        <a:t>routine </a:t>
                      </a:r>
                      <a:r>
                        <a:rPr lang="en-US" sz="1600" u="none" strike="noStrike" dirty="0">
                          <a:effectLst/>
                        </a:rPr>
                        <a:t>that works for membership</a:t>
                      </a:r>
                      <a:endParaRPr lang="en-US" sz="1600" b="0" i="0" u="none" strike="noStrike" dirty="0">
                        <a:solidFill>
                          <a:srgbClr val="000000"/>
                        </a:solidFill>
                        <a:effectLst/>
                        <a:latin typeface="Calibri" panose="020F0502020204030204" pitchFamily="34" charset="0"/>
                      </a:endParaRPr>
                    </a:p>
                  </a:txBody>
                  <a:tcPr marL="6350" marR="6350" marT="6350" marB="0"/>
                </a:tc>
              </a:tr>
              <a:tr h="774335">
                <a:tc>
                  <a:txBody>
                    <a:bodyPr/>
                    <a:lstStyle/>
                    <a:p>
                      <a:pPr algn="l" fontAlgn="t"/>
                      <a:r>
                        <a:rPr lang="en-US" sz="1600" b="0" i="0" u="none" strike="noStrike" dirty="0" smtClean="0">
                          <a:solidFill>
                            <a:srgbClr val="000000"/>
                          </a:solidFill>
                          <a:effectLst/>
                          <a:latin typeface="Calibri" panose="020F0502020204030204" pitchFamily="34" charset="0"/>
                        </a:rPr>
                        <a:t>SCRUM 5</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Membership</a:t>
                      </a: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Number of full members could hinder decision making and ability to be quorate</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Review and potential reduce number</a:t>
                      </a:r>
                      <a:r>
                        <a:rPr lang="en-US" sz="1600" b="0" i="0" u="none" strike="noStrike" baseline="0" dirty="0" smtClean="0">
                          <a:solidFill>
                            <a:srgbClr val="000000"/>
                          </a:solidFill>
                          <a:effectLst/>
                          <a:latin typeface="Calibri" panose="020F0502020204030204" pitchFamily="34" charset="0"/>
                        </a:rPr>
                        <a:t> of full members – adjusting </a:t>
                      </a:r>
                      <a:r>
                        <a:rPr lang="en-US" sz="1600" b="0" i="0" u="none" strike="noStrike" baseline="0" dirty="0" err="1" smtClean="0">
                          <a:solidFill>
                            <a:srgbClr val="000000"/>
                          </a:solidFill>
                          <a:effectLst/>
                          <a:latin typeface="Calibri" panose="020F0502020204030204" pitchFamily="34" charset="0"/>
                        </a:rPr>
                        <a:t>ToRs</a:t>
                      </a:r>
                      <a:r>
                        <a:rPr lang="en-US" sz="1600" b="0" i="0" u="none" strike="noStrike" baseline="0" dirty="0" smtClean="0">
                          <a:solidFill>
                            <a:srgbClr val="000000"/>
                          </a:solidFill>
                          <a:effectLst/>
                          <a:latin typeface="Calibri" panose="020F0502020204030204" pitchFamily="34" charset="0"/>
                        </a:rPr>
                        <a:t> as required</a:t>
                      </a:r>
                      <a:endParaRPr lang="en-US" sz="1600" b="0" i="0" u="none" strike="noStrike" dirty="0">
                        <a:solidFill>
                          <a:srgbClr val="000000"/>
                        </a:solidFill>
                        <a:effectLst/>
                        <a:latin typeface="Calibri" panose="020F0502020204030204" pitchFamily="34" charset="0"/>
                      </a:endParaRPr>
                    </a:p>
                  </a:txBody>
                  <a:tcPr marL="6350" marR="6350" marT="6350" marB="0"/>
                </a:tc>
              </a:tr>
            </a:tbl>
          </a:graphicData>
        </a:graphic>
      </p:graphicFrame>
    </p:spTree>
    <p:extLst>
      <p:ext uri="{BB962C8B-B14F-4D97-AF65-F5344CB8AC3E}">
        <p14:creationId xmlns:p14="http://schemas.microsoft.com/office/powerpoint/2010/main" val="2544229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35167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Initial Findings - SCOPE</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rPr>
              <a:t>11</a:t>
            </a:r>
            <a:endParaRPr sz="2800" dirty="0">
              <a:solidFill>
                <a:srgbClr val="01A9AA"/>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4103742953"/>
              </p:ext>
            </p:extLst>
          </p:nvPr>
        </p:nvGraphicFramePr>
        <p:xfrm>
          <a:off x="1026531" y="1311966"/>
          <a:ext cx="10343834" cy="5310950"/>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a:solidFill>
                            <a:srgbClr val="000000"/>
                          </a:solidFill>
                          <a:effectLst/>
                          <a:latin typeface="Calibri" panose="020F0502020204030204" pitchFamily="34" charset="0"/>
                        </a:rPr>
                        <a:t>SCOPE 1</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ToRs largely fit for purpose but should be reviewed in light of Strategy to ensure that objectives are consistent</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Review ToRs to ensure alignment with strategy</a:t>
                      </a:r>
                    </a:p>
                  </a:txBody>
                  <a:tcPr marL="6350" marR="6350" marT="6350" marB="0"/>
                </a:tc>
              </a:tr>
              <a:tr h="774335">
                <a:tc>
                  <a:txBody>
                    <a:bodyPr/>
                    <a:lstStyle/>
                    <a:p>
                      <a:pPr algn="l" fontAlgn="t"/>
                      <a:r>
                        <a:rPr lang="en-US" sz="1600" b="0" i="0" u="none" strike="noStrike" dirty="0">
                          <a:solidFill>
                            <a:srgbClr val="000000"/>
                          </a:solidFill>
                          <a:effectLst/>
                          <a:latin typeface="Calibri" panose="020F0502020204030204" pitchFamily="34" charset="0"/>
                        </a:rPr>
                        <a:t>SCOPE 2</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Process</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Potential need to define a formal process for approval of comms material that affects other SCs or bodies. </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Define process diagram that can be appended to ToRs</a:t>
                      </a:r>
                    </a:p>
                  </a:txBody>
                  <a:tcPr marL="6350" marR="6350" marT="6350" marB="0"/>
                </a:tc>
              </a:tr>
              <a:tr h="387168">
                <a:tc>
                  <a:txBody>
                    <a:bodyPr/>
                    <a:lstStyle/>
                    <a:p>
                      <a:pPr algn="l" fontAlgn="t"/>
                      <a:r>
                        <a:rPr lang="en-US" sz="1600" b="0" i="0" u="none" strike="noStrike" dirty="0">
                          <a:solidFill>
                            <a:srgbClr val="000000"/>
                          </a:solidFill>
                          <a:effectLst/>
                          <a:latin typeface="Calibri" panose="020F0502020204030204" pitchFamily="34" charset="0"/>
                        </a:rPr>
                        <a:t>SCOPE 3</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Process</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Timing of meetings could be adjusted to have one preparatory virtual meeting and one in person meeting alongside Map the Gaps and GGC</a:t>
                      </a: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SCOPE </a:t>
                      </a:r>
                      <a:r>
                        <a:rPr lang="en-US" sz="1600" b="0" i="0" u="none" strike="noStrike" dirty="0">
                          <a:solidFill>
                            <a:srgbClr val="000000"/>
                          </a:solidFill>
                          <a:effectLst/>
                          <a:latin typeface="Calibri" panose="020F0502020204030204" pitchFamily="34" charset="0"/>
                        </a:rPr>
                        <a:t>to consider and agree on a </a:t>
                      </a:r>
                      <a:r>
                        <a:rPr lang="en-US" sz="1600" b="0" i="0" u="none" strike="noStrike" dirty="0" err="1">
                          <a:solidFill>
                            <a:srgbClr val="000000"/>
                          </a:solidFill>
                          <a:effectLst/>
                          <a:latin typeface="Calibri" panose="020F0502020204030204" pitchFamily="34" charset="0"/>
                        </a:rPr>
                        <a:t>rotuine</a:t>
                      </a:r>
                      <a:r>
                        <a:rPr lang="en-US" sz="1600" b="0" i="0" u="none" strike="noStrike" dirty="0">
                          <a:solidFill>
                            <a:srgbClr val="000000"/>
                          </a:solidFill>
                          <a:effectLst/>
                          <a:latin typeface="Calibri" panose="020F0502020204030204" pitchFamily="34" charset="0"/>
                        </a:rPr>
                        <a:t> that works for membership</a:t>
                      </a:r>
                    </a:p>
                  </a:txBody>
                  <a:tcPr marL="6350" marR="6350" marT="6350" marB="0"/>
                </a:tc>
              </a:tr>
              <a:tr h="774335">
                <a:tc>
                  <a:txBody>
                    <a:bodyPr/>
                    <a:lstStyle/>
                    <a:p>
                      <a:pPr algn="l" fontAlgn="t"/>
                      <a:r>
                        <a:rPr lang="en-US" sz="1600" b="0" i="0" u="none" strike="noStrike" dirty="0">
                          <a:solidFill>
                            <a:srgbClr val="000000"/>
                          </a:solidFill>
                          <a:effectLst/>
                          <a:latin typeface="Calibri" panose="020F0502020204030204" pitchFamily="34" charset="0"/>
                        </a:rPr>
                        <a:t>SCOPE 4</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Membership</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Role of Reps of IHO/IOC unclear and process for reviewing outward communications activity not in place.</a:t>
                      </a: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Consider a new category of participation of IHO/IOC </a:t>
                      </a:r>
                      <a:r>
                        <a:rPr lang="en-US" sz="1600" b="0" i="0" u="none" strike="noStrike" dirty="0" err="1">
                          <a:solidFill>
                            <a:srgbClr val="000000"/>
                          </a:solidFill>
                          <a:effectLst/>
                          <a:latin typeface="Calibri" panose="020F0502020204030204" pitchFamily="34" charset="0"/>
                        </a:rPr>
                        <a:t>Comms</a:t>
                      </a:r>
                      <a:r>
                        <a:rPr lang="en-US" sz="1600" b="0" i="0" u="none" strike="noStrike" dirty="0">
                          <a:solidFill>
                            <a:srgbClr val="000000"/>
                          </a:solidFill>
                          <a:effectLst/>
                          <a:latin typeface="Calibri" panose="020F0502020204030204" pitchFamily="34" charset="0"/>
                        </a:rPr>
                        <a:t> Reps in SCOPE</a:t>
                      </a:r>
                    </a:p>
                  </a:txBody>
                  <a:tcPr marL="6350" marR="6350" marT="6350" marB="0"/>
                </a:tc>
              </a:tr>
              <a:tr h="774335">
                <a:tc>
                  <a:txBody>
                    <a:bodyPr/>
                    <a:lstStyle/>
                    <a:p>
                      <a:pPr algn="l" fontAlgn="t"/>
                      <a:r>
                        <a:rPr lang="en-US" sz="1600" b="0" i="0" u="none" strike="noStrike" dirty="0" smtClean="0">
                          <a:solidFill>
                            <a:srgbClr val="000000"/>
                          </a:solidFill>
                          <a:effectLst/>
                          <a:latin typeface="Calibri" panose="020F0502020204030204" pitchFamily="34" charset="0"/>
                        </a:rPr>
                        <a:t>SCOPE 5</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Membership</a:t>
                      </a: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Number of full members could hinder decision making and ability to be quorate</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Review and potential reduce number</a:t>
                      </a:r>
                      <a:r>
                        <a:rPr lang="en-US" sz="1600" b="0" i="0" u="none" strike="noStrike" baseline="0" dirty="0" smtClean="0">
                          <a:solidFill>
                            <a:srgbClr val="000000"/>
                          </a:solidFill>
                          <a:effectLst/>
                          <a:latin typeface="Calibri" panose="020F0502020204030204" pitchFamily="34" charset="0"/>
                        </a:rPr>
                        <a:t> of full members – adjusting </a:t>
                      </a:r>
                      <a:r>
                        <a:rPr lang="en-US" sz="1600" b="0" i="0" u="none" strike="noStrike" baseline="0" dirty="0" err="1" smtClean="0">
                          <a:solidFill>
                            <a:srgbClr val="000000"/>
                          </a:solidFill>
                          <a:effectLst/>
                          <a:latin typeface="Calibri" panose="020F0502020204030204" pitchFamily="34" charset="0"/>
                        </a:rPr>
                        <a:t>ToRs</a:t>
                      </a:r>
                      <a:r>
                        <a:rPr lang="en-US" sz="1600" b="0" i="0" u="none" strike="noStrike" baseline="0" dirty="0" smtClean="0">
                          <a:solidFill>
                            <a:srgbClr val="000000"/>
                          </a:solidFill>
                          <a:effectLst/>
                          <a:latin typeface="Calibri" panose="020F0502020204030204" pitchFamily="34" charset="0"/>
                        </a:rPr>
                        <a:t> as required</a:t>
                      </a:r>
                      <a:endParaRPr lang="en-US" sz="1600" b="0" i="0" u="none" strike="noStrike" dirty="0">
                        <a:solidFill>
                          <a:srgbClr val="000000"/>
                        </a:solidFill>
                        <a:effectLst/>
                        <a:latin typeface="Calibri" panose="020F0502020204030204" pitchFamily="34" charset="0"/>
                      </a:endParaRPr>
                    </a:p>
                  </a:txBody>
                  <a:tcPr marL="6350" marR="6350" marT="6350" marB="0"/>
                </a:tc>
              </a:tr>
              <a:tr h="774335">
                <a:tc>
                  <a:txBody>
                    <a:bodyPr/>
                    <a:lstStyle/>
                    <a:p>
                      <a:pPr algn="l" fontAlgn="t"/>
                      <a:r>
                        <a:rPr lang="en-US" sz="1600" b="0" i="0" u="none" strike="noStrike" dirty="0" smtClean="0">
                          <a:solidFill>
                            <a:srgbClr val="000000"/>
                          </a:solidFill>
                          <a:effectLst/>
                          <a:latin typeface="Calibri" panose="020F0502020204030204" pitchFamily="34" charset="0"/>
                        </a:rPr>
                        <a:t>SCOPE 6</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Relationship</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Formal relationship between Map the Gaps and SCOPE/GEBCO is unclear and undocumented</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Relationship should be clarified and formalized via an appropriate instrument</a:t>
                      </a:r>
                      <a:endParaRPr lang="en-US" sz="1600" b="0" i="0" u="none" strike="noStrike" dirty="0">
                        <a:solidFill>
                          <a:srgbClr val="000000"/>
                        </a:solidFill>
                        <a:effectLst/>
                        <a:latin typeface="Calibri" panose="020F0502020204030204" pitchFamily="34" charset="0"/>
                      </a:endParaRPr>
                    </a:p>
                  </a:txBody>
                  <a:tcPr marL="6350" marR="6350" marT="6350" marB="0"/>
                </a:tc>
              </a:tr>
            </a:tbl>
          </a:graphicData>
        </a:graphic>
      </p:graphicFrame>
    </p:spTree>
    <p:extLst>
      <p:ext uri="{BB962C8B-B14F-4D97-AF65-F5344CB8AC3E}">
        <p14:creationId xmlns:p14="http://schemas.microsoft.com/office/powerpoint/2010/main" val="1684942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1022207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rPr>
              <a:t>Key governance instruments that require attention</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rPr>
              <a:t>12</a:t>
            </a:r>
            <a:endParaRPr sz="2800" dirty="0">
              <a:solidFill>
                <a:srgbClr val="01A9AA"/>
              </a:solidFill>
              <a:latin typeface="Arial"/>
              <a:ea typeface="Arial"/>
              <a:cs typeface="Arial"/>
              <a:sym typeface="Arial"/>
            </a:endParaRPr>
          </a:p>
        </p:txBody>
      </p:sp>
      <p:sp>
        <p:nvSpPr>
          <p:cNvPr id="5" name="TextBox 4"/>
          <p:cNvSpPr txBox="1"/>
          <p:nvPr/>
        </p:nvSpPr>
        <p:spPr>
          <a:xfrm>
            <a:off x="1246835" y="1021080"/>
            <a:ext cx="9234617" cy="1200329"/>
          </a:xfrm>
          <a:prstGeom prst="rect">
            <a:avLst/>
          </a:prstGeom>
          <a:noFill/>
        </p:spPr>
        <p:txBody>
          <a:bodyPr wrap="square" rtlCol="0">
            <a:spAutoFit/>
          </a:bodyPr>
          <a:lstStyle/>
          <a:p>
            <a:endParaRPr lang="en-US" sz="1800" dirty="0"/>
          </a:p>
          <a:p>
            <a:r>
              <a:rPr lang="en-US" sz="1800" dirty="0" smtClean="0"/>
              <a:t>The following Governance instruments have been identified as either missing or require revising:</a:t>
            </a:r>
          </a:p>
          <a:p>
            <a:endParaRPr lang="en-US" sz="1800" dirty="0"/>
          </a:p>
        </p:txBody>
      </p:sp>
      <p:graphicFrame>
        <p:nvGraphicFramePr>
          <p:cNvPr id="6" name="Table 5"/>
          <p:cNvGraphicFramePr>
            <a:graphicFrameLocks noGrp="1"/>
          </p:cNvGraphicFramePr>
          <p:nvPr>
            <p:extLst>
              <p:ext uri="{D42A27DB-BD31-4B8C-83A1-F6EECF244321}">
                <p14:modId xmlns:p14="http://schemas.microsoft.com/office/powerpoint/2010/main" val="3789608333"/>
              </p:ext>
            </p:extLst>
          </p:nvPr>
        </p:nvGraphicFramePr>
        <p:xfrm>
          <a:off x="1318361" y="2070724"/>
          <a:ext cx="10343834" cy="3324856"/>
        </p:xfrm>
        <a:graphic>
          <a:graphicData uri="http://schemas.openxmlformats.org/drawingml/2006/table">
            <a:tbl>
              <a:tblPr>
                <a:tableStyleId>{16497B5D-56F3-4AD6-AB69-16DFA3ABE691}</a:tableStyleId>
              </a:tblPr>
              <a:tblGrid>
                <a:gridCol w="1088824"/>
                <a:gridCol w="1689555"/>
                <a:gridCol w="3717023"/>
                <a:gridCol w="3848432"/>
              </a:tblGrid>
              <a:tr h="359132">
                <a:tc>
                  <a:txBody>
                    <a:bodyPr/>
                    <a:lstStyle/>
                    <a:p>
                      <a:pPr algn="l" fontAlgn="t"/>
                      <a:r>
                        <a:rPr lang="en-US" sz="1600" b="1" u="none" strike="noStrike" dirty="0">
                          <a:effectLst/>
                        </a:rPr>
                        <a:t>Finding Ref.</a:t>
                      </a:r>
                      <a:endParaRPr lang="en-US" sz="16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Type</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a:effectLst/>
                        </a:rPr>
                        <a:t>Detail</a:t>
                      </a:r>
                      <a:endParaRPr lang="en-US"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en-US" sz="1600" b="1" u="none" strike="noStrike" dirty="0">
                          <a:effectLst/>
                        </a:rPr>
                        <a:t>Recommendation</a:t>
                      </a:r>
                      <a:endParaRPr lang="en-US" sz="1600" b="1" i="0" u="none" strike="noStrike" dirty="0">
                        <a:solidFill>
                          <a:srgbClr val="000000"/>
                        </a:solidFill>
                        <a:effectLst/>
                        <a:latin typeface="Calibri" panose="020F0502020204030204" pitchFamily="34" charset="0"/>
                      </a:endParaRPr>
                    </a:p>
                  </a:txBody>
                  <a:tcPr marL="6350" marR="6350" marT="6350" marB="0"/>
                </a:tc>
              </a:tr>
              <a:tr h="580751">
                <a:tc>
                  <a:txBody>
                    <a:bodyPr/>
                    <a:lstStyle/>
                    <a:p>
                      <a:pPr algn="l" fontAlgn="t"/>
                      <a:r>
                        <a:rPr lang="en-US" sz="1600" b="0" i="0" u="none" strike="noStrike" dirty="0" smtClean="0">
                          <a:solidFill>
                            <a:srgbClr val="000000"/>
                          </a:solidFill>
                          <a:effectLst/>
                          <a:latin typeface="Calibri" panose="020F0502020204030204" pitchFamily="34" charset="0"/>
                        </a:rPr>
                        <a:t>INSTR1</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a:solidFill>
                            <a:srgbClr val="000000"/>
                          </a:solidFill>
                          <a:effectLst/>
                          <a:latin typeface="Calibri" panose="020F0502020204030204" pitchFamily="34" charset="0"/>
                        </a:rPr>
                        <a:t>Instrument</a:t>
                      </a:r>
                    </a:p>
                  </a:txBody>
                  <a:tcPr marL="6350" marR="6350" marT="6350" marB="0"/>
                </a:tc>
                <a:tc>
                  <a:txBody>
                    <a:bodyPr/>
                    <a:lstStyle/>
                    <a:p>
                      <a:pPr algn="l" fontAlgn="t"/>
                      <a:r>
                        <a:rPr lang="en-US" sz="1600" b="0" i="0" u="none" strike="noStrike" dirty="0" err="1" smtClean="0">
                          <a:solidFill>
                            <a:srgbClr val="000000"/>
                          </a:solidFill>
                          <a:effectLst/>
                          <a:latin typeface="Calibri" panose="020F0502020204030204" pitchFamily="34" charset="0"/>
                        </a:rPr>
                        <a:t>MoU</a:t>
                      </a:r>
                      <a:r>
                        <a:rPr lang="en-US" sz="1600" b="0" i="0" u="none" strike="noStrike" dirty="0" smtClean="0">
                          <a:solidFill>
                            <a:srgbClr val="000000"/>
                          </a:solidFill>
                          <a:effectLst/>
                          <a:latin typeface="Calibri" panose="020F0502020204030204" pitchFamily="34" charset="0"/>
                        </a:rPr>
                        <a:t> between IHO and IOC is out of date</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Review and revise</a:t>
                      </a:r>
                      <a:endParaRPr lang="en-US" sz="1600" b="0" i="0" u="none" strike="noStrike" dirty="0">
                        <a:solidFill>
                          <a:srgbClr val="000000"/>
                        </a:solidFill>
                        <a:effectLst/>
                        <a:latin typeface="Calibri" panose="020F0502020204030204" pitchFamily="34" charset="0"/>
                      </a:endParaRPr>
                    </a:p>
                  </a:txBody>
                  <a:tcPr marL="6350" marR="6350" marT="6350" marB="0"/>
                </a:tc>
              </a:tr>
              <a:tr h="774335">
                <a:tc>
                  <a:txBody>
                    <a:bodyPr/>
                    <a:lstStyle/>
                    <a:p>
                      <a:pPr algn="l" fontAlgn="t"/>
                      <a:r>
                        <a:rPr lang="en-US" sz="1600" b="0" i="0" u="none" strike="noStrike" dirty="0" smtClean="0">
                          <a:solidFill>
                            <a:srgbClr val="000000"/>
                          </a:solidFill>
                          <a:effectLst/>
                          <a:latin typeface="Calibri" panose="020F0502020204030204" pitchFamily="34" charset="0"/>
                        </a:rPr>
                        <a:t>INSTR2</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Instrument</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Governance documents</a:t>
                      </a:r>
                      <a:r>
                        <a:rPr lang="en-US" sz="1600" b="0" i="0" u="none" strike="noStrike" baseline="0" dirty="0" smtClean="0">
                          <a:solidFill>
                            <a:srgbClr val="000000"/>
                          </a:solidFill>
                          <a:effectLst/>
                          <a:latin typeface="Calibri" panose="020F0502020204030204" pitchFamily="34" charset="0"/>
                        </a:rPr>
                        <a:t> for SB2030 no longer reflect the current operational reality of the </a:t>
                      </a:r>
                      <a:r>
                        <a:rPr lang="en-US" sz="1600" b="0" i="0" u="none" strike="noStrike" baseline="0" dirty="0" err="1" smtClean="0">
                          <a:solidFill>
                            <a:srgbClr val="000000"/>
                          </a:solidFill>
                          <a:effectLst/>
                          <a:latin typeface="Calibri" panose="020F0502020204030204" pitchFamily="34" charset="0"/>
                        </a:rPr>
                        <a:t>programme</a:t>
                      </a:r>
                      <a:r>
                        <a:rPr lang="en-US" sz="1600" b="0" i="0" u="none" strike="noStrike" baseline="0"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Review governance documents</a:t>
                      </a:r>
                      <a:r>
                        <a:rPr lang="en-US" sz="1600" b="0" i="0" u="none" strike="noStrike" baseline="0" dirty="0" smtClean="0">
                          <a:solidFill>
                            <a:srgbClr val="000000"/>
                          </a:solidFill>
                          <a:effectLst/>
                          <a:latin typeface="Calibri" panose="020F0502020204030204" pitchFamily="34" charset="0"/>
                        </a:rPr>
                        <a:t> and update as required</a:t>
                      </a:r>
                      <a:endParaRPr lang="en-US" sz="1600" b="0" i="0" u="none" strike="noStrike" dirty="0">
                        <a:solidFill>
                          <a:srgbClr val="000000"/>
                        </a:solidFill>
                        <a:effectLst/>
                        <a:latin typeface="Calibri" panose="020F0502020204030204" pitchFamily="34" charset="0"/>
                      </a:endParaRPr>
                    </a:p>
                  </a:txBody>
                  <a:tcPr marL="6350" marR="6350" marT="6350" marB="0"/>
                </a:tc>
              </a:tr>
              <a:tr h="387168">
                <a:tc>
                  <a:txBody>
                    <a:bodyPr/>
                    <a:lstStyle/>
                    <a:p>
                      <a:pPr algn="l" fontAlgn="t"/>
                      <a:r>
                        <a:rPr lang="en-US" sz="1600" b="0" i="0" u="none" strike="noStrike" dirty="0" smtClean="0">
                          <a:solidFill>
                            <a:srgbClr val="000000"/>
                          </a:solidFill>
                          <a:effectLst/>
                          <a:latin typeface="Calibri" panose="020F0502020204030204" pitchFamily="34" charset="0"/>
                        </a:rPr>
                        <a:t>INSTR3</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Instrument</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There is no formal agreement between SCOPE/GEBCO and Map The Gaps that sets out roles responsibilities etc.</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Agree the nature of the relationship(s) and formalize in an</a:t>
                      </a:r>
                      <a:r>
                        <a:rPr lang="en-US" sz="1600" b="0" i="0" u="none" strike="noStrike" baseline="0" dirty="0" smtClean="0">
                          <a:solidFill>
                            <a:srgbClr val="000000"/>
                          </a:solidFill>
                          <a:effectLst/>
                          <a:latin typeface="Calibri" panose="020F0502020204030204" pitchFamily="34" charset="0"/>
                        </a:rPr>
                        <a:t> appropriate instrument</a:t>
                      </a:r>
                      <a:endParaRPr lang="en-US" sz="1600" b="0" i="0" u="none" strike="noStrike" dirty="0">
                        <a:solidFill>
                          <a:srgbClr val="000000"/>
                        </a:solidFill>
                        <a:effectLst/>
                        <a:latin typeface="Calibri" panose="020F0502020204030204" pitchFamily="34" charset="0"/>
                      </a:endParaRPr>
                    </a:p>
                  </a:txBody>
                  <a:tcPr marL="6350" marR="6350" marT="6350" marB="0"/>
                </a:tc>
              </a:tr>
              <a:tr h="387168">
                <a:tc>
                  <a:txBody>
                    <a:bodyPr/>
                    <a:lstStyle/>
                    <a:p>
                      <a:pPr algn="l" fontAlgn="t"/>
                      <a:r>
                        <a:rPr lang="en-US" sz="1600" b="0" i="0" u="none" strike="noStrike" dirty="0" smtClean="0">
                          <a:solidFill>
                            <a:srgbClr val="000000"/>
                          </a:solidFill>
                          <a:effectLst/>
                          <a:latin typeface="Calibri" panose="020F0502020204030204" pitchFamily="34" charset="0"/>
                        </a:rPr>
                        <a:t>INSTR4</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Instrument/Process</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600" b="0" i="0" u="none" strike="noStrike" dirty="0" smtClean="0">
                          <a:solidFill>
                            <a:srgbClr val="000000"/>
                          </a:solidFill>
                          <a:effectLst/>
                          <a:latin typeface="Calibri" panose="020F0502020204030204" pitchFamily="34" charset="0"/>
                        </a:rPr>
                        <a:t>Lack of clarity about the enduring role of the directing team for the NF UNH Course.</a:t>
                      </a:r>
                      <a:r>
                        <a:rPr lang="en-US" sz="1600" b="0" i="0" u="none" strike="noStrike" baseline="0"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6350" marR="6350" marT="6350" marB="0"/>
                </a:tc>
                <a:tc>
                  <a:txBody>
                    <a:bodyPr/>
                    <a:lstStyle/>
                    <a:p>
                      <a:pPr marL="0" marR="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b="0" i="0" u="none" strike="noStrike" baseline="0" dirty="0" smtClean="0">
                          <a:solidFill>
                            <a:srgbClr val="000000"/>
                          </a:solidFill>
                          <a:effectLst/>
                          <a:latin typeface="Calibri" panose="020F0502020204030204" pitchFamily="34" charset="0"/>
                        </a:rPr>
                        <a:t>Depending how this is incorporated into SCET, consideration should be given to </a:t>
                      </a:r>
                      <a:r>
                        <a:rPr lang="en-US" sz="1600" b="0" i="0" u="none" strike="noStrike" baseline="0" dirty="0" err="1" smtClean="0">
                          <a:solidFill>
                            <a:srgbClr val="000000"/>
                          </a:solidFill>
                          <a:effectLst/>
                          <a:latin typeface="Calibri" panose="020F0502020204030204" pitchFamily="34" charset="0"/>
                        </a:rPr>
                        <a:t>ToRs</a:t>
                      </a:r>
                      <a:endParaRPr lang="en-US" sz="1600" b="0" i="0" u="none" strike="noStrike" dirty="0" smtClean="0">
                        <a:solidFill>
                          <a:srgbClr val="000000"/>
                        </a:solidFill>
                        <a:effectLst/>
                        <a:latin typeface="Calibri" panose="020F0502020204030204" pitchFamily="34" charset="0"/>
                      </a:endParaRPr>
                    </a:p>
                    <a:p>
                      <a:pPr algn="l" fontAlgn="t"/>
                      <a:endParaRPr lang="en-US" sz="1600" b="0" i="0" u="none" strike="noStrike" dirty="0">
                        <a:solidFill>
                          <a:srgbClr val="000000"/>
                        </a:solidFill>
                        <a:effectLst/>
                        <a:latin typeface="Calibri" panose="020F0502020204030204" pitchFamily="34" charset="0"/>
                      </a:endParaRPr>
                    </a:p>
                  </a:txBody>
                  <a:tcPr marL="6350" marR="6350" marT="6350" marB="0"/>
                </a:tc>
              </a:tr>
            </a:tbl>
          </a:graphicData>
        </a:graphic>
      </p:graphicFrame>
    </p:spTree>
    <p:extLst>
      <p:ext uri="{BB962C8B-B14F-4D97-AF65-F5344CB8AC3E}">
        <p14:creationId xmlns:p14="http://schemas.microsoft.com/office/powerpoint/2010/main" val="1722713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4" y="442178"/>
            <a:ext cx="875381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Work undertaken to date</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1A9AA"/>
                </a:solidFill>
                <a:latin typeface="Arial"/>
                <a:ea typeface="Arial"/>
                <a:cs typeface="Arial"/>
                <a:sym typeface="Arial"/>
              </a:rPr>
              <a:t>01</a:t>
            </a:r>
            <a:endParaRPr sz="2800">
              <a:solidFill>
                <a:srgbClr val="01A9AA"/>
              </a:solidFill>
              <a:latin typeface="Arial"/>
              <a:ea typeface="Arial"/>
              <a:cs typeface="Arial"/>
              <a:sym typeface="Arial"/>
            </a:endParaRPr>
          </a:p>
        </p:txBody>
      </p:sp>
      <p:sp>
        <p:nvSpPr>
          <p:cNvPr id="2" name="TextBox 1"/>
          <p:cNvSpPr txBox="1"/>
          <p:nvPr/>
        </p:nvSpPr>
        <p:spPr>
          <a:xfrm>
            <a:off x="1246835" y="1021080"/>
            <a:ext cx="10549749" cy="4524315"/>
          </a:xfrm>
          <a:prstGeom prst="rect">
            <a:avLst/>
          </a:prstGeom>
          <a:noFill/>
        </p:spPr>
        <p:txBody>
          <a:bodyPr wrap="square" rtlCol="0">
            <a:spAutoFit/>
          </a:bodyPr>
          <a:lstStyle/>
          <a:p>
            <a:r>
              <a:rPr lang="en-US" sz="1800" dirty="0" smtClean="0"/>
              <a:t>Status of project team work items:</a:t>
            </a:r>
          </a:p>
          <a:p>
            <a:endParaRPr lang="en-US" sz="1800" dirty="0"/>
          </a:p>
          <a:p>
            <a:pPr marL="285750" indent="-285750">
              <a:buFont typeface="Arial" panose="020B0604020202020204" pitchFamily="34" charset="0"/>
              <a:buChar char="•"/>
            </a:pPr>
            <a:r>
              <a:rPr lang="en-US" sz="1800" dirty="0" smtClean="0"/>
              <a:t>Establishment of Project Team – </a:t>
            </a:r>
            <a:r>
              <a:rPr lang="en-US" sz="1800" dirty="0" smtClean="0">
                <a:solidFill>
                  <a:srgbClr val="00B050"/>
                </a:solidFill>
              </a:rPr>
              <a:t>Complete</a:t>
            </a:r>
          </a:p>
          <a:p>
            <a:pPr marL="285750" indent="-285750">
              <a:buFont typeface="Arial" panose="020B0604020202020204" pitchFamily="34" charset="0"/>
              <a:buChar char="•"/>
            </a:pPr>
            <a:endParaRPr lang="en-US" sz="1800" dirty="0" smtClean="0">
              <a:solidFill>
                <a:srgbClr val="00B050"/>
              </a:solidFill>
            </a:endParaRPr>
          </a:p>
          <a:p>
            <a:pPr marL="285750" indent="-285750">
              <a:buFont typeface="Arial" panose="020B0604020202020204" pitchFamily="34" charset="0"/>
              <a:buChar char="•"/>
            </a:pPr>
            <a:r>
              <a:rPr lang="en-US" sz="1800" dirty="0" smtClean="0"/>
              <a:t>Map organizational and functional structure – </a:t>
            </a:r>
            <a:r>
              <a:rPr lang="en-US" sz="1800" dirty="0" smtClean="0">
                <a:solidFill>
                  <a:srgbClr val="00B050"/>
                </a:solidFill>
              </a:rPr>
              <a:t>Complete</a:t>
            </a:r>
          </a:p>
          <a:p>
            <a:pPr marL="285750" indent="-285750">
              <a:buFont typeface="Arial" panose="020B0604020202020204" pitchFamily="34" charset="0"/>
              <a:buChar char="•"/>
            </a:pPr>
            <a:endParaRPr lang="en-US" sz="1800" dirty="0" smtClean="0">
              <a:solidFill>
                <a:srgbClr val="00B050"/>
              </a:solidFill>
            </a:endParaRPr>
          </a:p>
          <a:p>
            <a:pPr marL="285750" indent="-285750">
              <a:buFont typeface="Arial" panose="020B0604020202020204" pitchFamily="34" charset="0"/>
              <a:buChar char="•"/>
            </a:pPr>
            <a:r>
              <a:rPr lang="en-US" sz="1800" dirty="0" smtClean="0"/>
              <a:t>Identify relationships and conduct governance instrument gap analysis – </a:t>
            </a:r>
            <a:r>
              <a:rPr lang="en-US" sz="1800" dirty="0" smtClean="0">
                <a:solidFill>
                  <a:srgbClr val="00B050"/>
                </a:solidFill>
              </a:rPr>
              <a:t>Complete (phase 1)</a:t>
            </a:r>
            <a:endParaRPr lang="en-US" sz="1800" dirty="0">
              <a:solidFill>
                <a:srgbClr val="00B050"/>
              </a:solidFill>
            </a:endParaRPr>
          </a:p>
          <a:p>
            <a:pPr marL="285750" indent="-285750">
              <a:buFont typeface="Arial" panose="020B0604020202020204" pitchFamily="34" charset="0"/>
              <a:buChar char="•"/>
            </a:pPr>
            <a:endParaRPr lang="en-US" sz="1800" dirty="0" smtClean="0">
              <a:solidFill>
                <a:schemeClr val="accent2"/>
              </a:solidFill>
            </a:endParaRPr>
          </a:p>
          <a:p>
            <a:pPr marL="285750" indent="-285750">
              <a:buFont typeface="Arial" panose="020B0604020202020204" pitchFamily="34" charset="0"/>
              <a:buChar char="•"/>
            </a:pPr>
            <a:r>
              <a:rPr lang="en-US" sz="1800" dirty="0" smtClean="0"/>
              <a:t>Assess instruments and work plans of GEBCO bodies to identify initial findings – </a:t>
            </a:r>
            <a:r>
              <a:rPr lang="en-US" sz="1800" dirty="0" smtClean="0">
                <a:solidFill>
                  <a:schemeClr val="accent2"/>
                </a:solidFill>
              </a:rPr>
              <a:t>Complete </a:t>
            </a:r>
            <a:r>
              <a:rPr lang="en-US" sz="1800" dirty="0">
                <a:solidFill>
                  <a:schemeClr val="accent2"/>
                </a:solidFill>
              </a:rPr>
              <a:t>(</a:t>
            </a:r>
            <a:r>
              <a:rPr lang="en-US" sz="1800" dirty="0" smtClean="0">
                <a:solidFill>
                  <a:schemeClr val="accent2"/>
                </a:solidFill>
              </a:rPr>
              <a:t>Except </a:t>
            </a:r>
            <a:r>
              <a:rPr lang="en-US" sz="1800" b="1" dirty="0" smtClean="0">
                <a:solidFill>
                  <a:schemeClr val="accent2"/>
                </a:solidFill>
              </a:rPr>
              <a:t>SB2030)</a:t>
            </a:r>
          </a:p>
          <a:p>
            <a:pPr marL="285750" indent="-285750">
              <a:buFont typeface="Arial" panose="020B0604020202020204" pitchFamily="34" charset="0"/>
              <a:buChar char="•"/>
            </a:pPr>
            <a:endParaRPr lang="en-US" sz="1800" dirty="0" smtClean="0">
              <a:solidFill>
                <a:schemeClr val="accent2"/>
              </a:solidFill>
            </a:endParaRPr>
          </a:p>
          <a:p>
            <a:pPr marL="285750" indent="-285750">
              <a:buFont typeface="Arial" panose="020B0604020202020204" pitchFamily="34" charset="0"/>
              <a:buChar char="•"/>
            </a:pPr>
            <a:r>
              <a:rPr lang="en-US" sz="1800" dirty="0" smtClean="0"/>
              <a:t>Financial review – </a:t>
            </a:r>
            <a:r>
              <a:rPr lang="en-US" sz="1800" dirty="0" smtClean="0">
                <a:solidFill>
                  <a:srgbClr val="00B050"/>
                </a:solidFill>
              </a:rPr>
              <a:t>Initial review complete</a:t>
            </a:r>
            <a:endParaRPr lang="en-US" sz="1800" dirty="0">
              <a:solidFill>
                <a:srgbClr val="00B050"/>
              </a:solidFill>
            </a:endParaRPr>
          </a:p>
          <a:p>
            <a:pPr marL="285750" indent="-285750">
              <a:buFont typeface="Arial" panose="020B0604020202020204" pitchFamily="34" charset="0"/>
              <a:buChar char="•"/>
            </a:pPr>
            <a:endParaRPr lang="en-US" sz="1800" dirty="0" smtClean="0">
              <a:solidFill>
                <a:srgbClr val="FF0000"/>
              </a:solidFill>
            </a:endParaRPr>
          </a:p>
          <a:p>
            <a:pPr marL="285750" indent="-285750">
              <a:buFont typeface="Arial" panose="020B0604020202020204" pitchFamily="34" charset="0"/>
              <a:buChar char="•"/>
            </a:pPr>
            <a:r>
              <a:rPr lang="en-US" sz="1800" dirty="0" smtClean="0"/>
              <a:t>Legal review – </a:t>
            </a:r>
            <a:r>
              <a:rPr lang="en-US" sz="1800" dirty="0" smtClean="0">
                <a:solidFill>
                  <a:srgbClr val="FFC000"/>
                </a:solidFill>
              </a:rPr>
              <a:t>Initial consultation undertaken</a:t>
            </a:r>
            <a:endParaRPr lang="en-US" sz="1800" dirty="0" smtClean="0">
              <a:solidFill>
                <a:srgbClr val="FFC000"/>
              </a:solidFill>
            </a:endParaRPr>
          </a:p>
          <a:p>
            <a:pPr marL="285750" indent="-285750">
              <a:buFont typeface="Arial" panose="020B0604020202020204" pitchFamily="34" charset="0"/>
              <a:buChar char="•"/>
            </a:pPr>
            <a:endParaRPr lang="en-US" sz="1800" dirty="0" smtClean="0">
              <a:solidFill>
                <a:srgbClr val="FF0000"/>
              </a:solidFill>
            </a:endParaRPr>
          </a:p>
          <a:p>
            <a:pPr marL="285750" indent="-285750">
              <a:buFont typeface="Arial" panose="020B0604020202020204" pitchFamily="34" charset="0"/>
              <a:buChar char="•"/>
            </a:pPr>
            <a:r>
              <a:rPr lang="en-US" sz="1800" dirty="0" smtClean="0"/>
              <a:t>Final summary report and </a:t>
            </a:r>
            <a:r>
              <a:rPr lang="en-US" sz="1800" b="1" dirty="0" smtClean="0"/>
              <a:t>continuous improvement process development</a:t>
            </a:r>
            <a:r>
              <a:rPr lang="en-US" sz="1800" dirty="0" smtClean="0"/>
              <a:t> – </a:t>
            </a:r>
            <a:r>
              <a:rPr lang="en-US" sz="1800" dirty="0" smtClean="0">
                <a:solidFill>
                  <a:schemeClr val="accent2"/>
                </a:solidFill>
              </a:rPr>
              <a:t>1</a:t>
            </a:r>
            <a:r>
              <a:rPr lang="en-US" sz="1800" baseline="30000" dirty="0" smtClean="0">
                <a:solidFill>
                  <a:schemeClr val="accent2"/>
                </a:solidFill>
              </a:rPr>
              <a:t>st</a:t>
            </a:r>
            <a:r>
              <a:rPr lang="en-US" sz="1800" dirty="0" smtClean="0">
                <a:solidFill>
                  <a:schemeClr val="accent2"/>
                </a:solidFill>
              </a:rPr>
              <a:t> Draft complete</a:t>
            </a:r>
            <a:endParaRPr lang="en-US" sz="1800" dirty="0">
              <a:solidFill>
                <a:schemeClr val="accent2"/>
              </a:solidFill>
            </a:endParaRPr>
          </a:p>
        </p:txBody>
      </p:sp>
    </p:spTree>
    <p:extLst>
      <p:ext uri="{BB962C8B-B14F-4D97-AF65-F5344CB8AC3E}">
        <p14:creationId xmlns:p14="http://schemas.microsoft.com/office/powerpoint/2010/main" val="2854831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4" y="442178"/>
            <a:ext cx="868510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rPr>
              <a:t>Key findings for discussion:</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rPr>
              <a:t>12</a:t>
            </a:r>
            <a:endParaRPr sz="2800" dirty="0">
              <a:solidFill>
                <a:srgbClr val="01A9AA"/>
              </a:solidFill>
              <a:latin typeface="Arial"/>
              <a:ea typeface="Arial"/>
              <a:cs typeface="Arial"/>
              <a:sym typeface="Arial"/>
            </a:endParaRPr>
          </a:p>
        </p:txBody>
      </p:sp>
      <p:sp>
        <p:nvSpPr>
          <p:cNvPr id="5" name="TextBox 4"/>
          <p:cNvSpPr txBox="1"/>
          <p:nvPr/>
        </p:nvSpPr>
        <p:spPr>
          <a:xfrm>
            <a:off x="1246834" y="1021080"/>
            <a:ext cx="9234617" cy="3139321"/>
          </a:xfrm>
          <a:prstGeom prst="rect">
            <a:avLst/>
          </a:prstGeom>
          <a:noFill/>
        </p:spPr>
        <p:txBody>
          <a:bodyPr wrap="square" rtlCol="0">
            <a:spAutoFit/>
          </a:bodyPr>
          <a:lstStyle/>
          <a:p>
            <a:endParaRPr lang="en-US" sz="1800" dirty="0"/>
          </a:p>
          <a:p>
            <a:r>
              <a:rPr lang="en-US" sz="1800" dirty="0" smtClean="0"/>
              <a:t>The Key Cross cutting findings that have been identified are summarized as:</a:t>
            </a:r>
          </a:p>
          <a:p>
            <a:endParaRPr lang="en-US" sz="1800" dirty="0"/>
          </a:p>
          <a:p>
            <a:pPr marL="285750" indent="-285750">
              <a:buFont typeface="Arial" panose="020B0604020202020204" pitchFamily="34" charset="0"/>
              <a:buChar char="•"/>
            </a:pPr>
            <a:r>
              <a:rPr lang="en-US" sz="1800" dirty="0" smtClean="0"/>
              <a:t>The need for a </a:t>
            </a:r>
            <a:r>
              <a:rPr lang="en-US" sz="1800" dirty="0" err="1" smtClean="0"/>
              <a:t>Programme</a:t>
            </a:r>
            <a:r>
              <a:rPr lang="en-US" sz="1800" dirty="0" smtClean="0"/>
              <a:t> Management Board</a:t>
            </a:r>
          </a:p>
          <a:p>
            <a:pPr marL="285750" indent="-285750">
              <a:buFont typeface="Arial" panose="020B0604020202020204" pitchFamily="34" charset="0"/>
              <a:buChar char="•"/>
            </a:pPr>
            <a:r>
              <a:rPr lang="en-US" sz="1800" dirty="0" smtClean="0"/>
              <a:t>The need for a finance committee</a:t>
            </a:r>
          </a:p>
          <a:p>
            <a:pPr marL="285750" indent="-285750">
              <a:buFont typeface="Arial" panose="020B0604020202020204" pitchFamily="34" charset="0"/>
              <a:buChar char="•"/>
            </a:pPr>
            <a:r>
              <a:rPr lang="en-US" sz="1800" dirty="0" smtClean="0"/>
              <a:t>The need for discipline in the structuring of work plans to observe </a:t>
            </a:r>
            <a:r>
              <a:rPr lang="en-US" sz="1800" dirty="0" err="1" smtClean="0"/>
              <a:t>programme</a:t>
            </a:r>
            <a:r>
              <a:rPr lang="en-US" sz="1800" dirty="0" smtClean="0"/>
              <a:t> hierarchy norms</a:t>
            </a:r>
          </a:p>
          <a:p>
            <a:pPr marL="285750" indent="-285750">
              <a:buFont typeface="Arial" panose="020B0604020202020204" pitchFamily="34" charset="0"/>
              <a:buChar char="•"/>
            </a:pPr>
            <a:r>
              <a:rPr lang="en-US" sz="1800" dirty="0" smtClean="0"/>
              <a:t>Review how the membership of the GGC is constituted</a:t>
            </a:r>
          </a:p>
          <a:p>
            <a:pPr marL="285750" indent="-285750">
              <a:buFont typeface="Arial" panose="020B0604020202020204" pitchFamily="34" charset="0"/>
              <a:buChar char="•"/>
            </a:pPr>
            <a:r>
              <a:rPr lang="en-US" sz="1800" dirty="0" smtClean="0"/>
              <a:t>Review how the membership of the SCs are constituted</a:t>
            </a:r>
          </a:p>
          <a:p>
            <a:pPr marL="285750" indent="-285750">
              <a:buFont typeface="Arial" panose="020B0604020202020204" pitchFamily="34" charset="0"/>
              <a:buChar char="•"/>
            </a:pPr>
            <a:endParaRPr lang="en-US" sz="1800" dirty="0" smtClean="0"/>
          </a:p>
          <a:p>
            <a:endParaRPr lang="en-US" sz="1800" dirty="0"/>
          </a:p>
        </p:txBody>
      </p:sp>
    </p:spTree>
    <p:extLst>
      <p:ext uri="{BB962C8B-B14F-4D97-AF65-F5344CB8AC3E}">
        <p14:creationId xmlns:p14="http://schemas.microsoft.com/office/powerpoint/2010/main" val="1188085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12925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Appointment of EAP</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03</a:t>
            </a:r>
            <a:endParaRPr sz="2800" dirty="0">
              <a:solidFill>
                <a:srgbClr val="01A9AA"/>
              </a:solidFill>
              <a:latin typeface="Arial"/>
              <a:ea typeface="Arial"/>
              <a:cs typeface="Arial"/>
              <a:sym typeface="Arial"/>
            </a:endParaRPr>
          </a:p>
        </p:txBody>
      </p:sp>
      <p:sp>
        <p:nvSpPr>
          <p:cNvPr id="2" name="Rectangle 1"/>
          <p:cNvSpPr/>
          <p:nvPr/>
        </p:nvSpPr>
        <p:spPr>
          <a:xfrm>
            <a:off x="1099819" y="1532238"/>
            <a:ext cx="9403423" cy="3416320"/>
          </a:xfrm>
          <a:prstGeom prst="rect">
            <a:avLst/>
          </a:prstGeom>
        </p:spPr>
        <p:txBody>
          <a:bodyPr wrap="square">
            <a:spAutoFit/>
          </a:bodyPr>
          <a:lstStyle/>
          <a:p>
            <a:r>
              <a:rPr lang="en-US" sz="1800" dirty="0"/>
              <a:t>To date, three of the four positions identified have been filled with only a representative</a:t>
            </a:r>
          </a:p>
          <a:p>
            <a:r>
              <a:rPr lang="en-US" sz="1800" dirty="0"/>
              <a:t>from industry to be appointed. Currently the EAP is constituted of</a:t>
            </a:r>
            <a:r>
              <a:rPr lang="en-US" sz="1800" dirty="0" smtClean="0"/>
              <a:t>:</a:t>
            </a:r>
          </a:p>
          <a:p>
            <a:endParaRPr lang="en-US" sz="1800" dirty="0"/>
          </a:p>
          <a:p>
            <a:r>
              <a:rPr lang="en-US" sz="1800" b="1" dirty="0"/>
              <a:t>Legal Representative </a:t>
            </a:r>
            <a:r>
              <a:rPr lang="en-US" sz="1800" dirty="0"/>
              <a:t>– </a:t>
            </a:r>
            <a:r>
              <a:rPr lang="en-US" sz="1800" dirty="0" err="1"/>
              <a:t>Dr</a:t>
            </a:r>
            <a:r>
              <a:rPr lang="en-US" sz="1800" dirty="0"/>
              <a:t> </a:t>
            </a:r>
            <a:r>
              <a:rPr lang="en-US" sz="1800" dirty="0" err="1"/>
              <a:t>Virginie</a:t>
            </a:r>
            <a:r>
              <a:rPr lang="en-US" sz="1800" dirty="0"/>
              <a:t> </a:t>
            </a:r>
            <a:r>
              <a:rPr lang="en-US" sz="1800" dirty="0" err="1"/>
              <a:t>Tassin</a:t>
            </a:r>
            <a:r>
              <a:rPr lang="en-US" sz="1800" dirty="0"/>
              <a:t> </a:t>
            </a:r>
            <a:r>
              <a:rPr lang="en-US" sz="1800" dirty="0" err="1"/>
              <a:t>Campanella</a:t>
            </a:r>
            <a:r>
              <a:rPr lang="en-US" sz="1800" dirty="0"/>
              <a:t>, </a:t>
            </a:r>
            <a:r>
              <a:rPr lang="en-US" sz="1800" dirty="0" err="1"/>
              <a:t>Avocat</a:t>
            </a:r>
            <a:r>
              <a:rPr lang="en-US" sz="1800" dirty="0"/>
              <a:t> à la </a:t>
            </a:r>
            <a:r>
              <a:rPr lang="en-US" sz="1800" dirty="0" err="1"/>
              <a:t>Cour</a:t>
            </a:r>
            <a:r>
              <a:rPr lang="en-US" sz="1800" dirty="0"/>
              <a:t> (Paris Bar)</a:t>
            </a:r>
          </a:p>
          <a:p>
            <a:r>
              <a:rPr lang="en-US" sz="1800" dirty="0"/>
              <a:t>&amp; EU/EFTA Attorney-at-Law (Zürich Bar), Vice President of the Scientific Council</a:t>
            </a:r>
          </a:p>
          <a:p>
            <a:r>
              <a:rPr lang="en-US" sz="1800" dirty="0"/>
              <a:t>of INDEMER (Monaco</a:t>
            </a:r>
            <a:r>
              <a:rPr lang="en-US" sz="1800" dirty="0" smtClean="0"/>
              <a:t>)</a:t>
            </a:r>
          </a:p>
          <a:p>
            <a:endParaRPr lang="en-US" sz="1800" dirty="0"/>
          </a:p>
          <a:p>
            <a:r>
              <a:rPr lang="en-US" sz="1800" b="1" dirty="0"/>
              <a:t>Financial Representative </a:t>
            </a:r>
            <a:r>
              <a:rPr lang="en-US" sz="1800" dirty="0"/>
              <a:t>– </a:t>
            </a:r>
            <a:r>
              <a:rPr lang="en-US" sz="1800" dirty="0" err="1"/>
              <a:t>Mrs</a:t>
            </a:r>
            <a:r>
              <a:rPr lang="en-US" sz="1800" dirty="0"/>
              <a:t> Sandrine Brunel, IHO </a:t>
            </a:r>
            <a:r>
              <a:rPr lang="en-US" sz="1800" dirty="0" smtClean="0"/>
              <a:t>Secretariat</a:t>
            </a:r>
          </a:p>
          <a:p>
            <a:endParaRPr lang="en-US" sz="1800" dirty="0"/>
          </a:p>
          <a:p>
            <a:r>
              <a:rPr lang="en-US" sz="1800" b="1" dirty="0"/>
              <a:t>Academic Representative </a:t>
            </a:r>
            <a:r>
              <a:rPr lang="en-US" sz="1800" dirty="0"/>
              <a:t>– </a:t>
            </a:r>
            <a:r>
              <a:rPr lang="en-US" sz="1800" dirty="0" err="1"/>
              <a:t>Dr</a:t>
            </a:r>
            <a:r>
              <a:rPr lang="en-US" sz="1800" dirty="0"/>
              <a:t> Paul </a:t>
            </a:r>
            <a:r>
              <a:rPr lang="en-US" sz="1800" dirty="0" err="1"/>
              <a:t>Elsner</a:t>
            </a:r>
            <a:r>
              <a:rPr lang="en-US" sz="1800" dirty="0"/>
              <a:t>, University of </a:t>
            </a:r>
            <a:r>
              <a:rPr lang="en-US" sz="1800" dirty="0" smtClean="0"/>
              <a:t>London</a:t>
            </a:r>
          </a:p>
          <a:p>
            <a:endParaRPr lang="en-US" sz="1800" dirty="0"/>
          </a:p>
          <a:p>
            <a:r>
              <a:rPr lang="en-US" sz="1800" b="1" dirty="0"/>
              <a:t>Industry/Private Sector Representative </a:t>
            </a:r>
            <a:r>
              <a:rPr lang="en-US" sz="1800" dirty="0"/>
              <a:t>– </a:t>
            </a:r>
            <a:r>
              <a:rPr lang="en-US" sz="1800" dirty="0" smtClean="0"/>
              <a:t>Not appointed</a:t>
            </a:r>
            <a:endParaRPr lang="en-US" sz="1800" dirty="0"/>
          </a:p>
        </p:txBody>
      </p:sp>
    </p:spTree>
    <p:extLst>
      <p:ext uri="{BB962C8B-B14F-4D97-AF65-F5344CB8AC3E}">
        <p14:creationId xmlns:p14="http://schemas.microsoft.com/office/powerpoint/2010/main" val="4221593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12925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Governance Framework</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03</a:t>
            </a:r>
            <a:endParaRPr sz="2800" dirty="0">
              <a:solidFill>
                <a:srgbClr val="01A9AA"/>
              </a:solidFill>
              <a:latin typeface="Arial"/>
              <a:ea typeface="Arial"/>
              <a:cs typeface="Arial"/>
              <a:sym typeface="Arial"/>
            </a:endParaRPr>
          </a:p>
        </p:txBody>
      </p:sp>
      <p:sp>
        <p:nvSpPr>
          <p:cNvPr id="2" name="Rectangle 1"/>
          <p:cNvSpPr/>
          <p:nvPr/>
        </p:nvSpPr>
        <p:spPr>
          <a:xfrm>
            <a:off x="1246835" y="1170041"/>
            <a:ext cx="9403423" cy="4524315"/>
          </a:xfrm>
          <a:prstGeom prst="rect">
            <a:avLst/>
          </a:prstGeom>
        </p:spPr>
        <p:txBody>
          <a:bodyPr wrap="square">
            <a:spAutoFit/>
          </a:bodyPr>
          <a:lstStyle/>
          <a:p>
            <a:r>
              <a:rPr lang="en-US" sz="1800" dirty="0"/>
              <a:t>In undertaking this governance review, it was essential to draw upon standardized best practice that exists as relates to </a:t>
            </a:r>
            <a:r>
              <a:rPr lang="en-US" sz="1800" dirty="0" err="1"/>
              <a:t>programme</a:t>
            </a:r>
            <a:r>
              <a:rPr lang="en-US" sz="1800" dirty="0"/>
              <a:t> management and delivery. Whilst there is a huge amount of literature on the subject, and many different approaches to </a:t>
            </a:r>
            <a:r>
              <a:rPr lang="en-US" sz="1800" dirty="0" err="1"/>
              <a:t>progamme</a:t>
            </a:r>
            <a:r>
              <a:rPr lang="en-US" sz="1800" dirty="0"/>
              <a:t> governance, two principle sources were referenced</a:t>
            </a:r>
            <a:r>
              <a:rPr lang="en-US" sz="1800" dirty="0" smtClean="0"/>
              <a:t>:</a:t>
            </a:r>
          </a:p>
          <a:p>
            <a:endParaRPr lang="en-GB" sz="1800" dirty="0"/>
          </a:p>
          <a:p>
            <a:pPr marL="285750" lvl="0" indent="-285750">
              <a:buFont typeface="Arial" panose="020B0604020202020204" pitchFamily="34" charset="0"/>
              <a:buChar char="•"/>
            </a:pPr>
            <a:r>
              <a:rPr lang="en-US" sz="1800" b="1" dirty="0"/>
              <a:t>ISO 21500:2021 (Guidance on project management), and ISO 21502:2020 (Guidance on program management</a:t>
            </a:r>
            <a:r>
              <a:rPr lang="en-US" sz="1800" b="1" dirty="0" smtClean="0"/>
              <a:t>)</a:t>
            </a:r>
          </a:p>
          <a:p>
            <a:pPr lvl="0"/>
            <a:endParaRPr lang="en-GB" sz="1800" dirty="0"/>
          </a:p>
          <a:p>
            <a:pPr marL="285750" lvl="0" indent="-285750">
              <a:buFont typeface="Arial" panose="020B0604020202020204" pitchFamily="34" charset="0"/>
              <a:buChar char="•"/>
            </a:pPr>
            <a:r>
              <a:rPr lang="en-US" sz="1800" b="1" dirty="0"/>
              <a:t>The UK Government Functional Standard for Project </a:t>
            </a:r>
            <a:r>
              <a:rPr lang="en-US" sz="1800" b="1" dirty="0" smtClean="0"/>
              <a:t>Delivery</a:t>
            </a:r>
          </a:p>
          <a:p>
            <a:pPr lvl="0"/>
            <a:endParaRPr lang="en-US" sz="1800" dirty="0"/>
          </a:p>
          <a:p>
            <a:r>
              <a:rPr lang="en-US" sz="1800" dirty="0"/>
              <a:t>These two references were chosen on the basis that the ISO standards are by definition generic and cross cutting, whilst the UK Government Functional Standard for Project Delivery has proven utility (from the experience of the author) for the implementation and delivery of projects using the principles set out in the ISO Standards.</a:t>
            </a:r>
            <a:endParaRPr lang="en-GB" sz="1800" dirty="0"/>
          </a:p>
          <a:p>
            <a:pPr lvl="0"/>
            <a:endParaRPr lang="en-GB" sz="1800" dirty="0"/>
          </a:p>
          <a:p>
            <a:endParaRPr lang="en-US" sz="1800" dirty="0"/>
          </a:p>
        </p:txBody>
      </p:sp>
    </p:spTree>
    <p:extLst>
      <p:ext uri="{BB962C8B-B14F-4D97-AF65-F5344CB8AC3E}">
        <p14:creationId xmlns:p14="http://schemas.microsoft.com/office/powerpoint/2010/main" val="3464063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12925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Governance Framework</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03</a:t>
            </a:r>
            <a:endParaRPr sz="2800" dirty="0">
              <a:solidFill>
                <a:srgbClr val="01A9AA"/>
              </a:solidFill>
              <a:latin typeface="Arial"/>
              <a:ea typeface="Arial"/>
              <a:cs typeface="Arial"/>
              <a:sym typeface="Arial"/>
            </a:endParaRPr>
          </a:p>
        </p:txBody>
      </p:sp>
      <p:sp>
        <p:nvSpPr>
          <p:cNvPr id="2" name="Rectangle 1"/>
          <p:cNvSpPr/>
          <p:nvPr/>
        </p:nvSpPr>
        <p:spPr>
          <a:xfrm>
            <a:off x="1246835" y="1110664"/>
            <a:ext cx="9403423" cy="4955203"/>
          </a:xfrm>
          <a:prstGeom prst="rect">
            <a:avLst/>
          </a:prstGeom>
        </p:spPr>
        <p:txBody>
          <a:bodyPr wrap="square">
            <a:spAutoFit/>
          </a:bodyPr>
          <a:lstStyle/>
          <a:p>
            <a:pPr lvl="1"/>
            <a:r>
              <a:rPr lang="en-US" b="1" dirty="0"/>
              <a:t>ISO 21500:2021 (Guidance on Project Management) and ISO 21502:2020 (Guidance on Program Management)</a:t>
            </a:r>
            <a:endParaRPr lang="en-GB" dirty="0"/>
          </a:p>
          <a:p>
            <a:r>
              <a:rPr lang="en-US" b="1" dirty="0"/>
              <a:t> </a:t>
            </a:r>
            <a:endParaRPr lang="en-GB" dirty="0"/>
          </a:p>
          <a:p>
            <a:r>
              <a:rPr lang="en-US" dirty="0"/>
              <a:t>ISO 21500:2021 and ISO 21502:2020 provide international standards and guidance on project and program management. These standards offer a structured approach to managing initiatives effectively. In the context of a governance review of GEBCO, the following principles apply:</a:t>
            </a:r>
            <a:endParaRPr lang="en-GB" dirty="0"/>
          </a:p>
          <a:p>
            <a:r>
              <a:rPr lang="en-US" dirty="0"/>
              <a:t> </a:t>
            </a:r>
            <a:endParaRPr lang="en-GB" dirty="0"/>
          </a:p>
          <a:p>
            <a:r>
              <a:rPr lang="en-US" b="1" dirty="0"/>
              <a:t>Governance Framework:</a:t>
            </a:r>
            <a:r>
              <a:rPr lang="en-US" dirty="0"/>
              <a:t> Evaluate the presence of a well-defined governance framework within GEBCO. Ensure that roles, responsibilities, and authorities are clearly defined, and that there is alignment between project and program governance structures.</a:t>
            </a:r>
            <a:endParaRPr lang="en-GB" dirty="0"/>
          </a:p>
          <a:p>
            <a:r>
              <a:rPr lang="en-US" dirty="0"/>
              <a:t> </a:t>
            </a:r>
            <a:endParaRPr lang="en-GB" dirty="0"/>
          </a:p>
          <a:p>
            <a:r>
              <a:rPr lang="en-US" b="1" dirty="0"/>
              <a:t>Benefit Realization:</a:t>
            </a:r>
            <a:r>
              <a:rPr lang="en-US" dirty="0"/>
              <a:t> Assess GEBCO's approach to defining, tracking, and realizing the benefits of its initiatives. Ensure that benefit realization plans are in place and that they align with the organization's mission and objectives.</a:t>
            </a:r>
            <a:endParaRPr lang="en-GB" dirty="0"/>
          </a:p>
          <a:p>
            <a:r>
              <a:rPr lang="en-US" dirty="0"/>
              <a:t> </a:t>
            </a:r>
            <a:endParaRPr lang="en-GB" dirty="0"/>
          </a:p>
          <a:p>
            <a:r>
              <a:rPr lang="en-US" b="1" dirty="0"/>
              <a:t>Documentation and Record-Keeping:</a:t>
            </a:r>
            <a:r>
              <a:rPr lang="en-US" dirty="0"/>
              <a:t> Examine GEBCO's documentation practices, including records of decisions, project plans, and governance meeting minutes. Ensure that documentation is thorough and accessible.</a:t>
            </a:r>
            <a:endParaRPr lang="en-GB" dirty="0"/>
          </a:p>
          <a:p>
            <a:r>
              <a:rPr lang="en-US" dirty="0"/>
              <a:t> </a:t>
            </a:r>
            <a:endParaRPr lang="en-GB" dirty="0"/>
          </a:p>
          <a:p>
            <a:r>
              <a:rPr lang="en-US" b="1" dirty="0" smtClean="0"/>
              <a:t>Continuous </a:t>
            </a:r>
            <a:r>
              <a:rPr lang="en-US" b="1" dirty="0"/>
              <a:t>Improvement:</a:t>
            </a:r>
            <a:r>
              <a:rPr lang="en-US" dirty="0"/>
              <a:t> Promote a culture of continuous improvement within GEBCO by identifying opportunities to enhance governance processes and practices. Regularly review and update the governance framework to adapt to changing needs and best practices.</a:t>
            </a:r>
            <a:endParaRPr lang="en-GB" dirty="0"/>
          </a:p>
          <a:p>
            <a:r>
              <a:rPr lang="en-US" dirty="0"/>
              <a:t> </a:t>
            </a:r>
            <a:endParaRPr lang="en-GB" dirty="0"/>
          </a:p>
          <a:p>
            <a:pPr lvl="0"/>
            <a:endParaRPr lang="en-GB" sz="1800" dirty="0"/>
          </a:p>
          <a:p>
            <a:endParaRPr lang="en-US" sz="1800" dirty="0"/>
          </a:p>
        </p:txBody>
      </p:sp>
    </p:spTree>
    <p:extLst>
      <p:ext uri="{BB962C8B-B14F-4D97-AF65-F5344CB8AC3E}">
        <p14:creationId xmlns:p14="http://schemas.microsoft.com/office/powerpoint/2010/main" val="1652352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12925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Governance Framework</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03</a:t>
            </a:r>
            <a:endParaRPr sz="2800" dirty="0">
              <a:solidFill>
                <a:srgbClr val="01A9AA"/>
              </a:solidFill>
              <a:latin typeface="Arial"/>
              <a:ea typeface="Arial"/>
              <a:cs typeface="Arial"/>
              <a:sym typeface="Arial"/>
            </a:endParaRPr>
          </a:p>
        </p:txBody>
      </p:sp>
      <p:sp>
        <p:nvSpPr>
          <p:cNvPr id="2" name="Rectangle 1"/>
          <p:cNvSpPr/>
          <p:nvPr/>
        </p:nvSpPr>
        <p:spPr>
          <a:xfrm>
            <a:off x="1246835" y="1110664"/>
            <a:ext cx="9403423" cy="4524315"/>
          </a:xfrm>
          <a:prstGeom prst="rect">
            <a:avLst/>
          </a:prstGeom>
        </p:spPr>
        <p:txBody>
          <a:bodyPr wrap="square">
            <a:spAutoFit/>
          </a:bodyPr>
          <a:lstStyle/>
          <a:p>
            <a:pPr lvl="1"/>
            <a:r>
              <a:rPr lang="en-US" b="1" dirty="0"/>
              <a:t>UK Government Functional Standard for Project Delivery</a:t>
            </a:r>
            <a:endParaRPr lang="en-GB" dirty="0"/>
          </a:p>
          <a:p>
            <a:r>
              <a:rPr lang="en-US" b="1" dirty="0"/>
              <a:t> </a:t>
            </a:r>
            <a:endParaRPr lang="en-GB" dirty="0"/>
          </a:p>
          <a:p>
            <a:r>
              <a:rPr lang="en-US" dirty="0"/>
              <a:t>The UK Government Functional Standard for Project Delivery provides a comprehensive framework for managing projects effectively within government organizations. Whilst GEBCO is a jointly owned </a:t>
            </a:r>
            <a:r>
              <a:rPr lang="en-US" dirty="0" err="1"/>
              <a:t>programme</a:t>
            </a:r>
            <a:r>
              <a:rPr lang="en-US" dirty="0"/>
              <a:t> of two inter-governmental </a:t>
            </a:r>
            <a:r>
              <a:rPr lang="en-US" dirty="0" err="1"/>
              <a:t>organisations</a:t>
            </a:r>
            <a:r>
              <a:rPr lang="en-US" dirty="0"/>
              <a:t> (so not strictly speaking government </a:t>
            </a:r>
            <a:r>
              <a:rPr lang="en-US" dirty="0" err="1"/>
              <a:t>organisations</a:t>
            </a:r>
            <a:r>
              <a:rPr lang="en-US" dirty="0"/>
              <a:t>), the expectations of good governance placed upon the parent </a:t>
            </a:r>
            <a:r>
              <a:rPr lang="en-US" dirty="0" err="1"/>
              <a:t>organisations</a:t>
            </a:r>
            <a:r>
              <a:rPr lang="en-US" dirty="0"/>
              <a:t> of GEBCO by their respective member states, means that this resource is highly relevant. In addition, the framework was used as the basis for the governance of a number of highly successful UK seabed mapping </a:t>
            </a:r>
            <a:r>
              <a:rPr lang="en-US" dirty="0" err="1"/>
              <a:t>programmes</a:t>
            </a:r>
            <a:r>
              <a:rPr lang="en-US" dirty="0"/>
              <a:t> (e.g. the Civil Hydrography </a:t>
            </a:r>
            <a:r>
              <a:rPr lang="en-US" dirty="0" err="1"/>
              <a:t>Progeamme</a:t>
            </a:r>
            <a:r>
              <a:rPr lang="en-US" dirty="0"/>
              <a:t>, The Commonwealth Marine Economies </a:t>
            </a:r>
            <a:r>
              <a:rPr lang="en-US" dirty="0" err="1"/>
              <a:t>Programme</a:t>
            </a:r>
            <a:r>
              <a:rPr lang="en-US" dirty="0"/>
              <a:t> and the Overseas Territories Seabed Mapping </a:t>
            </a:r>
            <a:r>
              <a:rPr lang="en-US" dirty="0" err="1"/>
              <a:t>Programme</a:t>
            </a:r>
            <a:r>
              <a:rPr lang="en-US" dirty="0"/>
              <a:t>). When applied to a governance review of GEBCO, the following key components and principles become relevant:</a:t>
            </a:r>
            <a:endParaRPr lang="en-GB" dirty="0"/>
          </a:p>
          <a:p>
            <a:r>
              <a:rPr lang="en-US" dirty="0"/>
              <a:t> </a:t>
            </a:r>
            <a:endParaRPr lang="en-GB" dirty="0"/>
          </a:p>
          <a:p>
            <a:r>
              <a:rPr lang="en-US" b="1" dirty="0"/>
              <a:t>Governance Structure:</a:t>
            </a:r>
            <a:r>
              <a:rPr lang="en-US" dirty="0"/>
              <a:t> Assess GEBCO's existing governance structure, including roles, responsibilities, and decision-making bodies. Ensure that the structure aligns with best practices and promotes accountability.</a:t>
            </a:r>
            <a:endParaRPr lang="en-GB" dirty="0"/>
          </a:p>
          <a:p>
            <a:r>
              <a:rPr lang="en-US" dirty="0"/>
              <a:t> </a:t>
            </a:r>
            <a:endParaRPr lang="en-GB" dirty="0"/>
          </a:p>
          <a:p>
            <a:r>
              <a:rPr lang="en-US" b="1" dirty="0"/>
              <a:t>Stakeholder Engagement</a:t>
            </a:r>
            <a:r>
              <a:rPr lang="en-US" dirty="0"/>
              <a:t>: Evaluate how GEBCO engages with its stakeholders, including government agencies, international organizations, and the public. Ensure transparency and consider the needs and expectations of various stakeholders.</a:t>
            </a:r>
            <a:endParaRPr lang="en-GB" dirty="0"/>
          </a:p>
          <a:p>
            <a:r>
              <a:rPr lang="en-US" dirty="0"/>
              <a:t> </a:t>
            </a:r>
            <a:endParaRPr lang="en-GB" dirty="0"/>
          </a:p>
          <a:p>
            <a:pPr lvl="0"/>
            <a:endParaRPr lang="en-GB" sz="1800" dirty="0"/>
          </a:p>
          <a:p>
            <a:endParaRPr lang="en-US" sz="1800" dirty="0"/>
          </a:p>
        </p:txBody>
      </p:sp>
    </p:spTree>
    <p:extLst>
      <p:ext uri="{BB962C8B-B14F-4D97-AF65-F5344CB8AC3E}">
        <p14:creationId xmlns:p14="http://schemas.microsoft.com/office/powerpoint/2010/main" val="3633177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12925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Governance Framework</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03</a:t>
            </a:r>
            <a:endParaRPr sz="2800" dirty="0">
              <a:solidFill>
                <a:srgbClr val="01A9AA"/>
              </a:solidFill>
              <a:latin typeface="Arial"/>
              <a:ea typeface="Arial"/>
              <a:cs typeface="Arial"/>
              <a:sym typeface="Arial"/>
            </a:endParaRPr>
          </a:p>
        </p:txBody>
      </p:sp>
      <p:sp>
        <p:nvSpPr>
          <p:cNvPr id="2" name="Rectangle 1"/>
          <p:cNvSpPr/>
          <p:nvPr/>
        </p:nvSpPr>
        <p:spPr>
          <a:xfrm>
            <a:off x="1246835" y="1110664"/>
            <a:ext cx="9403423" cy="2800767"/>
          </a:xfrm>
          <a:prstGeom prst="rect">
            <a:avLst/>
          </a:prstGeom>
        </p:spPr>
        <p:txBody>
          <a:bodyPr wrap="square">
            <a:spAutoFit/>
          </a:bodyPr>
          <a:lstStyle/>
          <a:p>
            <a:r>
              <a:rPr lang="en-US" b="1" dirty="0" smtClean="0"/>
              <a:t>Risk </a:t>
            </a:r>
            <a:r>
              <a:rPr lang="en-US" b="1" dirty="0"/>
              <a:t>Management: </a:t>
            </a:r>
            <a:r>
              <a:rPr lang="en-US" dirty="0"/>
              <a:t>Review GEBCO's risk management practices, including the identification, assessment, mitigation, and monitoring of risks. Ensure that risks are adequately addressed to protect the organization's mission and objectives</a:t>
            </a:r>
            <a:r>
              <a:rPr lang="en-US" dirty="0" smtClean="0"/>
              <a:t>.</a:t>
            </a:r>
          </a:p>
          <a:p>
            <a:endParaRPr lang="en-GB" dirty="0"/>
          </a:p>
          <a:p>
            <a:r>
              <a:rPr lang="en-US" b="1" dirty="0"/>
              <a:t>Performance Measurement: </a:t>
            </a:r>
            <a:r>
              <a:rPr lang="en-US" dirty="0"/>
              <a:t>Examine the key performance indicators (KPIs) and metrics used by GEBCO to measure project and program success. Ensure that these measurements align with organizational goals.</a:t>
            </a:r>
            <a:endParaRPr lang="en-GB" dirty="0"/>
          </a:p>
          <a:p>
            <a:r>
              <a:rPr lang="en-US" dirty="0"/>
              <a:t> </a:t>
            </a:r>
            <a:endParaRPr lang="en-GB" dirty="0"/>
          </a:p>
          <a:p>
            <a:r>
              <a:rPr lang="en-US" b="1" dirty="0"/>
              <a:t>Decision-Making Processes:</a:t>
            </a:r>
            <a:r>
              <a:rPr lang="en-US" dirty="0"/>
              <a:t> Assess the clarity and effectiveness of decision-making processes within GEBCO, particularly at the governance and executive levels. Ensure that decisions are well-informed and transparent.</a:t>
            </a:r>
            <a:endParaRPr lang="en-GB" dirty="0"/>
          </a:p>
          <a:p>
            <a:r>
              <a:rPr lang="en-US" dirty="0"/>
              <a:t> </a:t>
            </a:r>
            <a:endParaRPr lang="en-GB" dirty="0"/>
          </a:p>
          <a:p>
            <a:pPr lvl="0"/>
            <a:endParaRPr lang="en-GB" sz="1800" dirty="0"/>
          </a:p>
          <a:p>
            <a:endParaRPr lang="en-US" sz="1800" dirty="0"/>
          </a:p>
        </p:txBody>
      </p:sp>
    </p:spTree>
    <p:extLst>
      <p:ext uri="{BB962C8B-B14F-4D97-AF65-F5344CB8AC3E}">
        <p14:creationId xmlns:p14="http://schemas.microsoft.com/office/powerpoint/2010/main" val="922594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12925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Financial Review</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03</a:t>
            </a:r>
            <a:endParaRPr sz="2800" dirty="0">
              <a:solidFill>
                <a:srgbClr val="01A9AA"/>
              </a:solidFill>
              <a:latin typeface="Arial"/>
              <a:ea typeface="Arial"/>
              <a:cs typeface="Arial"/>
              <a:sym typeface="Arial"/>
            </a:endParaRPr>
          </a:p>
        </p:txBody>
      </p:sp>
      <p:sp>
        <p:nvSpPr>
          <p:cNvPr id="2" name="Rectangle 1"/>
          <p:cNvSpPr/>
          <p:nvPr/>
        </p:nvSpPr>
        <p:spPr>
          <a:xfrm>
            <a:off x="1246835" y="1110664"/>
            <a:ext cx="9403423" cy="4770537"/>
          </a:xfrm>
          <a:prstGeom prst="rect">
            <a:avLst/>
          </a:prstGeom>
        </p:spPr>
        <p:txBody>
          <a:bodyPr wrap="square">
            <a:spAutoFit/>
          </a:bodyPr>
          <a:lstStyle/>
          <a:p>
            <a:r>
              <a:rPr lang="en-US" sz="2000" dirty="0" smtClean="0"/>
              <a:t>The following activities have been undertaken:</a:t>
            </a:r>
          </a:p>
          <a:p>
            <a:endParaRPr lang="en-US" sz="2000" dirty="0" smtClean="0"/>
          </a:p>
          <a:p>
            <a:pPr marL="285750" indent="-285750">
              <a:buFont typeface="Arial" panose="020B0604020202020204" pitchFamily="34" charset="0"/>
              <a:buChar char="•"/>
            </a:pPr>
            <a:r>
              <a:rPr lang="en-US" sz="2000" dirty="0" smtClean="0"/>
              <a:t>Review of internal IHO management processes</a:t>
            </a:r>
          </a:p>
          <a:p>
            <a:endParaRPr lang="en-US" sz="2000" dirty="0" smtClean="0"/>
          </a:p>
          <a:p>
            <a:pPr marL="285750" indent="-285750">
              <a:buFont typeface="Arial" panose="020B0604020202020204" pitchFamily="34" charset="0"/>
              <a:buChar char="•"/>
            </a:pPr>
            <a:r>
              <a:rPr lang="en-US" sz="2000" dirty="0" smtClean="0"/>
              <a:t>New procedures developed</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Full audit of the GEBCO fund(s)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Assessment and adoption of recommendations of the Funding Strategy – subject to strategy development</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Consideration of IHO Project team on Seeking External Funding Sources </a:t>
            </a:r>
          </a:p>
          <a:p>
            <a:pPr lvl="1"/>
            <a:endParaRPr lang="en-US" dirty="0" smtClean="0"/>
          </a:p>
          <a:p>
            <a:pPr marL="285750" lvl="4" indent="-285750">
              <a:buFont typeface="Arial" panose="020B0604020202020204" pitchFamily="34" charset="0"/>
              <a:buChar char="•"/>
            </a:pPr>
            <a:endParaRPr lang="en-GB" dirty="0"/>
          </a:p>
          <a:p>
            <a:pPr lvl="0"/>
            <a:endParaRPr lang="en-GB" sz="1800" dirty="0"/>
          </a:p>
          <a:p>
            <a:endParaRPr lang="en-US" sz="1800" dirty="0"/>
          </a:p>
        </p:txBody>
      </p:sp>
    </p:spTree>
    <p:extLst>
      <p:ext uri="{BB962C8B-B14F-4D97-AF65-F5344CB8AC3E}">
        <p14:creationId xmlns:p14="http://schemas.microsoft.com/office/powerpoint/2010/main" val="2893851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42581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smtClean="0">
                <a:solidFill>
                  <a:srgbClr val="595959"/>
                </a:solidFill>
                <a:latin typeface="Arial"/>
                <a:ea typeface="Arial"/>
                <a:cs typeface="Arial"/>
                <a:sym typeface="Arial"/>
              </a:rPr>
              <a:t>GEBCO Organogram</a:t>
            </a:r>
            <a:endParaRPr sz="3200" b="1"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02</a:t>
            </a:r>
            <a:endParaRPr sz="2800" dirty="0">
              <a:solidFill>
                <a:srgbClr val="01A9AA"/>
              </a:solidFill>
              <a:latin typeface="Arial"/>
              <a:ea typeface="Arial"/>
              <a:cs typeface="Arial"/>
              <a:sym typeface="Arial"/>
            </a:endParaRPr>
          </a:p>
        </p:txBody>
      </p:sp>
      <p:pic>
        <p:nvPicPr>
          <p:cNvPr id="4" name="Picture 3"/>
          <p:cNvPicPr>
            <a:picLocks noChangeAspect="1"/>
          </p:cNvPicPr>
          <p:nvPr/>
        </p:nvPicPr>
        <p:blipFill>
          <a:blip r:embed="rId3"/>
          <a:stretch>
            <a:fillRect/>
          </a:stretch>
        </p:blipFill>
        <p:spPr>
          <a:xfrm>
            <a:off x="4119725" y="1153656"/>
            <a:ext cx="5391116" cy="4707278"/>
          </a:xfrm>
          <a:prstGeom prst="rect">
            <a:avLst/>
          </a:prstGeom>
        </p:spPr>
      </p:pic>
      <p:sp>
        <p:nvSpPr>
          <p:cNvPr id="5" name="Rounded Rectangle 4"/>
          <p:cNvSpPr/>
          <p:nvPr/>
        </p:nvSpPr>
        <p:spPr>
          <a:xfrm>
            <a:off x="4798569" y="1585270"/>
            <a:ext cx="428368" cy="229321"/>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noFill/>
            </a:endParaRPr>
          </a:p>
        </p:txBody>
      </p:sp>
      <p:sp>
        <p:nvSpPr>
          <p:cNvPr id="14" name="Rounded Rectangle 13"/>
          <p:cNvSpPr/>
          <p:nvPr/>
        </p:nvSpPr>
        <p:spPr>
          <a:xfrm>
            <a:off x="4127486" y="1156232"/>
            <a:ext cx="1770605" cy="3185051"/>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noFill/>
            </a:endParaRPr>
          </a:p>
        </p:txBody>
      </p:sp>
      <p:sp>
        <p:nvSpPr>
          <p:cNvPr id="15" name="Rounded Rectangle 14"/>
          <p:cNvSpPr/>
          <p:nvPr/>
        </p:nvSpPr>
        <p:spPr>
          <a:xfrm>
            <a:off x="5044678" y="1088500"/>
            <a:ext cx="1568847" cy="1961617"/>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noFill/>
            </a:endParaRPr>
          </a:p>
        </p:txBody>
      </p:sp>
      <p:sp>
        <p:nvSpPr>
          <p:cNvPr id="16" name="Rounded Rectangle 15"/>
          <p:cNvSpPr/>
          <p:nvPr/>
        </p:nvSpPr>
        <p:spPr>
          <a:xfrm>
            <a:off x="4571061" y="2444822"/>
            <a:ext cx="878298" cy="1837195"/>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noFill/>
            </a:endParaRPr>
          </a:p>
        </p:txBody>
      </p:sp>
      <p:sp>
        <p:nvSpPr>
          <p:cNvPr id="17" name="Rounded Rectangle 16"/>
          <p:cNvSpPr/>
          <p:nvPr/>
        </p:nvSpPr>
        <p:spPr>
          <a:xfrm>
            <a:off x="4571060" y="2444822"/>
            <a:ext cx="878300" cy="2302262"/>
          </a:xfrm>
          <a:prstGeom prst="roundRect">
            <a:avLst/>
          </a:prstGeom>
          <a:noFill/>
          <a:ln>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noFill/>
            </a:endParaRPr>
          </a:p>
        </p:txBody>
      </p:sp>
      <p:pic>
        <p:nvPicPr>
          <p:cNvPr id="18" name="Picture 17"/>
          <p:cNvPicPr>
            <a:picLocks noChangeAspect="1"/>
          </p:cNvPicPr>
          <p:nvPr/>
        </p:nvPicPr>
        <p:blipFill>
          <a:blip r:embed="rId4"/>
          <a:stretch>
            <a:fillRect/>
          </a:stretch>
        </p:blipFill>
        <p:spPr>
          <a:xfrm>
            <a:off x="243008" y="1153656"/>
            <a:ext cx="3015271" cy="4020361"/>
          </a:xfrm>
          <a:prstGeom prst="rect">
            <a:avLst/>
          </a:prstGeom>
        </p:spPr>
      </p:pic>
      <p:sp>
        <p:nvSpPr>
          <p:cNvPr id="6" name="TextBox 5"/>
          <p:cNvSpPr txBox="1"/>
          <p:nvPr/>
        </p:nvSpPr>
        <p:spPr>
          <a:xfrm>
            <a:off x="9694105" y="1026913"/>
            <a:ext cx="2193095" cy="3108543"/>
          </a:xfrm>
          <a:prstGeom prst="rect">
            <a:avLst/>
          </a:prstGeom>
          <a:noFill/>
        </p:spPr>
        <p:txBody>
          <a:bodyPr wrap="square" rtlCol="0">
            <a:spAutoFit/>
          </a:bodyPr>
          <a:lstStyle/>
          <a:p>
            <a:r>
              <a:rPr lang="en-US" b="1" dirty="0" smtClean="0"/>
              <a:t>Summary</a:t>
            </a:r>
          </a:p>
          <a:p>
            <a:endParaRPr lang="en-US" b="1" dirty="0" smtClean="0"/>
          </a:p>
          <a:p>
            <a:pPr marL="285750" indent="-285750">
              <a:buFont typeface="Arial" panose="020B0604020202020204" pitchFamily="34" charset="0"/>
              <a:buChar char="•"/>
            </a:pPr>
            <a:r>
              <a:rPr lang="en-US" dirty="0" smtClean="0"/>
              <a:t>All relationships codified</a:t>
            </a:r>
          </a:p>
          <a:p>
            <a:endParaRPr lang="en-US" dirty="0" smtClean="0"/>
          </a:p>
          <a:p>
            <a:pPr marL="285750" indent="-285750">
              <a:buFont typeface="Arial" panose="020B0604020202020204" pitchFamily="34" charset="0"/>
              <a:buChar char="•"/>
            </a:pPr>
            <a:r>
              <a:rPr lang="en-US" dirty="0" smtClean="0"/>
              <a:t>Relationships bounded in red have been described and analyzed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Findings listed with potential solutions provided if appropriate</a:t>
            </a:r>
            <a:endParaRPr lang="en-GB" dirty="0"/>
          </a:p>
        </p:txBody>
      </p:sp>
      <p:sp>
        <p:nvSpPr>
          <p:cNvPr id="12" name="Right Arrow 11"/>
          <p:cNvSpPr/>
          <p:nvPr/>
        </p:nvSpPr>
        <p:spPr>
          <a:xfrm>
            <a:off x="3412052" y="2847975"/>
            <a:ext cx="547690"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50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4" grpId="0" animBg="1"/>
      <p:bldP spid="14" grpId="1" animBg="1"/>
      <p:bldP spid="15" grpId="0" animBg="1"/>
      <p:bldP spid="15" grpId="1" animBg="1"/>
      <p:bldP spid="16" grpId="0" animBg="1"/>
      <p:bldP spid="16" grpId="1" animBg="1"/>
      <p:bldP spid="17" grpId="0" animBg="1"/>
      <p:bldP spid="17" grpId="1" animBg="1"/>
    </p:bldLst>
  </p:timing>
</p:sld>
</file>

<file path=ppt/theme/theme1.xml><?xml version="1.0" encoding="utf-8"?>
<a:theme xmlns:a="http://schemas.openxmlformats.org/drawingml/2006/main" name="Office 테마">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9681</TotalTime>
  <Words>1772</Words>
  <Application>Microsoft Office PowerPoint</Application>
  <PresentationFormat>Widescreen</PresentationFormat>
  <Paragraphs>310</Paragraphs>
  <Slides>20</Slides>
  <Notes>20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맑은 고딕</vt:lpstr>
      <vt:lpstr>맑은 고딕</vt:lpstr>
      <vt:lpstr>Arial</vt:lpstr>
      <vt:lpstr>Calibri</vt:lpstr>
      <vt:lpstr>Office 테마</vt:lpstr>
      <vt:lpstr>Photoshop.Image.12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dc:creator>
  <cp:lastModifiedBy>SAM</cp:lastModifiedBy>
  <cp:revision>26</cp:revision>
  <dcterms:created xsi:type="dcterms:W3CDTF">2021-02-18T04:17:55Z</dcterms:created>
  <dcterms:modified xsi:type="dcterms:W3CDTF">2023-11-10T07:17:47Z</dcterms:modified>
</cp:coreProperties>
</file>