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 id="2147483701" r:id="rId3"/>
  </p:sldMasterIdLst>
  <p:notesMasterIdLst>
    <p:notesMasterId r:id="rId16"/>
  </p:notesMasterIdLst>
  <p:sldIdLst>
    <p:sldId id="258" r:id="rId4"/>
    <p:sldId id="287" r:id="rId5"/>
    <p:sldId id="273" r:id="rId6"/>
    <p:sldId id="285" r:id="rId7"/>
    <p:sldId id="299" r:id="rId8"/>
    <p:sldId id="300" r:id="rId9"/>
    <p:sldId id="304" r:id="rId10"/>
    <p:sldId id="305" r:id="rId11"/>
    <p:sldId id="306" r:id="rId12"/>
    <p:sldId id="289" r:id="rId13"/>
    <p:sldId id="256" r:id="rId14"/>
    <p:sldId id="307" r:id="rId15"/>
  </p:sldIdLst>
  <p:sldSz cx="17068800" cy="9601200"/>
  <p:notesSz cx="6858000" cy="9144000"/>
  <p:custDataLst>
    <p:tags r:id="rId17"/>
  </p:custDataLst>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3152"/>
    <a:srgbClr val="1E4678"/>
    <a:srgbClr val="73A8BE"/>
    <a:srgbClr val="FFFFFF"/>
    <a:srgbClr val="9EDAE2"/>
    <a:srgbClr val="5B9BD5"/>
    <a:srgbClr val="843C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5285" autoAdjust="0"/>
  </p:normalViewPr>
  <p:slideViewPr>
    <p:cSldViewPr snapToGrid="0">
      <p:cViewPr varScale="1">
        <p:scale>
          <a:sx n="36" d="100"/>
          <a:sy n="36" d="100"/>
        </p:scale>
        <p:origin x="1224" y="256"/>
      </p:cViewPr>
      <p:guideLst/>
    </p:cSldViewPr>
  </p:slideViewPr>
  <p:notesTextViewPr>
    <p:cViewPr>
      <p:scale>
        <a:sx n="75" d="100"/>
        <a:sy n="75" d="100"/>
      </p:scale>
      <p:origin x="0" y="0"/>
    </p:cViewPr>
  </p:notesTextViewPr>
  <p:sorterViewPr>
    <p:cViewPr>
      <p:scale>
        <a:sx n="80" d="100"/>
        <a:sy n="80" d="100"/>
      </p:scale>
      <p:origin x="0" y="-45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10570F-0E38-4565-946E-DFC6C61F55E7}" type="datetimeFigureOut">
              <a:rPr lang="en-NZ" smtClean="0"/>
              <a:t>7/11/2024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5D75CC-607A-4DF8-BF45-22AE238F82B3}" type="slidenum">
              <a:rPr lang="en-NZ" smtClean="0"/>
              <a:t>‹#›</a:t>
            </a:fld>
            <a:endParaRPr lang="en-NZ"/>
          </a:p>
        </p:txBody>
      </p:sp>
    </p:spTree>
    <p:extLst>
      <p:ext uri="{BB962C8B-B14F-4D97-AF65-F5344CB8AC3E}">
        <p14:creationId xmlns:p14="http://schemas.microsoft.com/office/powerpoint/2010/main" val="2190001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Note that the logos are old ones. Needs updating! </a:t>
            </a:r>
          </a:p>
          <a:p>
            <a:endParaRPr lang="en-GB" dirty="0"/>
          </a:p>
        </p:txBody>
      </p:sp>
      <p:sp>
        <p:nvSpPr>
          <p:cNvPr id="4" name="Slide Number Placeholder 3"/>
          <p:cNvSpPr>
            <a:spLocks noGrp="1"/>
          </p:cNvSpPr>
          <p:nvPr>
            <p:ph type="sldNum" sz="quarter" idx="10"/>
          </p:nvPr>
        </p:nvSpPr>
        <p:spPr/>
        <p:txBody>
          <a:bodyPr/>
          <a:lstStyle/>
          <a:p>
            <a:fld id="{173BE196-13EB-4736-BB8D-113E373EE348}" type="slidenum">
              <a:rPr lang="en-GB" smtClean="0"/>
              <a:t>1</a:t>
            </a:fld>
            <a:endParaRPr lang="en-GB"/>
          </a:p>
        </p:txBody>
      </p:sp>
    </p:spTree>
    <p:extLst>
      <p:ext uri="{BB962C8B-B14F-4D97-AF65-F5344CB8AC3E}">
        <p14:creationId xmlns:p14="http://schemas.microsoft.com/office/powerpoint/2010/main" val="1389923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Purposefully reasonably brief and open </a:t>
            </a:r>
            <a:endParaRPr lang="en-NZ" dirty="0"/>
          </a:p>
        </p:txBody>
      </p:sp>
      <p:sp>
        <p:nvSpPr>
          <p:cNvPr id="4" name="Slide Number Placeholder 3"/>
          <p:cNvSpPr>
            <a:spLocks noGrp="1"/>
          </p:cNvSpPr>
          <p:nvPr>
            <p:ph type="sldNum" sz="quarter" idx="5"/>
          </p:nvPr>
        </p:nvSpPr>
        <p:spPr/>
        <p:txBody>
          <a:bodyPr/>
          <a:lstStyle/>
          <a:p>
            <a:fld id="{BD5D75CC-607A-4DF8-BF45-22AE238F82B3}" type="slidenum">
              <a:rPr lang="en-NZ" smtClean="0"/>
              <a:t>10</a:t>
            </a:fld>
            <a:endParaRPr lang="en-NZ"/>
          </a:p>
        </p:txBody>
      </p:sp>
    </p:spTree>
    <p:extLst>
      <p:ext uri="{BB962C8B-B14F-4D97-AF65-F5344CB8AC3E}">
        <p14:creationId xmlns:p14="http://schemas.microsoft.com/office/powerpoint/2010/main" val="362465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NNEDS UPDATING WITH FINAL VERSION WORDING</a:t>
            </a:r>
          </a:p>
          <a:p>
            <a:endParaRPr lang="en-NZ" dirty="0"/>
          </a:p>
        </p:txBody>
      </p:sp>
      <p:sp>
        <p:nvSpPr>
          <p:cNvPr id="4" name="Slide Number Placeholder 3"/>
          <p:cNvSpPr>
            <a:spLocks noGrp="1"/>
          </p:cNvSpPr>
          <p:nvPr>
            <p:ph type="sldNum" sz="quarter" idx="5"/>
          </p:nvPr>
        </p:nvSpPr>
        <p:spPr/>
        <p:txBody>
          <a:bodyPr/>
          <a:lstStyle/>
          <a:p>
            <a:fld id="{BD5D75CC-607A-4DF8-BF45-22AE238F82B3}" type="slidenum">
              <a:rPr lang="en-NZ" smtClean="0"/>
              <a:t>11</a:t>
            </a:fld>
            <a:endParaRPr lang="en-NZ"/>
          </a:p>
        </p:txBody>
      </p:sp>
    </p:spTree>
    <p:extLst>
      <p:ext uri="{BB962C8B-B14F-4D97-AF65-F5344CB8AC3E}">
        <p14:creationId xmlns:p14="http://schemas.microsoft.com/office/powerpoint/2010/main" val="2617611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A56A7C-B0A1-7FC9-5BF8-21E3ADE260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08DE79-E2FC-D392-959A-E660E3D239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66AC96-8312-3BE1-5754-DBF0AA6F4023}"/>
              </a:ext>
            </a:extLst>
          </p:cNvPr>
          <p:cNvSpPr>
            <a:spLocks noGrp="1"/>
          </p:cNvSpPr>
          <p:nvPr>
            <p:ph type="body" idx="1"/>
          </p:nvPr>
        </p:nvSpPr>
        <p:spPr/>
        <p:txBody>
          <a:bodyPr/>
          <a:lstStyle/>
          <a:p>
            <a:r>
              <a:rPr lang="en-US"/>
              <a:t>NNEDS UPDATING WITH FINAL VERSION WORDING</a:t>
            </a:r>
          </a:p>
          <a:p>
            <a:endParaRPr lang="en-NZ" dirty="0"/>
          </a:p>
        </p:txBody>
      </p:sp>
      <p:sp>
        <p:nvSpPr>
          <p:cNvPr id="4" name="Slide Number Placeholder 3">
            <a:extLst>
              <a:ext uri="{FF2B5EF4-FFF2-40B4-BE49-F238E27FC236}">
                <a16:creationId xmlns:a16="http://schemas.microsoft.com/office/drawing/2014/main" id="{1C173AF4-E482-B10D-5AD6-9C3DD6836372}"/>
              </a:ext>
            </a:extLst>
          </p:cNvPr>
          <p:cNvSpPr>
            <a:spLocks noGrp="1"/>
          </p:cNvSpPr>
          <p:nvPr>
            <p:ph type="sldNum" sz="quarter" idx="5"/>
          </p:nvPr>
        </p:nvSpPr>
        <p:spPr/>
        <p:txBody>
          <a:bodyPr/>
          <a:lstStyle/>
          <a:p>
            <a:fld id="{BD5D75CC-607A-4DF8-BF45-22AE238F82B3}" type="slidenum">
              <a:rPr lang="en-NZ" smtClean="0"/>
              <a:t>12</a:t>
            </a:fld>
            <a:endParaRPr lang="en-NZ"/>
          </a:p>
        </p:txBody>
      </p:sp>
    </p:spTree>
    <p:extLst>
      <p:ext uri="{BB962C8B-B14F-4D97-AF65-F5344CB8AC3E}">
        <p14:creationId xmlns:p14="http://schemas.microsoft.com/office/powerpoint/2010/main" val="999008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Timeframe was never really challenged; but a view to review the Strategy in 2-3 years</a:t>
            </a:r>
            <a:endParaRPr lang="en-NZ" dirty="0"/>
          </a:p>
        </p:txBody>
      </p:sp>
      <p:sp>
        <p:nvSpPr>
          <p:cNvPr id="4" name="Slide Number Placeholder 3"/>
          <p:cNvSpPr>
            <a:spLocks noGrp="1"/>
          </p:cNvSpPr>
          <p:nvPr>
            <p:ph type="sldNum" sz="quarter" idx="5"/>
          </p:nvPr>
        </p:nvSpPr>
        <p:spPr/>
        <p:txBody>
          <a:bodyPr/>
          <a:lstStyle/>
          <a:p>
            <a:fld id="{BD5D75CC-607A-4DF8-BF45-22AE238F82B3}" type="slidenum">
              <a:rPr lang="en-NZ" smtClean="0"/>
              <a:t>2</a:t>
            </a:fld>
            <a:endParaRPr lang="en-NZ"/>
          </a:p>
        </p:txBody>
      </p:sp>
    </p:spTree>
    <p:extLst>
      <p:ext uri="{BB962C8B-B14F-4D97-AF65-F5344CB8AC3E}">
        <p14:creationId xmlns:p14="http://schemas.microsoft.com/office/powerpoint/2010/main" val="1291857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A0C62692-16F3-4DEA-9093-2DF73CCE7E88}" type="slidenum">
              <a:rPr lang="en-GB" smtClean="0"/>
              <a:t>3</a:t>
            </a:fld>
            <a:endParaRPr lang="en-GB"/>
          </a:p>
        </p:txBody>
      </p:sp>
    </p:spTree>
    <p:extLst>
      <p:ext uri="{BB962C8B-B14F-4D97-AF65-F5344CB8AC3E}">
        <p14:creationId xmlns:p14="http://schemas.microsoft.com/office/powerpoint/2010/main" val="3638123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solidFill>
                  <a:srgbClr val="000000"/>
                </a:solidFill>
                <a:effectLst/>
                <a:ea typeface="Arial" panose="020B0604020202020204" pitchFamily="34" charset="0"/>
              </a:rPr>
              <a:t>main comments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NZ" altLang="en-US" sz="12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800" dirty="0">
                <a:solidFill>
                  <a:schemeClr val="tx2">
                    <a:lumMod val="75000"/>
                  </a:schemeClr>
                </a:solidFill>
              </a:rPr>
              <a:t>It is fair to say that this is what tool the most time to get a consensual decision. Quite surprisingly (for me [GL] at least])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800" dirty="0">
                <a:solidFill>
                  <a:schemeClr val="tx2">
                    <a:lumMod val="75000"/>
                  </a:schemeClr>
                </a:solidFill>
              </a:rPr>
              <a:t>Is this a </a:t>
            </a:r>
            <a:r>
              <a:rPr lang="en-US" sz="1800" b="1" dirty="0">
                <a:solidFill>
                  <a:schemeClr val="tx2">
                    <a:lumMod val="75000"/>
                  </a:schemeClr>
                </a:solidFill>
              </a:rPr>
              <a:t>realistic expectation </a:t>
            </a:r>
            <a:r>
              <a:rPr lang="en-US" sz="1800" dirty="0">
                <a:solidFill>
                  <a:schemeClr val="tx2">
                    <a:lumMod val="75000"/>
                  </a:schemeClr>
                </a:solidFill>
              </a:rPr>
              <a:t>in today's global strategic landscape? Reality is that not all contributors to GEBCO will release their entire bathymetric data sets (e.g. looming "seabed warfare" and unlikely to wean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800" dirty="0">
                <a:effectLst/>
                <a:latin typeface="Segoe UI" panose="020B0502040204020203" pitchFamily="34" charset="0"/>
              </a:rPr>
              <a:t>Datasets or current products such as IBCAO, IBCSO, the GEBCO Grid?</a:t>
            </a:r>
            <a:endParaRPr lang="en-US" sz="1800" dirty="0">
              <a:effectLst/>
              <a:latin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a:ln>
                  <a:noFill/>
                </a:ln>
                <a:solidFill>
                  <a:srgbClr val="000000"/>
                </a:solidFill>
                <a:effectLst/>
                <a:ea typeface="Arial" panose="020B0604020202020204" pitchFamily="34" charset="0"/>
              </a:rPr>
              <a:t>dataset and information are too wide terms and carry a substantial risk with the</a:t>
            </a:r>
            <a:r>
              <a:rPr lang="en-GB" altLang="en-US" sz="1200" dirty="0">
                <a:solidFill>
                  <a:srgbClr val="000000"/>
                </a:solidFill>
                <a:ea typeface="Arial" panose="020B0604020202020204" pitchFamily="34" charset="0"/>
              </a:rPr>
              <a:t>; B</a:t>
            </a:r>
            <a:r>
              <a:rPr kumimoji="0" lang="en-GB" altLang="en-US" sz="1200" b="0" i="0" u="none" strike="noStrike" cap="none" normalizeH="0" baseline="0" dirty="0">
                <a:ln>
                  <a:noFill/>
                </a:ln>
                <a:solidFill>
                  <a:srgbClr val="000000"/>
                </a:solidFill>
                <a:effectLst/>
                <a:ea typeface="Arial" panose="020B0604020202020204" pitchFamily="34" charset="0"/>
              </a:rPr>
              <a:t>athymetry is missing. </a:t>
            </a:r>
            <a:endParaRPr kumimoji="0" lang="en-NZ" altLang="en-US" sz="12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a:ln>
                  <a:noFill/>
                </a:ln>
                <a:solidFill>
                  <a:srgbClr val="000000"/>
                </a:solidFill>
                <a:effectLst/>
                <a:ea typeface="Arial" panose="020B0604020202020204" pitchFamily="34" charset="0"/>
              </a:rPr>
              <a:t>produce may also be too precise.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en-US" sz="1200" dirty="0">
                <a:solidFill>
                  <a:schemeClr val="tx2">
                    <a:lumMod val="75000"/>
                  </a:schemeClr>
                </a:solidFill>
              </a:rPr>
              <a:t>We need to be consistent with language and support "datasets and products" throughout the document.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NZ" altLang="en-US" sz="1200" b="0" i="0" u="none" strike="noStrike" cap="none" normalizeH="0" baseline="0" dirty="0">
              <a:ln>
                <a:noFill/>
              </a:ln>
              <a:solidFill>
                <a:schemeClr val="tx1"/>
              </a:solidFill>
              <a:effectLst/>
            </a:endParaRPr>
          </a:p>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C62692-16F3-4DEA-9093-2DF73CCE7E8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4906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C9CDC-39B7-2E48-267B-7CA550870D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0B272A-2389-3021-E807-79643B83DA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8046D0-1765-B5A3-F743-8A0C61D41798}"/>
              </a:ext>
            </a:extLst>
          </p:cNvPr>
          <p:cNvSpPr>
            <a:spLocks noGrp="1"/>
          </p:cNvSpPr>
          <p:nvPr>
            <p:ph type="body" idx="1"/>
          </p:nvPr>
        </p:nvSpPr>
        <p:spPr/>
        <p:txBody>
          <a:bodyPr/>
          <a:lstStyle/>
          <a:p>
            <a:endParaRPr lang="en-NZ" dirty="0"/>
          </a:p>
        </p:txBody>
      </p:sp>
      <p:sp>
        <p:nvSpPr>
          <p:cNvPr id="4" name="Slide Number Placeholder 3">
            <a:extLst>
              <a:ext uri="{FF2B5EF4-FFF2-40B4-BE49-F238E27FC236}">
                <a16:creationId xmlns:a16="http://schemas.microsoft.com/office/drawing/2014/main" id="{AC1C7FB6-D417-F3DE-13DF-164DCC3098FB}"/>
              </a:ext>
            </a:extLst>
          </p:cNvPr>
          <p:cNvSpPr>
            <a:spLocks noGrp="1"/>
          </p:cNvSpPr>
          <p:nvPr>
            <p:ph type="sldNum" sz="quarter" idx="5"/>
          </p:nvPr>
        </p:nvSpPr>
        <p:spPr/>
        <p:txBody>
          <a:bodyPr/>
          <a:lstStyle/>
          <a:p>
            <a:fld id="{BD5D75CC-607A-4DF8-BF45-22AE238F82B3}" type="slidenum">
              <a:rPr lang="en-NZ" smtClean="0"/>
              <a:t>5</a:t>
            </a:fld>
            <a:endParaRPr lang="en-NZ"/>
          </a:p>
        </p:txBody>
      </p:sp>
    </p:spTree>
    <p:extLst>
      <p:ext uri="{BB962C8B-B14F-4D97-AF65-F5344CB8AC3E}">
        <p14:creationId xmlns:p14="http://schemas.microsoft.com/office/powerpoint/2010/main" val="1248818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74D895-559C-65AF-EC8B-D7EFFB3721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7CA70E-B268-DF4A-199E-F76D7251C0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BF0153-F115-E32B-D110-F0DEBAA43E15}"/>
              </a:ext>
            </a:extLst>
          </p:cNvPr>
          <p:cNvSpPr>
            <a:spLocks noGrp="1"/>
          </p:cNvSpPr>
          <p:nvPr>
            <p:ph type="body" idx="1"/>
          </p:nvPr>
        </p:nvSpPr>
        <p:spPr/>
        <p:txBody>
          <a:bodyPr/>
          <a:lstStyle/>
          <a:p>
            <a:endParaRPr lang="en-NZ" dirty="0"/>
          </a:p>
        </p:txBody>
      </p:sp>
      <p:sp>
        <p:nvSpPr>
          <p:cNvPr id="4" name="Slide Number Placeholder 3">
            <a:extLst>
              <a:ext uri="{FF2B5EF4-FFF2-40B4-BE49-F238E27FC236}">
                <a16:creationId xmlns:a16="http://schemas.microsoft.com/office/drawing/2014/main" id="{5B031E95-4331-BB6A-7FCA-1A1FFD133D39}"/>
              </a:ext>
            </a:extLst>
          </p:cNvPr>
          <p:cNvSpPr>
            <a:spLocks noGrp="1"/>
          </p:cNvSpPr>
          <p:nvPr>
            <p:ph type="sldNum" sz="quarter" idx="5"/>
          </p:nvPr>
        </p:nvSpPr>
        <p:spPr/>
        <p:txBody>
          <a:bodyPr/>
          <a:lstStyle/>
          <a:p>
            <a:fld id="{BD5D75CC-607A-4DF8-BF45-22AE238F82B3}" type="slidenum">
              <a:rPr lang="en-NZ" smtClean="0"/>
              <a:t>6</a:t>
            </a:fld>
            <a:endParaRPr lang="en-NZ"/>
          </a:p>
        </p:txBody>
      </p:sp>
    </p:spTree>
    <p:extLst>
      <p:ext uri="{BB962C8B-B14F-4D97-AF65-F5344CB8AC3E}">
        <p14:creationId xmlns:p14="http://schemas.microsoft.com/office/powerpoint/2010/main" val="2724705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4DEBB-06A9-9DEF-FB65-8D018CDE5F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C9BC81-3DA8-60F5-7C5E-AD1B08C911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47340A-2F25-711F-C10C-0C8D87741E5D}"/>
              </a:ext>
            </a:extLst>
          </p:cNvPr>
          <p:cNvSpPr>
            <a:spLocks noGrp="1"/>
          </p:cNvSpPr>
          <p:nvPr>
            <p:ph type="body" idx="1"/>
          </p:nvPr>
        </p:nvSpPr>
        <p:spPr/>
        <p:txBody>
          <a:bodyPr/>
          <a:lstStyle/>
          <a:p>
            <a:endParaRPr lang="en-NZ" dirty="0"/>
          </a:p>
        </p:txBody>
      </p:sp>
      <p:sp>
        <p:nvSpPr>
          <p:cNvPr id="4" name="Slide Number Placeholder 3">
            <a:extLst>
              <a:ext uri="{FF2B5EF4-FFF2-40B4-BE49-F238E27FC236}">
                <a16:creationId xmlns:a16="http://schemas.microsoft.com/office/drawing/2014/main" id="{5C923734-B46F-C76A-1D3A-C3A951538224}"/>
              </a:ext>
            </a:extLst>
          </p:cNvPr>
          <p:cNvSpPr>
            <a:spLocks noGrp="1"/>
          </p:cNvSpPr>
          <p:nvPr>
            <p:ph type="sldNum" sz="quarter" idx="5"/>
          </p:nvPr>
        </p:nvSpPr>
        <p:spPr/>
        <p:txBody>
          <a:bodyPr/>
          <a:lstStyle/>
          <a:p>
            <a:fld id="{BD5D75CC-607A-4DF8-BF45-22AE238F82B3}" type="slidenum">
              <a:rPr lang="en-NZ" smtClean="0"/>
              <a:t>7</a:t>
            </a:fld>
            <a:endParaRPr lang="en-NZ"/>
          </a:p>
        </p:txBody>
      </p:sp>
    </p:spTree>
    <p:extLst>
      <p:ext uri="{BB962C8B-B14F-4D97-AF65-F5344CB8AC3E}">
        <p14:creationId xmlns:p14="http://schemas.microsoft.com/office/powerpoint/2010/main" val="2332322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E03E02-7AB7-5E30-6400-0843C867E0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9E7FDF-DA5F-1745-447C-D6686AC5EC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7E7A4D-9BB2-EE32-B3AA-12B34A24547E}"/>
              </a:ext>
            </a:extLst>
          </p:cNvPr>
          <p:cNvSpPr>
            <a:spLocks noGrp="1"/>
          </p:cNvSpPr>
          <p:nvPr>
            <p:ph type="body" idx="1"/>
          </p:nvPr>
        </p:nvSpPr>
        <p:spPr/>
        <p:txBody>
          <a:bodyPr/>
          <a:lstStyle/>
          <a:p>
            <a:endParaRPr lang="en-NZ" dirty="0"/>
          </a:p>
        </p:txBody>
      </p:sp>
      <p:sp>
        <p:nvSpPr>
          <p:cNvPr id="4" name="Slide Number Placeholder 3">
            <a:extLst>
              <a:ext uri="{FF2B5EF4-FFF2-40B4-BE49-F238E27FC236}">
                <a16:creationId xmlns:a16="http://schemas.microsoft.com/office/drawing/2014/main" id="{6724DB07-9B9D-479C-EFC5-53E73AD7036A}"/>
              </a:ext>
            </a:extLst>
          </p:cNvPr>
          <p:cNvSpPr>
            <a:spLocks noGrp="1"/>
          </p:cNvSpPr>
          <p:nvPr>
            <p:ph type="sldNum" sz="quarter" idx="5"/>
          </p:nvPr>
        </p:nvSpPr>
        <p:spPr/>
        <p:txBody>
          <a:bodyPr/>
          <a:lstStyle/>
          <a:p>
            <a:fld id="{BD5D75CC-607A-4DF8-BF45-22AE238F82B3}" type="slidenum">
              <a:rPr lang="en-NZ" smtClean="0"/>
              <a:t>8</a:t>
            </a:fld>
            <a:endParaRPr lang="en-NZ"/>
          </a:p>
        </p:txBody>
      </p:sp>
    </p:spTree>
    <p:extLst>
      <p:ext uri="{BB962C8B-B14F-4D97-AF65-F5344CB8AC3E}">
        <p14:creationId xmlns:p14="http://schemas.microsoft.com/office/powerpoint/2010/main" val="25959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B54AA-106C-0639-F7B6-4C0AAD3DE7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221143-D4A0-453D-4002-52A0CB86F4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4AD85A-5F25-5014-8961-D2D523D11A56}"/>
              </a:ext>
            </a:extLst>
          </p:cNvPr>
          <p:cNvSpPr>
            <a:spLocks noGrp="1"/>
          </p:cNvSpPr>
          <p:nvPr>
            <p:ph type="body" idx="1"/>
          </p:nvPr>
        </p:nvSpPr>
        <p:spPr/>
        <p:txBody>
          <a:bodyPr/>
          <a:lstStyle/>
          <a:p>
            <a:endParaRPr lang="en-NZ" dirty="0"/>
          </a:p>
        </p:txBody>
      </p:sp>
      <p:sp>
        <p:nvSpPr>
          <p:cNvPr id="4" name="Slide Number Placeholder 3">
            <a:extLst>
              <a:ext uri="{FF2B5EF4-FFF2-40B4-BE49-F238E27FC236}">
                <a16:creationId xmlns:a16="http://schemas.microsoft.com/office/drawing/2014/main" id="{25200680-99BF-7A49-ABEA-33772EB2E6C1}"/>
              </a:ext>
            </a:extLst>
          </p:cNvPr>
          <p:cNvSpPr>
            <a:spLocks noGrp="1"/>
          </p:cNvSpPr>
          <p:nvPr>
            <p:ph type="sldNum" sz="quarter" idx="5"/>
          </p:nvPr>
        </p:nvSpPr>
        <p:spPr/>
        <p:txBody>
          <a:bodyPr/>
          <a:lstStyle/>
          <a:p>
            <a:fld id="{BD5D75CC-607A-4DF8-BF45-22AE238F82B3}" type="slidenum">
              <a:rPr lang="en-NZ" smtClean="0"/>
              <a:t>9</a:t>
            </a:fld>
            <a:endParaRPr lang="en-NZ"/>
          </a:p>
        </p:txBody>
      </p:sp>
    </p:spTree>
    <p:extLst>
      <p:ext uri="{BB962C8B-B14F-4D97-AF65-F5344CB8AC3E}">
        <p14:creationId xmlns:p14="http://schemas.microsoft.com/office/powerpoint/2010/main" val="4229951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571308"/>
            <a:ext cx="1280160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2133600" y="5042853"/>
            <a:ext cx="128016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ED7BB5-348D-4F46-B8FB-34B2C477B086}"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7FA6A-3035-4902-B3F2-1DC86218E255}" type="slidenum">
              <a:rPr lang="en-US" smtClean="0"/>
              <a:t>‹#›</a:t>
            </a:fld>
            <a:endParaRPr lang="en-US"/>
          </a:p>
        </p:txBody>
      </p:sp>
    </p:spTree>
    <p:extLst>
      <p:ext uri="{BB962C8B-B14F-4D97-AF65-F5344CB8AC3E}">
        <p14:creationId xmlns:p14="http://schemas.microsoft.com/office/powerpoint/2010/main" val="3725629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ED7BB5-348D-4F46-B8FB-34B2C477B086}"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7FA6A-3035-4902-B3F2-1DC86218E255}" type="slidenum">
              <a:rPr lang="en-US" smtClean="0"/>
              <a:t>‹#›</a:t>
            </a:fld>
            <a:endParaRPr lang="en-US"/>
          </a:p>
        </p:txBody>
      </p:sp>
    </p:spTree>
    <p:extLst>
      <p:ext uri="{BB962C8B-B14F-4D97-AF65-F5344CB8AC3E}">
        <p14:creationId xmlns:p14="http://schemas.microsoft.com/office/powerpoint/2010/main" val="3785212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64590" y="2393634"/>
            <a:ext cx="1472184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1164590" y="6425249"/>
            <a:ext cx="14721840" cy="2100262"/>
          </a:xfrm>
        </p:spPr>
        <p:txBody>
          <a:bodyPr/>
          <a:lstStyle>
            <a:lvl1pPr marL="0" indent="0">
              <a:buNone/>
              <a:defRPr sz="3360">
                <a:solidFill>
                  <a:schemeClr val="tx1">
                    <a:tint val="75000"/>
                  </a:schemeClr>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D7BB5-348D-4F46-B8FB-34B2C477B086}"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7FA6A-3035-4902-B3F2-1DC86218E255}" type="slidenum">
              <a:rPr lang="en-US" smtClean="0"/>
              <a:t>‹#›</a:t>
            </a:fld>
            <a:endParaRPr lang="en-US"/>
          </a:p>
        </p:txBody>
      </p:sp>
    </p:spTree>
    <p:extLst>
      <p:ext uri="{BB962C8B-B14F-4D97-AF65-F5344CB8AC3E}">
        <p14:creationId xmlns:p14="http://schemas.microsoft.com/office/powerpoint/2010/main" val="366228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185187-2802-4142-8BF4-058DBE17EECE}" type="slidenum">
              <a:rPr lang="en-GB" smtClean="0"/>
              <a:pPr/>
              <a:t>‹#›</a:t>
            </a:fld>
            <a:endParaRPr lang="en-GB"/>
          </a:p>
        </p:txBody>
      </p:sp>
    </p:spTree>
    <p:extLst>
      <p:ext uri="{BB962C8B-B14F-4D97-AF65-F5344CB8AC3E}">
        <p14:creationId xmlns:p14="http://schemas.microsoft.com/office/powerpoint/2010/main" val="303668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tandardSlides">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97360EF-93B9-C25C-C779-255E9CF1B48E}"/>
              </a:ext>
            </a:extLst>
          </p:cNvPr>
          <p:cNvSpPr>
            <a:spLocks noGrp="1"/>
          </p:cNvSpPr>
          <p:nvPr>
            <p:ph type="title"/>
          </p:nvPr>
        </p:nvSpPr>
        <p:spPr>
          <a:xfrm>
            <a:off x="1143354" y="705141"/>
            <a:ext cx="11931028" cy="1169843"/>
          </a:xfrm>
          <a:prstGeom prst="rect">
            <a:avLst/>
          </a:prstGeom>
        </p:spPr>
        <p:txBody>
          <a:bodyPr/>
          <a:lstStyle>
            <a:lvl1pPr algn="l" defTabSz="1280160" rtl="0" eaLnBrk="1" latinLnBrk="0" hangingPunct="1">
              <a:spcBef>
                <a:spcPct val="0"/>
              </a:spcBef>
              <a:buNone/>
              <a:defRPr lang="en-NZ" sz="4480" b="1" kern="1200" dirty="0">
                <a:solidFill>
                  <a:srgbClr val="1E4678"/>
                </a:solidFill>
                <a:latin typeface="+mj-lt"/>
                <a:ea typeface="+mj-ea"/>
                <a:cs typeface="Arial" charset="0"/>
              </a:defRPr>
            </a:lvl1pPr>
          </a:lstStyle>
          <a:p>
            <a:r>
              <a:rPr lang="en-US" dirty="0"/>
              <a:t>Click to edit Master title style</a:t>
            </a:r>
            <a:endParaRPr lang="en-NZ" dirty="0"/>
          </a:p>
        </p:txBody>
      </p:sp>
    </p:spTree>
    <p:extLst>
      <p:ext uri="{BB962C8B-B14F-4D97-AF65-F5344CB8AC3E}">
        <p14:creationId xmlns:p14="http://schemas.microsoft.com/office/powerpoint/2010/main" val="180758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5255147" y="8898892"/>
            <a:ext cx="960214" cy="511175"/>
          </a:xfrm>
          <a:prstGeom prst="rect">
            <a:avLst/>
          </a:prstGeom>
        </p:spPr>
        <p:txBody>
          <a:bodyPr/>
          <a:lstStyle/>
          <a:p>
            <a:fld id="{7A185187-2802-4142-8BF4-058DBE17EECE}" type="slidenum">
              <a:rPr lang="en-GB" smtClean="0"/>
              <a:pPr/>
              <a:t>‹#›</a:t>
            </a:fld>
            <a:endParaRPr lang="en-GB"/>
          </a:p>
        </p:txBody>
      </p:sp>
    </p:spTree>
    <p:extLst>
      <p:ext uri="{BB962C8B-B14F-4D97-AF65-F5344CB8AC3E}">
        <p14:creationId xmlns:p14="http://schemas.microsoft.com/office/powerpoint/2010/main" val="1817511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6A7AC-3B9D-7896-67AB-CBA003586080}"/>
              </a:ext>
            </a:extLst>
          </p:cNvPr>
          <p:cNvSpPr>
            <a:spLocks noGrp="1"/>
          </p:cNvSpPr>
          <p:nvPr>
            <p:ph type="ctrTitle"/>
          </p:nvPr>
        </p:nvSpPr>
        <p:spPr>
          <a:xfrm>
            <a:off x="2133600" y="1571308"/>
            <a:ext cx="12801600" cy="3342640"/>
          </a:xfrm>
        </p:spPr>
        <p:txBody>
          <a:bodyPr anchor="b"/>
          <a:lstStyle>
            <a:lvl1pPr algn="ctr">
              <a:defRPr sz="8400"/>
            </a:lvl1pPr>
          </a:lstStyle>
          <a:p>
            <a:r>
              <a:rPr lang="en-US"/>
              <a:t>Click to edit Master title style</a:t>
            </a:r>
            <a:endParaRPr lang="en-NZ"/>
          </a:p>
        </p:txBody>
      </p:sp>
      <p:sp>
        <p:nvSpPr>
          <p:cNvPr id="3" name="Subtitle 2">
            <a:extLst>
              <a:ext uri="{FF2B5EF4-FFF2-40B4-BE49-F238E27FC236}">
                <a16:creationId xmlns:a16="http://schemas.microsoft.com/office/drawing/2014/main" id="{005AF600-D93E-17C9-63E2-60838572F5B6}"/>
              </a:ext>
            </a:extLst>
          </p:cNvPr>
          <p:cNvSpPr>
            <a:spLocks noGrp="1"/>
          </p:cNvSpPr>
          <p:nvPr>
            <p:ph type="subTitle" idx="1"/>
          </p:nvPr>
        </p:nvSpPr>
        <p:spPr>
          <a:xfrm>
            <a:off x="2133600" y="5042853"/>
            <a:ext cx="128016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A1F05B70-77D9-B83C-0009-A37EF93E0365}"/>
              </a:ext>
            </a:extLst>
          </p:cNvPr>
          <p:cNvSpPr>
            <a:spLocks noGrp="1"/>
          </p:cNvSpPr>
          <p:nvPr>
            <p:ph type="dt" sz="half" idx="10"/>
          </p:nvPr>
        </p:nvSpPr>
        <p:spPr/>
        <p:txBody>
          <a:bodyPr/>
          <a:lstStyle/>
          <a:p>
            <a:fld id="{AA5BB3ED-F88C-472D-97E9-8C200658F065}" type="datetimeFigureOut">
              <a:rPr lang="en-NZ" smtClean="0"/>
              <a:t>7/11/2024</a:t>
            </a:fld>
            <a:endParaRPr lang="en-NZ"/>
          </a:p>
        </p:txBody>
      </p:sp>
      <p:sp>
        <p:nvSpPr>
          <p:cNvPr id="5" name="Footer Placeholder 4">
            <a:extLst>
              <a:ext uri="{FF2B5EF4-FFF2-40B4-BE49-F238E27FC236}">
                <a16:creationId xmlns:a16="http://schemas.microsoft.com/office/drawing/2014/main" id="{6999F076-EBCC-4020-DDA3-30675586A1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907CB97-8D04-7C7A-AECE-9ADAA915B5B9}"/>
              </a:ext>
            </a:extLst>
          </p:cNvPr>
          <p:cNvSpPr>
            <a:spLocks noGrp="1"/>
          </p:cNvSpPr>
          <p:nvPr>
            <p:ph type="sldNum" sz="quarter" idx="12"/>
          </p:nvPr>
        </p:nvSpPr>
        <p:spPr/>
        <p:txBody>
          <a:bodyPr/>
          <a:lstStyle/>
          <a:p>
            <a:fld id="{F4CBD4D0-72C2-450D-8293-05E5FD72D8CC}" type="slidenum">
              <a:rPr lang="en-NZ" smtClean="0"/>
              <a:t>‹#›</a:t>
            </a:fld>
            <a:endParaRPr lang="en-NZ"/>
          </a:p>
        </p:txBody>
      </p:sp>
    </p:spTree>
    <p:extLst>
      <p:ext uri="{BB962C8B-B14F-4D97-AF65-F5344CB8AC3E}">
        <p14:creationId xmlns:p14="http://schemas.microsoft.com/office/powerpoint/2010/main" val="1038928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2196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0" y="511176"/>
            <a:ext cx="1472184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73480" y="2555875"/>
            <a:ext cx="1472184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73480" y="8898891"/>
            <a:ext cx="384048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FED7BB5-348D-4F46-B8FB-34B2C477B086}" type="datetimeFigureOut">
              <a:rPr lang="en-US" smtClean="0"/>
              <a:t>11/7/2024</a:t>
            </a:fld>
            <a:endParaRPr lang="en-US"/>
          </a:p>
        </p:txBody>
      </p:sp>
      <p:sp>
        <p:nvSpPr>
          <p:cNvPr id="5" name="Footer Placeholder 4"/>
          <p:cNvSpPr>
            <a:spLocks noGrp="1"/>
          </p:cNvSpPr>
          <p:nvPr>
            <p:ph type="ftr" sz="quarter" idx="3"/>
          </p:nvPr>
        </p:nvSpPr>
        <p:spPr>
          <a:xfrm>
            <a:off x="5654040" y="8898891"/>
            <a:ext cx="576072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054840" y="8898891"/>
            <a:ext cx="384048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117FA6A-3035-4902-B3F2-1DC86218E255}" type="slidenum">
              <a:rPr lang="en-US" smtClean="0"/>
              <a:t>‹#›</a:t>
            </a:fld>
            <a:endParaRPr lang="en-US"/>
          </a:p>
        </p:txBody>
      </p:sp>
      <p:sp>
        <p:nvSpPr>
          <p:cNvPr id="8" name="TextBox 7">
            <a:extLst>
              <a:ext uri="{FF2B5EF4-FFF2-40B4-BE49-F238E27FC236}">
                <a16:creationId xmlns:a16="http://schemas.microsoft.com/office/drawing/2014/main" id="{6380040D-4F78-9EC2-EDF8-81E9CE7BBEDC}"/>
              </a:ext>
            </a:extLst>
          </p:cNvPr>
          <p:cNvSpPr txBox="1"/>
          <p:nvPr userDrawn="1">
            <p:extLst>
              <p:ext uri="{1162E1C5-73C7-4A58-AE30-91384D911F3F}">
                <p184:classification xmlns:p184="http://schemas.microsoft.com/office/powerpoint/2018/4/main" val="hdr"/>
              </p:ext>
            </p:extLst>
          </p:nvPr>
        </p:nvSpPr>
        <p:spPr>
          <a:xfrm>
            <a:off x="15078075" y="63500"/>
            <a:ext cx="1962150" cy="182880"/>
          </a:xfrm>
          <a:prstGeom prst="rect">
            <a:avLst/>
          </a:prstGeom>
        </p:spPr>
        <p:txBody>
          <a:bodyPr horzOverflow="overflow" lIns="0" tIns="0" rIns="0" bIns="0">
            <a:spAutoFit/>
          </a:bodyPr>
          <a:lstStyle/>
          <a:p>
            <a:pPr algn="l"/>
            <a:r>
              <a:rPr lang="en-US" sz="1200">
                <a:solidFill>
                  <a:srgbClr val="000000"/>
                </a:solidFill>
                <a:latin typeface="Calibri" panose="020F0502020204030204" pitchFamily="34" charset="0"/>
                <a:cs typeface="Calibri" panose="020F0502020204030204" pitchFamily="34" charset="0"/>
              </a:rPr>
              <a:t>UNCLASSIFIED - NON CLASSIFIÉ</a:t>
            </a:r>
          </a:p>
        </p:txBody>
      </p:sp>
    </p:spTree>
    <p:extLst>
      <p:ext uri="{BB962C8B-B14F-4D97-AF65-F5344CB8AC3E}">
        <p14:creationId xmlns:p14="http://schemas.microsoft.com/office/powerpoint/2010/main" val="33018809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96" r:id="rId4"/>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9EDAE2"/>
        </a:solidFill>
        <a:effectLst/>
      </p:bgPr>
    </p:bg>
    <p:spTree>
      <p:nvGrpSpPr>
        <p:cNvPr id="1" name=""/>
        <p:cNvGrpSpPr/>
        <p:nvPr/>
      </p:nvGrpSpPr>
      <p:grpSpPr>
        <a:xfrm>
          <a:off x="0" y="0"/>
          <a:ext cx="0" cy="0"/>
          <a:chOff x="0" y="0"/>
          <a:chExt cx="0" cy="0"/>
        </a:xfrm>
      </p:grpSpPr>
      <p:pic>
        <p:nvPicPr>
          <p:cNvPr id="3078" name="Picture 6" descr="Imagery from the GEBCO world map">
            <a:extLst>
              <a:ext uri="{FF2B5EF4-FFF2-40B4-BE49-F238E27FC236}">
                <a16:creationId xmlns:a16="http://schemas.microsoft.com/office/drawing/2014/main" id="{9782D7C6-E389-7F59-E6A3-8B2CCF2C16DB}"/>
              </a:ext>
            </a:extLst>
          </p:cNvPr>
          <p:cNvPicPr>
            <a:picLocks noChangeAspect="1" noChangeArrowheads="1"/>
          </p:cNvPicPr>
          <p:nvPr userDrawn="1"/>
        </p:nvPicPr>
        <p:blipFill rotWithShape="1">
          <a:blip r:embed="rId5">
            <a:alphaModFix amt="50000"/>
            <a:extLst>
              <a:ext uri="{28A0092B-C50C-407E-A947-70E740481C1C}">
                <a14:useLocalDpi xmlns:a14="http://schemas.microsoft.com/office/drawing/2010/main" val="0"/>
              </a:ext>
            </a:extLst>
          </a:blip>
          <a:srcRect b="49051"/>
          <a:stretch/>
        </p:blipFill>
        <p:spPr bwMode="auto">
          <a:xfrm>
            <a:off x="-16174" y="7498080"/>
            <a:ext cx="17101147" cy="210312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Grp="1" noChangeAspect="1" noChangeArrowheads="1"/>
          </p:cNvPicPr>
          <p:nvPr/>
        </p:nvPicPr>
        <p:blipFill>
          <a:blip r:embed="rId6" cstate="print"/>
          <a:srcRect/>
          <a:stretch>
            <a:fillRect/>
          </a:stretch>
        </p:blipFill>
        <p:spPr bwMode="auto">
          <a:xfrm>
            <a:off x="13319761" y="8739051"/>
            <a:ext cx="3749039" cy="862149"/>
          </a:xfrm>
          <a:prstGeom prst="rect">
            <a:avLst/>
          </a:prstGeom>
          <a:solidFill>
            <a:schemeClr val="accent5">
              <a:lumMod val="75000"/>
            </a:schemeClr>
          </a:solidFill>
          <a:ln w="9525">
            <a:noFill/>
            <a:miter lim="800000"/>
            <a:headEnd/>
            <a:tailEnd/>
          </a:ln>
          <a:effectLst/>
        </p:spPr>
      </p:pic>
      <p:sp>
        <p:nvSpPr>
          <p:cNvPr id="3" name="TextBox 2">
            <a:extLst>
              <a:ext uri="{FF2B5EF4-FFF2-40B4-BE49-F238E27FC236}">
                <a16:creationId xmlns:a16="http://schemas.microsoft.com/office/drawing/2014/main" id="{8F22953A-D29D-A6FC-4E8F-6783CE87E923}"/>
              </a:ext>
            </a:extLst>
          </p:cNvPr>
          <p:cNvSpPr txBox="1"/>
          <p:nvPr userDrawn="1">
            <p:extLst>
              <p:ext uri="{1162E1C5-73C7-4A58-AE30-91384D911F3F}">
                <p184:classification xmlns:p184="http://schemas.microsoft.com/office/powerpoint/2018/4/main" val="hdr"/>
              </p:ext>
            </p:extLst>
          </p:nvPr>
        </p:nvSpPr>
        <p:spPr>
          <a:xfrm>
            <a:off x="15078075" y="63500"/>
            <a:ext cx="1962150" cy="182880"/>
          </a:xfrm>
          <a:prstGeom prst="rect">
            <a:avLst/>
          </a:prstGeom>
        </p:spPr>
        <p:txBody>
          <a:bodyPr horzOverflow="overflow" lIns="0" tIns="0" rIns="0" bIns="0">
            <a:spAutoFit/>
          </a:bodyPr>
          <a:lstStyle/>
          <a:p>
            <a:pPr algn="l"/>
            <a:r>
              <a:rPr lang="en-US" sz="1200">
                <a:solidFill>
                  <a:srgbClr val="000000"/>
                </a:solidFill>
                <a:latin typeface="Calibri" panose="020F0502020204030204" pitchFamily="34" charset="0"/>
                <a:cs typeface="Calibri" panose="020F0502020204030204" pitchFamily="34" charset="0"/>
              </a:rPr>
              <a:t>UNCLASSIFIED - NON CLASSIFIÉ</a:t>
            </a:r>
          </a:p>
        </p:txBody>
      </p:sp>
    </p:spTree>
    <p:extLst>
      <p:ext uri="{BB962C8B-B14F-4D97-AF65-F5344CB8AC3E}">
        <p14:creationId xmlns:p14="http://schemas.microsoft.com/office/powerpoint/2010/main" val="267604121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9" r:id="rId3"/>
  </p:sldLayoutIdLst>
  <p:txStyles>
    <p:titleStyle>
      <a:lvl1pPr algn="ctr" defTabSz="1280160" rtl="0" eaLnBrk="1" latinLnBrk="0" hangingPunct="1">
        <a:spcBef>
          <a:spcPct val="0"/>
        </a:spcBef>
        <a:buNone/>
        <a:defRPr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086784-0A9A-B55C-9EE2-FCC482E03138}"/>
              </a:ext>
            </a:extLst>
          </p:cNvPr>
          <p:cNvSpPr>
            <a:spLocks noGrp="1"/>
          </p:cNvSpPr>
          <p:nvPr>
            <p:ph type="title"/>
          </p:nvPr>
        </p:nvSpPr>
        <p:spPr>
          <a:xfrm>
            <a:off x="1173163" y="511175"/>
            <a:ext cx="14722475" cy="1855788"/>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EC92ECB1-E176-09BD-7E78-3582594D79B6}"/>
              </a:ext>
            </a:extLst>
          </p:cNvPr>
          <p:cNvSpPr>
            <a:spLocks noGrp="1"/>
          </p:cNvSpPr>
          <p:nvPr>
            <p:ph type="body" idx="1"/>
          </p:nvPr>
        </p:nvSpPr>
        <p:spPr>
          <a:xfrm>
            <a:off x="1173163" y="2555875"/>
            <a:ext cx="14722475" cy="6091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24BB1133-2882-CF9A-A0A9-400943BBCC57}"/>
              </a:ext>
            </a:extLst>
          </p:cNvPr>
          <p:cNvSpPr>
            <a:spLocks noGrp="1"/>
          </p:cNvSpPr>
          <p:nvPr>
            <p:ph type="dt" sz="half" idx="2"/>
          </p:nvPr>
        </p:nvSpPr>
        <p:spPr>
          <a:xfrm>
            <a:off x="1173163" y="8899525"/>
            <a:ext cx="3840162" cy="511175"/>
          </a:xfrm>
          <a:prstGeom prst="rect">
            <a:avLst/>
          </a:prstGeom>
        </p:spPr>
        <p:txBody>
          <a:bodyPr vert="horz" lIns="91440" tIns="45720" rIns="91440" bIns="45720" rtlCol="0" anchor="ctr"/>
          <a:lstStyle>
            <a:lvl1pPr algn="l">
              <a:defRPr sz="1200">
                <a:solidFill>
                  <a:schemeClr val="tx1">
                    <a:tint val="75000"/>
                  </a:schemeClr>
                </a:solidFill>
              </a:defRPr>
            </a:lvl1pPr>
          </a:lstStyle>
          <a:p>
            <a:fld id="{556598E9-4338-4F83-A4F2-B28F0B1D4E88}" type="datetimeFigureOut">
              <a:rPr lang="en-NZ" smtClean="0"/>
              <a:t>7/11/2024</a:t>
            </a:fld>
            <a:endParaRPr lang="en-NZ"/>
          </a:p>
        </p:txBody>
      </p:sp>
      <p:sp>
        <p:nvSpPr>
          <p:cNvPr id="5" name="Footer Placeholder 4">
            <a:extLst>
              <a:ext uri="{FF2B5EF4-FFF2-40B4-BE49-F238E27FC236}">
                <a16:creationId xmlns:a16="http://schemas.microsoft.com/office/drawing/2014/main" id="{F76A28B9-F071-437F-6D0C-CFE26D443738}"/>
              </a:ext>
            </a:extLst>
          </p:cNvPr>
          <p:cNvSpPr>
            <a:spLocks noGrp="1"/>
          </p:cNvSpPr>
          <p:nvPr>
            <p:ph type="ftr" sz="quarter" idx="3"/>
          </p:nvPr>
        </p:nvSpPr>
        <p:spPr>
          <a:xfrm>
            <a:off x="5654675" y="8899525"/>
            <a:ext cx="5759450" cy="511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81630D97-C1E5-13FD-1D5A-12D55D146770}"/>
              </a:ext>
            </a:extLst>
          </p:cNvPr>
          <p:cNvSpPr>
            <a:spLocks noGrp="1"/>
          </p:cNvSpPr>
          <p:nvPr>
            <p:ph type="sldNum" sz="quarter" idx="4"/>
          </p:nvPr>
        </p:nvSpPr>
        <p:spPr>
          <a:xfrm>
            <a:off x="12055475" y="8899525"/>
            <a:ext cx="3840163" cy="511175"/>
          </a:xfrm>
          <a:prstGeom prst="rect">
            <a:avLst/>
          </a:prstGeom>
        </p:spPr>
        <p:txBody>
          <a:bodyPr vert="horz" lIns="91440" tIns="45720" rIns="91440" bIns="45720" rtlCol="0" anchor="ctr"/>
          <a:lstStyle>
            <a:lvl1pPr algn="r">
              <a:defRPr sz="1200">
                <a:solidFill>
                  <a:schemeClr val="tx1">
                    <a:tint val="75000"/>
                  </a:schemeClr>
                </a:solidFill>
              </a:defRPr>
            </a:lvl1pPr>
          </a:lstStyle>
          <a:p>
            <a:fld id="{BE335840-95DC-4392-9293-53E28FCA4F8F}" type="slidenum">
              <a:rPr lang="en-NZ" smtClean="0"/>
              <a:t>‹#›</a:t>
            </a:fld>
            <a:endParaRPr lang="en-NZ"/>
          </a:p>
        </p:txBody>
      </p:sp>
      <p:sp>
        <p:nvSpPr>
          <p:cNvPr id="8" name="Rectangle 7">
            <a:extLst>
              <a:ext uri="{FF2B5EF4-FFF2-40B4-BE49-F238E27FC236}">
                <a16:creationId xmlns:a16="http://schemas.microsoft.com/office/drawing/2014/main" id="{F268C933-2FFE-B94F-5A42-C5D672AC370B}"/>
              </a:ext>
            </a:extLst>
          </p:cNvPr>
          <p:cNvSpPr/>
          <p:nvPr userDrawn="1"/>
        </p:nvSpPr>
        <p:spPr>
          <a:xfrm>
            <a:off x="0" y="0"/>
            <a:ext cx="17068800" cy="9601200"/>
          </a:xfrm>
          <a:prstGeom prst="rect">
            <a:avLst/>
          </a:prstGeom>
          <a:solidFill>
            <a:srgbClr val="9EDAE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 name="TextBox 8">
            <a:extLst>
              <a:ext uri="{FF2B5EF4-FFF2-40B4-BE49-F238E27FC236}">
                <a16:creationId xmlns:a16="http://schemas.microsoft.com/office/drawing/2014/main" id="{4EC8E4B4-D672-1811-C0BE-0B00EA3F0C25}"/>
              </a:ext>
            </a:extLst>
          </p:cNvPr>
          <p:cNvSpPr txBox="1"/>
          <p:nvPr userDrawn="1">
            <p:extLst>
              <p:ext uri="{1162E1C5-73C7-4A58-AE30-91384D911F3F}">
                <p184:classification xmlns:p184="http://schemas.microsoft.com/office/powerpoint/2018/4/main" val="hdr"/>
              </p:ext>
            </p:extLst>
          </p:nvPr>
        </p:nvSpPr>
        <p:spPr>
          <a:xfrm>
            <a:off x="15078075" y="63500"/>
            <a:ext cx="1962150" cy="182880"/>
          </a:xfrm>
          <a:prstGeom prst="rect">
            <a:avLst/>
          </a:prstGeom>
        </p:spPr>
        <p:txBody>
          <a:bodyPr horzOverflow="overflow" lIns="0" tIns="0" rIns="0" bIns="0">
            <a:spAutoFit/>
          </a:bodyPr>
          <a:lstStyle/>
          <a:p>
            <a:pPr algn="l"/>
            <a:r>
              <a:rPr lang="en-US" sz="1200">
                <a:solidFill>
                  <a:srgbClr val="000000"/>
                </a:solidFill>
                <a:latin typeface="Calibri" panose="020F0502020204030204" pitchFamily="34" charset="0"/>
                <a:cs typeface="Calibri" panose="020F0502020204030204" pitchFamily="34" charset="0"/>
              </a:rPr>
              <a:t>UNCLASSIFIED - NON CLASSIFIÉ</a:t>
            </a:r>
          </a:p>
        </p:txBody>
      </p:sp>
    </p:spTree>
    <p:extLst>
      <p:ext uri="{BB962C8B-B14F-4D97-AF65-F5344CB8AC3E}">
        <p14:creationId xmlns:p14="http://schemas.microsoft.com/office/powerpoint/2010/main" val="2577564742"/>
      </p:ext>
    </p:extLst>
  </p:cSld>
  <p:clrMap bg1="lt1" tx1="dk1" bg2="lt2" tx2="dk2" accent1="accent1" accent2="accent2" accent3="accent3" accent4="accent4" accent5="accent5" accent6="accent6" hlink="hlink" folHlink="folHlink"/>
  <p:sldLayoutIdLst>
    <p:sldLayoutId id="214748370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2041" y="3158878"/>
            <a:ext cx="13603519" cy="2160591"/>
          </a:xfrm>
          <a:prstGeom prst="rect">
            <a:avLst/>
          </a:prstGeom>
        </p:spPr>
        <p:txBody>
          <a:bodyPr wrap="square">
            <a:spAutoFit/>
          </a:bodyPr>
          <a:lstStyle/>
          <a:p>
            <a:pPr algn="ctr">
              <a:spcBef>
                <a:spcPct val="0"/>
              </a:spcBef>
            </a:pPr>
            <a:r>
              <a:rPr lang="en-US" altLang="en-US" sz="4480" b="1" dirty="0">
                <a:solidFill>
                  <a:srgbClr val="1E4678"/>
                </a:solidFill>
                <a:latin typeface="Arial" panose="020B0604020202020204" pitchFamily="34" charset="0"/>
                <a:cs typeface="Arial" panose="020B0604020202020204" pitchFamily="34" charset="0"/>
              </a:rPr>
              <a:t>The General Bathymetric Chart of the Oceans</a:t>
            </a:r>
          </a:p>
          <a:p>
            <a:pPr algn="ctr">
              <a:spcBef>
                <a:spcPct val="0"/>
              </a:spcBef>
            </a:pPr>
            <a:endParaRPr lang="en-US" altLang="en-US" sz="4480" b="1" dirty="0">
              <a:solidFill>
                <a:srgbClr val="1E4678"/>
              </a:solidFill>
              <a:latin typeface="Arial" panose="020B0604020202020204" pitchFamily="34" charset="0"/>
              <a:cs typeface="Arial" panose="020B0604020202020204" pitchFamily="34" charset="0"/>
            </a:endParaRPr>
          </a:p>
          <a:p>
            <a:pPr algn="ctr">
              <a:spcBef>
                <a:spcPct val="0"/>
              </a:spcBef>
            </a:pPr>
            <a:r>
              <a:rPr lang="en-US" altLang="en-US" sz="4480" b="1" dirty="0">
                <a:solidFill>
                  <a:srgbClr val="1E4678"/>
                </a:solidFill>
                <a:latin typeface="Arial" panose="020B0604020202020204" pitchFamily="34" charset="0"/>
                <a:cs typeface="Arial" panose="020B0604020202020204" pitchFamily="34" charset="0"/>
              </a:rPr>
              <a:t>STRATEGY 2024-2030</a:t>
            </a:r>
          </a:p>
        </p:txBody>
      </p:sp>
      <p:sp>
        <p:nvSpPr>
          <p:cNvPr id="3" name="TextBox 2">
            <a:extLst>
              <a:ext uri="{FF2B5EF4-FFF2-40B4-BE49-F238E27FC236}">
                <a16:creationId xmlns:a16="http://schemas.microsoft.com/office/drawing/2014/main" id="{68CDE7C1-4088-4314-6EC1-8A94AFACAD3D}"/>
              </a:ext>
            </a:extLst>
          </p:cNvPr>
          <p:cNvSpPr txBox="1"/>
          <p:nvPr/>
        </p:nvSpPr>
        <p:spPr>
          <a:xfrm>
            <a:off x="2135325" y="6683188"/>
            <a:ext cx="12716951" cy="959237"/>
          </a:xfrm>
          <a:prstGeom prst="rect">
            <a:avLst/>
          </a:prstGeom>
          <a:solidFill>
            <a:srgbClr val="FFFFFF">
              <a:alpha val="40000"/>
            </a:srgbClr>
          </a:solidFill>
        </p:spPr>
        <p:txBody>
          <a:bodyPr wrap="square">
            <a:spAutoFit/>
          </a:bodyPr>
          <a:lstStyle/>
          <a:p>
            <a:pPr algn="ctr">
              <a:spcBef>
                <a:spcPct val="0"/>
              </a:spcBef>
              <a:spcAft>
                <a:spcPts val="1000"/>
              </a:spcAft>
            </a:pPr>
            <a:r>
              <a:rPr lang="en-US" altLang="en-US" sz="2400" b="1" dirty="0">
                <a:solidFill>
                  <a:srgbClr val="1E4678"/>
                </a:solidFill>
                <a:latin typeface="Arial" panose="020B0604020202020204" pitchFamily="34" charset="0"/>
                <a:cs typeface="Arial" panose="020B0604020202020204" pitchFamily="34" charset="0"/>
              </a:rPr>
              <a:t>Strategy Drafting Working Group </a:t>
            </a:r>
          </a:p>
          <a:p>
            <a:pPr algn="ctr">
              <a:spcBef>
                <a:spcPct val="0"/>
              </a:spcBef>
              <a:spcAft>
                <a:spcPts val="1000"/>
              </a:spcAft>
            </a:pPr>
            <a:r>
              <a:rPr lang="en-US" altLang="en-US" sz="2400" dirty="0">
                <a:solidFill>
                  <a:srgbClr val="1E4678"/>
                </a:solidFill>
                <a:latin typeface="Arial" panose="020B0604020202020204" pitchFamily="34" charset="0"/>
                <a:cs typeface="Arial" panose="020B0604020202020204" pitchFamily="34" charset="0"/>
              </a:rPr>
              <a:t>Geoffroy Lamarche; David Millar; George Spoelstra; Kim Picard</a:t>
            </a:r>
            <a:endParaRPr lang="en-NZ" dirty="0"/>
          </a:p>
        </p:txBody>
      </p:sp>
      <p:pic>
        <p:nvPicPr>
          <p:cNvPr id="6" name="Picture 5">
            <a:extLst>
              <a:ext uri="{FF2B5EF4-FFF2-40B4-BE49-F238E27FC236}">
                <a16:creationId xmlns:a16="http://schemas.microsoft.com/office/drawing/2014/main" id="{915C324F-7C65-E686-85A2-88EC0398AD19}"/>
              </a:ext>
            </a:extLst>
          </p:cNvPr>
          <p:cNvPicPr>
            <a:picLocks noChangeAspect="1"/>
          </p:cNvPicPr>
          <p:nvPr/>
        </p:nvPicPr>
        <p:blipFill rotWithShape="1">
          <a:blip r:embed="rId3"/>
          <a:srcRect b="68987"/>
          <a:stretch/>
        </p:blipFill>
        <p:spPr>
          <a:xfrm>
            <a:off x="0" y="0"/>
            <a:ext cx="17068800" cy="2339788"/>
          </a:xfrm>
          <a:prstGeom prst="rect">
            <a:avLst/>
          </a:prstGeom>
        </p:spPr>
      </p:pic>
      <p:sp>
        <p:nvSpPr>
          <p:cNvPr id="11" name="Rectangle 10">
            <a:extLst>
              <a:ext uri="{FF2B5EF4-FFF2-40B4-BE49-F238E27FC236}">
                <a16:creationId xmlns:a16="http://schemas.microsoft.com/office/drawing/2014/main" id="{9418996C-E897-EA39-8934-F737C2833CA4}"/>
              </a:ext>
            </a:extLst>
          </p:cNvPr>
          <p:cNvSpPr/>
          <p:nvPr/>
        </p:nvSpPr>
        <p:spPr>
          <a:xfrm>
            <a:off x="10461812" y="6172200"/>
            <a:ext cx="255494" cy="510988"/>
          </a:xfrm>
          <a:prstGeom prst="rect">
            <a:avLst/>
          </a:prstGeom>
          <a:solidFill>
            <a:srgbClr val="FFFF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4120855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530583-7E6E-DB81-7444-26EE508A2C41}"/>
              </a:ext>
            </a:extLst>
          </p:cNvPr>
          <p:cNvSpPr txBox="1"/>
          <p:nvPr/>
        </p:nvSpPr>
        <p:spPr>
          <a:xfrm>
            <a:off x="477077" y="352512"/>
            <a:ext cx="7518061" cy="6568465"/>
          </a:xfrm>
          <a:prstGeom prst="rect">
            <a:avLst/>
          </a:prstGeom>
          <a:noFill/>
        </p:spPr>
        <p:txBody>
          <a:bodyPr wrap="square" rtlCol="0">
            <a:spAutoFit/>
          </a:bodyPr>
          <a:lstStyle/>
          <a:p>
            <a:r>
              <a:rPr kumimoji="0" lang="en-US" sz="3600" b="1" i="0" u="none" strike="noStrike" kern="1200" cap="none" spc="0" normalizeH="0" baseline="0" noProof="0" dirty="0">
                <a:ln>
                  <a:noFill/>
                </a:ln>
                <a:solidFill>
                  <a:srgbClr val="1E4678"/>
                </a:solidFill>
                <a:effectLst/>
                <a:uLnTx/>
                <a:uFillTx/>
                <a:latin typeface="Calibri"/>
                <a:ea typeface="+mj-ea"/>
                <a:cs typeface="Arial" charset="0"/>
              </a:rPr>
              <a:t>Principles and delivery strategies</a:t>
            </a:r>
          </a:p>
          <a:p>
            <a:endParaRPr lang="en-US" sz="2800" b="0" dirty="0"/>
          </a:p>
          <a:p>
            <a:pPr marL="342900" indent="-342900">
              <a:spcAft>
                <a:spcPts val="500"/>
              </a:spcAft>
              <a:buFont typeface="Arial" panose="020B0604020202020204" pitchFamily="34" charset="0"/>
              <a:buChar char="•"/>
            </a:pPr>
            <a:r>
              <a:rPr lang="en-US" sz="2800" b="0" dirty="0">
                <a:solidFill>
                  <a:srgbClr val="1E4678"/>
                </a:solidFill>
              </a:rPr>
              <a:t>Support the IOC and IHO in engaging with national government and coordinating efforts</a:t>
            </a:r>
          </a:p>
          <a:p>
            <a:pPr marL="342900" indent="-342900">
              <a:spcAft>
                <a:spcPts val="500"/>
              </a:spcAft>
              <a:buFont typeface="Arial" panose="020B0604020202020204" pitchFamily="34" charset="0"/>
              <a:buChar char="•"/>
            </a:pPr>
            <a:r>
              <a:rPr lang="en-US" sz="2800" b="0" dirty="0">
                <a:solidFill>
                  <a:srgbClr val="1E4678"/>
                </a:solidFill>
              </a:rPr>
              <a:t>Engage at the UN and other multilateral </a:t>
            </a:r>
            <a:r>
              <a:rPr lang="en-US" sz="2800" b="0" dirty="0" err="1">
                <a:solidFill>
                  <a:srgbClr val="1E4678"/>
                </a:solidFill>
              </a:rPr>
              <a:t>organisations</a:t>
            </a:r>
            <a:endParaRPr lang="en-US" sz="2800" dirty="0">
              <a:solidFill>
                <a:srgbClr val="1E4678"/>
              </a:solidFill>
            </a:endParaRPr>
          </a:p>
          <a:p>
            <a:pPr marL="342900" indent="-342900">
              <a:spcAft>
                <a:spcPts val="500"/>
              </a:spcAft>
              <a:buFont typeface="Arial" panose="020B0604020202020204" pitchFamily="34" charset="0"/>
              <a:buChar char="•"/>
            </a:pPr>
            <a:r>
              <a:rPr lang="en-US" sz="2800" b="0" dirty="0">
                <a:solidFill>
                  <a:srgbClr val="1E4678"/>
                </a:solidFill>
              </a:rPr>
              <a:t>Leverage the parent </a:t>
            </a:r>
            <a:r>
              <a:rPr lang="en-US" sz="2800" b="0" dirty="0" err="1">
                <a:solidFill>
                  <a:srgbClr val="1E4678"/>
                </a:solidFill>
              </a:rPr>
              <a:t>organisations</a:t>
            </a:r>
            <a:r>
              <a:rPr lang="en-US" sz="2800" b="0" dirty="0">
                <a:solidFill>
                  <a:srgbClr val="1E4678"/>
                </a:solidFill>
              </a:rPr>
              <a:t>, subcommittees, subordinate projects and other relevant initiatives</a:t>
            </a:r>
          </a:p>
          <a:p>
            <a:pPr marL="342900" indent="-342900">
              <a:spcAft>
                <a:spcPts val="500"/>
              </a:spcAft>
              <a:buFont typeface="Arial" panose="020B0604020202020204" pitchFamily="34" charset="0"/>
              <a:buChar char="•"/>
            </a:pPr>
            <a:r>
              <a:rPr lang="en-US" sz="2800" b="0" dirty="0">
                <a:solidFill>
                  <a:srgbClr val="1E4678"/>
                </a:solidFill>
              </a:rPr>
              <a:t>Nurture and develop partnerships with stakeholders to enhance visibility and efficiency</a:t>
            </a:r>
          </a:p>
          <a:p>
            <a:pPr marL="342900" indent="-342900">
              <a:spcAft>
                <a:spcPts val="500"/>
              </a:spcAft>
              <a:buFont typeface="Arial" panose="020B0604020202020204" pitchFamily="34" charset="0"/>
              <a:buChar char="•"/>
            </a:pPr>
            <a:r>
              <a:rPr lang="en-US" sz="2800" b="0" dirty="0">
                <a:solidFill>
                  <a:srgbClr val="1E4678"/>
                </a:solidFill>
              </a:rPr>
              <a:t>Ensure the entire ocean space is considered</a:t>
            </a:r>
          </a:p>
          <a:p>
            <a:pPr marL="342900" indent="-342900">
              <a:spcAft>
                <a:spcPts val="500"/>
              </a:spcAft>
              <a:buFont typeface="Arial" panose="020B0604020202020204" pitchFamily="34" charset="0"/>
              <a:buChar char="•"/>
            </a:pPr>
            <a:r>
              <a:rPr lang="en-US" sz="2800" b="0" dirty="0">
                <a:solidFill>
                  <a:srgbClr val="1E4678"/>
                </a:solidFill>
              </a:rPr>
              <a:t>Ensure open, diverse, equitable and </a:t>
            </a:r>
            <a:r>
              <a:rPr lang="en-US" sz="2800" b="0">
                <a:solidFill>
                  <a:srgbClr val="1E4678"/>
                </a:solidFill>
              </a:rPr>
              <a:t>inclusive cultures</a:t>
            </a:r>
            <a:endParaRPr lang="en-US" sz="2400" dirty="0"/>
          </a:p>
        </p:txBody>
      </p:sp>
      <p:sp>
        <p:nvSpPr>
          <p:cNvPr id="6" name="TextBox 5">
            <a:extLst>
              <a:ext uri="{FF2B5EF4-FFF2-40B4-BE49-F238E27FC236}">
                <a16:creationId xmlns:a16="http://schemas.microsoft.com/office/drawing/2014/main" id="{D1E80F1E-5D78-E2F1-366B-8855F93B74FD}"/>
              </a:ext>
            </a:extLst>
          </p:cNvPr>
          <p:cNvSpPr txBox="1"/>
          <p:nvPr/>
        </p:nvSpPr>
        <p:spPr>
          <a:xfrm>
            <a:off x="8815754" y="352512"/>
            <a:ext cx="7971692" cy="6309420"/>
          </a:xfrm>
          <a:prstGeom prst="rect">
            <a:avLst/>
          </a:prstGeom>
          <a:noFill/>
        </p:spPr>
        <p:txBody>
          <a:bodyPr wrap="square" rtlCol="0">
            <a:spAutoFit/>
          </a:bodyPr>
          <a:lstStyle/>
          <a:p>
            <a:r>
              <a:rPr kumimoji="0" lang="en-US" sz="3600" b="1" i="0" u="none" strike="noStrike" kern="1200" cap="none" spc="0" normalizeH="0" baseline="0" noProof="0" dirty="0">
                <a:ln>
                  <a:noFill/>
                </a:ln>
                <a:solidFill>
                  <a:srgbClr val="1E4678"/>
                </a:solidFill>
                <a:effectLst/>
                <a:uLnTx/>
                <a:uFillTx/>
                <a:latin typeface="Calibri"/>
                <a:ea typeface="+mj-ea"/>
                <a:cs typeface="Arial" charset="0"/>
              </a:rPr>
              <a:t>A better or enhanced future – building on the past 120 years </a:t>
            </a:r>
          </a:p>
          <a:p>
            <a:endParaRPr kumimoji="0" lang="en-US" sz="3600" b="1" i="0" u="none" strike="noStrike" kern="1200" cap="none" spc="0" normalizeH="0" baseline="0" noProof="0" dirty="0">
              <a:ln>
                <a:noFill/>
              </a:ln>
              <a:solidFill>
                <a:srgbClr val="1E4678"/>
              </a:solidFill>
              <a:effectLst/>
              <a:uLnTx/>
              <a:uFillTx/>
              <a:latin typeface="Calibri"/>
              <a:ea typeface="+mj-ea"/>
              <a:cs typeface="Arial" charset="0"/>
            </a:endParaRPr>
          </a:p>
          <a:p>
            <a:pPr marL="342900" indent="-342900">
              <a:spcAft>
                <a:spcPts val="600"/>
              </a:spcAft>
              <a:buFont typeface="Arial" panose="020B0604020202020204" pitchFamily="34" charset="0"/>
              <a:buChar char="•"/>
            </a:pPr>
            <a:r>
              <a:rPr lang="en-US" sz="2800" b="0" dirty="0">
                <a:solidFill>
                  <a:srgbClr val="1E4678"/>
                </a:solidFill>
              </a:rPr>
              <a:t>Evolve GEBCO’s governance to allow the </a:t>
            </a:r>
            <a:r>
              <a:rPr lang="en-US" sz="2800" b="0" dirty="0" err="1">
                <a:solidFill>
                  <a:srgbClr val="1E4678"/>
                </a:solidFill>
              </a:rPr>
              <a:t>programme</a:t>
            </a:r>
            <a:r>
              <a:rPr lang="en-US" sz="2800" b="0" dirty="0">
                <a:solidFill>
                  <a:srgbClr val="1E4678"/>
                </a:solidFill>
              </a:rPr>
              <a:t> and community to effectively exert itself as the thought leaders </a:t>
            </a:r>
          </a:p>
          <a:p>
            <a:pPr marL="342900" indent="-342900">
              <a:spcAft>
                <a:spcPts val="600"/>
              </a:spcAft>
              <a:buFont typeface="Arial" panose="020B0604020202020204" pitchFamily="34" charset="0"/>
              <a:buChar char="•"/>
            </a:pPr>
            <a:r>
              <a:rPr lang="en-US" sz="2800" b="0" dirty="0">
                <a:solidFill>
                  <a:srgbClr val="1E4678"/>
                </a:solidFill>
              </a:rPr>
              <a:t>Promote and acquire an expanding type of datasets </a:t>
            </a:r>
          </a:p>
          <a:p>
            <a:pPr marL="342900" indent="-342900">
              <a:spcAft>
                <a:spcPts val="600"/>
              </a:spcAft>
              <a:buFont typeface="Arial" panose="020B0604020202020204" pitchFamily="34" charset="0"/>
              <a:buChar char="•"/>
            </a:pPr>
            <a:r>
              <a:rPr lang="en-US" sz="2800" b="0" dirty="0">
                <a:solidFill>
                  <a:srgbClr val="1E4678"/>
                </a:solidFill>
              </a:rPr>
              <a:t>Support coastal communities and indigenous knowledge. </a:t>
            </a:r>
          </a:p>
          <a:p>
            <a:pPr marL="342900" indent="-342900">
              <a:spcAft>
                <a:spcPts val="600"/>
              </a:spcAft>
              <a:buFont typeface="Arial" panose="020B0604020202020204" pitchFamily="34" charset="0"/>
              <a:buChar char="•"/>
            </a:pPr>
            <a:r>
              <a:rPr lang="en-US" sz="2800" b="0" dirty="0">
                <a:solidFill>
                  <a:srgbClr val="1E4678"/>
                </a:solidFill>
              </a:rPr>
              <a:t>Support ocean literacy to raise awareness </a:t>
            </a:r>
          </a:p>
          <a:p>
            <a:pPr marL="342900" indent="-342900">
              <a:spcAft>
                <a:spcPts val="600"/>
              </a:spcAft>
              <a:buFont typeface="Arial" panose="020B0604020202020204" pitchFamily="34" charset="0"/>
              <a:buChar char="•"/>
            </a:pPr>
            <a:r>
              <a:rPr lang="en-US" sz="2800" b="0" dirty="0">
                <a:solidFill>
                  <a:srgbClr val="1E4678"/>
                </a:solidFill>
              </a:rPr>
              <a:t>Endeavour to promote the development of new technology </a:t>
            </a:r>
            <a:br>
              <a:rPr lang="en-US" sz="3200" dirty="0"/>
            </a:br>
            <a:endParaRPr lang="en-US" sz="2400" dirty="0"/>
          </a:p>
        </p:txBody>
      </p:sp>
    </p:spTree>
    <p:extLst>
      <p:ext uri="{BB962C8B-B14F-4D97-AF65-F5344CB8AC3E}">
        <p14:creationId xmlns:p14="http://schemas.microsoft.com/office/powerpoint/2010/main" val="2256727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5A149-F79D-2C75-0F2E-CB35CEF1903E}"/>
              </a:ext>
            </a:extLst>
          </p:cNvPr>
          <p:cNvSpPr>
            <a:spLocks noGrp="1"/>
          </p:cNvSpPr>
          <p:nvPr>
            <p:ph type="ctrTitle"/>
          </p:nvPr>
        </p:nvSpPr>
        <p:spPr>
          <a:xfrm>
            <a:off x="1811688" y="235464"/>
            <a:ext cx="11728335" cy="924357"/>
          </a:xfrm>
        </p:spPr>
        <p:txBody>
          <a:bodyPr>
            <a:normAutofit fontScale="90000"/>
          </a:bodyPr>
          <a:lstStyle/>
          <a:p>
            <a:pPr>
              <a:lnSpc>
                <a:spcPct val="125000"/>
              </a:lnSpc>
              <a:spcAft>
                <a:spcPts val="1680"/>
              </a:spcAft>
            </a:pPr>
            <a:r>
              <a:rPr lang="en-GB" sz="2520" b="1" spc="140" dirty="0">
                <a:solidFill>
                  <a:srgbClr val="00206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The General Bathymetry Chart of the Ocean </a:t>
            </a:r>
            <a:br>
              <a:rPr lang="en-GB" sz="2520" b="1" spc="140" dirty="0">
                <a:solidFill>
                  <a:srgbClr val="00206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br>
            <a:r>
              <a:rPr lang="en-GB" sz="2520" b="1" spc="140" dirty="0">
                <a:solidFill>
                  <a:srgbClr val="00206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OUR STRATEGY 2023-2028 </a:t>
            </a:r>
            <a:endParaRPr lang="en-NZ" dirty="0"/>
          </a:p>
        </p:txBody>
      </p:sp>
      <p:sp>
        <p:nvSpPr>
          <p:cNvPr id="4" name="Oval 3">
            <a:extLst>
              <a:ext uri="{FF2B5EF4-FFF2-40B4-BE49-F238E27FC236}">
                <a16:creationId xmlns:a16="http://schemas.microsoft.com/office/drawing/2014/main" id="{93C56032-0ABC-A400-A43F-1C0984BB7B08}"/>
              </a:ext>
            </a:extLst>
          </p:cNvPr>
          <p:cNvSpPr/>
          <p:nvPr/>
        </p:nvSpPr>
        <p:spPr>
          <a:xfrm>
            <a:off x="5449695" y="1159821"/>
            <a:ext cx="5494513" cy="3012902"/>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840"/>
              </a:spcAft>
            </a:pPr>
            <a:r>
              <a:rPr lang="en-NZ" sz="2520" b="1" dirty="0">
                <a:solidFill>
                  <a:srgbClr val="002060"/>
                </a:solidFill>
                <a:latin typeface="Arial" panose="020B0604020202020204" pitchFamily="34" charset="0"/>
                <a:ea typeface="Times New Roman" panose="02020603050405020304" pitchFamily="18" charset="0"/>
              </a:rPr>
              <a:t>Vision </a:t>
            </a:r>
          </a:p>
          <a:p>
            <a:pPr algn="ctr"/>
            <a:r>
              <a:rPr lang="en-US" sz="2520" dirty="0">
                <a:solidFill>
                  <a:srgbClr val="002060"/>
                </a:solidFill>
                <a:latin typeface="Arial" panose="020B0604020202020204" pitchFamily="34" charset="0"/>
                <a:ea typeface="Times New Roman" panose="02020603050405020304" pitchFamily="18" charset="0"/>
              </a:rPr>
              <a:t>To bring knowledge about our planet’s seabed to everyone</a:t>
            </a:r>
            <a:endParaRPr lang="en-NZ" sz="2520" dirty="0">
              <a:solidFill>
                <a:srgbClr val="002060"/>
              </a:solidFill>
              <a:latin typeface="Calibri" panose="020F0502020204030204" pitchFamily="34" charset="0"/>
              <a:ea typeface="Calibri" panose="020F0502020204030204" pitchFamily="34" charset="0"/>
            </a:endParaRPr>
          </a:p>
        </p:txBody>
      </p:sp>
      <p:sp>
        <p:nvSpPr>
          <p:cNvPr id="5" name="Rectangle: Rounded Corners 4">
            <a:extLst>
              <a:ext uri="{FF2B5EF4-FFF2-40B4-BE49-F238E27FC236}">
                <a16:creationId xmlns:a16="http://schemas.microsoft.com/office/drawing/2014/main" id="{C295D07B-93CB-81D0-6E64-7B726206AFD3}"/>
              </a:ext>
            </a:extLst>
          </p:cNvPr>
          <p:cNvSpPr/>
          <p:nvPr/>
        </p:nvSpPr>
        <p:spPr>
          <a:xfrm>
            <a:off x="297408" y="888899"/>
            <a:ext cx="5094778" cy="4915039"/>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40"/>
              </a:lnSpc>
              <a:spcAft>
                <a:spcPts val="1400"/>
              </a:spcAft>
            </a:pPr>
            <a:r>
              <a:rPr lang="en-NZ" sz="2964" b="1" dirty="0">
                <a:solidFill>
                  <a:schemeClr val="bg1"/>
                </a:solidFill>
                <a:latin typeface="Calibri" panose="020F0502020204030204" pitchFamily="34" charset="0"/>
                <a:ea typeface="Calibri" panose="020F0502020204030204" pitchFamily="34" charset="0"/>
              </a:rPr>
              <a:t>Pillar 1 - Data</a:t>
            </a:r>
            <a:r>
              <a:rPr lang="en-NZ" sz="2240" dirty="0">
                <a:solidFill>
                  <a:schemeClr val="bg1"/>
                </a:solidFill>
                <a:latin typeface="Calibri" panose="020F0502020204030204" pitchFamily="34" charset="0"/>
                <a:ea typeface="Calibri" panose="020F0502020204030204" pitchFamily="34" charset="0"/>
              </a:rPr>
              <a:t> </a:t>
            </a:r>
          </a:p>
          <a:p>
            <a:pPr>
              <a:lnSpc>
                <a:spcPts val="2240"/>
              </a:lnSpc>
              <a:spcAft>
                <a:spcPts val="840"/>
              </a:spcAft>
            </a:pPr>
            <a:r>
              <a:rPr lang="en-NZ" sz="1680" u="sng" dirty="0">
                <a:solidFill>
                  <a:schemeClr val="bg1"/>
                </a:solidFill>
                <a:latin typeface="Calibri" panose="020F0502020204030204" pitchFamily="34" charset="0"/>
              </a:rPr>
              <a:t>Outcome 1-</a:t>
            </a:r>
            <a:r>
              <a:rPr lang="en-NZ" sz="1680" dirty="0">
                <a:solidFill>
                  <a:schemeClr val="bg1"/>
                </a:solidFill>
                <a:latin typeface="Calibri" panose="020F0502020204030204" pitchFamily="34" charset="0"/>
              </a:rPr>
              <a:t> A fully explored and well understood global seabed supporting improved scientific knowledge and decision making on sustainable ocean management, conservation and economy of our planet. </a:t>
            </a:r>
          </a:p>
          <a:p>
            <a:pPr>
              <a:lnSpc>
                <a:spcPts val="2240"/>
              </a:lnSpc>
              <a:spcAft>
                <a:spcPts val="840"/>
              </a:spcAft>
            </a:pPr>
            <a:r>
              <a:rPr lang="en-NZ" sz="1680" u="sng" dirty="0">
                <a:solidFill>
                  <a:schemeClr val="bg1"/>
                </a:solidFill>
                <a:latin typeface="Calibri" panose="020F0502020204030204" pitchFamily="34" charset="0"/>
              </a:rPr>
              <a:t>Outcome 2 </a:t>
            </a:r>
            <a:r>
              <a:rPr lang="en-NZ" sz="1680" dirty="0">
                <a:solidFill>
                  <a:schemeClr val="bg1"/>
                </a:solidFill>
                <a:latin typeface="Calibri" panose="020F0502020204030204" pitchFamily="34" charset="0"/>
              </a:rPr>
              <a:t>- An open and equitable (free and easy) access to comprehensive seabed data and information for everyone</a:t>
            </a:r>
          </a:p>
          <a:p>
            <a:pPr>
              <a:lnSpc>
                <a:spcPts val="2240"/>
              </a:lnSpc>
              <a:spcAft>
                <a:spcPts val="840"/>
              </a:spcAft>
            </a:pPr>
            <a:r>
              <a:rPr lang="en-NZ" sz="1680" u="sng" dirty="0">
                <a:solidFill>
                  <a:schemeClr val="bg1"/>
                </a:solidFill>
                <a:latin typeface="Calibri" panose="020F0502020204030204" pitchFamily="34" charset="0"/>
              </a:rPr>
              <a:t>Objective</a:t>
            </a:r>
            <a:r>
              <a:rPr lang="en-NZ" sz="1680" dirty="0">
                <a:solidFill>
                  <a:schemeClr val="bg1"/>
                </a:solidFill>
                <a:latin typeface="Calibri" panose="020F0502020204030204" pitchFamily="34" charset="0"/>
              </a:rPr>
              <a:t>: To compile, maintain and improve the most accurate, reliable and relevant seabed datasets based on internationally approved geospatial standards focused on bathymetry and undersea feature gazetteer</a:t>
            </a:r>
          </a:p>
        </p:txBody>
      </p:sp>
      <p:sp>
        <p:nvSpPr>
          <p:cNvPr id="7" name="Rectangle: Rounded Corners 6">
            <a:extLst>
              <a:ext uri="{FF2B5EF4-FFF2-40B4-BE49-F238E27FC236}">
                <a16:creationId xmlns:a16="http://schemas.microsoft.com/office/drawing/2014/main" id="{9A90EC20-2FE9-7252-F335-A8B88AEBB82E}"/>
              </a:ext>
            </a:extLst>
          </p:cNvPr>
          <p:cNvSpPr/>
          <p:nvPr/>
        </p:nvSpPr>
        <p:spPr>
          <a:xfrm>
            <a:off x="10944208" y="414139"/>
            <a:ext cx="5827179" cy="301290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40"/>
              </a:lnSpc>
              <a:spcAft>
                <a:spcPts val="1400"/>
              </a:spcAft>
            </a:pPr>
            <a:r>
              <a:rPr lang="en-NZ" sz="2964" b="1" dirty="0">
                <a:solidFill>
                  <a:schemeClr val="bg1"/>
                </a:solidFill>
                <a:latin typeface="Calibri" panose="020F0502020204030204" pitchFamily="34" charset="0"/>
                <a:ea typeface="Calibri" panose="020F0502020204030204" pitchFamily="34" charset="0"/>
              </a:rPr>
              <a:t>Pillar 2 - </a:t>
            </a:r>
            <a:r>
              <a:rPr lang="en-NZ" sz="2964" b="1" dirty="0">
                <a:solidFill>
                  <a:schemeClr val="bg1"/>
                </a:solidFill>
                <a:latin typeface="Calibri" panose="020F0502020204030204" pitchFamily="34" charset="0"/>
              </a:rPr>
              <a:t>Technology and standards </a:t>
            </a:r>
          </a:p>
          <a:p>
            <a:pPr>
              <a:lnSpc>
                <a:spcPts val="2240"/>
              </a:lnSpc>
              <a:spcAft>
                <a:spcPts val="840"/>
              </a:spcAft>
            </a:pPr>
            <a:r>
              <a:rPr lang="en-NZ" sz="1680" u="sng" dirty="0">
                <a:solidFill>
                  <a:schemeClr val="bg1"/>
                </a:solidFill>
                <a:latin typeface="Calibri" panose="020F0502020204030204" pitchFamily="34" charset="0"/>
              </a:rPr>
              <a:t>Outcome</a:t>
            </a:r>
            <a:r>
              <a:rPr lang="en-NZ" sz="1680" dirty="0">
                <a:solidFill>
                  <a:schemeClr val="bg1"/>
                </a:solidFill>
                <a:latin typeface="Calibri" panose="020F0502020204030204" pitchFamily="34" charset="0"/>
              </a:rPr>
              <a:t>: </a:t>
            </a:r>
            <a:r>
              <a:rPr lang="en-US" sz="1680" dirty="0">
                <a:solidFill>
                  <a:schemeClr val="bg1"/>
                </a:solidFill>
                <a:latin typeface="Calibri" panose="020F0502020204030204" pitchFamily="34" charset="0"/>
              </a:rPr>
              <a:t>Innovative technologies and standards improving data value chain, maximize benefits for GEBCO and the broader community</a:t>
            </a:r>
          </a:p>
          <a:p>
            <a:pPr>
              <a:lnSpc>
                <a:spcPts val="2240"/>
              </a:lnSpc>
              <a:spcAft>
                <a:spcPts val="840"/>
              </a:spcAft>
            </a:pPr>
            <a:r>
              <a:rPr lang="en-NZ" sz="1680" u="sng" dirty="0">
                <a:solidFill>
                  <a:schemeClr val="bg1"/>
                </a:solidFill>
                <a:latin typeface="Calibri" panose="020F0502020204030204" pitchFamily="34" charset="0"/>
              </a:rPr>
              <a:t>Objective </a:t>
            </a:r>
            <a:r>
              <a:rPr lang="en-NZ" sz="1680" dirty="0">
                <a:solidFill>
                  <a:schemeClr val="bg1"/>
                </a:solidFill>
                <a:latin typeface="Calibri" panose="020F0502020204030204" pitchFamily="34" charset="0"/>
              </a:rPr>
              <a:t>: To actively support, promote and use innovative solutions to continuously improve our seabed data value chain, including solutions contributing to ocean management, conservation and economy of our planet.</a:t>
            </a:r>
          </a:p>
        </p:txBody>
      </p:sp>
      <p:sp>
        <p:nvSpPr>
          <p:cNvPr id="11" name="Rectangle: Rounded Corners 10">
            <a:extLst>
              <a:ext uri="{FF2B5EF4-FFF2-40B4-BE49-F238E27FC236}">
                <a16:creationId xmlns:a16="http://schemas.microsoft.com/office/drawing/2014/main" id="{23A83E53-C7D4-3981-9534-9B591ADBD9CB}"/>
              </a:ext>
            </a:extLst>
          </p:cNvPr>
          <p:cNvSpPr/>
          <p:nvPr/>
        </p:nvSpPr>
        <p:spPr>
          <a:xfrm>
            <a:off x="132597" y="5995195"/>
            <a:ext cx="5259589" cy="3453929"/>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40"/>
              </a:lnSpc>
              <a:spcAft>
                <a:spcPts val="1400"/>
              </a:spcAft>
            </a:pPr>
            <a:r>
              <a:rPr lang="en-NZ" sz="2964" b="1" dirty="0">
                <a:solidFill>
                  <a:schemeClr val="bg1"/>
                </a:solidFill>
                <a:latin typeface="Calibri" panose="020F0502020204030204" pitchFamily="34" charset="0"/>
                <a:ea typeface="Calibri" panose="020F0502020204030204" pitchFamily="34" charset="0"/>
              </a:rPr>
              <a:t>Pillar 4 - </a:t>
            </a:r>
            <a:r>
              <a:rPr lang="en-NZ" sz="2964" b="1" dirty="0">
                <a:solidFill>
                  <a:schemeClr val="bg1"/>
                </a:solidFill>
                <a:latin typeface="Calibri" panose="020F0502020204030204" pitchFamily="34" charset="0"/>
              </a:rPr>
              <a:t>Capacity</a:t>
            </a:r>
            <a:r>
              <a:rPr lang="en-NZ" sz="2240" b="1" dirty="0">
                <a:solidFill>
                  <a:schemeClr val="bg1"/>
                </a:solidFill>
                <a:latin typeface="Calibri" panose="020F0502020204030204" pitchFamily="34" charset="0"/>
                <a:ea typeface="Calibri" panose="020F0502020204030204" pitchFamily="34" charset="0"/>
              </a:rPr>
              <a:t>  </a:t>
            </a:r>
          </a:p>
          <a:p>
            <a:pPr>
              <a:lnSpc>
                <a:spcPts val="2240"/>
              </a:lnSpc>
              <a:spcAft>
                <a:spcPts val="840"/>
              </a:spcAft>
            </a:pPr>
            <a:r>
              <a:rPr lang="en-NZ" sz="1680" u="sng" dirty="0">
                <a:solidFill>
                  <a:schemeClr val="bg1"/>
                </a:solidFill>
                <a:latin typeface="Calibri" panose="020F0502020204030204" pitchFamily="34" charset="0"/>
              </a:rPr>
              <a:t>Outcome -</a:t>
            </a:r>
            <a:r>
              <a:rPr lang="en-NZ" sz="1680" dirty="0">
                <a:solidFill>
                  <a:schemeClr val="bg1"/>
                </a:solidFill>
                <a:latin typeface="Calibri" panose="020F0502020204030204" pitchFamily="34" charset="0"/>
              </a:rPr>
              <a:t> </a:t>
            </a:r>
            <a:r>
              <a:rPr lang="en-US" sz="1680" dirty="0">
                <a:solidFill>
                  <a:schemeClr val="bg1"/>
                </a:solidFill>
                <a:latin typeface="Calibri" panose="020F0502020204030204" pitchFamily="34" charset="0"/>
              </a:rPr>
              <a:t>An engaged, qualified and diverse global community of professionals inspired to support GEBCO in executing its mission and vision</a:t>
            </a:r>
          </a:p>
          <a:p>
            <a:pPr>
              <a:lnSpc>
                <a:spcPts val="2240"/>
              </a:lnSpc>
              <a:spcAft>
                <a:spcPts val="840"/>
              </a:spcAft>
            </a:pPr>
            <a:r>
              <a:rPr lang="en-NZ" sz="1680" u="sng" dirty="0">
                <a:solidFill>
                  <a:schemeClr val="bg1"/>
                </a:solidFill>
                <a:latin typeface="Calibri" panose="020F0502020204030204" pitchFamily="34" charset="0"/>
              </a:rPr>
              <a:t>Objectives</a:t>
            </a:r>
            <a:r>
              <a:rPr lang="en-NZ" sz="1680" dirty="0">
                <a:solidFill>
                  <a:schemeClr val="bg1"/>
                </a:solidFill>
                <a:latin typeface="Calibri" panose="020F0502020204030204" pitchFamily="34" charset="0"/>
              </a:rPr>
              <a:t>: </a:t>
            </a:r>
            <a:r>
              <a:rPr lang="en-US" sz="1680" dirty="0">
                <a:solidFill>
                  <a:schemeClr val="bg1"/>
                </a:solidFill>
                <a:latin typeface="Calibri" panose="020F0502020204030204" pitchFamily="34" charset="0"/>
              </a:rPr>
              <a:t>Establish a globally distributed network of facilities and experts to support communication, encourage education and promote training</a:t>
            </a:r>
          </a:p>
          <a:p>
            <a:pPr>
              <a:lnSpc>
                <a:spcPts val="2240"/>
              </a:lnSpc>
              <a:spcAft>
                <a:spcPts val="840"/>
              </a:spcAft>
              <a:tabLst>
                <a:tab pos="633413" algn="l"/>
              </a:tabLst>
            </a:pPr>
            <a:r>
              <a:rPr lang="en-US" sz="1680" dirty="0">
                <a:solidFill>
                  <a:schemeClr val="bg1"/>
                </a:solidFill>
                <a:latin typeface="Calibri" panose="020F0502020204030204" pitchFamily="34" charset="0"/>
              </a:rPr>
              <a:t>To double global ocean mapping capacity in the next five years</a:t>
            </a:r>
          </a:p>
        </p:txBody>
      </p:sp>
      <p:sp>
        <p:nvSpPr>
          <p:cNvPr id="12" name="Rectangle: Rounded Corners 11">
            <a:extLst>
              <a:ext uri="{FF2B5EF4-FFF2-40B4-BE49-F238E27FC236}">
                <a16:creationId xmlns:a16="http://schemas.microsoft.com/office/drawing/2014/main" id="{91017EE5-EB6F-04B0-2A79-32FF922BB6A8}"/>
              </a:ext>
            </a:extLst>
          </p:cNvPr>
          <p:cNvSpPr/>
          <p:nvPr/>
        </p:nvSpPr>
        <p:spPr>
          <a:xfrm>
            <a:off x="6210126" y="6898318"/>
            <a:ext cx="10561263" cy="2550806"/>
          </a:xfrm>
          <a:prstGeom prst="roundRect">
            <a:avLst/>
          </a:prstGeom>
          <a:solidFill>
            <a:srgbClr val="2D20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40"/>
              </a:lnSpc>
              <a:spcAft>
                <a:spcPts val="1400"/>
              </a:spcAft>
            </a:pPr>
            <a:r>
              <a:rPr lang="en-NZ" sz="2964" b="1" dirty="0">
                <a:solidFill>
                  <a:schemeClr val="bg1"/>
                </a:solidFill>
                <a:latin typeface="Calibri" panose="020F0502020204030204" pitchFamily="34" charset="0"/>
                <a:ea typeface="Calibri" panose="020F0502020204030204" pitchFamily="34" charset="0"/>
              </a:rPr>
              <a:t>Pillar 5 - </a:t>
            </a:r>
            <a:r>
              <a:rPr lang="en-NZ" sz="2964" b="1" dirty="0">
                <a:solidFill>
                  <a:schemeClr val="bg1"/>
                </a:solidFill>
                <a:latin typeface="Calibri" panose="020F0502020204030204" pitchFamily="34" charset="0"/>
              </a:rPr>
              <a:t>Governance</a:t>
            </a:r>
          </a:p>
          <a:p>
            <a:pPr>
              <a:lnSpc>
                <a:spcPts val="2240"/>
              </a:lnSpc>
              <a:spcAft>
                <a:spcPts val="840"/>
              </a:spcAft>
            </a:pPr>
            <a:r>
              <a:rPr lang="en-NZ" sz="1680" u="sng" dirty="0">
                <a:solidFill>
                  <a:schemeClr val="bg1"/>
                </a:solidFill>
                <a:latin typeface="Calibri" panose="020F0502020204030204" pitchFamily="34" charset="0"/>
              </a:rPr>
              <a:t>Outcome 1 </a:t>
            </a:r>
            <a:r>
              <a:rPr lang="en-US" sz="1680" dirty="0">
                <a:solidFill>
                  <a:schemeClr val="bg1"/>
                </a:solidFill>
                <a:latin typeface="Calibri" panose="020F0502020204030204" pitchFamily="34" charset="0"/>
              </a:rPr>
              <a:t>An adequately funded long-term program under the IHO and IOC </a:t>
            </a:r>
          </a:p>
          <a:p>
            <a:pPr>
              <a:lnSpc>
                <a:spcPts val="2240"/>
              </a:lnSpc>
              <a:spcAft>
                <a:spcPts val="840"/>
              </a:spcAft>
            </a:pPr>
            <a:r>
              <a:rPr lang="en-NZ" sz="1680" u="sng" dirty="0">
                <a:solidFill>
                  <a:schemeClr val="bg1"/>
                </a:solidFill>
                <a:latin typeface="Calibri" panose="020F0502020204030204" pitchFamily="34" charset="0"/>
              </a:rPr>
              <a:t>Outcome 2</a:t>
            </a:r>
            <a:r>
              <a:rPr lang="en-NZ" sz="1680" dirty="0">
                <a:solidFill>
                  <a:schemeClr val="bg1"/>
                </a:solidFill>
                <a:latin typeface="Calibri" panose="020F0502020204030204" pitchFamily="34" charset="0"/>
              </a:rPr>
              <a:t> </a:t>
            </a:r>
            <a:r>
              <a:rPr lang="en-US" sz="1680" dirty="0">
                <a:solidFill>
                  <a:schemeClr val="bg1"/>
                </a:solidFill>
                <a:latin typeface="Calibri" panose="020F0502020204030204" pitchFamily="34" charset="0"/>
              </a:rPr>
              <a:t>An improved coordination of ocean mapping efforts that maximize benefits to all ocean stakeholders </a:t>
            </a:r>
          </a:p>
          <a:p>
            <a:pPr>
              <a:lnSpc>
                <a:spcPts val="2240"/>
              </a:lnSpc>
              <a:spcAft>
                <a:spcPts val="840"/>
              </a:spcAft>
            </a:pPr>
            <a:r>
              <a:rPr lang="en-NZ" sz="1680" u="sng" dirty="0">
                <a:solidFill>
                  <a:schemeClr val="bg1"/>
                </a:solidFill>
                <a:latin typeface="Calibri" panose="020F0502020204030204" pitchFamily="34" charset="0"/>
              </a:rPr>
              <a:t>Objectives</a:t>
            </a:r>
            <a:r>
              <a:rPr lang="en-NZ" sz="1680" dirty="0">
                <a:solidFill>
                  <a:schemeClr val="bg1"/>
                </a:solidFill>
                <a:latin typeface="Calibri" panose="020F0502020204030204" pitchFamily="34" charset="0"/>
              </a:rPr>
              <a:t>	</a:t>
            </a:r>
            <a:r>
              <a:rPr lang="en-US" sz="1680" dirty="0">
                <a:solidFill>
                  <a:schemeClr val="bg1"/>
                </a:solidFill>
                <a:latin typeface="Calibri" panose="020F0502020204030204" pitchFamily="34" charset="0"/>
              </a:rPr>
              <a:t>To build a sustainable GEBCO Marine Spatial Data Infrastructure (MSDI)</a:t>
            </a:r>
          </a:p>
          <a:p>
            <a:pPr>
              <a:lnSpc>
                <a:spcPts val="2240"/>
              </a:lnSpc>
              <a:spcAft>
                <a:spcPts val="840"/>
              </a:spcAft>
            </a:pPr>
            <a:r>
              <a:rPr lang="en-US" sz="1680" dirty="0">
                <a:solidFill>
                  <a:schemeClr val="bg1"/>
                </a:solidFill>
                <a:latin typeface="Calibri" panose="020F0502020204030204" pitchFamily="34" charset="0"/>
              </a:rPr>
              <a:t>To influence policy through robust science-based evidence to increasing support for sustained public and industry seabed mapping</a:t>
            </a:r>
          </a:p>
        </p:txBody>
      </p:sp>
      <p:sp>
        <p:nvSpPr>
          <p:cNvPr id="13" name="Rectangle: Rounded Corners 12">
            <a:extLst>
              <a:ext uri="{FF2B5EF4-FFF2-40B4-BE49-F238E27FC236}">
                <a16:creationId xmlns:a16="http://schemas.microsoft.com/office/drawing/2014/main" id="{6AB57F7C-0F72-FB33-14FD-1A6E55FFF727}"/>
              </a:ext>
            </a:extLst>
          </p:cNvPr>
          <p:cNvSpPr/>
          <p:nvPr/>
        </p:nvSpPr>
        <p:spPr>
          <a:xfrm>
            <a:off x="10944210" y="3624400"/>
            <a:ext cx="5827179" cy="287920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40"/>
              </a:lnSpc>
              <a:spcAft>
                <a:spcPts val="1400"/>
              </a:spcAft>
            </a:pPr>
            <a:r>
              <a:rPr lang="en-NZ" sz="2964" b="1" dirty="0">
                <a:solidFill>
                  <a:schemeClr val="bg1"/>
                </a:solidFill>
                <a:latin typeface="Calibri" panose="020F0502020204030204" pitchFamily="34" charset="0"/>
                <a:ea typeface="Calibri" panose="020F0502020204030204" pitchFamily="34" charset="0"/>
              </a:rPr>
              <a:t>Pillar 3 - </a:t>
            </a:r>
            <a:r>
              <a:rPr lang="en-NZ" sz="2964" b="1" dirty="0">
                <a:solidFill>
                  <a:schemeClr val="bg1"/>
                </a:solidFill>
                <a:latin typeface="Calibri" panose="020F0502020204030204" pitchFamily="34" charset="0"/>
              </a:rPr>
              <a:t>Community</a:t>
            </a:r>
          </a:p>
          <a:p>
            <a:pPr>
              <a:lnSpc>
                <a:spcPts val="2240"/>
              </a:lnSpc>
              <a:spcAft>
                <a:spcPts val="840"/>
              </a:spcAft>
            </a:pPr>
            <a:r>
              <a:rPr lang="en-NZ" sz="1680" u="sng" dirty="0">
                <a:solidFill>
                  <a:schemeClr val="bg1"/>
                </a:solidFill>
                <a:latin typeface="Calibri" panose="020F0502020204030204" pitchFamily="34" charset="0"/>
              </a:rPr>
              <a:t>Outcome: </a:t>
            </a:r>
            <a:r>
              <a:rPr lang="en-US" sz="1680" u="sng" dirty="0">
                <a:solidFill>
                  <a:schemeClr val="bg1"/>
                </a:solidFill>
                <a:latin typeface="Calibri" panose="020F0502020204030204" pitchFamily="34" charset="0"/>
              </a:rPr>
              <a:t>A </a:t>
            </a:r>
            <a:r>
              <a:rPr lang="en-US" sz="1680" dirty="0">
                <a:solidFill>
                  <a:schemeClr val="bg1"/>
                </a:solidFill>
                <a:latin typeface="Calibri" panose="020F0502020204030204" pitchFamily="34" charset="0"/>
              </a:rPr>
              <a:t>diverse community that understands the importance of GEBCO, and engages and actively contributes to the program.</a:t>
            </a:r>
          </a:p>
          <a:p>
            <a:pPr>
              <a:lnSpc>
                <a:spcPts val="2240"/>
              </a:lnSpc>
              <a:spcAft>
                <a:spcPts val="840"/>
              </a:spcAft>
            </a:pPr>
            <a:r>
              <a:rPr lang="en-NZ" sz="1680" u="sng" dirty="0">
                <a:solidFill>
                  <a:schemeClr val="bg1"/>
                </a:solidFill>
                <a:latin typeface="Calibri" panose="020F0502020204030204" pitchFamily="34" charset="0"/>
              </a:rPr>
              <a:t>Objective</a:t>
            </a:r>
            <a:r>
              <a:rPr lang="en-NZ" sz="1680" dirty="0">
                <a:solidFill>
                  <a:schemeClr val="bg1"/>
                </a:solidFill>
                <a:latin typeface="Calibri" panose="020F0502020204030204" pitchFamily="34" charset="0"/>
              </a:rPr>
              <a:t>: </a:t>
            </a:r>
            <a:r>
              <a:rPr lang="en-US" sz="1680" dirty="0">
                <a:solidFill>
                  <a:schemeClr val="bg1"/>
                </a:solidFill>
                <a:latin typeface="Calibri" panose="020F0502020204030204" pitchFamily="34" charset="0"/>
              </a:rPr>
              <a:t>Increase engagement with general public to improve their awareness of the relevance of GEBCO’s work </a:t>
            </a:r>
          </a:p>
          <a:p>
            <a:pPr>
              <a:lnSpc>
                <a:spcPts val="2240"/>
              </a:lnSpc>
              <a:spcAft>
                <a:spcPts val="840"/>
              </a:spcAft>
            </a:pPr>
            <a:r>
              <a:rPr lang="en-US" sz="1680" dirty="0">
                <a:solidFill>
                  <a:schemeClr val="bg1"/>
                </a:solidFill>
                <a:latin typeface="Calibri" panose="020F0502020204030204" pitchFamily="34" charset="0"/>
              </a:rPr>
              <a:t>Seek ongoing support of global leadership from all sectors and parent organizations for GEBCO</a:t>
            </a:r>
          </a:p>
        </p:txBody>
      </p:sp>
      <p:sp>
        <p:nvSpPr>
          <p:cNvPr id="6" name="Rectangle 5">
            <a:extLst>
              <a:ext uri="{FF2B5EF4-FFF2-40B4-BE49-F238E27FC236}">
                <a16:creationId xmlns:a16="http://schemas.microsoft.com/office/drawing/2014/main" id="{2B0C94B1-9B0D-1B8A-7F18-FA6432CFCB5A}"/>
              </a:ext>
            </a:extLst>
          </p:cNvPr>
          <p:cNvSpPr/>
          <p:nvPr/>
        </p:nvSpPr>
        <p:spPr>
          <a:xfrm>
            <a:off x="5734857" y="4172723"/>
            <a:ext cx="5094778" cy="243828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40"/>
              </a:lnSpc>
              <a:spcBef>
                <a:spcPts val="2520"/>
              </a:spcBef>
              <a:spcAft>
                <a:spcPts val="840"/>
              </a:spcAft>
            </a:pPr>
            <a:r>
              <a:rPr lang="en-NZ" sz="2964" b="1" dirty="0">
                <a:solidFill>
                  <a:srgbClr val="002060"/>
                </a:solidFill>
                <a:latin typeface="Arial" panose="020B0604020202020204" pitchFamily="34" charset="0"/>
              </a:rPr>
              <a:t>Mission</a:t>
            </a:r>
          </a:p>
          <a:p>
            <a:pPr algn="ctr">
              <a:lnSpc>
                <a:spcPts val="2240"/>
              </a:lnSpc>
              <a:spcAft>
                <a:spcPts val="1400"/>
              </a:spcAft>
            </a:pPr>
            <a:r>
              <a:rPr lang="en-US" sz="1800" dirty="0">
                <a:solidFill>
                  <a:srgbClr val="002060"/>
                </a:solidFill>
                <a:latin typeface="Arial" panose="020B0604020202020204" pitchFamily="34" charset="0"/>
                <a:ea typeface="Times New Roman" panose="02020603050405020304" pitchFamily="18" charset="0"/>
              </a:rPr>
              <a:t>To produce free, open and complete seabed data and information for the world’s oceans. This is achieved by enabling and inspiring seabed mapping efforts through international collaboration, technological innovation, capacity development, and education.</a:t>
            </a:r>
            <a:endParaRPr lang="en-NZ" sz="1800" dirty="0">
              <a:solidFill>
                <a:srgbClr val="00206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715015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33EE4-4667-41FA-0B7E-F25082225F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3866D0-A514-99D6-4B88-C2BF02A96F63}"/>
              </a:ext>
            </a:extLst>
          </p:cNvPr>
          <p:cNvSpPr>
            <a:spLocks noGrp="1"/>
          </p:cNvSpPr>
          <p:nvPr>
            <p:ph type="ctrTitle"/>
          </p:nvPr>
        </p:nvSpPr>
        <p:spPr>
          <a:xfrm>
            <a:off x="704783" y="632182"/>
            <a:ext cx="7829617" cy="924357"/>
          </a:xfrm>
        </p:spPr>
        <p:txBody>
          <a:bodyPr>
            <a:noAutofit/>
          </a:bodyPr>
          <a:lstStyle/>
          <a:p>
            <a:pPr>
              <a:lnSpc>
                <a:spcPct val="125000"/>
              </a:lnSpc>
              <a:spcAft>
                <a:spcPts val="1680"/>
              </a:spcAft>
            </a:pPr>
            <a:r>
              <a:rPr lang="en-GB" sz="2800" b="1" spc="140" dirty="0">
                <a:solidFill>
                  <a:srgbClr val="00206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The General Bathymetry Chart of the Ocean </a:t>
            </a:r>
            <a:br>
              <a:rPr lang="en-GB" sz="2800" b="1" spc="140" dirty="0">
                <a:solidFill>
                  <a:srgbClr val="00206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br>
            <a:r>
              <a:rPr lang="en-GB" sz="2800" b="1" spc="140" dirty="0">
                <a:solidFill>
                  <a:srgbClr val="00206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THE STRATEGY 2024-2028 </a:t>
            </a:r>
            <a:endParaRPr lang="en-NZ" sz="8800" dirty="0"/>
          </a:p>
        </p:txBody>
      </p:sp>
      <p:sp>
        <p:nvSpPr>
          <p:cNvPr id="4" name="Oval 3">
            <a:extLst>
              <a:ext uri="{FF2B5EF4-FFF2-40B4-BE49-F238E27FC236}">
                <a16:creationId xmlns:a16="http://schemas.microsoft.com/office/drawing/2014/main" id="{2B09F559-49DB-56C1-09EB-A4503C20F8DA}"/>
              </a:ext>
            </a:extLst>
          </p:cNvPr>
          <p:cNvSpPr/>
          <p:nvPr/>
        </p:nvSpPr>
        <p:spPr>
          <a:xfrm>
            <a:off x="1872335" y="1778252"/>
            <a:ext cx="5494513" cy="2438289"/>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840"/>
              </a:spcAft>
            </a:pPr>
            <a:r>
              <a:rPr lang="en-NZ" sz="2520" b="1" dirty="0">
                <a:solidFill>
                  <a:srgbClr val="002060"/>
                </a:solidFill>
                <a:latin typeface="Arial" panose="020B0604020202020204" pitchFamily="34" charset="0"/>
                <a:ea typeface="Times New Roman" panose="02020603050405020304" pitchFamily="18" charset="0"/>
              </a:rPr>
              <a:t>Vision </a:t>
            </a:r>
          </a:p>
          <a:p>
            <a:pPr algn="ctr"/>
            <a:r>
              <a:rPr lang="en-US" sz="2520" dirty="0">
                <a:solidFill>
                  <a:srgbClr val="002060"/>
                </a:solidFill>
                <a:latin typeface="Arial" panose="020B0604020202020204" pitchFamily="34" charset="0"/>
                <a:ea typeface="Times New Roman" panose="02020603050405020304" pitchFamily="18" charset="0"/>
              </a:rPr>
              <a:t>To bring knowledge about our planet’s seabed to everyone</a:t>
            </a:r>
            <a:endParaRPr lang="en-NZ" sz="2520" dirty="0">
              <a:solidFill>
                <a:srgbClr val="002060"/>
              </a:solidFill>
              <a:latin typeface="Calibri" panose="020F0502020204030204" pitchFamily="34" charset="0"/>
              <a:ea typeface="Calibri" panose="020F0502020204030204" pitchFamily="34" charset="0"/>
            </a:endParaRPr>
          </a:p>
        </p:txBody>
      </p:sp>
      <p:grpSp>
        <p:nvGrpSpPr>
          <p:cNvPr id="3" name="Group 2">
            <a:extLst>
              <a:ext uri="{FF2B5EF4-FFF2-40B4-BE49-F238E27FC236}">
                <a16:creationId xmlns:a16="http://schemas.microsoft.com/office/drawing/2014/main" id="{08CFFA72-26EF-969F-ED4D-707A27D572D8}"/>
              </a:ext>
            </a:extLst>
          </p:cNvPr>
          <p:cNvGrpSpPr/>
          <p:nvPr/>
        </p:nvGrpSpPr>
        <p:grpSpPr>
          <a:xfrm>
            <a:off x="10030407" y="940383"/>
            <a:ext cx="5166058" cy="6077217"/>
            <a:chOff x="152687" y="1070616"/>
            <a:chExt cx="5166058" cy="6077217"/>
          </a:xfrm>
        </p:grpSpPr>
        <p:sp>
          <p:nvSpPr>
            <p:cNvPr id="5" name="Rectangle: Rounded Corners 4">
              <a:extLst>
                <a:ext uri="{FF2B5EF4-FFF2-40B4-BE49-F238E27FC236}">
                  <a16:creationId xmlns:a16="http://schemas.microsoft.com/office/drawing/2014/main" id="{7613C081-8118-92E7-04AF-EB31912651C2}"/>
                </a:ext>
              </a:extLst>
            </p:cNvPr>
            <p:cNvSpPr/>
            <p:nvPr/>
          </p:nvSpPr>
          <p:spPr>
            <a:xfrm>
              <a:off x="216859" y="1070616"/>
              <a:ext cx="5037715" cy="1017204"/>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964" b="1" dirty="0">
                  <a:solidFill>
                    <a:schemeClr val="bg1"/>
                  </a:solidFill>
                  <a:latin typeface="Calibri" panose="020F0502020204030204" pitchFamily="34" charset="0"/>
                  <a:ea typeface="Calibri" panose="020F0502020204030204" pitchFamily="34" charset="0"/>
                </a:rPr>
                <a:t>Pillar 1 - Data</a:t>
              </a:r>
              <a:r>
                <a:rPr lang="en-NZ" sz="2240" dirty="0">
                  <a:solidFill>
                    <a:schemeClr val="bg1"/>
                  </a:solidFill>
                  <a:latin typeface="Calibri" panose="020F0502020204030204" pitchFamily="34" charset="0"/>
                  <a:ea typeface="Calibri" panose="020F0502020204030204" pitchFamily="34" charset="0"/>
                </a:rPr>
                <a:t> </a:t>
              </a:r>
            </a:p>
          </p:txBody>
        </p:sp>
        <p:sp>
          <p:nvSpPr>
            <p:cNvPr id="7" name="Rectangle: Rounded Corners 6">
              <a:extLst>
                <a:ext uri="{FF2B5EF4-FFF2-40B4-BE49-F238E27FC236}">
                  <a16:creationId xmlns:a16="http://schemas.microsoft.com/office/drawing/2014/main" id="{B6BE5C2E-B510-4812-0676-A5A1316EE50E}"/>
                </a:ext>
              </a:extLst>
            </p:cNvPr>
            <p:cNvSpPr/>
            <p:nvPr/>
          </p:nvSpPr>
          <p:spPr>
            <a:xfrm>
              <a:off x="188327" y="2325870"/>
              <a:ext cx="5094778" cy="101720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964" b="1" dirty="0">
                  <a:solidFill>
                    <a:schemeClr val="bg1"/>
                  </a:solidFill>
                  <a:latin typeface="Calibri" panose="020F0502020204030204" pitchFamily="34" charset="0"/>
                  <a:ea typeface="Calibri" panose="020F0502020204030204" pitchFamily="34" charset="0"/>
                </a:rPr>
                <a:t>Pillar 2 - </a:t>
              </a:r>
              <a:r>
                <a:rPr lang="en-NZ" sz="2964" b="1" dirty="0">
                  <a:solidFill>
                    <a:schemeClr val="bg1"/>
                  </a:solidFill>
                  <a:latin typeface="Calibri" panose="020F0502020204030204" pitchFamily="34" charset="0"/>
                </a:rPr>
                <a:t>Technology and standards </a:t>
              </a:r>
            </a:p>
          </p:txBody>
        </p:sp>
        <p:sp>
          <p:nvSpPr>
            <p:cNvPr id="11" name="Rectangle: Rounded Corners 10">
              <a:extLst>
                <a:ext uri="{FF2B5EF4-FFF2-40B4-BE49-F238E27FC236}">
                  <a16:creationId xmlns:a16="http://schemas.microsoft.com/office/drawing/2014/main" id="{BEB096B8-8418-A893-5233-884A211D8648}"/>
                </a:ext>
              </a:extLst>
            </p:cNvPr>
            <p:cNvSpPr/>
            <p:nvPr/>
          </p:nvSpPr>
          <p:spPr>
            <a:xfrm>
              <a:off x="152687" y="3581124"/>
              <a:ext cx="5094778" cy="1017204"/>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964" b="1" dirty="0">
                  <a:solidFill>
                    <a:schemeClr val="bg1"/>
                  </a:solidFill>
                  <a:latin typeface="Calibri" panose="020F0502020204030204" pitchFamily="34" charset="0"/>
                  <a:ea typeface="Calibri" panose="020F0502020204030204" pitchFamily="34" charset="0"/>
                </a:rPr>
                <a:t>Pillar 3 - </a:t>
              </a:r>
              <a:r>
                <a:rPr lang="en-NZ" sz="2964" b="1" dirty="0">
                  <a:solidFill>
                    <a:schemeClr val="bg1"/>
                  </a:solidFill>
                  <a:latin typeface="Calibri" panose="020F0502020204030204" pitchFamily="34" charset="0"/>
                </a:rPr>
                <a:t>Capacity</a:t>
              </a:r>
              <a:r>
                <a:rPr lang="en-NZ" sz="2240" b="1" dirty="0">
                  <a:solidFill>
                    <a:schemeClr val="bg1"/>
                  </a:solidFill>
                  <a:latin typeface="Calibri" panose="020F0502020204030204" pitchFamily="34" charset="0"/>
                  <a:ea typeface="Calibri" panose="020F0502020204030204" pitchFamily="34" charset="0"/>
                </a:rPr>
                <a:t>  </a:t>
              </a:r>
            </a:p>
          </p:txBody>
        </p:sp>
        <p:sp>
          <p:nvSpPr>
            <p:cNvPr id="12" name="Rectangle: Rounded Corners 11">
              <a:extLst>
                <a:ext uri="{FF2B5EF4-FFF2-40B4-BE49-F238E27FC236}">
                  <a16:creationId xmlns:a16="http://schemas.microsoft.com/office/drawing/2014/main" id="{5068B621-566F-790E-07A8-E0C48587B05F}"/>
                </a:ext>
              </a:extLst>
            </p:cNvPr>
            <p:cNvSpPr/>
            <p:nvPr/>
          </p:nvSpPr>
          <p:spPr>
            <a:xfrm>
              <a:off x="152687" y="6130629"/>
              <a:ext cx="5166058" cy="1017204"/>
            </a:xfrm>
            <a:prstGeom prst="roundRect">
              <a:avLst/>
            </a:prstGeom>
            <a:solidFill>
              <a:srgbClr val="2D20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964" b="1" dirty="0">
                  <a:solidFill>
                    <a:schemeClr val="bg1"/>
                  </a:solidFill>
                  <a:latin typeface="Calibri" panose="020F0502020204030204" pitchFamily="34" charset="0"/>
                  <a:ea typeface="Calibri" panose="020F0502020204030204" pitchFamily="34" charset="0"/>
                </a:rPr>
                <a:t>Pillar 5 - </a:t>
              </a:r>
              <a:r>
                <a:rPr lang="en-NZ" sz="2964" b="1" dirty="0">
                  <a:solidFill>
                    <a:schemeClr val="bg1"/>
                  </a:solidFill>
                  <a:latin typeface="Calibri" panose="020F0502020204030204" pitchFamily="34" charset="0"/>
                </a:rPr>
                <a:t>Governance</a:t>
              </a:r>
            </a:p>
          </p:txBody>
        </p:sp>
        <p:sp>
          <p:nvSpPr>
            <p:cNvPr id="13" name="Rectangle: Rounded Corners 12">
              <a:extLst>
                <a:ext uri="{FF2B5EF4-FFF2-40B4-BE49-F238E27FC236}">
                  <a16:creationId xmlns:a16="http://schemas.microsoft.com/office/drawing/2014/main" id="{F4C142ED-BD3E-E128-AE27-465DCD862305}"/>
                </a:ext>
              </a:extLst>
            </p:cNvPr>
            <p:cNvSpPr/>
            <p:nvPr/>
          </p:nvSpPr>
          <p:spPr>
            <a:xfrm>
              <a:off x="152687" y="4832714"/>
              <a:ext cx="5037715" cy="105620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964" b="1" dirty="0">
                  <a:solidFill>
                    <a:schemeClr val="bg1"/>
                  </a:solidFill>
                  <a:latin typeface="Calibri" panose="020F0502020204030204" pitchFamily="34" charset="0"/>
                  <a:ea typeface="Calibri" panose="020F0502020204030204" pitchFamily="34" charset="0"/>
                </a:rPr>
                <a:t>Pillar 4 - </a:t>
              </a:r>
              <a:r>
                <a:rPr lang="en-NZ" sz="2964" b="1" dirty="0">
                  <a:solidFill>
                    <a:schemeClr val="bg1"/>
                  </a:solidFill>
                  <a:latin typeface="Calibri" panose="020F0502020204030204" pitchFamily="34" charset="0"/>
                </a:rPr>
                <a:t>Community</a:t>
              </a:r>
            </a:p>
          </p:txBody>
        </p:sp>
      </p:grpSp>
      <p:sp>
        <p:nvSpPr>
          <p:cNvPr id="6" name="Rectangle 5">
            <a:extLst>
              <a:ext uri="{FF2B5EF4-FFF2-40B4-BE49-F238E27FC236}">
                <a16:creationId xmlns:a16="http://schemas.microsoft.com/office/drawing/2014/main" id="{959DE3F8-618D-ABBB-7729-5B34E8DF43F9}"/>
              </a:ext>
            </a:extLst>
          </p:cNvPr>
          <p:cNvSpPr/>
          <p:nvPr/>
        </p:nvSpPr>
        <p:spPr>
          <a:xfrm>
            <a:off x="1266693" y="4578810"/>
            <a:ext cx="6705796" cy="265063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40"/>
              </a:lnSpc>
              <a:spcBef>
                <a:spcPts val="2520"/>
              </a:spcBef>
              <a:spcAft>
                <a:spcPts val="840"/>
              </a:spcAft>
            </a:pPr>
            <a:r>
              <a:rPr lang="en-NZ" sz="2964" b="1" dirty="0">
                <a:solidFill>
                  <a:srgbClr val="002060"/>
                </a:solidFill>
                <a:latin typeface="Arial" panose="020B0604020202020204" pitchFamily="34" charset="0"/>
              </a:rPr>
              <a:t>Mission</a:t>
            </a:r>
          </a:p>
          <a:p>
            <a:pPr algn="ctr">
              <a:lnSpc>
                <a:spcPts val="2240"/>
              </a:lnSpc>
              <a:spcAft>
                <a:spcPts val="1400"/>
              </a:spcAft>
            </a:pPr>
            <a:r>
              <a:rPr lang="en-US" sz="2000" dirty="0">
                <a:solidFill>
                  <a:srgbClr val="002060"/>
                </a:solidFill>
                <a:latin typeface="Arial" panose="020B0604020202020204" pitchFamily="34" charset="0"/>
                <a:ea typeface="Times New Roman" panose="02020603050405020304" pitchFamily="18" charset="0"/>
              </a:rPr>
              <a:t>To produce free, open and complete seabed data and information for the world’s oceans. This is achieved by enabling and inspiring seabed mapping efforts through international collaboration, technological innovation, capacity development, and education.</a:t>
            </a:r>
            <a:endParaRPr lang="en-NZ" sz="2000" dirty="0">
              <a:solidFill>
                <a:srgbClr val="00206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464176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85518-FF74-3DCB-1F81-E86332616CEE}"/>
              </a:ext>
            </a:extLst>
          </p:cNvPr>
          <p:cNvSpPr>
            <a:spLocks noGrp="1"/>
          </p:cNvSpPr>
          <p:nvPr>
            <p:ph type="title"/>
          </p:nvPr>
        </p:nvSpPr>
        <p:spPr/>
        <p:txBody>
          <a:bodyPr/>
          <a:lstStyle/>
          <a:p>
            <a:r>
              <a:rPr lang="en-US" sz="3200" dirty="0"/>
              <a:t>A somewhat lengthy - but worthwhile - process</a:t>
            </a:r>
            <a:endParaRPr lang="en-NZ" sz="3200" dirty="0"/>
          </a:p>
        </p:txBody>
      </p:sp>
      <p:sp>
        <p:nvSpPr>
          <p:cNvPr id="3" name="Text Placeholder 2">
            <a:extLst>
              <a:ext uri="{FF2B5EF4-FFF2-40B4-BE49-F238E27FC236}">
                <a16:creationId xmlns:a16="http://schemas.microsoft.com/office/drawing/2014/main" id="{CEFC03BF-7DF3-4FBC-7A3C-E440943466E9}"/>
              </a:ext>
            </a:extLst>
          </p:cNvPr>
          <p:cNvSpPr>
            <a:spLocks noGrp="1"/>
          </p:cNvSpPr>
          <p:nvPr>
            <p:ph type="body" sz="quarter" idx="4294967295"/>
          </p:nvPr>
        </p:nvSpPr>
        <p:spPr>
          <a:xfrm>
            <a:off x="713336" y="1290062"/>
            <a:ext cx="14467371" cy="6663898"/>
          </a:xfrm>
          <a:prstGeom prst="rect">
            <a:avLst/>
          </a:prstGeom>
        </p:spPr>
        <p:txBody>
          <a:bodyPr/>
          <a:lstStyle/>
          <a:p>
            <a:pPr marL="925830" lvl="1" indent="-285750">
              <a:spcBef>
                <a:spcPts val="1200"/>
              </a:spcBef>
              <a:buFont typeface="Arial" panose="020B0604020202020204" pitchFamily="34" charset="0"/>
              <a:buChar char="•"/>
            </a:pPr>
            <a:r>
              <a:rPr lang="en-US" sz="2400" dirty="0"/>
              <a:t>Decision to write a strategy at GGC annual meeting Novembre 2021</a:t>
            </a:r>
          </a:p>
          <a:p>
            <a:pPr marL="925830" lvl="1" indent="-285750">
              <a:spcBef>
                <a:spcPts val="1200"/>
              </a:spcBef>
              <a:buFont typeface="Arial" panose="020B0604020202020204" pitchFamily="34" charset="0"/>
              <a:buChar char="•"/>
            </a:pPr>
            <a:r>
              <a:rPr lang="en-US" sz="2400" dirty="0"/>
              <a:t>Set up of a Strategy Drafting Working Group </a:t>
            </a:r>
          </a:p>
          <a:p>
            <a:pPr marL="925830" lvl="1" indent="-285750">
              <a:spcBef>
                <a:spcPts val="1200"/>
              </a:spcBef>
              <a:buFont typeface="Arial" panose="020B0604020202020204" pitchFamily="34" charset="0"/>
              <a:buChar char="•"/>
            </a:pPr>
            <a:r>
              <a:rPr lang="en-US" sz="2400" dirty="0"/>
              <a:t>TOR and SOP - Jan-Jun 2022 </a:t>
            </a:r>
          </a:p>
          <a:p>
            <a:pPr marL="925830" lvl="1" indent="-285750">
              <a:spcBef>
                <a:spcPts val="1200"/>
              </a:spcBef>
              <a:buFont typeface="Arial" panose="020B0604020202020204" pitchFamily="34" charset="0"/>
              <a:buChar char="•"/>
            </a:pPr>
            <a:r>
              <a:rPr lang="en-US" sz="2400" dirty="0"/>
              <a:t>Agreement for short document (&lt;5 p)</a:t>
            </a:r>
          </a:p>
          <a:p>
            <a:pPr marL="925830" lvl="1" indent="-285750">
              <a:spcBef>
                <a:spcPts val="1200"/>
              </a:spcBef>
              <a:buFont typeface="Arial" panose="020B0604020202020204" pitchFamily="34" charset="0"/>
              <a:buChar char="•"/>
            </a:pPr>
            <a:r>
              <a:rPr lang="en-US" sz="2400" dirty="0"/>
              <a:t>Developed in parallel with governance review (Sam Harper)</a:t>
            </a:r>
          </a:p>
          <a:p>
            <a:pPr marL="925830" lvl="1" indent="-285750">
              <a:spcBef>
                <a:spcPts val="1200"/>
              </a:spcBef>
              <a:buFont typeface="Arial" panose="020B0604020202020204" pitchFamily="34" charset="0"/>
              <a:buChar char="•"/>
            </a:pPr>
            <a:r>
              <a:rPr lang="en-US" sz="2400" dirty="0"/>
              <a:t>First draft discussed at GGC annual meeting November 2022 </a:t>
            </a:r>
          </a:p>
          <a:p>
            <a:pPr marL="925830" lvl="1" indent="-285750">
              <a:spcBef>
                <a:spcPts val="1200"/>
              </a:spcBef>
              <a:buFont typeface="Arial" panose="020B0604020202020204" pitchFamily="34" charset="0"/>
              <a:buChar char="•"/>
            </a:pPr>
            <a:r>
              <a:rPr lang="en-US" sz="2400" dirty="0"/>
              <a:t>4 - 5 e-meetings per year + multiple emails</a:t>
            </a:r>
          </a:p>
          <a:p>
            <a:pPr marL="925830" lvl="1" indent="-285750">
              <a:spcBef>
                <a:spcPts val="1200"/>
              </a:spcBef>
              <a:buFont typeface="Arial" panose="020B0604020202020204" pitchFamily="34" charset="0"/>
              <a:buChar char="•"/>
            </a:pPr>
            <a:r>
              <a:rPr lang="en-US" sz="2400" dirty="0"/>
              <a:t>Many drafts circulated </a:t>
            </a:r>
          </a:p>
          <a:p>
            <a:pPr marL="925830" lvl="1" indent="-285750">
              <a:spcBef>
                <a:spcPts val="1200"/>
              </a:spcBef>
              <a:buFont typeface="Arial" panose="020B0604020202020204" pitchFamily="34" charset="0"/>
              <a:buChar char="•"/>
            </a:pPr>
            <a:r>
              <a:rPr lang="en-US" sz="2400" dirty="0"/>
              <a:t>Consultation with GGC '</a:t>
            </a:r>
            <a:r>
              <a:rPr lang="en-US" sz="2400" i="1" dirty="0"/>
              <a:t>sensu largo'</a:t>
            </a:r>
          </a:p>
          <a:p>
            <a:pPr marL="925830" lvl="1" indent="-285750">
              <a:spcBef>
                <a:spcPts val="1200"/>
              </a:spcBef>
              <a:buFont typeface="Arial" panose="020B0604020202020204" pitchFamily="34" charset="0"/>
              <a:buChar char="•"/>
            </a:pPr>
            <a:r>
              <a:rPr lang="en-US" sz="2400" dirty="0"/>
              <a:t>Draft discussed at GGC annual meeting November 2023</a:t>
            </a:r>
          </a:p>
          <a:p>
            <a:pPr marL="925830" lvl="1" indent="-285750">
              <a:spcBef>
                <a:spcPts val="1200"/>
              </a:spcBef>
              <a:buFont typeface="Arial" panose="020B0604020202020204" pitchFamily="34" charset="0"/>
              <a:buChar char="•"/>
            </a:pPr>
            <a:r>
              <a:rPr lang="en-US" sz="2400" dirty="0"/>
              <a:t>Final review IHO Nov-Dec 2023</a:t>
            </a:r>
          </a:p>
          <a:p>
            <a:pPr marL="925830" lvl="1" indent="-285750">
              <a:spcBef>
                <a:spcPts val="1200"/>
              </a:spcBef>
              <a:buFont typeface="Arial" panose="020B0604020202020204" pitchFamily="34" charset="0"/>
              <a:buChar char="•"/>
            </a:pPr>
            <a:r>
              <a:rPr lang="en-US" sz="2400" dirty="0"/>
              <a:t>Final draft Feb 2024 </a:t>
            </a:r>
          </a:p>
          <a:p>
            <a:pPr marL="925830" lvl="1" indent="-285750">
              <a:spcBef>
                <a:spcPts val="1200"/>
              </a:spcBef>
              <a:buFont typeface="Arial" panose="020B0604020202020204" pitchFamily="34" charset="0"/>
              <a:buChar char="•"/>
            </a:pPr>
            <a:endParaRPr lang="en-US" sz="2400" i="1" dirty="0"/>
          </a:p>
          <a:p>
            <a:pPr>
              <a:spcBef>
                <a:spcPts val="1200"/>
              </a:spcBef>
            </a:pPr>
            <a:endParaRPr lang="en-US" sz="2400" dirty="0">
              <a:effectLst/>
              <a:latin typeface="Arial" panose="020B0604020202020204" pitchFamily="34" charset="0"/>
            </a:endParaRPr>
          </a:p>
          <a:p>
            <a:pPr>
              <a:spcBef>
                <a:spcPts val="1200"/>
              </a:spcBef>
            </a:pPr>
            <a:endParaRPr lang="en-NZ" sz="2400" dirty="0"/>
          </a:p>
        </p:txBody>
      </p:sp>
    </p:spTree>
    <p:extLst>
      <p:ext uri="{BB962C8B-B14F-4D97-AF65-F5344CB8AC3E}">
        <p14:creationId xmlns:p14="http://schemas.microsoft.com/office/powerpoint/2010/main" val="1332909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870448E2-BF2B-DC49-FCC9-8C58ACF243C2}"/>
              </a:ext>
            </a:extLst>
          </p:cNvPr>
          <p:cNvSpPr txBox="1"/>
          <p:nvPr/>
        </p:nvSpPr>
        <p:spPr>
          <a:xfrm>
            <a:off x="792353" y="1865313"/>
            <a:ext cx="8534400" cy="4983672"/>
          </a:xfrm>
          <a:prstGeom prst="rect">
            <a:avLst/>
          </a:prstGeom>
          <a:noFill/>
        </p:spPr>
        <p:txBody>
          <a:bodyPr wrap="square">
            <a:spAutoFit/>
          </a:bodyPr>
          <a:lstStyle/>
          <a:p>
            <a:pPr marL="480060" indent="-480060">
              <a:spcBef>
                <a:spcPts val="2520"/>
              </a:spcBef>
              <a:spcAft>
                <a:spcPts val="1680"/>
              </a:spcAft>
              <a:buFont typeface="+mj-lt"/>
              <a:buAutoNum type="arabicPeriod"/>
              <a:tabLst>
                <a:tab pos="630301" algn="l"/>
              </a:tabLst>
            </a:pPr>
            <a:r>
              <a:rPr lang="en-GB" sz="2964" b="1" kern="0" spc="105" dirty="0">
                <a:solidFill>
                  <a:srgbClr val="002060"/>
                </a:solidFill>
                <a:ea typeface="MS Gothic" panose="020B0609070205080204" pitchFamily="49" charset="-128"/>
                <a:cs typeface="Times New Roman" panose="02020603050405020304" pitchFamily="18" charset="0"/>
              </a:rPr>
              <a:t>Introduction </a:t>
            </a:r>
            <a:endParaRPr lang="en-NZ" sz="2964" b="1" kern="0" spc="105" dirty="0">
              <a:solidFill>
                <a:srgbClr val="002060"/>
              </a:solidFill>
              <a:ea typeface="MS Gothic" panose="020B0609070205080204" pitchFamily="49" charset="-128"/>
              <a:cs typeface="Times New Roman" panose="02020603050405020304" pitchFamily="18" charset="0"/>
            </a:endParaRPr>
          </a:p>
          <a:p>
            <a:pPr marL="480060" indent="-480060">
              <a:spcBef>
                <a:spcPts val="2520"/>
              </a:spcBef>
              <a:spcAft>
                <a:spcPts val="1680"/>
              </a:spcAft>
              <a:buFont typeface="+mj-lt"/>
              <a:buAutoNum type="arabicPeriod"/>
              <a:tabLst>
                <a:tab pos="630301" algn="l"/>
              </a:tabLst>
            </a:pPr>
            <a:r>
              <a:rPr lang="en-NZ" sz="2964" b="1" kern="0" spc="105" dirty="0">
                <a:solidFill>
                  <a:srgbClr val="002060"/>
                </a:solidFill>
                <a:ea typeface="MS Gothic" panose="020B0609070205080204" pitchFamily="49" charset="-128"/>
                <a:cs typeface="Times New Roman" panose="02020603050405020304" pitchFamily="18" charset="0"/>
              </a:rPr>
              <a:t>GEBCO’s vision and mission </a:t>
            </a:r>
          </a:p>
          <a:p>
            <a:pPr marL="480060" indent="-480060">
              <a:spcBef>
                <a:spcPts val="2520"/>
              </a:spcBef>
              <a:spcAft>
                <a:spcPts val="1680"/>
              </a:spcAft>
              <a:buFont typeface="+mj-lt"/>
              <a:buAutoNum type="arabicPeriod"/>
              <a:tabLst>
                <a:tab pos="630301" algn="l"/>
              </a:tabLst>
            </a:pPr>
            <a:r>
              <a:rPr lang="en-GB" sz="2964" b="1" kern="0" spc="105" dirty="0">
                <a:solidFill>
                  <a:srgbClr val="002060"/>
                </a:solidFill>
                <a:ea typeface="MS Gothic" panose="020B0609070205080204" pitchFamily="49" charset="-128"/>
                <a:cs typeface="Times New Roman" panose="02020603050405020304" pitchFamily="18" charset="0"/>
              </a:rPr>
              <a:t>Objectives and Outcomes</a:t>
            </a:r>
            <a:endParaRPr lang="en-NZ" sz="2964" b="1" kern="0" spc="105" dirty="0">
              <a:solidFill>
                <a:srgbClr val="002060"/>
              </a:solidFill>
              <a:ea typeface="MS Gothic" panose="020B0609070205080204" pitchFamily="49" charset="-128"/>
              <a:cs typeface="Times New Roman" panose="02020603050405020304" pitchFamily="18" charset="0"/>
            </a:endParaRPr>
          </a:p>
          <a:p>
            <a:pPr marL="480060" indent="-480060">
              <a:spcBef>
                <a:spcPts val="2520"/>
              </a:spcBef>
              <a:spcAft>
                <a:spcPts val="1680"/>
              </a:spcAft>
              <a:buFont typeface="+mj-lt"/>
              <a:buAutoNum type="arabicPeriod"/>
              <a:tabLst>
                <a:tab pos="630301" algn="l"/>
              </a:tabLst>
            </a:pPr>
            <a:r>
              <a:rPr lang="en-GB" sz="2964" b="1" kern="0" spc="105" dirty="0">
                <a:solidFill>
                  <a:srgbClr val="002060"/>
                </a:solidFill>
                <a:ea typeface="MS Gothic" panose="020B0609070205080204" pitchFamily="49" charset="-128"/>
                <a:cs typeface="Times New Roman" panose="02020603050405020304" pitchFamily="18" charset="0"/>
              </a:rPr>
              <a:t>Principles and strategies to deliver our objectives</a:t>
            </a:r>
            <a:endParaRPr lang="en-NZ" sz="2964" b="1" kern="0" spc="105" dirty="0">
              <a:solidFill>
                <a:srgbClr val="002060"/>
              </a:solidFill>
              <a:ea typeface="MS Gothic" panose="020B0609070205080204" pitchFamily="49" charset="-128"/>
              <a:cs typeface="Times New Roman" panose="02020603050405020304" pitchFamily="18" charset="0"/>
            </a:endParaRPr>
          </a:p>
          <a:p>
            <a:pPr marL="480060" indent="-480060">
              <a:spcBef>
                <a:spcPts val="2520"/>
              </a:spcBef>
              <a:spcAft>
                <a:spcPts val="1680"/>
              </a:spcAft>
              <a:buFont typeface="+mj-lt"/>
              <a:buAutoNum type="arabicPeriod"/>
              <a:tabLst>
                <a:tab pos="630301" algn="l"/>
              </a:tabLst>
            </a:pPr>
            <a:r>
              <a:rPr lang="en-GB" sz="2964" b="1" kern="0" spc="105" dirty="0">
                <a:solidFill>
                  <a:srgbClr val="002060"/>
                </a:solidFill>
                <a:ea typeface="MS Gothic" panose="020B0609070205080204" pitchFamily="49" charset="-128"/>
                <a:cs typeface="Times New Roman" panose="02020603050405020304" pitchFamily="18" charset="0"/>
              </a:rPr>
              <a:t>A better future </a:t>
            </a:r>
            <a:endParaRPr lang="en-NZ" sz="2964" b="1" kern="0" spc="105" dirty="0">
              <a:solidFill>
                <a:srgbClr val="002060"/>
              </a:solidFill>
              <a:ea typeface="MS Gothic" panose="020B0609070205080204" pitchFamily="49" charset="-128"/>
              <a:cs typeface="Times New Roman" panose="02020603050405020304" pitchFamily="18" charset="0"/>
            </a:endParaRPr>
          </a:p>
        </p:txBody>
      </p:sp>
      <p:sp>
        <p:nvSpPr>
          <p:cNvPr id="2" name="Title 1">
            <a:extLst>
              <a:ext uri="{FF2B5EF4-FFF2-40B4-BE49-F238E27FC236}">
                <a16:creationId xmlns:a16="http://schemas.microsoft.com/office/drawing/2014/main" id="{0D7CC72D-836D-2DF8-22B8-3EA302DF594C}"/>
              </a:ext>
            </a:extLst>
          </p:cNvPr>
          <p:cNvSpPr>
            <a:spLocks noGrp="1"/>
          </p:cNvSpPr>
          <p:nvPr>
            <p:ph type="title"/>
          </p:nvPr>
        </p:nvSpPr>
        <p:spPr>
          <a:xfrm>
            <a:off x="1143354" y="639826"/>
            <a:ext cx="11931028" cy="1169843"/>
          </a:xfrm>
          <a:prstGeom prst="rect">
            <a:avLst/>
          </a:prstGeom>
        </p:spPr>
        <p:txBody>
          <a:bodyPr/>
          <a:lstStyle/>
          <a:p>
            <a:r>
              <a:rPr lang="en-US" dirty="0"/>
              <a:t>Strategy Outline</a:t>
            </a:r>
            <a:endParaRPr lang="en-NZ" dirty="0"/>
          </a:p>
        </p:txBody>
      </p:sp>
      <p:pic>
        <p:nvPicPr>
          <p:cNvPr id="1026" name="Picture 2">
            <a:extLst>
              <a:ext uri="{FF2B5EF4-FFF2-40B4-BE49-F238E27FC236}">
                <a16:creationId xmlns:a16="http://schemas.microsoft.com/office/drawing/2014/main" id="{7F05C46F-5332-0995-85AE-1F2183B0D4B6}"/>
              </a:ext>
            </a:extLst>
          </p:cNvPr>
          <p:cNvPicPr>
            <a:picLocks noChangeAspect="1" noChangeArrowheads="1"/>
          </p:cNvPicPr>
          <p:nvPr/>
        </p:nvPicPr>
        <p:blipFill rotWithShape="1">
          <a:blip r:embed="rId3">
            <a:clrChange>
              <a:clrFrom>
                <a:srgbClr val="FCFCFC"/>
              </a:clrFrom>
              <a:clrTo>
                <a:srgbClr val="FCFCFC">
                  <a:alpha val="0"/>
                </a:srgbClr>
              </a:clrTo>
            </a:clrChange>
            <a:extLst>
              <a:ext uri="{28A0092B-C50C-407E-A947-70E740481C1C}">
                <a14:useLocalDpi xmlns:a14="http://schemas.microsoft.com/office/drawing/2010/main" val="0"/>
              </a:ext>
            </a:extLst>
          </a:blip>
          <a:srcRect t="6779" b="4181"/>
          <a:stretch/>
        </p:blipFill>
        <p:spPr bwMode="auto">
          <a:xfrm>
            <a:off x="9046756" y="273447"/>
            <a:ext cx="7564323" cy="657553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55B36169-1E9B-089B-59B0-5159C902813E}"/>
              </a:ext>
            </a:extLst>
          </p:cNvPr>
          <p:cNvSpPr txBox="1"/>
          <p:nvPr/>
        </p:nvSpPr>
        <p:spPr>
          <a:xfrm>
            <a:off x="11751368" y="3369778"/>
            <a:ext cx="2155101" cy="705899"/>
          </a:xfrm>
          <a:prstGeom prst="rect">
            <a:avLst/>
          </a:prstGeom>
          <a:solidFill>
            <a:srgbClr val="FDD400"/>
          </a:solidFill>
        </p:spPr>
        <p:txBody>
          <a:bodyPr wrap="square" rtlCol="0">
            <a:spAutoFit/>
          </a:bodyPr>
          <a:lstStyle/>
          <a:p>
            <a:pPr algn="ctr">
              <a:lnSpc>
                <a:spcPct val="150000"/>
              </a:lnSpc>
            </a:pPr>
            <a:r>
              <a:rPr lang="en-US" sz="2964" b="1" dirty="0">
                <a:solidFill>
                  <a:schemeClr val="tx2">
                    <a:lumMod val="75000"/>
                  </a:schemeClr>
                </a:solidFill>
              </a:rPr>
              <a:t>Outcomes</a:t>
            </a:r>
            <a:endParaRPr lang="en-NZ" sz="2964" b="1" dirty="0">
              <a:solidFill>
                <a:schemeClr val="tx2">
                  <a:lumMod val="75000"/>
                </a:schemeClr>
              </a:solidFill>
            </a:endParaRPr>
          </a:p>
        </p:txBody>
      </p:sp>
      <p:sp>
        <p:nvSpPr>
          <p:cNvPr id="13" name="Isosceles Triangle 12">
            <a:extLst>
              <a:ext uri="{FF2B5EF4-FFF2-40B4-BE49-F238E27FC236}">
                <a16:creationId xmlns:a16="http://schemas.microsoft.com/office/drawing/2014/main" id="{AE492378-026E-8722-3774-939450F47670}"/>
              </a:ext>
            </a:extLst>
          </p:cNvPr>
          <p:cNvSpPr/>
          <p:nvPr/>
        </p:nvSpPr>
        <p:spPr>
          <a:xfrm>
            <a:off x="11913326" y="761759"/>
            <a:ext cx="1802675" cy="1676586"/>
          </a:xfrm>
          <a:prstGeom prst="triangle">
            <a:avLst/>
          </a:prstGeom>
          <a:solidFill>
            <a:srgbClr val="F782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964"/>
          </a:p>
        </p:txBody>
      </p:sp>
      <p:sp>
        <p:nvSpPr>
          <p:cNvPr id="14" name="Rectangle 13">
            <a:extLst>
              <a:ext uri="{FF2B5EF4-FFF2-40B4-BE49-F238E27FC236}">
                <a16:creationId xmlns:a16="http://schemas.microsoft.com/office/drawing/2014/main" id="{7D275482-06C7-087C-3609-F53FD38C1F51}"/>
              </a:ext>
            </a:extLst>
          </p:cNvPr>
          <p:cNvSpPr/>
          <p:nvPr/>
        </p:nvSpPr>
        <p:spPr>
          <a:xfrm>
            <a:off x="11225695" y="5472169"/>
            <a:ext cx="3283173" cy="665312"/>
          </a:xfrm>
          <a:prstGeom prst="rect">
            <a:avLst/>
          </a:prstGeom>
          <a:solidFill>
            <a:srgbClr val="9CB3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964"/>
          </a:p>
        </p:txBody>
      </p:sp>
      <p:sp>
        <p:nvSpPr>
          <p:cNvPr id="15" name="TextBox 14">
            <a:extLst>
              <a:ext uri="{FF2B5EF4-FFF2-40B4-BE49-F238E27FC236}">
                <a16:creationId xmlns:a16="http://schemas.microsoft.com/office/drawing/2014/main" id="{3D3F65D7-8298-B015-6AE1-C7752146008B}"/>
              </a:ext>
            </a:extLst>
          </p:cNvPr>
          <p:cNvSpPr txBox="1"/>
          <p:nvPr/>
        </p:nvSpPr>
        <p:spPr>
          <a:xfrm>
            <a:off x="12110708" y="1408213"/>
            <a:ext cx="1436420" cy="1004634"/>
          </a:xfrm>
          <a:prstGeom prst="rect">
            <a:avLst/>
          </a:prstGeom>
          <a:noFill/>
        </p:spPr>
        <p:txBody>
          <a:bodyPr wrap="square" rtlCol="0">
            <a:spAutoFit/>
          </a:bodyPr>
          <a:lstStyle/>
          <a:p>
            <a:pPr algn="ctr"/>
            <a:r>
              <a:rPr lang="en-US" sz="2964" b="1" dirty="0">
                <a:solidFill>
                  <a:schemeClr val="tx2">
                    <a:lumMod val="75000"/>
                  </a:schemeClr>
                </a:solidFill>
              </a:rPr>
              <a:t>Vision</a:t>
            </a:r>
          </a:p>
          <a:p>
            <a:pPr algn="ctr"/>
            <a:r>
              <a:rPr lang="en-US" sz="2964" b="1" dirty="0">
                <a:solidFill>
                  <a:schemeClr val="tx2">
                    <a:lumMod val="75000"/>
                  </a:schemeClr>
                </a:solidFill>
              </a:rPr>
              <a:t>Mission</a:t>
            </a:r>
            <a:endParaRPr lang="en-NZ" sz="2964" b="1" dirty="0">
              <a:solidFill>
                <a:schemeClr val="tx2">
                  <a:lumMod val="75000"/>
                </a:schemeClr>
              </a:solidFill>
            </a:endParaRPr>
          </a:p>
        </p:txBody>
      </p:sp>
      <p:sp>
        <p:nvSpPr>
          <p:cNvPr id="16" name="TextBox 15">
            <a:extLst>
              <a:ext uri="{FF2B5EF4-FFF2-40B4-BE49-F238E27FC236}">
                <a16:creationId xmlns:a16="http://schemas.microsoft.com/office/drawing/2014/main" id="{F180849B-D681-5F6E-7CFA-7952550711F2}"/>
              </a:ext>
            </a:extLst>
          </p:cNvPr>
          <p:cNvSpPr txBox="1"/>
          <p:nvPr/>
        </p:nvSpPr>
        <p:spPr>
          <a:xfrm>
            <a:off x="10987847" y="5472169"/>
            <a:ext cx="3682142" cy="705899"/>
          </a:xfrm>
          <a:prstGeom prst="rect">
            <a:avLst/>
          </a:prstGeom>
          <a:noFill/>
        </p:spPr>
        <p:txBody>
          <a:bodyPr wrap="square" rtlCol="0">
            <a:spAutoFit/>
          </a:bodyPr>
          <a:lstStyle/>
          <a:p>
            <a:pPr algn="ctr">
              <a:lnSpc>
                <a:spcPct val="150000"/>
              </a:lnSpc>
            </a:pPr>
            <a:r>
              <a:rPr lang="en-US" sz="2964" b="1" dirty="0">
                <a:solidFill>
                  <a:schemeClr val="tx2">
                    <a:lumMod val="75000"/>
                  </a:schemeClr>
                </a:solidFill>
              </a:rPr>
              <a:t>Objectives </a:t>
            </a:r>
            <a:endParaRPr lang="en-NZ" sz="2964" b="1" dirty="0">
              <a:solidFill>
                <a:schemeClr val="tx2">
                  <a:lumMod val="75000"/>
                </a:schemeClr>
              </a:solidFill>
            </a:endParaRPr>
          </a:p>
        </p:txBody>
      </p:sp>
      <p:sp>
        <p:nvSpPr>
          <p:cNvPr id="17" name="Flowchart: Extract 16">
            <a:extLst>
              <a:ext uri="{FF2B5EF4-FFF2-40B4-BE49-F238E27FC236}">
                <a16:creationId xmlns:a16="http://schemas.microsoft.com/office/drawing/2014/main" id="{3425BC28-3F60-21A8-5F4E-3519663748D6}"/>
              </a:ext>
            </a:extLst>
          </p:cNvPr>
          <p:cNvSpPr/>
          <p:nvPr/>
        </p:nvSpPr>
        <p:spPr>
          <a:xfrm rot="3566100">
            <a:off x="9814515" y="469273"/>
            <a:ext cx="2770404" cy="2612353"/>
          </a:xfrm>
          <a:prstGeom prst="flowChartExtract">
            <a:avLst/>
          </a:prstGeom>
          <a:solidFill>
            <a:srgbClr val="9ED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964" dirty="0"/>
          </a:p>
        </p:txBody>
      </p:sp>
      <p:sp>
        <p:nvSpPr>
          <p:cNvPr id="18" name="Flowchart: Extract 17">
            <a:extLst>
              <a:ext uri="{FF2B5EF4-FFF2-40B4-BE49-F238E27FC236}">
                <a16:creationId xmlns:a16="http://schemas.microsoft.com/office/drawing/2014/main" id="{F1113361-5EB4-BE92-F3C9-D09568100857}"/>
              </a:ext>
            </a:extLst>
          </p:cNvPr>
          <p:cNvSpPr/>
          <p:nvPr/>
        </p:nvSpPr>
        <p:spPr>
          <a:xfrm rot="9698298">
            <a:off x="15052462" y="2850798"/>
            <a:ext cx="1719689" cy="3342374"/>
          </a:xfrm>
          <a:prstGeom prst="flowChartExtract">
            <a:avLst/>
          </a:prstGeom>
          <a:solidFill>
            <a:srgbClr val="9ED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964" dirty="0"/>
          </a:p>
        </p:txBody>
      </p:sp>
    </p:spTree>
    <p:extLst>
      <p:ext uri="{BB962C8B-B14F-4D97-AF65-F5344CB8AC3E}">
        <p14:creationId xmlns:p14="http://schemas.microsoft.com/office/powerpoint/2010/main" val="2218770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51D11D-F731-7AB7-A216-B6252431C9DB}"/>
              </a:ext>
            </a:extLst>
          </p:cNvPr>
          <p:cNvSpPr>
            <a:spLocks noGrp="1"/>
          </p:cNvSpPr>
          <p:nvPr>
            <p:ph type="body" sz="quarter" idx="4294967295"/>
          </p:nvPr>
        </p:nvSpPr>
        <p:spPr>
          <a:xfrm>
            <a:off x="709864" y="1027228"/>
            <a:ext cx="15141470" cy="1440779"/>
          </a:xfrm>
          <a:prstGeom prst="rect">
            <a:avLst/>
          </a:prstGeom>
        </p:spPr>
        <p:txBody>
          <a:bodyPr/>
          <a:lstStyle/>
          <a:p>
            <a:pPr marL="0" indent="0" algn="ctr">
              <a:lnSpc>
                <a:spcPct val="150000"/>
              </a:lnSpc>
              <a:spcAft>
                <a:spcPts val="1000"/>
              </a:spcAft>
              <a:buNone/>
            </a:pPr>
            <a:r>
              <a:rPr lang="en-GB" sz="3600" b="1" dirty="0">
                <a:solidFill>
                  <a:srgbClr val="002060"/>
                </a:solidFill>
                <a:latin typeface="Calibri" panose="020F0502020204030204" pitchFamily="34" charset="0"/>
                <a:cs typeface="Times New Roman" panose="02020603050405020304" pitchFamily="18" charset="0"/>
              </a:rPr>
              <a:t>The vision</a:t>
            </a:r>
          </a:p>
          <a:p>
            <a:pPr marL="0" indent="0" algn="ctr">
              <a:lnSpc>
                <a:spcPct val="150000"/>
              </a:lnSpc>
              <a:spcAft>
                <a:spcPts val="1000"/>
              </a:spcAft>
              <a:buNone/>
            </a:pPr>
            <a:r>
              <a:rPr lang="en-GB" sz="3600" b="1" i="1" spc="70" dirty="0">
                <a:solidFill>
                  <a:srgbClr val="002060"/>
                </a:solidFill>
                <a:latin typeface="Calibri" panose="020F0502020204030204" pitchFamily="34" charset="0"/>
                <a:cs typeface="Times New Roman" panose="02020603050405020304" pitchFamily="18" charset="0"/>
              </a:rPr>
              <a:t>To bring knowledge about our planet's seabed to everyone</a:t>
            </a:r>
            <a:endParaRPr lang="en-NZ" sz="3600" b="1" i="1" spc="70" dirty="0">
              <a:solidFill>
                <a:srgbClr val="002060"/>
              </a:solidFill>
              <a:latin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672F073-7AA2-C995-271F-94F0F44B1AF1}"/>
              </a:ext>
            </a:extLst>
          </p:cNvPr>
          <p:cNvSpPr txBox="1"/>
          <p:nvPr/>
        </p:nvSpPr>
        <p:spPr>
          <a:xfrm>
            <a:off x="1831271" y="12467202"/>
            <a:ext cx="14757721" cy="1604542"/>
          </a:xfrm>
          <a:prstGeom prst="rect">
            <a:avLst/>
          </a:prstGeom>
          <a:noFill/>
        </p:spPr>
        <p:txBody>
          <a:bodyPr wrap="square">
            <a:spAutoFit/>
          </a:bodyPr>
          <a:lstStyle/>
          <a:p>
            <a:pPr algn="ctr" defTabSz="1280160">
              <a:spcBef>
                <a:spcPct val="20000"/>
              </a:spcBef>
              <a:spcAft>
                <a:spcPts val="1000"/>
              </a:spcAft>
            </a:pPr>
            <a:endParaRPr lang="en-NZ" sz="2400" b="1" i="1" spc="70" dirty="0">
              <a:solidFill>
                <a:srgbClr val="FF0000"/>
              </a:solidFill>
              <a:latin typeface="Calibri" panose="020F0502020204030204" pitchFamily="34" charset="0"/>
              <a:cs typeface="Times New Roman" panose="02020603050405020304" pitchFamily="18" charset="0"/>
            </a:endParaRPr>
          </a:p>
          <a:p>
            <a:pPr algn="ctr" defTabSz="1280160">
              <a:spcBef>
                <a:spcPct val="20000"/>
              </a:spcBef>
              <a:spcAft>
                <a:spcPts val="1000"/>
              </a:spcAft>
            </a:pPr>
            <a:endParaRPr lang="en-NZ" sz="2400" b="1" i="1" spc="70" dirty="0">
              <a:solidFill>
                <a:srgbClr val="FF0000"/>
              </a:solidFill>
              <a:latin typeface="Calibri" panose="020F0502020204030204" pitchFamily="34" charset="0"/>
              <a:cs typeface="Times New Roman" panose="02020603050405020304" pitchFamily="18" charset="0"/>
            </a:endParaRPr>
          </a:p>
          <a:p>
            <a:pPr algn="ctr" defTabSz="1280160">
              <a:spcBef>
                <a:spcPct val="20000"/>
              </a:spcBef>
              <a:spcAft>
                <a:spcPts val="1000"/>
              </a:spcAft>
            </a:pPr>
            <a:r>
              <a:rPr lang="en-NZ" sz="2400" b="1" i="1" spc="70" dirty="0">
                <a:solidFill>
                  <a:srgbClr val="FF0000"/>
                </a:solidFill>
                <a:latin typeface="Calibri" panose="020F0502020204030204" pitchFamily="34" charset="0"/>
                <a:cs typeface="Times New Roman" panose="02020603050405020304" pitchFamily="18" charset="0"/>
              </a:rPr>
              <a:t>.  </a:t>
            </a:r>
            <a:endParaRPr lang="en-GB" sz="2400" b="1" i="1" spc="70" dirty="0">
              <a:solidFill>
                <a:srgbClr val="FF0000"/>
              </a:solidFill>
              <a:latin typeface="Calibri" panose="020F0502020204030204" pitchFamily="34" charset="0"/>
              <a:cs typeface="Times New Roman" panose="02020603050405020304" pitchFamily="18" charset="0"/>
            </a:endParaRPr>
          </a:p>
        </p:txBody>
      </p:sp>
      <p:sp>
        <p:nvSpPr>
          <p:cNvPr id="18" name="Rectangle 10">
            <a:extLst>
              <a:ext uri="{FF2B5EF4-FFF2-40B4-BE49-F238E27FC236}">
                <a16:creationId xmlns:a16="http://schemas.microsoft.com/office/drawing/2014/main" id="{53E0346C-4512-07B0-B749-E201F6A4F76B}"/>
              </a:ext>
            </a:extLst>
          </p:cNvPr>
          <p:cNvSpPr>
            <a:spLocks noChangeArrowheads="1"/>
          </p:cNvSpPr>
          <p:nvPr/>
        </p:nvSpPr>
        <p:spPr bwMode="auto">
          <a:xfrm>
            <a:off x="1155540" y="4066874"/>
            <a:ext cx="14757720" cy="2377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defTabSz="914400" eaLnBrk="0" fontAlgn="base" hangingPunct="0">
              <a:lnSpc>
                <a:spcPts val="3600"/>
              </a:lnSpc>
              <a:spcBef>
                <a:spcPct val="0"/>
              </a:spcBef>
              <a:spcAft>
                <a:spcPct val="0"/>
              </a:spcAft>
            </a:pPr>
            <a:r>
              <a:rPr lang="en-US" sz="2800" b="1" spc="70" dirty="0">
                <a:solidFill>
                  <a:srgbClr val="002060"/>
                </a:solidFill>
                <a:latin typeface="Calibri" panose="020F0502020204030204" pitchFamily="34" charset="0"/>
                <a:cs typeface="Times New Roman" panose="02020603050405020304" pitchFamily="18" charset="0"/>
              </a:rPr>
              <a:t>The Mission</a:t>
            </a:r>
          </a:p>
          <a:p>
            <a:pPr algn="ctr" defTabSz="914400" eaLnBrk="0" fontAlgn="base" hangingPunct="0">
              <a:lnSpc>
                <a:spcPts val="3600"/>
              </a:lnSpc>
              <a:spcBef>
                <a:spcPct val="0"/>
              </a:spcBef>
              <a:spcAft>
                <a:spcPct val="0"/>
              </a:spcAft>
            </a:pPr>
            <a:endParaRPr lang="en-US" altLang="en-US" sz="2800" i="1" spc="70" dirty="0">
              <a:solidFill>
                <a:srgbClr val="002060"/>
              </a:solidFill>
              <a:latin typeface="Calibri" panose="020F0502020204030204" pitchFamily="34" charset="0"/>
              <a:cs typeface="Times New Roman" panose="02020603050405020304" pitchFamily="18" charset="0"/>
            </a:endParaRPr>
          </a:p>
          <a:p>
            <a:pPr algn="ctr" defTabSz="914400" eaLnBrk="0" fontAlgn="base" hangingPunct="0">
              <a:lnSpc>
                <a:spcPts val="3600"/>
              </a:lnSpc>
              <a:spcBef>
                <a:spcPct val="0"/>
              </a:spcBef>
              <a:spcAft>
                <a:spcPct val="0"/>
              </a:spcAft>
            </a:pPr>
            <a:r>
              <a:rPr lang="en-US" altLang="en-US" sz="2800" i="1" spc="70" dirty="0">
                <a:solidFill>
                  <a:srgbClr val="002060"/>
                </a:solidFill>
                <a:latin typeface="Calibri" panose="020F0502020204030204" pitchFamily="34" charset="0"/>
                <a:cs typeface="Times New Roman" panose="02020603050405020304" pitchFamily="18" charset="0"/>
              </a:rPr>
              <a:t>To produce free, open and complete seabed data and information for the world’s oceans. </a:t>
            </a:r>
            <a:br>
              <a:rPr lang="en-US" altLang="en-US" sz="2800" i="1" spc="70" dirty="0">
                <a:solidFill>
                  <a:srgbClr val="002060"/>
                </a:solidFill>
                <a:latin typeface="Calibri" panose="020F0502020204030204" pitchFamily="34" charset="0"/>
                <a:cs typeface="Times New Roman" panose="02020603050405020304" pitchFamily="18" charset="0"/>
              </a:rPr>
            </a:br>
            <a:r>
              <a:rPr lang="en-US" altLang="en-US" sz="2800" i="1" spc="70" dirty="0">
                <a:solidFill>
                  <a:srgbClr val="002060"/>
                </a:solidFill>
                <a:latin typeface="Calibri" panose="020F0502020204030204" pitchFamily="34" charset="0"/>
                <a:cs typeface="Times New Roman" panose="02020603050405020304" pitchFamily="18" charset="0"/>
              </a:rPr>
              <a:t>This is achieved by enabling and inspiring seabed mapping efforts through international collaboration, technological innovation, capacity development, and education. </a:t>
            </a:r>
            <a:endParaRPr kumimoji="0" lang="en-NZ" altLang="en-US" sz="2800" i="0" u="none" strike="noStrike" cap="none" normalizeH="0" baseline="0" dirty="0">
              <a:ln>
                <a:noFill/>
              </a:ln>
              <a:solidFill>
                <a:srgbClr val="002060"/>
              </a:solidFill>
              <a:effectLst/>
              <a:latin typeface="Arial" panose="020B0604020202020204" pitchFamily="34" charset="0"/>
            </a:endParaRPr>
          </a:p>
        </p:txBody>
      </p:sp>
    </p:spTree>
    <p:extLst>
      <p:ext uri="{BB962C8B-B14F-4D97-AF65-F5344CB8AC3E}">
        <p14:creationId xmlns:p14="http://schemas.microsoft.com/office/powerpoint/2010/main" val="2161097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B690B1-C97A-2895-7E03-981E03B5C1E7}"/>
            </a:ext>
          </a:extLst>
        </p:cNvPr>
        <p:cNvGrpSpPr/>
        <p:nvPr/>
      </p:nvGrpSpPr>
      <p:grpSpPr>
        <a:xfrm>
          <a:off x="0" y="0"/>
          <a:ext cx="0" cy="0"/>
          <a:chOff x="0" y="0"/>
          <a:chExt cx="0" cy="0"/>
        </a:xfrm>
      </p:grpSpPr>
      <p:sp>
        <p:nvSpPr>
          <p:cNvPr id="9" name="Rounded Rectangle 8">
            <a:extLst>
              <a:ext uri="{FF2B5EF4-FFF2-40B4-BE49-F238E27FC236}">
                <a16:creationId xmlns:a16="http://schemas.microsoft.com/office/drawing/2014/main" id="{48F102DD-B4B8-8565-34E0-6E255A0CE58A}"/>
              </a:ext>
            </a:extLst>
          </p:cNvPr>
          <p:cNvSpPr/>
          <p:nvPr/>
        </p:nvSpPr>
        <p:spPr>
          <a:xfrm>
            <a:off x="875211" y="1904479"/>
            <a:ext cx="1688418" cy="573572"/>
          </a:xfrm>
          <a:prstGeom prst="roundRect">
            <a:avLst/>
          </a:prstGeom>
          <a:solidFill>
            <a:schemeClr val="accent4">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Activities</a:t>
            </a:r>
            <a:endParaRPr lang="en-US" sz="2000" b="1" dirty="0"/>
          </a:p>
        </p:txBody>
      </p:sp>
      <p:sp>
        <p:nvSpPr>
          <p:cNvPr id="10" name="Rounded Rectangle 9">
            <a:extLst>
              <a:ext uri="{FF2B5EF4-FFF2-40B4-BE49-F238E27FC236}">
                <a16:creationId xmlns:a16="http://schemas.microsoft.com/office/drawing/2014/main" id="{0147E895-6E69-5B3A-258E-FA18B85ABD35}"/>
              </a:ext>
            </a:extLst>
          </p:cNvPr>
          <p:cNvSpPr/>
          <p:nvPr/>
        </p:nvSpPr>
        <p:spPr>
          <a:xfrm>
            <a:off x="3587826" y="1904479"/>
            <a:ext cx="5988389" cy="5735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solidFill>
                  <a:schemeClr val="bg1"/>
                </a:solidFill>
                <a:latin typeface="Calibri" panose="020F0502020204030204" pitchFamily="34" charset="0"/>
              </a:rPr>
              <a:t>Objectives</a:t>
            </a:r>
          </a:p>
        </p:txBody>
      </p:sp>
      <p:sp>
        <p:nvSpPr>
          <p:cNvPr id="11" name="Rounded Rectangle 10">
            <a:extLst>
              <a:ext uri="{FF2B5EF4-FFF2-40B4-BE49-F238E27FC236}">
                <a16:creationId xmlns:a16="http://schemas.microsoft.com/office/drawing/2014/main" id="{FBF85486-9E00-B7F8-9EC9-3A6682D8385C}"/>
              </a:ext>
            </a:extLst>
          </p:cNvPr>
          <p:cNvSpPr/>
          <p:nvPr/>
        </p:nvSpPr>
        <p:spPr>
          <a:xfrm>
            <a:off x="10278406" y="1904479"/>
            <a:ext cx="6204967" cy="573571"/>
          </a:xfrm>
          <a:prstGeom prst="roundRect">
            <a:avLst/>
          </a:prstGeom>
          <a:solidFill>
            <a:srgbClr val="843C0C"/>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Outcomes</a:t>
            </a:r>
            <a:endParaRPr lang="en-US" sz="2400" b="1" dirty="0"/>
          </a:p>
        </p:txBody>
      </p:sp>
      <p:sp>
        <p:nvSpPr>
          <p:cNvPr id="46" name="TextBox 45">
            <a:extLst>
              <a:ext uri="{FF2B5EF4-FFF2-40B4-BE49-F238E27FC236}">
                <a16:creationId xmlns:a16="http://schemas.microsoft.com/office/drawing/2014/main" id="{181892E9-67F8-BEE7-5684-47D22267BB02}"/>
              </a:ext>
            </a:extLst>
          </p:cNvPr>
          <p:cNvSpPr txBox="1"/>
          <p:nvPr/>
        </p:nvSpPr>
        <p:spPr>
          <a:xfrm>
            <a:off x="3815533" y="731520"/>
            <a:ext cx="10174787" cy="1103379"/>
          </a:xfrm>
          <a:prstGeom prst="rect">
            <a:avLst/>
          </a:prstGeom>
          <a:noFill/>
        </p:spPr>
        <p:txBody>
          <a:bodyPr wrap="square" rtlCol="0">
            <a:spAutoFit/>
          </a:bodyPr>
          <a:lstStyle/>
          <a:p>
            <a:pPr algn="ctr"/>
            <a:r>
              <a:rPr lang="en-US" sz="3285" b="1" dirty="0"/>
              <a:t>GEBCO Strategy 2024-2030 - Outcomes and Objectives </a:t>
            </a:r>
          </a:p>
          <a:p>
            <a:pPr algn="ctr"/>
            <a:endParaRPr lang="en-US" sz="3285" b="1" dirty="0"/>
          </a:p>
        </p:txBody>
      </p:sp>
      <p:sp>
        <p:nvSpPr>
          <p:cNvPr id="3" name="Rounded Rectangle 3">
            <a:extLst>
              <a:ext uri="{FF2B5EF4-FFF2-40B4-BE49-F238E27FC236}">
                <a16:creationId xmlns:a16="http://schemas.microsoft.com/office/drawing/2014/main" id="{863F61DC-9ED7-98D2-1337-12ECBE291C39}"/>
              </a:ext>
            </a:extLst>
          </p:cNvPr>
          <p:cNvSpPr/>
          <p:nvPr/>
        </p:nvSpPr>
        <p:spPr>
          <a:xfrm>
            <a:off x="411788" y="2904170"/>
            <a:ext cx="2706623" cy="4158467"/>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b="1" i="0" u="none" strike="noStrike" baseline="0" dirty="0">
                <a:solidFill>
                  <a:schemeClr val="bg1"/>
                </a:solidFill>
                <a:latin typeface="Calibri" panose="020F0502020204030204" pitchFamily="34" charset="0"/>
              </a:rPr>
              <a:t>Delivering open and fit for purpose seabed data</a:t>
            </a:r>
            <a:endParaRPr lang="en-US" sz="2400" b="1" spc="50" dirty="0">
              <a:solidFill>
                <a:schemeClr val="bg1"/>
              </a:solidFill>
              <a:latin typeface="Calibri" panose="020F0502020204030204" pitchFamily="34" charset="0"/>
              <a:cs typeface="Times New Roman" panose="02020603050405020304" pitchFamily="18" charset="0"/>
            </a:endParaRPr>
          </a:p>
        </p:txBody>
      </p:sp>
      <p:sp>
        <p:nvSpPr>
          <p:cNvPr id="5" name="Rounded Rectangle 20">
            <a:extLst>
              <a:ext uri="{FF2B5EF4-FFF2-40B4-BE49-F238E27FC236}">
                <a16:creationId xmlns:a16="http://schemas.microsoft.com/office/drawing/2014/main" id="{E3370213-0CF7-D43C-D76A-C396CBDB35BD}"/>
              </a:ext>
            </a:extLst>
          </p:cNvPr>
          <p:cNvSpPr/>
          <p:nvPr/>
        </p:nvSpPr>
        <p:spPr>
          <a:xfrm>
            <a:off x="3534287" y="2809809"/>
            <a:ext cx="6166624" cy="43456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r>
              <a:rPr lang="en-US" sz="2400" b="0" i="0" u="none" strike="noStrike" baseline="0" dirty="0">
                <a:solidFill>
                  <a:schemeClr val="bg1"/>
                </a:solidFill>
                <a:latin typeface="Calibri" panose="020F0502020204030204" pitchFamily="34" charset="0"/>
              </a:rPr>
              <a:t>• To </a:t>
            </a:r>
            <a:r>
              <a:rPr lang="en-US" sz="2400" b="1" i="0" u="sng" strike="noStrike" baseline="0" dirty="0">
                <a:solidFill>
                  <a:schemeClr val="bg1"/>
                </a:solidFill>
                <a:latin typeface="Calibri" panose="020F0502020204030204" pitchFamily="34" charset="0"/>
              </a:rPr>
              <a:t>compile, maintain and improve </a:t>
            </a:r>
            <a:r>
              <a:rPr lang="en-US" sz="2400" b="0" i="0" u="none" strike="noStrike" baseline="0" dirty="0">
                <a:solidFill>
                  <a:schemeClr val="bg1"/>
                </a:solidFill>
                <a:latin typeface="Calibri" panose="020F0502020204030204" pitchFamily="34" charset="0"/>
              </a:rPr>
              <a:t>the most accurate, reliable and relevant sets of </a:t>
            </a:r>
            <a:r>
              <a:rPr lang="en-US" sz="2400" b="1" i="0" u="sng" strike="noStrike" baseline="0" dirty="0">
                <a:solidFill>
                  <a:schemeClr val="bg1"/>
                </a:solidFill>
                <a:latin typeface="Calibri" panose="020F0502020204030204" pitchFamily="34" charset="0"/>
              </a:rPr>
              <a:t>seabed data </a:t>
            </a:r>
            <a:r>
              <a:rPr lang="en-US" sz="2400" b="0" i="0" u="none" strike="noStrike" baseline="0" dirty="0">
                <a:solidFill>
                  <a:schemeClr val="bg1"/>
                </a:solidFill>
                <a:latin typeface="Calibri" panose="020F0502020204030204" pitchFamily="34" charset="0"/>
              </a:rPr>
              <a:t>based on internationally approved geospatial standards focused on bathymetry and the authoritative GEBCO Gazetteer of </a:t>
            </a:r>
            <a:r>
              <a:rPr lang="en-US" sz="2400" b="1" i="0" u="sng" strike="noStrike" baseline="0" dirty="0">
                <a:solidFill>
                  <a:schemeClr val="bg1"/>
                </a:solidFill>
                <a:latin typeface="Calibri" panose="020F0502020204030204" pitchFamily="34" charset="0"/>
              </a:rPr>
              <a:t>Undersea Feature Names</a:t>
            </a:r>
            <a:r>
              <a:rPr lang="en-US" sz="2400" b="0" i="0" u="none" strike="noStrike" baseline="0" dirty="0">
                <a:solidFill>
                  <a:schemeClr val="bg1"/>
                </a:solidFill>
                <a:latin typeface="Calibri" panose="020F0502020204030204" pitchFamily="34" charset="0"/>
              </a:rPr>
              <a:t>. </a:t>
            </a:r>
          </a:p>
          <a:p>
            <a:endParaRPr lang="en-US" sz="2400" b="0" i="0" u="none" strike="noStrike" baseline="0" dirty="0">
              <a:solidFill>
                <a:schemeClr val="bg1"/>
              </a:solidFill>
              <a:latin typeface="Calibri" panose="020F0502020204030204" pitchFamily="34" charset="0"/>
            </a:endParaRPr>
          </a:p>
          <a:p>
            <a:r>
              <a:rPr lang="en-US" sz="2400" b="0" i="0" u="none" strike="noStrike" baseline="0" dirty="0">
                <a:solidFill>
                  <a:schemeClr val="bg1"/>
                </a:solidFill>
                <a:latin typeface="Calibri" panose="020F0502020204030204" pitchFamily="34" charset="0"/>
              </a:rPr>
              <a:t>• </a:t>
            </a:r>
            <a:r>
              <a:rPr lang="en-US" sz="2400" b="1" i="0" u="sng" strike="noStrike" baseline="0" dirty="0">
                <a:solidFill>
                  <a:schemeClr val="bg1"/>
                </a:solidFill>
                <a:latin typeface="Calibri" panose="020F0502020204030204" pitchFamily="34" charset="0"/>
              </a:rPr>
              <a:t>Open and equitable </a:t>
            </a:r>
            <a:r>
              <a:rPr lang="en-US" sz="2400" b="0" i="0" u="none" strike="noStrike" baseline="0" dirty="0">
                <a:solidFill>
                  <a:schemeClr val="bg1"/>
                </a:solidFill>
                <a:latin typeface="Calibri" panose="020F0502020204030204" pitchFamily="34" charset="0"/>
              </a:rPr>
              <a:t>(free and easy) access to comprehensive seabed data and information for everyone under Create Commons or comparable license terms. </a:t>
            </a:r>
          </a:p>
        </p:txBody>
      </p:sp>
      <p:sp>
        <p:nvSpPr>
          <p:cNvPr id="6" name="Rounded Rectangle 47">
            <a:extLst>
              <a:ext uri="{FF2B5EF4-FFF2-40B4-BE49-F238E27FC236}">
                <a16:creationId xmlns:a16="http://schemas.microsoft.com/office/drawing/2014/main" id="{6595A68B-48C6-6FBC-3B90-3CD9594C1C6D}"/>
              </a:ext>
            </a:extLst>
          </p:cNvPr>
          <p:cNvSpPr/>
          <p:nvPr/>
        </p:nvSpPr>
        <p:spPr>
          <a:xfrm>
            <a:off x="10186067" y="2825206"/>
            <a:ext cx="6389647" cy="4280988"/>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r>
              <a:rPr lang="en-US" sz="2400" b="0" i="0" u="none" strike="noStrike" baseline="0" dirty="0">
                <a:solidFill>
                  <a:schemeClr val="bg1"/>
                </a:solidFill>
                <a:latin typeface="Calibri" panose="020F0502020204030204" pitchFamily="34" charset="0"/>
              </a:rPr>
              <a:t>A </a:t>
            </a:r>
            <a:r>
              <a:rPr lang="en-US" sz="2400" b="1" i="0" u="sng" strike="noStrike" baseline="0" dirty="0">
                <a:solidFill>
                  <a:schemeClr val="bg1"/>
                </a:solidFill>
                <a:latin typeface="Calibri" panose="020F0502020204030204" pitchFamily="34" charset="0"/>
              </a:rPr>
              <a:t>fully explored and well understood </a:t>
            </a:r>
            <a:r>
              <a:rPr lang="en-US" sz="2400" b="0" i="0" u="none" strike="noStrike" baseline="0" dirty="0">
                <a:solidFill>
                  <a:schemeClr val="bg1"/>
                </a:solidFill>
                <a:latin typeface="Calibri" panose="020F0502020204030204" pitchFamily="34" charset="0"/>
              </a:rPr>
              <a:t>global seabed contributing towards improved ocean science and facilitating decision making on sustainable ocean management, conservation and the global economy.</a:t>
            </a:r>
          </a:p>
        </p:txBody>
      </p:sp>
      <p:sp>
        <p:nvSpPr>
          <p:cNvPr id="4" name="Oval 3">
            <a:extLst>
              <a:ext uri="{FF2B5EF4-FFF2-40B4-BE49-F238E27FC236}">
                <a16:creationId xmlns:a16="http://schemas.microsoft.com/office/drawing/2014/main" id="{CCE3CBDB-4542-F2EC-7208-209579A57A0D}"/>
              </a:ext>
            </a:extLst>
          </p:cNvPr>
          <p:cNvSpPr/>
          <p:nvPr/>
        </p:nvSpPr>
        <p:spPr>
          <a:xfrm>
            <a:off x="411788" y="225110"/>
            <a:ext cx="3248526" cy="1239253"/>
          </a:xfrm>
          <a:prstGeom prst="ellipse">
            <a:avLst/>
          </a:prstGeom>
          <a:solidFill>
            <a:srgbClr val="4031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Pillar 1 </a:t>
            </a:r>
          </a:p>
          <a:p>
            <a:pPr algn="ctr"/>
            <a:r>
              <a:rPr lang="en-US" sz="3200" b="1" dirty="0"/>
              <a:t>Data</a:t>
            </a:r>
            <a:endParaRPr lang="en-NZ" sz="3200" b="1" dirty="0"/>
          </a:p>
        </p:txBody>
      </p:sp>
    </p:spTree>
    <p:extLst>
      <p:ext uri="{BB962C8B-B14F-4D97-AF65-F5344CB8AC3E}">
        <p14:creationId xmlns:p14="http://schemas.microsoft.com/office/powerpoint/2010/main" val="2290391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D5026-D60D-DF32-4802-6B197FF35808}"/>
            </a:ext>
          </a:extLst>
        </p:cNvPr>
        <p:cNvGrpSpPr/>
        <p:nvPr/>
      </p:nvGrpSpPr>
      <p:grpSpPr>
        <a:xfrm>
          <a:off x="0" y="0"/>
          <a:ext cx="0" cy="0"/>
          <a:chOff x="0" y="0"/>
          <a:chExt cx="0" cy="0"/>
        </a:xfrm>
      </p:grpSpPr>
      <p:sp>
        <p:nvSpPr>
          <p:cNvPr id="3" name="Rounded Rectangle 8">
            <a:extLst>
              <a:ext uri="{FF2B5EF4-FFF2-40B4-BE49-F238E27FC236}">
                <a16:creationId xmlns:a16="http://schemas.microsoft.com/office/drawing/2014/main" id="{FA00D8FA-A031-0A1B-03D1-E7C328851334}"/>
              </a:ext>
            </a:extLst>
          </p:cNvPr>
          <p:cNvSpPr/>
          <p:nvPr/>
        </p:nvSpPr>
        <p:spPr>
          <a:xfrm>
            <a:off x="705394" y="2077822"/>
            <a:ext cx="2011679" cy="573572"/>
          </a:xfrm>
          <a:prstGeom prst="roundRect">
            <a:avLst/>
          </a:prstGeom>
          <a:solidFill>
            <a:schemeClr val="accent4">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Activities</a:t>
            </a:r>
            <a:endParaRPr lang="en-US" sz="2000" b="1" dirty="0"/>
          </a:p>
        </p:txBody>
      </p:sp>
      <p:sp>
        <p:nvSpPr>
          <p:cNvPr id="12" name="Rounded Rectangle 9">
            <a:extLst>
              <a:ext uri="{FF2B5EF4-FFF2-40B4-BE49-F238E27FC236}">
                <a16:creationId xmlns:a16="http://schemas.microsoft.com/office/drawing/2014/main" id="{FB1D5B66-259A-C39B-4407-FD44C036F66E}"/>
              </a:ext>
            </a:extLst>
          </p:cNvPr>
          <p:cNvSpPr/>
          <p:nvPr/>
        </p:nvSpPr>
        <p:spPr>
          <a:xfrm>
            <a:off x="3531220" y="2077823"/>
            <a:ext cx="6166623" cy="573571"/>
          </a:xfrm>
          <a:prstGeom prst="roundRect">
            <a:avLst/>
          </a:prstGeom>
          <a:solidFill>
            <a:srgbClr val="5B9BD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Objectives</a:t>
            </a:r>
          </a:p>
        </p:txBody>
      </p:sp>
      <p:sp>
        <p:nvSpPr>
          <p:cNvPr id="13" name="Rounded Rectangle 10">
            <a:extLst>
              <a:ext uri="{FF2B5EF4-FFF2-40B4-BE49-F238E27FC236}">
                <a16:creationId xmlns:a16="http://schemas.microsoft.com/office/drawing/2014/main" id="{C2ABE2A9-E3E5-991D-9C52-419175829534}"/>
              </a:ext>
            </a:extLst>
          </p:cNvPr>
          <p:cNvSpPr/>
          <p:nvPr/>
        </p:nvSpPr>
        <p:spPr>
          <a:xfrm>
            <a:off x="10210801" y="2077823"/>
            <a:ext cx="6389647" cy="573571"/>
          </a:xfrm>
          <a:prstGeom prst="roundRect">
            <a:avLst/>
          </a:prstGeom>
          <a:solidFill>
            <a:srgbClr val="843C0C"/>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3200" b="1" dirty="0"/>
              <a:t>Outcomes</a:t>
            </a:r>
            <a:endParaRPr lang="en-US" sz="2800" b="1" dirty="0"/>
          </a:p>
        </p:txBody>
      </p:sp>
      <p:sp>
        <p:nvSpPr>
          <p:cNvPr id="46" name="TextBox 45">
            <a:extLst>
              <a:ext uri="{FF2B5EF4-FFF2-40B4-BE49-F238E27FC236}">
                <a16:creationId xmlns:a16="http://schemas.microsoft.com/office/drawing/2014/main" id="{E3274507-3811-C1D8-6092-583E52D0B08D}"/>
              </a:ext>
            </a:extLst>
          </p:cNvPr>
          <p:cNvSpPr txBox="1"/>
          <p:nvPr/>
        </p:nvSpPr>
        <p:spPr>
          <a:xfrm>
            <a:off x="3707248" y="721668"/>
            <a:ext cx="10174787" cy="1103379"/>
          </a:xfrm>
          <a:prstGeom prst="rect">
            <a:avLst/>
          </a:prstGeom>
          <a:noFill/>
        </p:spPr>
        <p:txBody>
          <a:bodyPr wrap="square" rtlCol="0">
            <a:spAutoFit/>
          </a:bodyPr>
          <a:lstStyle/>
          <a:p>
            <a:pPr algn="ctr"/>
            <a:r>
              <a:rPr lang="en-US" sz="3285" b="1" dirty="0"/>
              <a:t>GEBCO Strategy 2024-2030 - Outcomes and Objectives </a:t>
            </a:r>
          </a:p>
          <a:p>
            <a:pPr algn="ctr"/>
            <a:endParaRPr lang="en-US" sz="3285" b="1" dirty="0"/>
          </a:p>
        </p:txBody>
      </p:sp>
      <p:sp>
        <p:nvSpPr>
          <p:cNvPr id="5" name="Rounded Rectangle 4">
            <a:extLst>
              <a:ext uri="{FF2B5EF4-FFF2-40B4-BE49-F238E27FC236}">
                <a16:creationId xmlns:a16="http://schemas.microsoft.com/office/drawing/2014/main" id="{970FCF77-D984-76E4-6DAD-97E730F8897D}"/>
              </a:ext>
            </a:extLst>
          </p:cNvPr>
          <p:cNvSpPr/>
          <p:nvPr/>
        </p:nvSpPr>
        <p:spPr>
          <a:xfrm>
            <a:off x="417920" y="2904170"/>
            <a:ext cx="2706624" cy="4158467"/>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b="1" i="0" u="none" strike="noStrike" baseline="0" dirty="0">
                <a:solidFill>
                  <a:schemeClr val="bg1"/>
                </a:solidFill>
                <a:latin typeface="Calibri" panose="020F0502020204030204" pitchFamily="34" charset="0"/>
              </a:rPr>
              <a:t>Supporting, promoting and using innovative solutions to continuously improve the GEBCO data value chain</a:t>
            </a:r>
            <a:endParaRPr lang="en-NZ" sz="24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7" name="Rounded Rectangle 20">
            <a:extLst>
              <a:ext uri="{FF2B5EF4-FFF2-40B4-BE49-F238E27FC236}">
                <a16:creationId xmlns:a16="http://schemas.microsoft.com/office/drawing/2014/main" id="{97A80577-363A-3555-7D96-88C8BF941465}"/>
              </a:ext>
            </a:extLst>
          </p:cNvPr>
          <p:cNvSpPr/>
          <p:nvPr/>
        </p:nvSpPr>
        <p:spPr>
          <a:xfrm>
            <a:off x="3531220" y="2860607"/>
            <a:ext cx="6166624" cy="42020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i="0" u="none" strike="noStrike" baseline="0" dirty="0">
                <a:solidFill>
                  <a:schemeClr val="bg1"/>
                </a:solidFill>
                <a:latin typeface="Calibri" panose="020F0502020204030204" pitchFamily="34" charset="0"/>
              </a:rPr>
              <a:t>To </a:t>
            </a:r>
            <a:r>
              <a:rPr lang="en-US" sz="2400" b="1" i="0" u="sng" strike="noStrike" baseline="0" dirty="0">
                <a:solidFill>
                  <a:schemeClr val="bg1"/>
                </a:solidFill>
                <a:latin typeface="Calibri" panose="020F0502020204030204" pitchFamily="34" charset="0"/>
              </a:rPr>
              <a:t>actively support, promote and use innovative solutions</a:t>
            </a:r>
            <a:r>
              <a:rPr lang="en-US" sz="2400" i="0" u="none" strike="noStrike" baseline="0" dirty="0">
                <a:solidFill>
                  <a:schemeClr val="bg1"/>
                </a:solidFill>
                <a:latin typeface="Calibri" panose="020F0502020204030204" pitchFamily="34" charset="0"/>
              </a:rPr>
              <a:t> to continuously improve the seabed data </a:t>
            </a:r>
            <a:r>
              <a:rPr lang="en-US" sz="2400" b="1" i="0" u="sng" strike="noStrike" baseline="0" dirty="0">
                <a:solidFill>
                  <a:schemeClr val="bg1"/>
                </a:solidFill>
                <a:latin typeface="Calibri" panose="020F0502020204030204" pitchFamily="34" charset="0"/>
              </a:rPr>
              <a:t>value chain</a:t>
            </a:r>
            <a:r>
              <a:rPr lang="en-US" sz="2400" i="0" u="none" strike="noStrike" baseline="0" dirty="0">
                <a:solidFill>
                  <a:schemeClr val="bg1"/>
                </a:solidFill>
                <a:latin typeface="Calibri" panose="020F0502020204030204" pitchFamily="34" charset="0"/>
              </a:rPr>
              <a:t>, including solutions contributing to ocean management, conservation and the global economy. </a:t>
            </a:r>
          </a:p>
        </p:txBody>
      </p:sp>
      <p:sp>
        <p:nvSpPr>
          <p:cNvPr id="68" name="Rounded Rectangle 47">
            <a:extLst>
              <a:ext uri="{FF2B5EF4-FFF2-40B4-BE49-F238E27FC236}">
                <a16:creationId xmlns:a16="http://schemas.microsoft.com/office/drawing/2014/main" id="{1D8158CD-05AC-6ED3-8D24-251FEB5A4C26}"/>
              </a:ext>
            </a:extLst>
          </p:cNvPr>
          <p:cNvSpPr/>
          <p:nvPr/>
        </p:nvSpPr>
        <p:spPr>
          <a:xfrm>
            <a:off x="10210800" y="2904170"/>
            <a:ext cx="6389647" cy="4202024"/>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b="1" i="0" u="sng" strike="noStrike" baseline="0" dirty="0">
                <a:solidFill>
                  <a:schemeClr val="bg1"/>
                </a:solidFill>
                <a:latin typeface="Calibri" panose="020F0502020204030204" pitchFamily="34" charset="0"/>
              </a:rPr>
              <a:t>Innovative technologies and stand</a:t>
            </a:r>
            <a:r>
              <a:rPr lang="en-US" sz="2400" i="0" u="none" strike="noStrike" baseline="0" dirty="0">
                <a:solidFill>
                  <a:schemeClr val="bg1"/>
                </a:solidFill>
                <a:latin typeface="Calibri" panose="020F0502020204030204" pitchFamily="34" charset="0"/>
              </a:rPr>
              <a:t>ards that improve the seabed data value chain and </a:t>
            </a:r>
            <a:r>
              <a:rPr lang="en-US" sz="2400" i="0" u="none" strike="noStrike" baseline="0" dirty="0" err="1">
                <a:solidFill>
                  <a:schemeClr val="bg1"/>
                </a:solidFill>
                <a:latin typeface="Calibri" panose="020F0502020204030204" pitchFamily="34" charset="0"/>
              </a:rPr>
              <a:t>maximise</a:t>
            </a:r>
            <a:r>
              <a:rPr lang="en-US" sz="2400" i="0" u="none" strike="noStrike" baseline="0" dirty="0">
                <a:solidFill>
                  <a:schemeClr val="bg1"/>
                </a:solidFill>
                <a:latin typeface="Calibri" panose="020F0502020204030204" pitchFamily="34" charset="0"/>
              </a:rPr>
              <a:t> benefits for GEBCO and the broader community. </a:t>
            </a:r>
          </a:p>
        </p:txBody>
      </p:sp>
      <p:sp>
        <p:nvSpPr>
          <p:cNvPr id="2" name="Oval 1">
            <a:extLst>
              <a:ext uri="{FF2B5EF4-FFF2-40B4-BE49-F238E27FC236}">
                <a16:creationId xmlns:a16="http://schemas.microsoft.com/office/drawing/2014/main" id="{48F83105-50E1-3790-BCED-18E1AAFFF088}"/>
              </a:ext>
            </a:extLst>
          </p:cNvPr>
          <p:cNvSpPr/>
          <p:nvPr/>
        </p:nvSpPr>
        <p:spPr>
          <a:xfrm>
            <a:off x="171032" y="150337"/>
            <a:ext cx="3823453" cy="1801097"/>
          </a:xfrm>
          <a:prstGeom prst="ellipse">
            <a:avLst/>
          </a:prstGeom>
          <a:solidFill>
            <a:srgbClr val="4031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Pillar 2 </a:t>
            </a:r>
          </a:p>
          <a:p>
            <a:pPr algn="ctr"/>
            <a:r>
              <a:rPr lang="en-NZ" sz="32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Technology </a:t>
            </a:r>
            <a:br>
              <a:rPr lang="en-NZ" sz="32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br>
            <a:r>
              <a:rPr lang="en-NZ" sz="32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&amp; </a:t>
            </a:r>
            <a:r>
              <a:rPr lang="en-NZ" sz="3200" b="1" spc="5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S</a:t>
            </a:r>
            <a:r>
              <a:rPr lang="en-NZ" sz="32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tandards</a:t>
            </a:r>
          </a:p>
        </p:txBody>
      </p:sp>
    </p:spTree>
    <p:extLst>
      <p:ext uri="{BB962C8B-B14F-4D97-AF65-F5344CB8AC3E}">
        <p14:creationId xmlns:p14="http://schemas.microsoft.com/office/powerpoint/2010/main" val="1357983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AB037-9956-F82E-7452-76FEE5F5F48A}"/>
            </a:ext>
          </a:extLst>
        </p:cNvPr>
        <p:cNvGrpSpPr/>
        <p:nvPr/>
      </p:nvGrpSpPr>
      <p:grpSpPr>
        <a:xfrm>
          <a:off x="0" y="0"/>
          <a:ext cx="0" cy="0"/>
          <a:chOff x="0" y="0"/>
          <a:chExt cx="0" cy="0"/>
        </a:xfrm>
      </p:grpSpPr>
      <p:sp>
        <p:nvSpPr>
          <p:cNvPr id="9" name="Oval 8">
            <a:extLst>
              <a:ext uri="{FF2B5EF4-FFF2-40B4-BE49-F238E27FC236}">
                <a16:creationId xmlns:a16="http://schemas.microsoft.com/office/drawing/2014/main" id="{8D5D36F1-1059-5197-B2E7-FF2BC3FA6C87}"/>
              </a:ext>
            </a:extLst>
          </p:cNvPr>
          <p:cNvSpPr/>
          <p:nvPr/>
        </p:nvSpPr>
        <p:spPr>
          <a:xfrm>
            <a:off x="171032" y="150337"/>
            <a:ext cx="3823453" cy="1801097"/>
          </a:xfrm>
          <a:prstGeom prst="ellipse">
            <a:avLst/>
          </a:prstGeom>
          <a:solidFill>
            <a:srgbClr val="4031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Pillar 3 </a:t>
            </a:r>
          </a:p>
          <a:p>
            <a:pPr algn="ctr"/>
            <a:r>
              <a:rPr lang="en-NZ" sz="32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Capacity </a:t>
            </a:r>
          </a:p>
        </p:txBody>
      </p:sp>
      <p:sp>
        <p:nvSpPr>
          <p:cNvPr id="3" name="Rounded Rectangle 8">
            <a:extLst>
              <a:ext uri="{FF2B5EF4-FFF2-40B4-BE49-F238E27FC236}">
                <a16:creationId xmlns:a16="http://schemas.microsoft.com/office/drawing/2014/main" id="{2E7693B6-87C3-F9BC-EAB1-135EF9E8D53D}"/>
              </a:ext>
            </a:extLst>
          </p:cNvPr>
          <p:cNvSpPr/>
          <p:nvPr/>
        </p:nvSpPr>
        <p:spPr>
          <a:xfrm>
            <a:off x="587828" y="2077822"/>
            <a:ext cx="2430433" cy="573572"/>
          </a:xfrm>
          <a:prstGeom prst="roundRect">
            <a:avLst/>
          </a:prstGeom>
          <a:solidFill>
            <a:schemeClr val="accent4">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Activities</a:t>
            </a:r>
          </a:p>
        </p:txBody>
      </p:sp>
      <p:sp>
        <p:nvSpPr>
          <p:cNvPr id="12" name="Rounded Rectangle 9">
            <a:extLst>
              <a:ext uri="{FF2B5EF4-FFF2-40B4-BE49-F238E27FC236}">
                <a16:creationId xmlns:a16="http://schemas.microsoft.com/office/drawing/2014/main" id="{0ECB70EE-50BF-7833-9DBF-3DBAAA6015FE}"/>
              </a:ext>
            </a:extLst>
          </p:cNvPr>
          <p:cNvSpPr/>
          <p:nvPr/>
        </p:nvSpPr>
        <p:spPr>
          <a:xfrm>
            <a:off x="3531220" y="2077823"/>
            <a:ext cx="6166623" cy="573571"/>
          </a:xfrm>
          <a:prstGeom prst="roundRect">
            <a:avLst/>
          </a:prstGeom>
          <a:solidFill>
            <a:srgbClr val="5B9BD5"/>
          </a:solidFill>
          <a:ln>
            <a:solidFill>
              <a:schemeClr val="accent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Objectives</a:t>
            </a:r>
          </a:p>
        </p:txBody>
      </p:sp>
      <p:sp>
        <p:nvSpPr>
          <p:cNvPr id="13" name="Rounded Rectangle 10">
            <a:extLst>
              <a:ext uri="{FF2B5EF4-FFF2-40B4-BE49-F238E27FC236}">
                <a16:creationId xmlns:a16="http://schemas.microsoft.com/office/drawing/2014/main" id="{B1FCA998-81C5-5EB9-2999-A31C381797FE}"/>
              </a:ext>
            </a:extLst>
          </p:cNvPr>
          <p:cNvSpPr/>
          <p:nvPr/>
        </p:nvSpPr>
        <p:spPr>
          <a:xfrm>
            <a:off x="10210801" y="2077823"/>
            <a:ext cx="6389647" cy="573571"/>
          </a:xfrm>
          <a:prstGeom prst="roundRect">
            <a:avLst/>
          </a:prstGeom>
          <a:solidFill>
            <a:srgbClr val="843C0C"/>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Outcomes</a:t>
            </a:r>
          </a:p>
        </p:txBody>
      </p:sp>
      <p:sp>
        <p:nvSpPr>
          <p:cNvPr id="46" name="TextBox 45">
            <a:extLst>
              <a:ext uri="{FF2B5EF4-FFF2-40B4-BE49-F238E27FC236}">
                <a16:creationId xmlns:a16="http://schemas.microsoft.com/office/drawing/2014/main" id="{D065E5D1-6752-4C65-7001-3941F3025D93}"/>
              </a:ext>
            </a:extLst>
          </p:cNvPr>
          <p:cNvSpPr txBox="1"/>
          <p:nvPr/>
        </p:nvSpPr>
        <p:spPr>
          <a:xfrm>
            <a:off x="3815533" y="731520"/>
            <a:ext cx="10174787" cy="1103379"/>
          </a:xfrm>
          <a:prstGeom prst="rect">
            <a:avLst/>
          </a:prstGeom>
          <a:noFill/>
        </p:spPr>
        <p:txBody>
          <a:bodyPr wrap="square" rtlCol="0">
            <a:spAutoFit/>
          </a:bodyPr>
          <a:lstStyle/>
          <a:p>
            <a:pPr algn="ctr"/>
            <a:r>
              <a:rPr lang="en-US" sz="3285" b="1" dirty="0"/>
              <a:t>GEBCO Strategy 2024-2030 - Outcomes and Objectives </a:t>
            </a:r>
          </a:p>
          <a:p>
            <a:pPr algn="ctr"/>
            <a:endParaRPr lang="en-US" sz="3285" b="1" dirty="0"/>
          </a:p>
        </p:txBody>
      </p:sp>
      <p:sp>
        <p:nvSpPr>
          <p:cNvPr id="5" name="Rounded Rectangle 4">
            <a:extLst>
              <a:ext uri="{FF2B5EF4-FFF2-40B4-BE49-F238E27FC236}">
                <a16:creationId xmlns:a16="http://schemas.microsoft.com/office/drawing/2014/main" id="{2FDF3296-7046-B597-C43C-0C77318BA4F5}"/>
              </a:ext>
            </a:extLst>
          </p:cNvPr>
          <p:cNvSpPr/>
          <p:nvPr/>
        </p:nvSpPr>
        <p:spPr>
          <a:xfrm>
            <a:off x="417920" y="2860608"/>
            <a:ext cx="2706624" cy="4241220"/>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b="1" i="0" u="none" strike="noStrike" baseline="0" dirty="0">
                <a:solidFill>
                  <a:schemeClr val="bg1"/>
                </a:solidFill>
                <a:latin typeface="Calibri" panose="020F0502020204030204" pitchFamily="34" charset="0"/>
              </a:rPr>
              <a:t>Establishing global infrastructure to develop capacity</a:t>
            </a:r>
            <a:endParaRPr lang="en-NZ" sz="24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7" name="Rounded Rectangle 20">
            <a:extLst>
              <a:ext uri="{FF2B5EF4-FFF2-40B4-BE49-F238E27FC236}">
                <a16:creationId xmlns:a16="http://schemas.microsoft.com/office/drawing/2014/main" id="{DA434F18-0111-33FE-B913-516821B4D1FC}"/>
              </a:ext>
            </a:extLst>
          </p:cNvPr>
          <p:cNvSpPr/>
          <p:nvPr/>
        </p:nvSpPr>
        <p:spPr>
          <a:xfrm>
            <a:off x="3531220" y="2860607"/>
            <a:ext cx="6166624" cy="42412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i="0" u="none" strike="noStrike" baseline="0" dirty="0">
                <a:solidFill>
                  <a:schemeClr val="bg1"/>
                </a:solidFill>
                <a:latin typeface="Calibri" panose="020F0502020204030204" pitchFamily="34" charset="0"/>
              </a:rPr>
              <a:t>Establish a </a:t>
            </a:r>
            <a:r>
              <a:rPr lang="en-US" sz="2400" b="1" i="0" u="sng" strike="noStrike" baseline="0" dirty="0">
                <a:solidFill>
                  <a:schemeClr val="bg1"/>
                </a:solidFill>
                <a:latin typeface="Calibri" panose="020F0502020204030204" pitchFamily="34" charset="0"/>
              </a:rPr>
              <a:t>globally distributed network of facilities and experts </a:t>
            </a:r>
            <a:r>
              <a:rPr lang="en-US" sz="2400" i="0" u="none" strike="noStrike" baseline="0" dirty="0">
                <a:solidFill>
                  <a:schemeClr val="bg1"/>
                </a:solidFill>
                <a:latin typeface="Calibri" panose="020F0502020204030204" pitchFamily="34" charset="0"/>
              </a:rPr>
              <a:t>to support communication, encourage education and promote training.</a:t>
            </a:r>
          </a:p>
          <a:p>
            <a:pPr algn="ctr"/>
            <a:endParaRPr lang="en-US" sz="2400" i="0" u="none" strike="noStrike" baseline="0" dirty="0">
              <a:solidFill>
                <a:schemeClr val="bg1"/>
              </a:solidFill>
              <a:latin typeface="Calibri" panose="020F0502020204030204" pitchFamily="34" charset="0"/>
            </a:endParaRPr>
          </a:p>
          <a:p>
            <a:pPr algn="ctr"/>
            <a:r>
              <a:rPr lang="en-US" sz="2400" i="0" u="none" strike="noStrike" baseline="0" dirty="0">
                <a:solidFill>
                  <a:schemeClr val="bg1"/>
                </a:solidFill>
                <a:latin typeface="Calibri" panose="020F0502020204030204" pitchFamily="34" charset="0"/>
              </a:rPr>
              <a:t>To </a:t>
            </a:r>
            <a:r>
              <a:rPr lang="en-US" sz="2400" b="1" i="0" u="sng" strike="noStrike" baseline="0" dirty="0">
                <a:solidFill>
                  <a:schemeClr val="bg1"/>
                </a:solidFill>
                <a:latin typeface="Calibri" panose="020F0502020204030204" pitchFamily="34" charset="0"/>
              </a:rPr>
              <a:t>double global ocean mapping capacity </a:t>
            </a:r>
            <a:r>
              <a:rPr lang="en-US" sz="2400" i="0" u="none" strike="noStrike" baseline="0" dirty="0">
                <a:solidFill>
                  <a:schemeClr val="bg1"/>
                </a:solidFill>
                <a:latin typeface="Calibri" panose="020F0502020204030204" pitchFamily="34" charset="0"/>
              </a:rPr>
              <a:t>in the next five years.</a:t>
            </a:r>
          </a:p>
        </p:txBody>
      </p:sp>
      <p:sp>
        <p:nvSpPr>
          <p:cNvPr id="68" name="Rounded Rectangle 47">
            <a:extLst>
              <a:ext uri="{FF2B5EF4-FFF2-40B4-BE49-F238E27FC236}">
                <a16:creationId xmlns:a16="http://schemas.microsoft.com/office/drawing/2014/main" id="{73D61884-0813-C83D-2865-A4B5FB103134}"/>
              </a:ext>
            </a:extLst>
          </p:cNvPr>
          <p:cNvSpPr/>
          <p:nvPr/>
        </p:nvSpPr>
        <p:spPr>
          <a:xfrm>
            <a:off x="10210800" y="2904170"/>
            <a:ext cx="6389647" cy="4241214"/>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i="0" u="none" strike="noStrike" baseline="0" dirty="0">
                <a:solidFill>
                  <a:schemeClr val="bg1"/>
                </a:solidFill>
                <a:latin typeface="Calibri" panose="020F0502020204030204" pitchFamily="34" charset="0"/>
              </a:rPr>
              <a:t>An </a:t>
            </a:r>
            <a:r>
              <a:rPr lang="en-US" sz="2400" b="1" i="0" u="sng" strike="noStrike" baseline="0" dirty="0">
                <a:solidFill>
                  <a:schemeClr val="bg1"/>
                </a:solidFill>
                <a:latin typeface="Calibri" panose="020F0502020204030204" pitchFamily="34" charset="0"/>
              </a:rPr>
              <a:t>engaged, qualified and diverse</a:t>
            </a:r>
            <a:r>
              <a:rPr lang="en-US" sz="2400" i="0" u="none" strike="noStrike" baseline="0" dirty="0">
                <a:solidFill>
                  <a:schemeClr val="bg1"/>
                </a:solidFill>
                <a:latin typeface="Calibri" panose="020F0502020204030204" pitchFamily="34" charset="0"/>
              </a:rPr>
              <a:t> global community of professionals inspired to support GEBCO in executing its mission and vision.</a:t>
            </a:r>
          </a:p>
        </p:txBody>
      </p:sp>
    </p:spTree>
    <p:extLst>
      <p:ext uri="{BB962C8B-B14F-4D97-AF65-F5344CB8AC3E}">
        <p14:creationId xmlns:p14="http://schemas.microsoft.com/office/powerpoint/2010/main" val="2024897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6BFC4-537B-27A9-F830-257879F85EAC}"/>
            </a:ext>
          </a:extLst>
        </p:cNvPr>
        <p:cNvGrpSpPr/>
        <p:nvPr/>
      </p:nvGrpSpPr>
      <p:grpSpPr>
        <a:xfrm>
          <a:off x="0" y="0"/>
          <a:ext cx="0" cy="0"/>
          <a:chOff x="0" y="0"/>
          <a:chExt cx="0" cy="0"/>
        </a:xfrm>
      </p:grpSpPr>
      <p:sp>
        <p:nvSpPr>
          <p:cNvPr id="3" name="Oval 2">
            <a:extLst>
              <a:ext uri="{FF2B5EF4-FFF2-40B4-BE49-F238E27FC236}">
                <a16:creationId xmlns:a16="http://schemas.microsoft.com/office/drawing/2014/main" id="{C96346DB-4184-99C8-9934-C76236A7BFB4}"/>
              </a:ext>
            </a:extLst>
          </p:cNvPr>
          <p:cNvSpPr/>
          <p:nvPr/>
        </p:nvSpPr>
        <p:spPr>
          <a:xfrm>
            <a:off x="171032" y="150337"/>
            <a:ext cx="3823453" cy="1801097"/>
          </a:xfrm>
          <a:prstGeom prst="ellipse">
            <a:avLst/>
          </a:prstGeom>
          <a:solidFill>
            <a:srgbClr val="4031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Pillar 4</a:t>
            </a:r>
          </a:p>
          <a:p>
            <a:pPr algn="ctr"/>
            <a:r>
              <a:rPr lang="en-NZ" sz="32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Community</a:t>
            </a:r>
          </a:p>
        </p:txBody>
      </p:sp>
      <p:sp>
        <p:nvSpPr>
          <p:cNvPr id="46" name="TextBox 45">
            <a:extLst>
              <a:ext uri="{FF2B5EF4-FFF2-40B4-BE49-F238E27FC236}">
                <a16:creationId xmlns:a16="http://schemas.microsoft.com/office/drawing/2014/main" id="{8AC6AFFA-6354-338A-8C40-F3A2B6083637}"/>
              </a:ext>
            </a:extLst>
          </p:cNvPr>
          <p:cNvSpPr txBox="1"/>
          <p:nvPr/>
        </p:nvSpPr>
        <p:spPr>
          <a:xfrm>
            <a:off x="3815533" y="731520"/>
            <a:ext cx="10174787" cy="1103379"/>
          </a:xfrm>
          <a:prstGeom prst="rect">
            <a:avLst/>
          </a:prstGeom>
          <a:noFill/>
        </p:spPr>
        <p:txBody>
          <a:bodyPr wrap="square" rtlCol="0">
            <a:spAutoFit/>
          </a:bodyPr>
          <a:lstStyle/>
          <a:p>
            <a:pPr algn="ctr"/>
            <a:r>
              <a:rPr lang="en-US" sz="3285" b="1" dirty="0"/>
              <a:t>GEBCO Strategy 2024-2030 - Outcomes and Objectives </a:t>
            </a:r>
          </a:p>
          <a:p>
            <a:pPr algn="ctr"/>
            <a:endParaRPr lang="en-US" sz="3285" b="1" dirty="0"/>
          </a:p>
        </p:txBody>
      </p:sp>
      <p:sp>
        <p:nvSpPr>
          <p:cNvPr id="5" name="Rounded Rectangle 4">
            <a:extLst>
              <a:ext uri="{FF2B5EF4-FFF2-40B4-BE49-F238E27FC236}">
                <a16:creationId xmlns:a16="http://schemas.microsoft.com/office/drawing/2014/main" id="{7C9EB4C2-69DB-B658-83EB-0157032E65EC}"/>
              </a:ext>
            </a:extLst>
          </p:cNvPr>
          <p:cNvSpPr/>
          <p:nvPr/>
        </p:nvSpPr>
        <p:spPr>
          <a:xfrm>
            <a:off x="417920" y="2860608"/>
            <a:ext cx="2706624" cy="4162842"/>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b="1" i="0" u="none" strike="noStrike" baseline="0" dirty="0">
                <a:solidFill>
                  <a:schemeClr val="bg1"/>
                </a:solidFill>
                <a:latin typeface="Calibri" panose="020F0502020204030204" pitchFamily="34" charset="0"/>
              </a:rPr>
              <a:t>Engaging communities and partners to best deliver GEBCO’s mission</a:t>
            </a:r>
            <a:endParaRPr lang="en-NZ" sz="24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7" name="Rounded Rectangle 20">
            <a:extLst>
              <a:ext uri="{FF2B5EF4-FFF2-40B4-BE49-F238E27FC236}">
                <a16:creationId xmlns:a16="http://schemas.microsoft.com/office/drawing/2014/main" id="{C26F8D31-2D9A-43E4-25D6-4F6D815594B3}"/>
              </a:ext>
            </a:extLst>
          </p:cNvPr>
          <p:cNvSpPr/>
          <p:nvPr/>
        </p:nvSpPr>
        <p:spPr>
          <a:xfrm>
            <a:off x="3531220" y="2860607"/>
            <a:ext cx="6166624" cy="41628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i="0" u="none" strike="noStrike" baseline="0" dirty="0">
                <a:solidFill>
                  <a:schemeClr val="bg1"/>
                </a:solidFill>
                <a:latin typeface="Calibri" panose="020F0502020204030204" pitchFamily="34" charset="0"/>
              </a:rPr>
              <a:t>Increase engagement with the </a:t>
            </a:r>
            <a:r>
              <a:rPr lang="en-US" sz="2400" b="1" i="0" u="sng" strike="noStrike" baseline="0" dirty="0">
                <a:solidFill>
                  <a:schemeClr val="bg1"/>
                </a:solidFill>
                <a:latin typeface="Calibri" panose="020F0502020204030204" pitchFamily="34" charset="0"/>
              </a:rPr>
              <a:t>general public </a:t>
            </a:r>
            <a:r>
              <a:rPr lang="en-US" sz="2400" i="0" u="none" strike="noStrike" baseline="0" dirty="0">
                <a:solidFill>
                  <a:schemeClr val="bg1"/>
                </a:solidFill>
                <a:latin typeface="Calibri" panose="020F0502020204030204" pitchFamily="34" charset="0"/>
              </a:rPr>
              <a:t>to improve their awareness of the relevance of GEBCO’s work.</a:t>
            </a:r>
          </a:p>
          <a:p>
            <a:pPr algn="ctr"/>
            <a:endParaRPr lang="en-US" sz="2400" i="0" u="none" strike="noStrike" baseline="0" dirty="0">
              <a:solidFill>
                <a:schemeClr val="bg1"/>
              </a:solidFill>
              <a:latin typeface="Calibri" panose="020F0502020204030204" pitchFamily="34" charset="0"/>
            </a:endParaRPr>
          </a:p>
          <a:p>
            <a:pPr algn="ctr"/>
            <a:r>
              <a:rPr lang="en-US" sz="2400" i="0" u="none" strike="noStrike" baseline="0" dirty="0">
                <a:solidFill>
                  <a:schemeClr val="bg1"/>
                </a:solidFill>
                <a:latin typeface="Calibri" panose="020F0502020204030204" pitchFamily="34" charset="0"/>
              </a:rPr>
              <a:t>Seek ongoing </a:t>
            </a:r>
            <a:r>
              <a:rPr lang="en-US" sz="2400" b="1" i="0" u="sng" strike="noStrike" baseline="0" dirty="0">
                <a:solidFill>
                  <a:schemeClr val="bg1"/>
                </a:solidFill>
                <a:latin typeface="Calibri" panose="020F0502020204030204" pitchFamily="34" charset="0"/>
              </a:rPr>
              <a:t>support of global leadership </a:t>
            </a:r>
            <a:r>
              <a:rPr lang="en-US" sz="2400" i="0" u="none" strike="noStrike" baseline="0" dirty="0">
                <a:solidFill>
                  <a:schemeClr val="bg1"/>
                </a:solidFill>
                <a:latin typeface="Calibri" panose="020F0502020204030204" pitchFamily="34" charset="0"/>
              </a:rPr>
              <a:t>from all sectors and parent </a:t>
            </a:r>
            <a:r>
              <a:rPr lang="en-US" sz="2400" i="0" u="none" strike="noStrike" baseline="0" dirty="0" err="1">
                <a:solidFill>
                  <a:schemeClr val="bg1"/>
                </a:solidFill>
                <a:latin typeface="Calibri" panose="020F0502020204030204" pitchFamily="34" charset="0"/>
              </a:rPr>
              <a:t>organisations</a:t>
            </a:r>
            <a:r>
              <a:rPr lang="en-US" sz="2400" i="0" u="none" strike="noStrike" baseline="0" dirty="0">
                <a:solidFill>
                  <a:schemeClr val="bg1"/>
                </a:solidFill>
                <a:latin typeface="Calibri" panose="020F0502020204030204" pitchFamily="34" charset="0"/>
              </a:rPr>
              <a:t> for GEBCO.</a:t>
            </a:r>
          </a:p>
        </p:txBody>
      </p:sp>
      <p:sp>
        <p:nvSpPr>
          <p:cNvPr id="68" name="Rounded Rectangle 47">
            <a:extLst>
              <a:ext uri="{FF2B5EF4-FFF2-40B4-BE49-F238E27FC236}">
                <a16:creationId xmlns:a16="http://schemas.microsoft.com/office/drawing/2014/main" id="{A50B8C7F-0AAB-DD7D-9B8B-1C09DBFB66F1}"/>
              </a:ext>
            </a:extLst>
          </p:cNvPr>
          <p:cNvSpPr/>
          <p:nvPr/>
        </p:nvSpPr>
        <p:spPr>
          <a:xfrm>
            <a:off x="10210800" y="2904170"/>
            <a:ext cx="6389647" cy="416283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i="0" u="none" strike="noStrike" baseline="0" dirty="0">
                <a:solidFill>
                  <a:schemeClr val="bg1"/>
                </a:solidFill>
                <a:latin typeface="Calibri" panose="020F0502020204030204" pitchFamily="34" charset="0"/>
              </a:rPr>
              <a:t>A diverse community that </a:t>
            </a:r>
            <a:r>
              <a:rPr lang="en-US" sz="2400" b="1" i="0" u="sng" strike="noStrike" baseline="0" dirty="0">
                <a:solidFill>
                  <a:schemeClr val="bg1"/>
                </a:solidFill>
                <a:latin typeface="Calibri" panose="020F0502020204030204" pitchFamily="34" charset="0"/>
              </a:rPr>
              <a:t>understands the importance of GEBCO </a:t>
            </a:r>
            <a:r>
              <a:rPr lang="en-US" sz="2400" i="0" u="none" strike="noStrike" baseline="0" dirty="0">
                <a:solidFill>
                  <a:schemeClr val="bg1"/>
                </a:solidFill>
                <a:latin typeface="Calibri" panose="020F0502020204030204" pitchFamily="34" charset="0"/>
              </a:rPr>
              <a:t>and engages and actively contributes to the </a:t>
            </a:r>
            <a:r>
              <a:rPr lang="en-US" sz="2400" i="0" u="none" strike="noStrike" baseline="0" dirty="0" err="1">
                <a:solidFill>
                  <a:schemeClr val="bg1"/>
                </a:solidFill>
                <a:latin typeface="Calibri" panose="020F0502020204030204" pitchFamily="34" charset="0"/>
              </a:rPr>
              <a:t>programme</a:t>
            </a:r>
            <a:r>
              <a:rPr lang="en-US" sz="2400" i="0" u="none" strike="noStrike" baseline="0" dirty="0">
                <a:solidFill>
                  <a:schemeClr val="bg1"/>
                </a:solidFill>
                <a:latin typeface="Calibri" panose="020F0502020204030204" pitchFamily="34" charset="0"/>
              </a:rPr>
              <a:t>.</a:t>
            </a:r>
          </a:p>
        </p:txBody>
      </p:sp>
      <p:sp>
        <p:nvSpPr>
          <p:cNvPr id="4" name="Rounded Rectangle 8">
            <a:extLst>
              <a:ext uri="{FF2B5EF4-FFF2-40B4-BE49-F238E27FC236}">
                <a16:creationId xmlns:a16="http://schemas.microsoft.com/office/drawing/2014/main" id="{480ED7B4-B930-597A-5ACB-A11184B8411E}"/>
              </a:ext>
            </a:extLst>
          </p:cNvPr>
          <p:cNvSpPr/>
          <p:nvPr/>
        </p:nvSpPr>
        <p:spPr>
          <a:xfrm>
            <a:off x="587828" y="2077822"/>
            <a:ext cx="2430433" cy="573572"/>
          </a:xfrm>
          <a:prstGeom prst="roundRect">
            <a:avLst/>
          </a:prstGeom>
          <a:solidFill>
            <a:schemeClr val="accent4">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Activities</a:t>
            </a:r>
          </a:p>
        </p:txBody>
      </p:sp>
      <p:sp>
        <p:nvSpPr>
          <p:cNvPr id="7" name="Rounded Rectangle 9">
            <a:extLst>
              <a:ext uri="{FF2B5EF4-FFF2-40B4-BE49-F238E27FC236}">
                <a16:creationId xmlns:a16="http://schemas.microsoft.com/office/drawing/2014/main" id="{B8CBB0EA-5BE0-8BC8-7E08-6C80ABA1636B}"/>
              </a:ext>
            </a:extLst>
          </p:cNvPr>
          <p:cNvSpPr/>
          <p:nvPr/>
        </p:nvSpPr>
        <p:spPr>
          <a:xfrm>
            <a:off x="3531220" y="2077823"/>
            <a:ext cx="6166623" cy="573571"/>
          </a:xfrm>
          <a:prstGeom prst="roundRect">
            <a:avLst/>
          </a:prstGeom>
          <a:solidFill>
            <a:srgbClr val="5B9BD5"/>
          </a:solidFill>
          <a:ln>
            <a:solidFill>
              <a:schemeClr val="accent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Objectives</a:t>
            </a:r>
          </a:p>
        </p:txBody>
      </p:sp>
      <p:sp>
        <p:nvSpPr>
          <p:cNvPr id="8" name="Rounded Rectangle 10">
            <a:extLst>
              <a:ext uri="{FF2B5EF4-FFF2-40B4-BE49-F238E27FC236}">
                <a16:creationId xmlns:a16="http://schemas.microsoft.com/office/drawing/2014/main" id="{8251CB32-5453-5BF2-78FC-92A57DAB6D02}"/>
              </a:ext>
            </a:extLst>
          </p:cNvPr>
          <p:cNvSpPr/>
          <p:nvPr/>
        </p:nvSpPr>
        <p:spPr>
          <a:xfrm>
            <a:off x="10210801" y="2077823"/>
            <a:ext cx="6389647" cy="573571"/>
          </a:xfrm>
          <a:prstGeom prst="roundRect">
            <a:avLst/>
          </a:prstGeom>
          <a:solidFill>
            <a:srgbClr val="843C0C"/>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Outcomes</a:t>
            </a:r>
          </a:p>
        </p:txBody>
      </p:sp>
    </p:spTree>
    <p:extLst>
      <p:ext uri="{BB962C8B-B14F-4D97-AF65-F5344CB8AC3E}">
        <p14:creationId xmlns:p14="http://schemas.microsoft.com/office/powerpoint/2010/main" val="3395881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5D6D22-602B-66D6-1F43-359A9C6F3CCE}"/>
            </a:ext>
          </a:extLst>
        </p:cNvPr>
        <p:cNvGrpSpPr/>
        <p:nvPr/>
      </p:nvGrpSpPr>
      <p:grpSpPr>
        <a:xfrm>
          <a:off x="0" y="0"/>
          <a:ext cx="0" cy="0"/>
          <a:chOff x="0" y="0"/>
          <a:chExt cx="0" cy="0"/>
        </a:xfrm>
      </p:grpSpPr>
      <p:sp>
        <p:nvSpPr>
          <p:cNvPr id="3" name="Oval 2">
            <a:extLst>
              <a:ext uri="{FF2B5EF4-FFF2-40B4-BE49-F238E27FC236}">
                <a16:creationId xmlns:a16="http://schemas.microsoft.com/office/drawing/2014/main" id="{D0F1DA59-BF6C-4E51-1070-DF5B4E82E468}"/>
              </a:ext>
            </a:extLst>
          </p:cNvPr>
          <p:cNvSpPr/>
          <p:nvPr/>
        </p:nvSpPr>
        <p:spPr>
          <a:xfrm>
            <a:off x="171032" y="150337"/>
            <a:ext cx="3823453" cy="1801097"/>
          </a:xfrm>
          <a:prstGeom prst="ellipse">
            <a:avLst/>
          </a:prstGeom>
          <a:solidFill>
            <a:srgbClr val="4031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Pillar 5</a:t>
            </a:r>
          </a:p>
          <a:p>
            <a:pPr algn="ctr"/>
            <a:r>
              <a:rPr lang="en-NZ" sz="32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Governance</a:t>
            </a:r>
          </a:p>
        </p:txBody>
      </p:sp>
      <p:sp>
        <p:nvSpPr>
          <p:cNvPr id="46" name="TextBox 45">
            <a:extLst>
              <a:ext uri="{FF2B5EF4-FFF2-40B4-BE49-F238E27FC236}">
                <a16:creationId xmlns:a16="http://schemas.microsoft.com/office/drawing/2014/main" id="{1365EF11-8DB2-3234-C833-8C4FCBBE5204}"/>
              </a:ext>
            </a:extLst>
          </p:cNvPr>
          <p:cNvSpPr txBox="1"/>
          <p:nvPr/>
        </p:nvSpPr>
        <p:spPr>
          <a:xfrm>
            <a:off x="3815533" y="731520"/>
            <a:ext cx="10174787" cy="1103379"/>
          </a:xfrm>
          <a:prstGeom prst="rect">
            <a:avLst/>
          </a:prstGeom>
          <a:noFill/>
        </p:spPr>
        <p:txBody>
          <a:bodyPr wrap="square" rtlCol="0">
            <a:spAutoFit/>
          </a:bodyPr>
          <a:lstStyle/>
          <a:p>
            <a:pPr algn="ctr"/>
            <a:r>
              <a:rPr lang="en-US" sz="3285" b="1" dirty="0"/>
              <a:t>GEBCO Strategy 2024-2030 - Outcomes and Objectives </a:t>
            </a:r>
          </a:p>
          <a:p>
            <a:pPr algn="ctr"/>
            <a:endParaRPr lang="en-US" sz="3285" b="1" dirty="0"/>
          </a:p>
        </p:txBody>
      </p:sp>
      <p:sp>
        <p:nvSpPr>
          <p:cNvPr id="5" name="Rounded Rectangle 4">
            <a:extLst>
              <a:ext uri="{FF2B5EF4-FFF2-40B4-BE49-F238E27FC236}">
                <a16:creationId xmlns:a16="http://schemas.microsoft.com/office/drawing/2014/main" id="{0AA830C0-D98B-364B-2B09-EB9AEBA9E045}"/>
              </a:ext>
            </a:extLst>
          </p:cNvPr>
          <p:cNvSpPr/>
          <p:nvPr/>
        </p:nvSpPr>
        <p:spPr>
          <a:xfrm>
            <a:off x="417920" y="2860607"/>
            <a:ext cx="2706624" cy="4045642"/>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b="1" i="0" u="none" strike="noStrike" baseline="0" dirty="0">
                <a:solidFill>
                  <a:schemeClr val="bg1"/>
                </a:solidFill>
                <a:latin typeface="Calibri" panose="020F0502020204030204" pitchFamily="34" charset="0"/>
              </a:rPr>
              <a:t>Gaining support for our mission through robust processes that influence decision-making</a:t>
            </a:r>
            <a:endParaRPr lang="en-NZ" sz="2400" b="1" spc="5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7" name="Rounded Rectangle 20">
            <a:extLst>
              <a:ext uri="{FF2B5EF4-FFF2-40B4-BE49-F238E27FC236}">
                <a16:creationId xmlns:a16="http://schemas.microsoft.com/office/drawing/2014/main" id="{664B764E-795A-EEC8-45CC-6E3559F94A3B}"/>
              </a:ext>
            </a:extLst>
          </p:cNvPr>
          <p:cNvSpPr/>
          <p:nvPr/>
        </p:nvSpPr>
        <p:spPr>
          <a:xfrm>
            <a:off x="3531220" y="2860607"/>
            <a:ext cx="6166624" cy="4045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i="0" u="none" strike="noStrike" baseline="0" dirty="0">
                <a:solidFill>
                  <a:schemeClr val="bg1"/>
                </a:solidFill>
                <a:latin typeface="Calibri" panose="020F0502020204030204" pitchFamily="34" charset="0"/>
              </a:rPr>
              <a:t>To build a sustainable GEBCO </a:t>
            </a:r>
            <a:r>
              <a:rPr lang="en-US" sz="2400" b="1" i="0" u="sng" strike="noStrike" baseline="0" dirty="0">
                <a:solidFill>
                  <a:schemeClr val="bg1"/>
                </a:solidFill>
                <a:latin typeface="Calibri" panose="020F0502020204030204" pitchFamily="34" charset="0"/>
              </a:rPr>
              <a:t>Marine Spatial Data Infrastructure</a:t>
            </a:r>
            <a:r>
              <a:rPr lang="en-US" sz="2400" i="0" u="none" strike="noStrike" baseline="0" dirty="0">
                <a:solidFill>
                  <a:schemeClr val="bg1"/>
                </a:solidFill>
                <a:latin typeface="Calibri" panose="020F0502020204030204" pitchFamily="34" charset="0"/>
              </a:rPr>
              <a:t> (MSDI).</a:t>
            </a:r>
          </a:p>
          <a:p>
            <a:pPr algn="ctr"/>
            <a:endParaRPr lang="en-US" sz="2400" i="0" u="none" strike="noStrike" baseline="0" dirty="0">
              <a:solidFill>
                <a:schemeClr val="bg1"/>
              </a:solidFill>
              <a:latin typeface="Calibri" panose="020F0502020204030204" pitchFamily="34" charset="0"/>
            </a:endParaRPr>
          </a:p>
          <a:p>
            <a:pPr algn="ctr"/>
            <a:r>
              <a:rPr lang="en-US" sz="2400" i="0" u="none" strike="noStrike" baseline="0" dirty="0">
                <a:solidFill>
                  <a:schemeClr val="bg1"/>
                </a:solidFill>
                <a:latin typeface="Calibri" panose="020F0502020204030204" pitchFamily="34" charset="0"/>
              </a:rPr>
              <a:t>To </a:t>
            </a:r>
            <a:r>
              <a:rPr lang="en-US" sz="2400" b="1" i="0" u="sng" strike="noStrike" baseline="0" dirty="0">
                <a:solidFill>
                  <a:schemeClr val="bg1"/>
                </a:solidFill>
                <a:latin typeface="Calibri" panose="020F0502020204030204" pitchFamily="34" charset="0"/>
              </a:rPr>
              <a:t>influence policy</a:t>
            </a:r>
            <a:r>
              <a:rPr lang="en-US" sz="2400" i="0" u="none" strike="noStrike" baseline="0" dirty="0">
                <a:solidFill>
                  <a:schemeClr val="bg1"/>
                </a:solidFill>
                <a:latin typeface="Calibri" panose="020F0502020204030204" pitchFamily="34" charset="0"/>
              </a:rPr>
              <a:t> through robust science-based evidence to increasing support for sustained public and industry seabed mapping.</a:t>
            </a:r>
          </a:p>
        </p:txBody>
      </p:sp>
      <p:sp>
        <p:nvSpPr>
          <p:cNvPr id="68" name="Rounded Rectangle 47">
            <a:extLst>
              <a:ext uri="{FF2B5EF4-FFF2-40B4-BE49-F238E27FC236}">
                <a16:creationId xmlns:a16="http://schemas.microsoft.com/office/drawing/2014/main" id="{415A642D-FA63-C606-CF90-A7D26BC4C9FB}"/>
              </a:ext>
            </a:extLst>
          </p:cNvPr>
          <p:cNvSpPr/>
          <p:nvPr/>
        </p:nvSpPr>
        <p:spPr>
          <a:xfrm>
            <a:off x="10210800" y="2904169"/>
            <a:ext cx="6389647" cy="4045637"/>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400" i="0" u="none" strike="noStrike" baseline="0" dirty="0">
                <a:solidFill>
                  <a:schemeClr val="bg1"/>
                </a:solidFill>
                <a:latin typeface="Calibri" panose="020F0502020204030204" pitchFamily="34" charset="0"/>
              </a:rPr>
              <a:t>An adequately </a:t>
            </a:r>
            <a:r>
              <a:rPr lang="en-US" sz="2400" b="1" i="0" u="sng" strike="noStrike" baseline="0" dirty="0">
                <a:solidFill>
                  <a:schemeClr val="bg1"/>
                </a:solidFill>
                <a:latin typeface="Calibri" panose="020F0502020204030204" pitchFamily="34" charset="0"/>
              </a:rPr>
              <a:t>funded long-term </a:t>
            </a:r>
            <a:r>
              <a:rPr lang="en-US" sz="2400" b="1" i="0" u="sng" strike="noStrike" baseline="0" dirty="0" err="1">
                <a:solidFill>
                  <a:schemeClr val="bg1"/>
                </a:solidFill>
                <a:latin typeface="Calibri" panose="020F0502020204030204" pitchFamily="34" charset="0"/>
              </a:rPr>
              <a:t>programme</a:t>
            </a:r>
            <a:r>
              <a:rPr lang="en-US" sz="2400" b="1" i="0" u="sng" strike="noStrike" baseline="0" dirty="0">
                <a:solidFill>
                  <a:schemeClr val="bg1"/>
                </a:solidFill>
                <a:latin typeface="Calibri" panose="020F0502020204030204" pitchFamily="34" charset="0"/>
              </a:rPr>
              <a:t> </a:t>
            </a:r>
            <a:r>
              <a:rPr lang="en-US" sz="2400" i="0" u="none" strike="noStrike" baseline="0" dirty="0">
                <a:solidFill>
                  <a:schemeClr val="bg1"/>
                </a:solidFill>
                <a:latin typeface="Calibri" panose="020F0502020204030204" pitchFamily="34" charset="0"/>
              </a:rPr>
              <a:t>under the IHO and IOC of UNESCO.</a:t>
            </a:r>
          </a:p>
          <a:p>
            <a:pPr algn="ctr"/>
            <a:endParaRPr lang="en-US" sz="2400" i="0" u="none" strike="noStrike" baseline="0" dirty="0">
              <a:solidFill>
                <a:schemeClr val="bg1"/>
              </a:solidFill>
              <a:latin typeface="Calibri" panose="020F0502020204030204" pitchFamily="34" charset="0"/>
            </a:endParaRPr>
          </a:p>
          <a:p>
            <a:pPr algn="ctr"/>
            <a:r>
              <a:rPr lang="en-US" sz="2400" b="1" i="0" u="sng" strike="noStrike" baseline="0" dirty="0">
                <a:solidFill>
                  <a:schemeClr val="bg1"/>
                </a:solidFill>
                <a:latin typeface="Calibri" panose="020F0502020204030204" pitchFamily="34" charset="0"/>
              </a:rPr>
              <a:t>Improved coordination </a:t>
            </a:r>
            <a:r>
              <a:rPr lang="en-US" sz="2400" i="0" u="none" strike="noStrike" baseline="0" dirty="0">
                <a:solidFill>
                  <a:schemeClr val="bg1"/>
                </a:solidFill>
                <a:latin typeface="Calibri" panose="020F0502020204030204" pitchFamily="34" charset="0"/>
              </a:rPr>
              <a:t>of ocean mapping efforts that </a:t>
            </a:r>
            <a:r>
              <a:rPr lang="en-US" sz="2400" i="0" u="none" strike="noStrike" baseline="0" dirty="0" err="1">
                <a:solidFill>
                  <a:schemeClr val="bg1"/>
                </a:solidFill>
                <a:latin typeface="Calibri" panose="020F0502020204030204" pitchFamily="34" charset="0"/>
              </a:rPr>
              <a:t>maximise</a:t>
            </a:r>
            <a:r>
              <a:rPr lang="en-US" sz="2400" i="0" u="none" strike="noStrike" baseline="0" dirty="0">
                <a:solidFill>
                  <a:schemeClr val="bg1"/>
                </a:solidFill>
                <a:latin typeface="Calibri" panose="020F0502020204030204" pitchFamily="34" charset="0"/>
              </a:rPr>
              <a:t> benefits to all ocean stakeholders.</a:t>
            </a:r>
          </a:p>
        </p:txBody>
      </p:sp>
      <p:sp>
        <p:nvSpPr>
          <p:cNvPr id="6" name="Rounded Rectangle 8">
            <a:extLst>
              <a:ext uri="{FF2B5EF4-FFF2-40B4-BE49-F238E27FC236}">
                <a16:creationId xmlns:a16="http://schemas.microsoft.com/office/drawing/2014/main" id="{751ED44F-DC2A-AF0F-FF6F-165D24EA289D}"/>
              </a:ext>
            </a:extLst>
          </p:cNvPr>
          <p:cNvSpPr/>
          <p:nvPr/>
        </p:nvSpPr>
        <p:spPr>
          <a:xfrm>
            <a:off x="587828" y="2077822"/>
            <a:ext cx="2430433" cy="573572"/>
          </a:xfrm>
          <a:prstGeom prst="roundRect">
            <a:avLst/>
          </a:prstGeom>
          <a:solidFill>
            <a:schemeClr val="accent4">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Activities</a:t>
            </a:r>
          </a:p>
        </p:txBody>
      </p:sp>
      <p:sp>
        <p:nvSpPr>
          <p:cNvPr id="7" name="Rounded Rectangle 9">
            <a:extLst>
              <a:ext uri="{FF2B5EF4-FFF2-40B4-BE49-F238E27FC236}">
                <a16:creationId xmlns:a16="http://schemas.microsoft.com/office/drawing/2014/main" id="{84C92EC4-B8FA-BE11-0A68-0813973DE049}"/>
              </a:ext>
            </a:extLst>
          </p:cNvPr>
          <p:cNvSpPr/>
          <p:nvPr/>
        </p:nvSpPr>
        <p:spPr>
          <a:xfrm>
            <a:off x="3531220" y="2077823"/>
            <a:ext cx="6166623" cy="573571"/>
          </a:xfrm>
          <a:prstGeom prst="roundRect">
            <a:avLst/>
          </a:prstGeom>
          <a:solidFill>
            <a:srgbClr val="5B9BD5"/>
          </a:solidFill>
          <a:ln>
            <a:solidFill>
              <a:schemeClr val="accent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Objectives</a:t>
            </a:r>
          </a:p>
        </p:txBody>
      </p:sp>
      <p:sp>
        <p:nvSpPr>
          <p:cNvPr id="8" name="Rounded Rectangle 10">
            <a:extLst>
              <a:ext uri="{FF2B5EF4-FFF2-40B4-BE49-F238E27FC236}">
                <a16:creationId xmlns:a16="http://schemas.microsoft.com/office/drawing/2014/main" id="{AD3BAEA5-AAEB-44B9-F356-569E9BB8427E}"/>
              </a:ext>
            </a:extLst>
          </p:cNvPr>
          <p:cNvSpPr/>
          <p:nvPr/>
        </p:nvSpPr>
        <p:spPr>
          <a:xfrm>
            <a:off x="10210801" y="2077823"/>
            <a:ext cx="6389647" cy="573571"/>
          </a:xfrm>
          <a:prstGeom prst="roundRect">
            <a:avLst/>
          </a:prstGeom>
          <a:solidFill>
            <a:srgbClr val="843C0C"/>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68275" tIns="34138" rIns="68275" bIns="34138" numCol="1" spcCol="0" rtlCol="0" fromWordArt="0" anchor="ctr" anchorCtr="0" forceAA="0" compatLnSpc="1">
            <a:prstTxWarp prst="textNoShape">
              <a:avLst/>
            </a:prstTxWarp>
            <a:noAutofit/>
          </a:bodyPr>
          <a:lstStyle/>
          <a:p>
            <a:pPr algn="ctr"/>
            <a:r>
              <a:rPr lang="en-US" sz="2800" b="1" dirty="0"/>
              <a:t>Outcomes</a:t>
            </a:r>
          </a:p>
        </p:txBody>
      </p:sp>
    </p:spTree>
    <p:extLst>
      <p:ext uri="{BB962C8B-B14F-4D97-AF65-F5344CB8AC3E}">
        <p14:creationId xmlns:p14="http://schemas.microsoft.com/office/powerpoint/2010/main" val="27677924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1240108|-11700327|-8754175|-9605520|-12039861|NRCan&quot;,&quot;Id&quot;:&quot;65ee73f237304228c8b5ce23&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i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219619fd-75dc-48cb-820d-8f683a95dd8b}" enabled="1" method="Privileged" siteId="{05c95b33-90ca-49d5-b644-288b930b912b}" removed="0"/>
</clbl:labelList>
</file>

<file path=docProps/app.xml><?xml version="1.0" encoding="utf-8"?>
<Properties xmlns="http://schemas.openxmlformats.org/officeDocument/2006/extended-properties" xmlns:vt="http://schemas.openxmlformats.org/officeDocument/2006/docPropsVTypes">
  <Template>Office Theme</Template>
  <TotalTime>5744</TotalTime>
  <Words>1389</Words>
  <Application>Microsoft Office PowerPoint</Application>
  <PresentationFormat>Custom</PresentationFormat>
  <Paragraphs>167</Paragraphs>
  <Slides>12</Slides>
  <Notes>12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MS Gothic</vt:lpstr>
      <vt:lpstr>Arial</vt:lpstr>
      <vt:lpstr>Calibri</vt:lpstr>
      <vt:lpstr>Calibri Light</vt:lpstr>
      <vt:lpstr>Segoe UI</vt:lpstr>
      <vt:lpstr>Office Theme</vt:lpstr>
      <vt:lpstr>Main Theme</vt:lpstr>
      <vt:lpstr>Custom Design</vt:lpstr>
      <vt:lpstr>PowerPoint Presentation</vt:lpstr>
      <vt:lpstr>A somewhat lengthy - but worthwhile - process</vt:lpstr>
      <vt:lpstr>Strategy 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General Bathymetry Chart of the Ocean  OUR STRATEGY 2023-2028 </vt:lpstr>
      <vt:lpstr>The General Bathymetry Chart of the Ocean  THE STRATEGY 2024-2028 </vt:lpstr>
    </vt:vector>
  </TitlesOfParts>
  <Company>IHO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dc:creator>
  <cp:lastModifiedBy>Shainil Achari</cp:lastModifiedBy>
  <cp:revision>182</cp:revision>
  <dcterms:created xsi:type="dcterms:W3CDTF">2022-10-18T08:18:51Z</dcterms:created>
  <dcterms:modified xsi:type="dcterms:W3CDTF">2024-11-07T07:01:38Z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Theme:8\Main Theme:3\Custom Design:9</vt:lpwstr>
  </property>
  <property fmtid="{D5CDD505-2E9C-101B-9397-08002B2CF9AE}" pid="3" name="ClassificationContentMarkingHeaderText">
    <vt:lpwstr>UNCLASSIFIED - NON CLASSIFIÉ</vt:lpwstr>
  </property>
</Properties>
</file>