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64" r:id="rId2"/>
    <p:sldId id="277" r:id="rId3"/>
    <p:sldId id="290" r:id="rId4"/>
    <p:sldId id="303" r:id="rId5"/>
    <p:sldId id="287" r:id="rId6"/>
    <p:sldId id="279" r:id="rId7"/>
    <p:sldId id="274" r:id="rId8"/>
    <p:sldId id="280" r:id="rId9"/>
    <p:sldId id="289" r:id="rId10"/>
    <p:sldId id="304" r:id="rId11"/>
    <p:sldId id="305" r:id="rId12"/>
    <p:sldId id="307" r:id="rId13"/>
    <p:sldId id="308" r:id="rId14"/>
    <p:sldId id="309" r:id="rId15"/>
    <p:sldId id="310" r:id="rId16"/>
    <p:sldId id="311" r:id="rId17"/>
    <p:sldId id="306" r:id="rId18"/>
    <p:sldId id="294"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jpDkgEyNosI9vhO9YPCpDgMsRMq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89A96A-1090-4811-9DDF-D5625C2E9376}" v="8" dt="2024-11-06T20:19:33.700"/>
  </p1510:revLst>
</p1510:revInfo>
</file>

<file path=ppt/tableStyles.xml><?xml version="1.0" encoding="utf-8"?>
<a:tblStyleLst xmlns:a="http://schemas.openxmlformats.org/drawingml/2006/main" def="{16497B5D-56F3-4AD6-AB69-16DFA3ABE691}">
  <a:tblStyle styleId="{16497B5D-56F3-4AD6-AB69-16DFA3ABE691}" styleName="Table_0">
    <a:wholeTbl>
      <a:tcTxStyle b="off" i="off">
        <a:font>
          <a:latin typeface="맑은 고딕"/>
          <a:ea typeface="맑은 고딕"/>
          <a:cs typeface="맑은 고딕"/>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맑은 고딕"/>
          <a:ea typeface="맑은 고딕"/>
          <a:cs typeface="맑은 고딕"/>
        </a:font>
        <a:schemeClr val="lt1"/>
      </a:tcTxStyle>
      <a:tcStyle>
        <a:tcBdr/>
        <a:fill>
          <a:solidFill>
            <a:schemeClr val="accent1"/>
          </a:solidFill>
        </a:fill>
      </a:tcStyle>
    </a:lastCol>
    <a:firstCol>
      <a:tcTxStyle b="on" i="off">
        <a:font>
          <a:latin typeface="맑은 고딕"/>
          <a:ea typeface="맑은 고딕"/>
          <a:cs typeface="맑은 고딕"/>
        </a:font>
        <a:schemeClr val="lt1"/>
      </a:tcTxStyle>
      <a:tcStyle>
        <a:tcBdr/>
        <a:fill>
          <a:solidFill>
            <a:schemeClr val="accent1"/>
          </a:solidFill>
        </a:fill>
      </a:tcStyle>
    </a:firstCol>
    <a:lastRow>
      <a:tcTxStyle b="on" i="off">
        <a:font>
          <a:latin typeface="맑은 고딕"/>
          <a:ea typeface="맑은 고딕"/>
          <a:cs typeface="맑은 고딕"/>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맑은 고딕"/>
          <a:ea typeface="맑은 고딕"/>
          <a:cs typeface="맑은 고딕"/>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68837232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8001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5297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CBEE9BE8-4BCD-5F51-01BE-45AB586A9A30}"/>
            </a:ext>
          </a:extLst>
        </p:cNvPr>
        <p:cNvGrpSpPr/>
        <p:nvPr/>
      </p:nvGrpSpPr>
      <p:grpSpPr>
        <a:xfrm>
          <a:off x="0" y="0"/>
          <a:ext cx="0" cy="0"/>
          <a:chOff x="0" y="0"/>
          <a:chExt cx="0" cy="0"/>
        </a:xfrm>
      </p:grpSpPr>
      <p:sp>
        <p:nvSpPr>
          <p:cNvPr id="142" name="Google Shape;142;p5:notes">
            <a:extLst>
              <a:ext uri="{FF2B5EF4-FFF2-40B4-BE49-F238E27FC236}">
                <a16:creationId xmlns:a16="http://schemas.microsoft.com/office/drawing/2014/main" id="{4F4D6203-D9C2-8C17-BC66-8A2269F4267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a:extLst>
              <a:ext uri="{FF2B5EF4-FFF2-40B4-BE49-F238E27FC236}">
                <a16:creationId xmlns:a16="http://schemas.microsoft.com/office/drawing/2014/main" id="{5E117B19-5C3E-8F65-C6FC-0690337E3B2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1654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F587F912-DACB-11E8-D3BC-C065624A96E2}"/>
            </a:ext>
          </a:extLst>
        </p:cNvPr>
        <p:cNvGrpSpPr/>
        <p:nvPr/>
      </p:nvGrpSpPr>
      <p:grpSpPr>
        <a:xfrm>
          <a:off x="0" y="0"/>
          <a:ext cx="0" cy="0"/>
          <a:chOff x="0" y="0"/>
          <a:chExt cx="0" cy="0"/>
        </a:xfrm>
      </p:grpSpPr>
      <p:sp>
        <p:nvSpPr>
          <p:cNvPr id="142" name="Google Shape;142;p5:notes">
            <a:extLst>
              <a:ext uri="{FF2B5EF4-FFF2-40B4-BE49-F238E27FC236}">
                <a16:creationId xmlns:a16="http://schemas.microsoft.com/office/drawing/2014/main" id="{2C7B2629-5A4A-7DFF-2D6B-C11C28B7D12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a:extLst>
              <a:ext uri="{FF2B5EF4-FFF2-40B4-BE49-F238E27FC236}">
                <a16:creationId xmlns:a16="http://schemas.microsoft.com/office/drawing/2014/main" id="{C5707A27-16F0-95A8-CAEE-6BB1469CF4C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61856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66A38F62-C14F-72F3-B484-AA2C0D0C68FA}"/>
            </a:ext>
          </a:extLst>
        </p:cNvPr>
        <p:cNvGrpSpPr/>
        <p:nvPr/>
      </p:nvGrpSpPr>
      <p:grpSpPr>
        <a:xfrm>
          <a:off x="0" y="0"/>
          <a:ext cx="0" cy="0"/>
          <a:chOff x="0" y="0"/>
          <a:chExt cx="0" cy="0"/>
        </a:xfrm>
      </p:grpSpPr>
      <p:sp>
        <p:nvSpPr>
          <p:cNvPr id="142" name="Google Shape;142;p5:notes">
            <a:extLst>
              <a:ext uri="{FF2B5EF4-FFF2-40B4-BE49-F238E27FC236}">
                <a16:creationId xmlns:a16="http://schemas.microsoft.com/office/drawing/2014/main" id="{0DC9A802-1F03-2A42-F32E-237D21BF5B0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a:extLst>
              <a:ext uri="{FF2B5EF4-FFF2-40B4-BE49-F238E27FC236}">
                <a16:creationId xmlns:a16="http://schemas.microsoft.com/office/drawing/2014/main" id="{9984DF92-4162-6222-06F6-1084A828D8E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967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8947C84B-02AF-AAB6-B16F-79BBEACDD130}"/>
            </a:ext>
          </a:extLst>
        </p:cNvPr>
        <p:cNvGrpSpPr/>
        <p:nvPr/>
      </p:nvGrpSpPr>
      <p:grpSpPr>
        <a:xfrm>
          <a:off x="0" y="0"/>
          <a:ext cx="0" cy="0"/>
          <a:chOff x="0" y="0"/>
          <a:chExt cx="0" cy="0"/>
        </a:xfrm>
      </p:grpSpPr>
      <p:sp>
        <p:nvSpPr>
          <p:cNvPr id="142" name="Google Shape;142;p5:notes">
            <a:extLst>
              <a:ext uri="{FF2B5EF4-FFF2-40B4-BE49-F238E27FC236}">
                <a16:creationId xmlns:a16="http://schemas.microsoft.com/office/drawing/2014/main" id="{224040B7-CFDB-7F58-6980-1841EB04455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a:extLst>
              <a:ext uri="{FF2B5EF4-FFF2-40B4-BE49-F238E27FC236}">
                <a16:creationId xmlns:a16="http://schemas.microsoft.com/office/drawing/2014/main" id="{D34D576C-2C8A-5A7B-E7B3-2D03832D0BB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7567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421F6613-0E19-5C90-FCB1-C2E23381BC98}"/>
            </a:ext>
          </a:extLst>
        </p:cNvPr>
        <p:cNvGrpSpPr/>
        <p:nvPr/>
      </p:nvGrpSpPr>
      <p:grpSpPr>
        <a:xfrm>
          <a:off x="0" y="0"/>
          <a:ext cx="0" cy="0"/>
          <a:chOff x="0" y="0"/>
          <a:chExt cx="0" cy="0"/>
        </a:xfrm>
      </p:grpSpPr>
      <p:sp>
        <p:nvSpPr>
          <p:cNvPr id="142" name="Google Shape;142;p5:notes">
            <a:extLst>
              <a:ext uri="{FF2B5EF4-FFF2-40B4-BE49-F238E27FC236}">
                <a16:creationId xmlns:a16="http://schemas.microsoft.com/office/drawing/2014/main" id="{C043922D-34EE-67BD-3368-3DFF116EC88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a:extLst>
              <a:ext uri="{FF2B5EF4-FFF2-40B4-BE49-F238E27FC236}">
                <a16:creationId xmlns:a16="http://schemas.microsoft.com/office/drawing/2014/main" id="{C933B8E9-4DF3-B9C8-3FB8-93698317183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51759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A46CE8D2-5B7C-48F0-7178-C3B8E2FA10AC}"/>
            </a:ext>
          </a:extLst>
        </p:cNvPr>
        <p:cNvGrpSpPr/>
        <p:nvPr/>
      </p:nvGrpSpPr>
      <p:grpSpPr>
        <a:xfrm>
          <a:off x="0" y="0"/>
          <a:ext cx="0" cy="0"/>
          <a:chOff x="0" y="0"/>
          <a:chExt cx="0" cy="0"/>
        </a:xfrm>
      </p:grpSpPr>
      <p:sp>
        <p:nvSpPr>
          <p:cNvPr id="142" name="Google Shape;142;p5:notes">
            <a:extLst>
              <a:ext uri="{FF2B5EF4-FFF2-40B4-BE49-F238E27FC236}">
                <a16:creationId xmlns:a16="http://schemas.microsoft.com/office/drawing/2014/main" id="{D3301D34-30B4-0892-05B6-001571224A9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a:extLst>
              <a:ext uri="{FF2B5EF4-FFF2-40B4-BE49-F238E27FC236}">
                <a16:creationId xmlns:a16="http://schemas.microsoft.com/office/drawing/2014/main" id="{A871D9D4-F1BF-0385-8549-1080700686B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515822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E5D177E6-388E-5427-BE3E-40848552A0B4}"/>
            </a:ext>
          </a:extLst>
        </p:cNvPr>
        <p:cNvGrpSpPr/>
        <p:nvPr/>
      </p:nvGrpSpPr>
      <p:grpSpPr>
        <a:xfrm>
          <a:off x="0" y="0"/>
          <a:ext cx="0" cy="0"/>
          <a:chOff x="0" y="0"/>
          <a:chExt cx="0" cy="0"/>
        </a:xfrm>
      </p:grpSpPr>
      <p:sp>
        <p:nvSpPr>
          <p:cNvPr id="142" name="Google Shape;142;p5:notes">
            <a:extLst>
              <a:ext uri="{FF2B5EF4-FFF2-40B4-BE49-F238E27FC236}">
                <a16:creationId xmlns:a16="http://schemas.microsoft.com/office/drawing/2014/main" id="{90B9AB7D-0792-F293-3557-3718AE19723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a:extLst>
              <a:ext uri="{FF2B5EF4-FFF2-40B4-BE49-F238E27FC236}">
                <a16:creationId xmlns:a16="http://schemas.microsoft.com/office/drawing/2014/main" id="{EE2746BE-2E43-5BBE-E97A-C523D4C46E2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91051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6355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3247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5867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5525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6307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1833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0933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6471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4530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oleObject" Target="../embeddings/oleObject1.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image" Target="../media/image5.jp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제목 슬라이드">
  <p:cSld name="1_제목 슬라이드">
    <p:spTree>
      <p:nvGrpSpPr>
        <p:cNvPr id="1" name="Shape 11"/>
        <p:cNvGrpSpPr/>
        <p:nvPr/>
      </p:nvGrpSpPr>
      <p:grpSpPr>
        <a:xfrm>
          <a:off x="0" y="0"/>
          <a:ext cx="0" cy="0"/>
          <a:chOff x="0" y="0"/>
          <a:chExt cx="0" cy="0"/>
        </a:xfrm>
      </p:grpSpPr>
      <p:pic>
        <p:nvPicPr>
          <p:cNvPr id="12" name="Google Shape;12;p8"/>
          <p:cNvPicPr preferRelativeResize="0"/>
          <p:nvPr/>
        </p:nvPicPr>
        <p:blipFill rotWithShape="1">
          <a:blip r:embed="rId2">
            <a:alphaModFix/>
          </a:blip>
          <a:srcRect/>
          <a:stretch/>
        </p:blipFill>
        <p:spPr>
          <a:xfrm>
            <a:off x="1" y="5301398"/>
            <a:ext cx="12191999" cy="877346"/>
          </a:xfrm>
          <a:prstGeom prst="rect">
            <a:avLst/>
          </a:prstGeom>
          <a:solidFill>
            <a:srgbClr val="052F63"/>
          </a:solidFill>
          <a:ln>
            <a:noFill/>
          </a:ln>
        </p:spPr>
      </p:pic>
      <p:sp>
        <p:nvSpPr>
          <p:cNvPr id="13" name="Google Shape;13;p8"/>
          <p:cNvSpPr/>
          <p:nvPr/>
        </p:nvSpPr>
        <p:spPr>
          <a:xfrm>
            <a:off x="0" y="6178745"/>
            <a:ext cx="12192000" cy="679256"/>
          </a:xfrm>
          <a:prstGeom prst="rect">
            <a:avLst/>
          </a:prstGeom>
          <a:solidFill>
            <a:srgbClr val="15305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Malgun Gothic"/>
              <a:ea typeface="Malgun Gothic"/>
              <a:cs typeface="Malgun Gothic"/>
              <a:sym typeface="Malgun Gothic"/>
            </a:endParaRPr>
          </a:p>
        </p:txBody>
      </p:sp>
      <p:grpSp>
        <p:nvGrpSpPr>
          <p:cNvPr id="14" name="Google Shape;14;p8"/>
          <p:cNvGrpSpPr/>
          <p:nvPr/>
        </p:nvGrpSpPr>
        <p:grpSpPr>
          <a:xfrm>
            <a:off x="208326" y="6257641"/>
            <a:ext cx="2428229" cy="474134"/>
            <a:chOff x="347663" y="278130"/>
            <a:chExt cx="2926879" cy="571500"/>
          </a:xfrm>
        </p:grpSpPr>
        <p:pic>
          <p:nvPicPr>
            <p:cNvPr id="15" name="Google Shape;15;p8"/>
            <p:cNvPicPr preferRelativeResize="0"/>
            <p:nvPr/>
          </p:nvPicPr>
          <p:blipFill rotWithShape="1">
            <a:blip r:embed="rId3">
              <a:alphaModFix/>
            </a:blip>
            <a:srcRect/>
            <a:stretch/>
          </p:blipFill>
          <p:spPr>
            <a:xfrm>
              <a:off x="347663" y="278130"/>
              <a:ext cx="642938" cy="571500"/>
            </a:xfrm>
            <a:prstGeom prst="rect">
              <a:avLst/>
            </a:prstGeom>
            <a:noFill/>
            <a:ln>
              <a:noFill/>
            </a:ln>
          </p:spPr>
        </p:pic>
        <p:sp>
          <p:nvSpPr>
            <p:cNvPr id="16" name="Google Shape;16;p8"/>
            <p:cNvSpPr txBox="1"/>
            <p:nvPr/>
          </p:nvSpPr>
          <p:spPr>
            <a:xfrm>
              <a:off x="990601" y="363825"/>
              <a:ext cx="2283941" cy="40011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0" i="0" u="none" strike="noStrike" cap="none">
                  <a:solidFill>
                    <a:schemeClr val="lt1"/>
                  </a:solidFill>
                  <a:latin typeface="Arial"/>
                  <a:ea typeface="Arial"/>
                  <a:cs typeface="Arial"/>
                  <a:sym typeface="Arial"/>
                </a:rPr>
                <a:t>GEBCO</a:t>
              </a:r>
              <a:endParaRPr sz="2000" b="0" i="0" u="none" strike="noStrike" cap="none">
                <a:solidFill>
                  <a:schemeClr val="lt1"/>
                </a:solidFill>
                <a:latin typeface="Arial"/>
                <a:ea typeface="Arial"/>
                <a:cs typeface="Arial"/>
                <a:sym typeface="Arial"/>
              </a:endParaRPr>
            </a:p>
          </p:txBody>
        </p:sp>
      </p:grpSp>
      <p:graphicFrame>
        <p:nvGraphicFramePr>
          <p:cNvPr id="17" name="Google Shape;17;p8"/>
          <p:cNvGraphicFramePr/>
          <p:nvPr/>
        </p:nvGraphicFramePr>
        <p:xfrm>
          <a:off x="9567188" y="6155150"/>
          <a:ext cx="1622613" cy="539848"/>
        </p:xfrm>
        <a:graphic>
          <a:graphicData uri="http://schemas.openxmlformats.org/presentationml/2006/ole">
            <mc:AlternateContent xmlns:mc="http://schemas.openxmlformats.org/markup-compatibility/2006">
              <mc:Choice xmlns:v="urn:schemas-microsoft-com:vml" Requires="v">
                <p:oleObj r:id="rId4" imgW="1622613" imgH="539848" progId="Photoshop.Image.12">
                  <p:embed/>
                </p:oleObj>
              </mc:Choice>
              <mc:Fallback>
                <p:oleObj r:id="rId4" imgW="1622613" imgH="539848" progId="Photoshop.Image.12">
                  <p:embed/>
                  <p:pic>
                    <p:nvPicPr>
                      <p:cNvPr id="17" name="Google Shape;17;p8"/>
                      <p:cNvPicPr preferRelativeResize="0"/>
                      <p:nvPr/>
                    </p:nvPicPr>
                    <p:blipFill rotWithShape="1">
                      <a:blip r:embed="rId5">
                        <a:alphaModFix/>
                      </a:blip>
                      <a:srcRect/>
                      <a:stretch/>
                    </p:blipFill>
                    <p:spPr>
                      <a:xfrm>
                        <a:off x="9567188" y="6155150"/>
                        <a:ext cx="1622613" cy="539848"/>
                      </a:xfrm>
                      <a:prstGeom prst="rect">
                        <a:avLst/>
                      </a:prstGeom>
                      <a:noFill/>
                      <a:ln>
                        <a:noFill/>
                      </a:ln>
                    </p:spPr>
                  </p:pic>
                </p:oleObj>
              </mc:Fallback>
            </mc:AlternateContent>
          </a:graphicData>
        </a:graphic>
      </p:graphicFrame>
      <p:pic>
        <p:nvPicPr>
          <p:cNvPr id="18" name="Google Shape;18;p8"/>
          <p:cNvPicPr preferRelativeResize="0"/>
          <p:nvPr/>
        </p:nvPicPr>
        <p:blipFill rotWithShape="1">
          <a:blip r:embed="rId6">
            <a:alphaModFix/>
          </a:blip>
          <a:srcRect/>
          <a:stretch/>
        </p:blipFill>
        <p:spPr>
          <a:xfrm>
            <a:off x="11220319" y="6108839"/>
            <a:ext cx="659578" cy="636945"/>
          </a:xfrm>
          <a:prstGeom prst="rect">
            <a:avLst/>
          </a:prstGeom>
          <a:noFill/>
          <a:ln>
            <a:noFill/>
          </a:ln>
        </p:spPr>
      </p:pic>
      <p:sp>
        <p:nvSpPr>
          <p:cNvPr id="19" name="Google Shape;19;p8"/>
          <p:cNvSpPr txBox="1">
            <a:spLocks noGrp="1"/>
          </p:cNvSpPr>
          <p:nvPr>
            <p:ph type="sldNum" idx="12"/>
          </p:nvPr>
        </p:nvSpPr>
        <p:spPr>
          <a:xfrm>
            <a:off x="6678610" y="624251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세로 제목 및 텍스트" type="vertTitleAndTx">
  <p:cSld name="VERTICAL_TITLE_AND_VERTICAL_TEXT">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5" name="Google Shape;95;p1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6" name="Google Shape;96;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제목 슬라이드">
  <p:cSld name="제목 슬라이드">
    <p:spTree>
      <p:nvGrpSpPr>
        <p:cNvPr id="1" name="Shape 20"/>
        <p:cNvGrpSpPr/>
        <p:nvPr/>
      </p:nvGrpSpPr>
      <p:grpSpPr>
        <a:xfrm>
          <a:off x="0" y="0"/>
          <a:ext cx="0" cy="0"/>
          <a:chOff x="0" y="0"/>
          <a:chExt cx="0" cy="0"/>
        </a:xfrm>
      </p:grpSpPr>
      <p:pic>
        <p:nvPicPr>
          <p:cNvPr id="21" name="Google Shape;21;p9"/>
          <p:cNvPicPr preferRelativeResize="0"/>
          <p:nvPr/>
        </p:nvPicPr>
        <p:blipFill rotWithShape="1">
          <a:blip r:embed="rId2">
            <a:alphaModFix/>
          </a:blip>
          <a:srcRect t="980" b="16059"/>
          <a:stretch/>
        </p:blipFill>
        <p:spPr>
          <a:xfrm>
            <a:off x="0" y="0"/>
            <a:ext cx="12192000" cy="6858000"/>
          </a:xfrm>
          <a:prstGeom prst="rect">
            <a:avLst/>
          </a:prstGeom>
          <a:noFill/>
          <a:ln>
            <a:noFill/>
          </a:ln>
        </p:spPr>
      </p:pic>
      <p:sp>
        <p:nvSpPr>
          <p:cNvPr id="22" name="Google Shape;22;p9"/>
          <p:cNvSpPr/>
          <p:nvPr/>
        </p:nvSpPr>
        <p:spPr>
          <a:xfrm>
            <a:off x="0" y="1213455"/>
            <a:ext cx="12215446" cy="4632150"/>
          </a:xfrm>
          <a:prstGeom prst="rect">
            <a:avLst/>
          </a:prstGeom>
          <a:solidFill>
            <a:schemeClr val="lt1">
              <a:alpha val="3882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graphicFrame>
        <p:nvGraphicFramePr>
          <p:cNvPr id="23" name="Google Shape;23;p9"/>
          <p:cNvGraphicFramePr/>
          <p:nvPr/>
        </p:nvGraphicFramePr>
        <p:xfrm>
          <a:off x="9567188" y="6155150"/>
          <a:ext cx="1622613" cy="539848"/>
        </p:xfrm>
        <a:graphic>
          <a:graphicData uri="http://schemas.openxmlformats.org/presentationml/2006/ole">
            <mc:AlternateContent xmlns:mc="http://schemas.openxmlformats.org/markup-compatibility/2006">
              <mc:Choice xmlns:v="urn:schemas-microsoft-com:vml" Requires="v">
                <p:oleObj r:id="rId3" imgW="1622613" imgH="539848" progId="Photoshop.Image.12">
                  <p:embed/>
                </p:oleObj>
              </mc:Choice>
              <mc:Fallback>
                <p:oleObj r:id="rId3" imgW="1622613" imgH="539848" progId="Photoshop.Image.12">
                  <p:embed/>
                  <p:pic>
                    <p:nvPicPr>
                      <p:cNvPr id="23" name="Google Shape;23;p9"/>
                      <p:cNvPicPr preferRelativeResize="0"/>
                      <p:nvPr/>
                    </p:nvPicPr>
                    <p:blipFill rotWithShape="1">
                      <a:blip r:embed="rId4">
                        <a:alphaModFix/>
                      </a:blip>
                      <a:srcRect/>
                      <a:stretch/>
                    </p:blipFill>
                    <p:spPr>
                      <a:xfrm>
                        <a:off x="9567188" y="6155150"/>
                        <a:ext cx="1622613" cy="539848"/>
                      </a:xfrm>
                      <a:prstGeom prst="rect">
                        <a:avLst/>
                      </a:prstGeom>
                      <a:noFill/>
                      <a:ln>
                        <a:noFill/>
                      </a:ln>
                    </p:spPr>
                  </p:pic>
                </p:oleObj>
              </mc:Fallback>
            </mc:AlternateContent>
          </a:graphicData>
        </a:graphic>
      </p:graphicFrame>
      <p:pic>
        <p:nvPicPr>
          <p:cNvPr id="24" name="Google Shape;24;p9"/>
          <p:cNvPicPr preferRelativeResize="0"/>
          <p:nvPr/>
        </p:nvPicPr>
        <p:blipFill rotWithShape="1">
          <a:blip r:embed="rId5">
            <a:alphaModFix/>
          </a:blip>
          <a:srcRect/>
          <a:stretch/>
        </p:blipFill>
        <p:spPr>
          <a:xfrm>
            <a:off x="249691" y="197975"/>
            <a:ext cx="1052241" cy="935325"/>
          </a:xfrm>
          <a:prstGeom prst="rect">
            <a:avLst/>
          </a:prstGeom>
          <a:noFill/>
          <a:ln>
            <a:noFill/>
          </a:ln>
        </p:spPr>
      </p:pic>
      <p:sp>
        <p:nvSpPr>
          <p:cNvPr id="25" name="Google Shape;25;p9"/>
          <p:cNvSpPr txBox="1"/>
          <p:nvPr/>
        </p:nvSpPr>
        <p:spPr>
          <a:xfrm>
            <a:off x="1301932" y="471407"/>
            <a:ext cx="2283941" cy="40011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0">
                <a:solidFill>
                  <a:schemeClr val="lt1"/>
                </a:solidFill>
                <a:latin typeface="Arial"/>
                <a:ea typeface="Arial"/>
                <a:cs typeface="Arial"/>
                <a:sym typeface="Arial"/>
              </a:rPr>
              <a:t>GEBCO</a:t>
            </a:r>
            <a:endParaRPr sz="2000" b="0">
              <a:solidFill>
                <a:schemeClr val="lt1"/>
              </a:solidFill>
              <a:latin typeface="Arial"/>
              <a:ea typeface="Arial"/>
              <a:cs typeface="Arial"/>
              <a:sym typeface="Arial"/>
            </a:endParaRPr>
          </a:p>
        </p:txBody>
      </p:sp>
      <p:pic>
        <p:nvPicPr>
          <p:cNvPr id="26" name="Google Shape;26;p9"/>
          <p:cNvPicPr preferRelativeResize="0"/>
          <p:nvPr/>
        </p:nvPicPr>
        <p:blipFill rotWithShape="1">
          <a:blip r:embed="rId6">
            <a:alphaModFix/>
          </a:blip>
          <a:srcRect/>
          <a:stretch/>
        </p:blipFill>
        <p:spPr>
          <a:xfrm>
            <a:off x="11220319" y="6108839"/>
            <a:ext cx="659578" cy="63694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콘텐츠 2개" type="twoObj">
  <p:cSld name="TWO_OBJECTS">
    <p:spTree>
      <p:nvGrpSpPr>
        <p:cNvPr id="1" name="Shape 48"/>
        <p:cNvGrpSpPr/>
        <p:nvPr/>
      </p:nvGrpSpPr>
      <p:grpSpPr>
        <a:xfrm>
          <a:off x="0" y="0"/>
          <a:ext cx="0" cy="0"/>
          <a:chOff x="0" y="0"/>
          <a:chExt cx="0" cy="0"/>
        </a:xfrm>
      </p:grpSpPr>
      <p:sp>
        <p:nvSpPr>
          <p:cNvPr id="49" name="Google Shape;4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비교" type="twoTxTwoObj">
  <p:cSld name="TWO_OBJECTS_WITH_TEXT">
    <p:spTree>
      <p:nvGrpSpPr>
        <p:cNvPr id="1" name="Shape 55"/>
        <p:cNvGrpSpPr/>
        <p:nvPr/>
      </p:nvGrpSpPr>
      <p:grpSpPr>
        <a:xfrm>
          <a:off x="0" y="0"/>
          <a:ext cx="0" cy="0"/>
          <a:chOff x="0" y="0"/>
          <a:chExt cx="0" cy="0"/>
        </a:xfrm>
      </p:grpSpPr>
      <p:sp>
        <p:nvSpPr>
          <p:cNvPr id="56" name="Google Shape;56;p1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1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8" name="Google Shape;58;p1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1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0" name="Google Shape;60;p1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1" name="Google Shape;6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제목만" type="titleOnly">
  <p:cSld name="TITLE_ONLY">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빈 화면" type="blank">
  <p:cSld name="BLANK">
    <p:spTree>
      <p:nvGrpSpPr>
        <p:cNvPr id="1" name="Shape 69"/>
        <p:cNvGrpSpPr/>
        <p:nvPr/>
      </p:nvGrpSpPr>
      <p:grpSpPr>
        <a:xfrm>
          <a:off x="0" y="0"/>
          <a:ext cx="0" cy="0"/>
          <a:chOff x="0" y="0"/>
          <a:chExt cx="0" cy="0"/>
        </a:xfrm>
      </p:grpSpPr>
      <p:sp>
        <p:nvSpPr>
          <p:cNvPr id="70" name="Google Shape;70;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캡션 있는 콘텐츠" type="objTx">
  <p:cSld name="OBJECT_WITH_CAPTION_TEXT">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Malgun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6" name="Google Shape;76;p1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7" name="Google Shape;7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캡션 있는 그림" type="picTx">
  <p:cSld name="PICTURE_WITH_CAPTION_TEXT">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Malgun Gothic"/>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17"/>
          <p:cNvSpPr>
            <a:spLocks noGrp="1"/>
          </p:cNvSpPr>
          <p:nvPr>
            <p:ph type="pic" idx="2"/>
          </p:nvPr>
        </p:nvSpPr>
        <p:spPr>
          <a:xfrm>
            <a:off x="5183188" y="987425"/>
            <a:ext cx="6172200" cy="4873625"/>
          </a:xfrm>
          <a:prstGeom prst="rect">
            <a:avLst/>
          </a:prstGeom>
          <a:noFill/>
          <a:ln>
            <a:noFill/>
          </a:ln>
        </p:spPr>
      </p:sp>
      <p:sp>
        <p:nvSpPr>
          <p:cNvPr id="83" name="Google Shape;83;p1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4" name="Google Shape;84;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제목 및 세로 텍스트" type="vertTx">
  <p:cSld name="VERTICAL_TEXT">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0" name="Google Shape;90;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Malgun Gothic"/>
              <a:buNone/>
              <a:defRPr sz="4400" b="0" i="0" u="none" strike="noStrike" cap="none">
                <a:solidFill>
                  <a:schemeClr val="dk1"/>
                </a:solidFill>
                <a:latin typeface="Malgun Gothic"/>
                <a:ea typeface="Malgun Gothic"/>
                <a:cs typeface="Malgun Gothic"/>
                <a:sym typeface="Malgun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Malgun Gothic"/>
                <a:ea typeface="Malgun Gothic"/>
                <a:cs typeface="Malgun Gothic"/>
                <a:sym typeface="Malgun Gothic"/>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Malgun Gothic"/>
                <a:ea typeface="Malgun Gothic"/>
                <a:cs typeface="Malgun Gothic"/>
                <a:sym typeface="Malgun Gothic"/>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algun Gothic"/>
                <a:ea typeface="Malgun Gothic"/>
                <a:cs typeface="Malgun Gothic"/>
                <a:sym typeface="Malgun Gothic"/>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algun Gothic"/>
                <a:ea typeface="Malgun Gothic"/>
                <a:cs typeface="Malgun Gothic"/>
                <a:sym typeface="Malgun Gothic"/>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algun Gothic"/>
                <a:ea typeface="Malgun Gothic"/>
                <a:cs typeface="Malgun Gothic"/>
                <a:sym typeface="Malgun Gothic"/>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algun Gothic"/>
                <a:ea typeface="Malgun Gothic"/>
                <a:cs typeface="Malgun Gothic"/>
                <a:sym typeface="Malgun Gothic"/>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algun Gothic"/>
                <a:ea typeface="Malgun Gothic"/>
                <a:cs typeface="Malgun Gothic"/>
                <a:sym typeface="Malgun Gothic"/>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algun Gothic"/>
                <a:ea typeface="Malgun Gothic"/>
                <a:cs typeface="Malgun Gothic"/>
                <a:sym typeface="Malgun Gothic"/>
              </a:defRPr>
            </a:lvl9pPr>
          </a:lstStyle>
          <a:p>
            <a:endParaRPr/>
          </a:p>
        </p:txBody>
      </p:sp>
      <p:sp>
        <p:nvSpPr>
          <p:cNvPr id="8" name="Google Shape;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Malgun Gothic"/>
                <a:ea typeface="Malgun Gothic"/>
                <a:cs typeface="Malgun Gothic"/>
                <a:sym typeface="Malgun Gothic"/>
              </a:defRPr>
            </a:lvl1pPr>
            <a:lvl2pPr marR="0" lvl="1"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2pPr>
            <a:lvl3pPr marR="0" lvl="2"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3pPr>
            <a:lvl4pPr marR="0" lvl="3"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4pPr>
            <a:lvl5pPr marR="0" lvl="4"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5pPr>
            <a:lvl6pPr marR="0" lvl="5"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6pPr>
            <a:lvl7pPr marR="0" lvl="6"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7pPr>
            <a:lvl8pPr marR="0" lvl="7"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8pPr>
            <a:lvl9pPr marR="0" lvl="8"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9pPr>
          </a:lstStyle>
          <a:p>
            <a:endParaRPr/>
          </a:p>
        </p:txBody>
      </p:sp>
      <p:sp>
        <p:nvSpPr>
          <p:cNvPr id="9" name="Google Shape;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Malgun Gothic"/>
                <a:ea typeface="Malgun Gothic"/>
                <a:cs typeface="Malgun Gothic"/>
                <a:sym typeface="Malgun Gothic"/>
              </a:defRPr>
            </a:lvl1pPr>
            <a:lvl2pPr marR="0" lvl="1"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2pPr>
            <a:lvl3pPr marR="0" lvl="2"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3pPr>
            <a:lvl4pPr marR="0" lvl="3"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4pPr>
            <a:lvl5pPr marR="0" lvl="4"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5pPr>
            <a:lvl6pPr marR="0" lvl="5"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6pPr>
            <a:lvl7pPr marR="0" lvl="6"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7pPr>
            <a:lvl8pPr marR="0" lvl="7"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8pPr>
            <a:lvl9pPr marR="0" lvl="8"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9pPr>
          </a:lstStyle>
          <a:p>
            <a:endParaRPr/>
          </a:p>
        </p:txBody>
      </p:sp>
      <p:sp>
        <p:nvSpPr>
          <p:cNvPr id="10" name="Google Shape;1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Malgun Gothic"/>
                <a:ea typeface="Malgun Gothic"/>
                <a:cs typeface="Malgun Gothic"/>
                <a:sym typeface="Malgun Gothic"/>
              </a:defRPr>
            </a:lvl1pPr>
            <a:lvl2pPr marL="0" marR="0" lvl="1" indent="0" algn="r" rtl="0">
              <a:spcBef>
                <a:spcPts val="0"/>
              </a:spcBef>
              <a:buNone/>
              <a:defRPr sz="1200" b="0" i="0" u="none" strike="noStrike" cap="none">
                <a:solidFill>
                  <a:srgbClr val="888888"/>
                </a:solidFill>
                <a:latin typeface="Malgun Gothic"/>
                <a:ea typeface="Malgun Gothic"/>
                <a:cs typeface="Malgun Gothic"/>
                <a:sym typeface="Malgun Gothic"/>
              </a:defRPr>
            </a:lvl2pPr>
            <a:lvl3pPr marL="0" marR="0" lvl="2" indent="0" algn="r" rtl="0">
              <a:spcBef>
                <a:spcPts val="0"/>
              </a:spcBef>
              <a:buNone/>
              <a:defRPr sz="1200" b="0" i="0" u="none" strike="noStrike" cap="none">
                <a:solidFill>
                  <a:srgbClr val="888888"/>
                </a:solidFill>
                <a:latin typeface="Malgun Gothic"/>
                <a:ea typeface="Malgun Gothic"/>
                <a:cs typeface="Malgun Gothic"/>
                <a:sym typeface="Malgun Gothic"/>
              </a:defRPr>
            </a:lvl3pPr>
            <a:lvl4pPr marL="0" marR="0" lvl="3" indent="0" algn="r" rtl="0">
              <a:spcBef>
                <a:spcPts val="0"/>
              </a:spcBef>
              <a:buNone/>
              <a:defRPr sz="1200" b="0" i="0" u="none" strike="noStrike" cap="none">
                <a:solidFill>
                  <a:srgbClr val="888888"/>
                </a:solidFill>
                <a:latin typeface="Malgun Gothic"/>
                <a:ea typeface="Malgun Gothic"/>
                <a:cs typeface="Malgun Gothic"/>
                <a:sym typeface="Malgun Gothic"/>
              </a:defRPr>
            </a:lvl4pPr>
            <a:lvl5pPr marL="0" marR="0" lvl="4" indent="0" algn="r" rtl="0">
              <a:spcBef>
                <a:spcPts val="0"/>
              </a:spcBef>
              <a:buNone/>
              <a:defRPr sz="1200" b="0" i="0" u="none" strike="noStrike" cap="none">
                <a:solidFill>
                  <a:srgbClr val="888888"/>
                </a:solidFill>
                <a:latin typeface="Malgun Gothic"/>
                <a:ea typeface="Malgun Gothic"/>
                <a:cs typeface="Malgun Gothic"/>
                <a:sym typeface="Malgun Gothic"/>
              </a:defRPr>
            </a:lvl5pPr>
            <a:lvl6pPr marL="0" marR="0" lvl="5" indent="0" algn="r" rtl="0">
              <a:spcBef>
                <a:spcPts val="0"/>
              </a:spcBef>
              <a:buNone/>
              <a:defRPr sz="1200" b="0" i="0" u="none" strike="noStrike" cap="none">
                <a:solidFill>
                  <a:srgbClr val="888888"/>
                </a:solidFill>
                <a:latin typeface="Malgun Gothic"/>
                <a:ea typeface="Malgun Gothic"/>
                <a:cs typeface="Malgun Gothic"/>
                <a:sym typeface="Malgun Gothic"/>
              </a:defRPr>
            </a:lvl6pPr>
            <a:lvl7pPr marL="0" marR="0" lvl="6" indent="0" algn="r" rtl="0">
              <a:spcBef>
                <a:spcPts val="0"/>
              </a:spcBef>
              <a:buNone/>
              <a:defRPr sz="1200" b="0" i="0" u="none" strike="noStrike" cap="none">
                <a:solidFill>
                  <a:srgbClr val="888888"/>
                </a:solidFill>
                <a:latin typeface="Malgun Gothic"/>
                <a:ea typeface="Malgun Gothic"/>
                <a:cs typeface="Malgun Gothic"/>
                <a:sym typeface="Malgun Gothic"/>
              </a:defRPr>
            </a:lvl7pPr>
            <a:lvl8pPr marL="0" marR="0" lvl="7" indent="0" algn="r" rtl="0">
              <a:spcBef>
                <a:spcPts val="0"/>
              </a:spcBef>
              <a:buNone/>
              <a:defRPr sz="1200" b="0" i="0" u="none" strike="noStrike" cap="none">
                <a:solidFill>
                  <a:srgbClr val="888888"/>
                </a:solidFill>
                <a:latin typeface="Malgun Gothic"/>
                <a:ea typeface="Malgun Gothic"/>
                <a:cs typeface="Malgun Gothic"/>
                <a:sym typeface="Malgun Gothic"/>
              </a:defRPr>
            </a:lvl8pPr>
            <a:lvl9pPr marL="0" marR="0" lvl="8" indent="0" algn="r" rtl="0">
              <a:spcBef>
                <a:spcPts val="0"/>
              </a:spcBef>
              <a:buNone/>
              <a:defRPr sz="1200" b="0" i="0" u="none" strike="noStrike" cap="none">
                <a:solidFill>
                  <a:srgbClr val="888888"/>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9.emf"/><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
          <p:cNvSpPr/>
          <p:nvPr/>
        </p:nvSpPr>
        <p:spPr>
          <a:xfrm>
            <a:off x="1143001" y="2108200"/>
            <a:ext cx="86359" cy="1320800"/>
          </a:xfrm>
          <a:prstGeom prst="rect">
            <a:avLst/>
          </a:prstGeom>
          <a:solidFill>
            <a:srgbClr val="01A9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1A9AA"/>
              </a:solidFill>
              <a:latin typeface="Malgun Gothic"/>
              <a:ea typeface="Malgun Gothic"/>
              <a:cs typeface="Malgun Gothic"/>
              <a:sym typeface="Malgun Gothic"/>
            </a:endParaRPr>
          </a:p>
        </p:txBody>
      </p:sp>
      <p:sp>
        <p:nvSpPr>
          <p:cNvPr id="115" name="Google Shape;115;p2"/>
          <p:cNvSpPr txBox="1"/>
          <p:nvPr/>
        </p:nvSpPr>
        <p:spPr>
          <a:xfrm>
            <a:off x="1529924" y="1891695"/>
            <a:ext cx="9721172" cy="193895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dirty="0">
                <a:solidFill>
                  <a:srgbClr val="01A9AA"/>
                </a:solidFill>
              </a:rPr>
              <a:t>G</a:t>
            </a:r>
            <a:r>
              <a:rPr lang="en-US" sz="6000" dirty="0">
                <a:solidFill>
                  <a:schemeClr val="lt1"/>
                </a:solidFill>
              </a:rPr>
              <a:t>overnance Review –</a:t>
            </a:r>
          </a:p>
          <a:p>
            <a:pPr marL="0" marR="0" lvl="0" indent="0" algn="ctr" rtl="0">
              <a:spcBef>
                <a:spcPts val="0"/>
              </a:spcBef>
              <a:spcAft>
                <a:spcPts val="0"/>
              </a:spcAft>
              <a:buNone/>
            </a:pPr>
            <a:r>
              <a:rPr lang="en-US" sz="6000" dirty="0">
                <a:solidFill>
                  <a:schemeClr val="lt1"/>
                </a:solidFill>
                <a:latin typeface="Arial"/>
                <a:ea typeface="Arial"/>
                <a:cs typeface="Arial"/>
                <a:sym typeface="Arial"/>
              </a:rPr>
              <a:t>The </a:t>
            </a:r>
            <a:r>
              <a:rPr lang="en-US" sz="6000" dirty="0">
                <a:solidFill>
                  <a:schemeClr val="lt1"/>
                </a:solidFill>
              </a:rPr>
              <a:t>s</a:t>
            </a:r>
            <a:r>
              <a:rPr lang="en-US" sz="6000" dirty="0">
                <a:solidFill>
                  <a:schemeClr val="lt1"/>
                </a:solidFill>
                <a:latin typeface="Arial"/>
                <a:ea typeface="Arial"/>
                <a:cs typeface="Arial"/>
                <a:sym typeface="Arial"/>
              </a:rPr>
              <a:t>tory so far</a:t>
            </a:r>
            <a:endParaRPr sz="6000" dirty="0">
              <a:solidFill>
                <a:schemeClr val="lt1"/>
              </a:solidFill>
              <a:latin typeface="Arial"/>
              <a:ea typeface="Arial"/>
              <a:cs typeface="Arial"/>
              <a:sym typeface="Arial"/>
            </a:endParaRPr>
          </a:p>
        </p:txBody>
      </p:sp>
      <p:sp>
        <p:nvSpPr>
          <p:cNvPr id="116" name="Google Shape;116;p2"/>
          <p:cNvSpPr/>
          <p:nvPr/>
        </p:nvSpPr>
        <p:spPr>
          <a:xfrm>
            <a:off x="1625597" y="4077515"/>
            <a:ext cx="3412567" cy="83095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1600" dirty="0">
                <a:solidFill>
                  <a:schemeClr val="lt1"/>
                </a:solidFill>
              </a:rPr>
              <a:t>IHO Assistant Director Sam Harper</a:t>
            </a:r>
          </a:p>
          <a:p>
            <a:pPr marL="0" marR="0" lvl="0" indent="0" algn="l" rtl="0">
              <a:lnSpc>
                <a:spcPct val="150000"/>
              </a:lnSpc>
              <a:spcBef>
                <a:spcPts val="0"/>
              </a:spcBef>
              <a:spcAft>
                <a:spcPts val="0"/>
              </a:spcAft>
              <a:buNone/>
            </a:pPr>
            <a:r>
              <a:rPr lang="en-US" sz="1600" dirty="0">
                <a:solidFill>
                  <a:schemeClr val="lt1"/>
                </a:solidFill>
              </a:rPr>
              <a:t>GEBCO Secretary</a:t>
            </a:r>
            <a:endParaRPr dirty="0"/>
          </a:p>
        </p:txBody>
      </p:sp>
    </p:spTree>
    <p:extLst>
      <p:ext uri="{BB962C8B-B14F-4D97-AF65-F5344CB8AC3E}">
        <p14:creationId xmlns:p14="http://schemas.microsoft.com/office/powerpoint/2010/main" val="2119208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p:cNvSpPr txBox="1"/>
          <p:nvPr/>
        </p:nvSpPr>
        <p:spPr>
          <a:xfrm>
            <a:off x="1246834" y="442178"/>
            <a:ext cx="8685105"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rPr>
              <a:t>Submission of Report to Parent Bodies</a:t>
            </a:r>
            <a:endParaRPr sz="3200" b="1" dirty="0">
              <a:solidFill>
                <a:srgbClr val="595959"/>
              </a:solidFill>
              <a:latin typeface="Arial"/>
              <a:ea typeface="Arial"/>
              <a:cs typeface="Arial"/>
              <a:sym typeface="Arial"/>
            </a:endParaRPr>
          </a:p>
        </p:txBody>
      </p:sp>
      <p:sp>
        <p:nvSpPr>
          <p:cNvPr id="147" name="Google Shape;147;p5"/>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latin typeface="Arial"/>
                <a:ea typeface="Arial"/>
                <a:cs typeface="Arial"/>
                <a:sym typeface="Arial"/>
              </a:rPr>
              <a:t>09</a:t>
            </a:r>
            <a:endParaRPr sz="2800" dirty="0">
              <a:solidFill>
                <a:srgbClr val="01A9AA"/>
              </a:solidFill>
              <a:latin typeface="Arial"/>
              <a:ea typeface="Arial"/>
              <a:cs typeface="Arial"/>
              <a:sym typeface="Arial"/>
            </a:endParaRPr>
          </a:p>
        </p:txBody>
      </p:sp>
      <p:sp>
        <p:nvSpPr>
          <p:cNvPr id="5" name="TextBox 4"/>
          <p:cNvSpPr txBox="1"/>
          <p:nvPr/>
        </p:nvSpPr>
        <p:spPr>
          <a:xfrm>
            <a:off x="1246834" y="1021080"/>
            <a:ext cx="9234617" cy="3416320"/>
          </a:xfrm>
          <a:prstGeom prst="rect">
            <a:avLst/>
          </a:prstGeom>
          <a:noFill/>
        </p:spPr>
        <p:txBody>
          <a:bodyPr wrap="square" rtlCol="0">
            <a:spAutoFit/>
          </a:bodyPr>
          <a:lstStyle/>
          <a:p>
            <a:endParaRPr lang="en-US" sz="1800" dirty="0"/>
          </a:p>
          <a:p>
            <a:pPr marL="285750" indent="-285750">
              <a:buFont typeface="Arial" panose="020B0604020202020204" pitchFamily="34" charset="0"/>
              <a:buChar char="•"/>
            </a:pPr>
            <a:r>
              <a:rPr lang="en-US" sz="1800" dirty="0"/>
              <a:t>At the 16</a:t>
            </a:r>
            <a:r>
              <a:rPr lang="en-US" sz="1800" baseline="30000" dirty="0"/>
              <a:t>th</a:t>
            </a:r>
            <a:r>
              <a:rPr lang="en-US" sz="1800" dirty="0"/>
              <a:t> Session of the IHO Inter-Regional Coordination Committee (IRCC16) (10 – 12 June 2024), IHO Members States unanimously endorsed the GEBCO Governance Review Report.</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At the 57</a:t>
            </a:r>
            <a:r>
              <a:rPr lang="en-US" sz="1800" baseline="30000" dirty="0"/>
              <a:t>th</a:t>
            </a:r>
            <a:r>
              <a:rPr lang="en-US" sz="1800" dirty="0"/>
              <a:t> IOC Executive Council, IOC Member States endorsed the GEBCO Governance Review Report. In doing so they noted the complexity of the findings and requested that the GGC be given the time to consider it properly.</a:t>
            </a:r>
          </a:p>
          <a:p>
            <a:endParaRPr lang="en-US" sz="1800" dirty="0"/>
          </a:p>
          <a:p>
            <a:pPr marL="285750" indent="-285750">
              <a:buFont typeface="Arial" panose="020B0604020202020204" pitchFamily="34" charset="0"/>
              <a:buChar char="•"/>
            </a:pPr>
            <a:r>
              <a:rPr lang="en-US" sz="1800" dirty="0"/>
              <a:t>Both Parent </a:t>
            </a:r>
            <a:r>
              <a:rPr lang="en-US" sz="1800" dirty="0" err="1"/>
              <a:t>organisations</a:t>
            </a:r>
            <a:r>
              <a:rPr lang="en-US" sz="1800" dirty="0"/>
              <a:t> requested that the GGC develop an implementation plan and report back accordingly.</a:t>
            </a:r>
          </a:p>
          <a:p>
            <a:endParaRPr lang="en-US" sz="1800" dirty="0"/>
          </a:p>
        </p:txBody>
      </p:sp>
    </p:spTree>
    <p:extLst>
      <p:ext uri="{BB962C8B-B14F-4D97-AF65-F5344CB8AC3E}">
        <p14:creationId xmlns:p14="http://schemas.microsoft.com/office/powerpoint/2010/main" val="2163835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3B48DFA5-08FD-BD2F-7B0F-7FF338A7B74A}"/>
            </a:ext>
          </a:extLst>
        </p:cNvPr>
        <p:cNvGrpSpPr/>
        <p:nvPr/>
      </p:nvGrpSpPr>
      <p:grpSpPr>
        <a:xfrm>
          <a:off x="0" y="0"/>
          <a:ext cx="0" cy="0"/>
          <a:chOff x="0" y="0"/>
          <a:chExt cx="0" cy="0"/>
        </a:xfrm>
      </p:grpSpPr>
      <p:sp>
        <p:nvSpPr>
          <p:cNvPr id="145" name="Google Shape;145;p5">
            <a:extLst>
              <a:ext uri="{FF2B5EF4-FFF2-40B4-BE49-F238E27FC236}">
                <a16:creationId xmlns:a16="http://schemas.microsoft.com/office/drawing/2014/main" id="{BCAC7F44-A02E-F4BB-EED5-3DEAAFA4D54D}"/>
              </a:ext>
            </a:extLst>
          </p:cNvPr>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a:extLst>
              <a:ext uri="{FF2B5EF4-FFF2-40B4-BE49-F238E27FC236}">
                <a16:creationId xmlns:a16="http://schemas.microsoft.com/office/drawing/2014/main" id="{7325C4D8-134D-0394-C343-BB5C6C6B5283}"/>
              </a:ext>
            </a:extLst>
          </p:cNvPr>
          <p:cNvSpPr txBox="1"/>
          <p:nvPr/>
        </p:nvSpPr>
        <p:spPr>
          <a:xfrm>
            <a:off x="1246834" y="442178"/>
            <a:ext cx="8685105"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err="1">
                <a:solidFill>
                  <a:srgbClr val="595959"/>
                </a:solidFill>
              </a:rPr>
              <a:t>Prioritisation</a:t>
            </a:r>
            <a:r>
              <a:rPr lang="en-US" sz="3200" b="1" dirty="0">
                <a:solidFill>
                  <a:srgbClr val="595959"/>
                </a:solidFill>
              </a:rPr>
              <a:t> and Risk Management</a:t>
            </a:r>
            <a:endParaRPr sz="3200" b="1" dirty="0">
              <a:solidFill>
                <a:srgbClr val="595959"/>
              </a:solidFill>
              <a:latin typeface="Arial"/>
              <a:ea typeface="Arial"/>
              <a:cs typeface="Arial"/>
              <a:sym typeface="Arial"/>
            </a:endParaRPr>
          </a:p>
        </p:txBody>
      </p:sp>
      <p:sp>
        <p:nvSpPr>
          <p:cNvPr id="147" name="Google Shape;147;p5">
            <a:extLst>
              <a:ext uri="{FF2B5EF4-FFF2-40B4-BE49-F238E27FC236}">
                <a16:creationId xmlns:a16="http://schemas.microsoft.com/office/drawing/2014/main" id="{CDE3C402-1ABC-C2FC-7F8A-485CE48503C8}"/>
              </a:ext>
            </a:extLst>
          </p:cNvPr>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rPr>
              <a:t>10</a:t>
            </a:r>
            <a:endParaRPr sz="2800" dirty="0">
              <a:solidFill>
                <a:srgbClr val="01A9AA"/>
              </a:solidFill>
              <a:latin typeface="Arial"/>
              <a:ea typeface="Arial"/>
              <a:cs typeface="Arial"/>
              <a:sym typeface="Arial"/>
            </a:endParaRPr>
          </a:p>
        </p:txBody>
      </p:sp>
      <p:sp>
        <p:nvSpPr>
          <p:cNvPr id="5" name="TextBox 4">
            <a:extLst>
              <a:ext uri="{FF2B5EF4-FFF2-40B4-BE49-F238E27FC236}">
                <a16:creationId xmlns:a16="http://schemas.microsoft.com/office/drawing/2014/main" id="{2CC24D93-33B9-6D9D-8144-DDBCB63323E2}"/>
              </a:ext>
            </a:extLst>
          </p:cNvPr>
          <p:cNvSpPr txBox="1"/>
          <p:nvPr/>
        </p:nvSpPr>
        <p:spPr>
          <a:xfrm>
            <a:off x="1246834" y="1021080"/>
            <a:ext cx="9234617" cy="4524315"/>
          </a:xfrm>
          <a:prstGeom prst="rect">
            <a:avLst/>
          </a:prstGeom>
          <a:noFill/>
        </p:spPr>
        <p:txBody>
          <a:bodyPr wrap="square" rtlCol="0">
            <a:spAutoFit/>
          </a:bodyPr>
          <a:lstStyle/>
          <a:p>
            <a:endParaRPr lang="en-US" sz="1800" dirty="0"/>
          </a:p>
          <a:p>
            <a:pPr marL="285750" indent="-285750">
              <a:buFont typeface="Arial" panose="020B0604020202020204" pitchFamily="34" charset="0"/>
              <a:buChar char="•"/>
            </a:pPr>
            <a:r>
              <a:rPr lang="en-US" sz="1800" dirty="0"/>
              <a:t>Following endorsement of the report, a number of conversations were had regarding preparation for GGC41</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Question: How do you implement the Governance report?</a:t>
            </a:r>
          </a:p>
          <a:p>
            <a:endParaRPr lang="en-US" sz="1800" dirty="0"/>
          </a:p>
          <a:p>
            <a:pPr marL="285750" indent="-285750">
              <a:buFont typeface="Arial" panose="020B0604020202020204" pitchFamily="34" charset="0"/>
              <a:buChar char="•"/>
            </a:pPr>
            <a:r>
              <a:rPr lang="en-US" sz="1800" dirty="0"/>
              <a:t>Key elements identified – analysis and prioritization of the findings + risk management and continuous improvement</a:t>
            </a:r>
          </a:p>
          <a:p>
            <a:pPr marL="285750" lvl="1"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Risk assessment of current organizational reality also part of strategy implementation methodology</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Gov review report findings transferred into a generic risk and issues log</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Risk/issues Log was circulated amongst GGC, SC Chairs and other key stakeholders</a:t>
            </a:r>
          </a:p>
          <a:p>
            <a:endParaRPr lang="en-US" sz="1800" dirty="0"/>
          </a:p>
        </p:txBody>
      </p:sp>
    </p:spTree>
    <p:extLst>
      <p:ext uri="{BB962C8B-B14F-4D97-AF65-F5344CB8AC3E}">
        <p14:creationId xmlns:p14="http://schemas.microsoft.com/office/powerpoint/2010/main" val="3491412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D9C95E0B-D47E-8028-21C1-23A3700DA899}"/>
            </a:ext>
          </a:extLst>
        </p:cNvPr>
        <p:cNvGrpSpPr/>
        <p:nvPr/>
      </p:nvGrpSpPr>
      <p:grpSpPr>
        <a:xfrm>
          <a:off x="0" y="0"/>
          <a:ext cx="0" cy="0"/>
          <a:chOff x="0" y="0"/>
          <a:chExt cx="0" cy="0"/>
        </a:xfrm>
      </p:grpSpPr>
      <p:sp>
        <p:nvSpPr>
          <p:cNvPr id="145" name="Google Shape;145;p5">
            <a:extLst>
              <a:ext uri="{FF2B5EF4-FFF2-40B4-BE49-F238E27FC236}">
                <a16:creationId xmlns:a16="http://schemas.microsoft.com/office/drawing/2014/main" id="{C48251B9-AD6D-6CEB-2DB4-F396BAE5D061}"/>
              </a:ext>
            </a:extLst>
          </p:cNvPr>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a:extLst>
              <a:ext uri="{FF2B5EF4-FFF2-40B4-BE49-F238E27FC236}">
                <a16:creationId xmlns:a16="http://schemas.microsoft.com/office/drawing/2014/main" id="{E3677406-7A90-0834-ED4C-8C4C6B6C4DB3}"/>
              </a:ext>
            </a:extLst>
          </p:cNvPr>
          <p:cNvSpPr txBox="1"/>
          <p:nvPr/>
        </p:nvSpPr>
        <p:spPr>
          <a:xfrm>
            <a:off x="1246834" y="442178"/>
            <a:ext cx="8685105"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rPr>
              <a:t>Risk and Issues Log</a:t>
            </a:r>
            <a:endParaRPr sz="3200" b="1" dirty="0">
              <a:solidFill>
                <a:srgbClr val="595959"/>
              </a:solidFill>
              <a:latin typeface="Arial"/>
              <a:ea typeface="Arial"/>
              <a:cs typeface="Arial"/>
              <a:sym typeface="Arial"/>
            </a:endParaRPr>
          </a:p>
        </p:txBody>
      </p:sp>
      <p:sp>
        <p:nvSpPr>
          <p:cNvPr id="147" name="Google Shape;147;p5">
            <a:extLst>
              <a:ext uri="{FF2B5EF4-FFF2-40B4-BE49-F238E27FC236}">
                <a16:creationId xmlns:a16="http://schemas.microsoft.com/office/drawing/2014/main" id="{CBE72B4F-ADA7-2E29-B8D9-58CFC46E165C}"/>
              </a:ext>
            </a:extLst>
          </p:cNvPr>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rPr>
              <a:t>11</a:t>
            </a:r>
            <a:endParaRPr sz="2800" dirty="0">
              <a:solidFill>
                <a:srgbClr val="01A9AA"/>
              </a:solidFill>
              <a:latin typeface="Arial"/>
              <a:ea typeface="Arial"/>
              <a:cs typeface="Arial"/>
              <a:sym typeface="Arial"/>
            </a:endParaRPr>
          </a:p>
        </p:txBody>
      </p:sp>
      <p:sp>
        <p:nvSpPr>
          <p:cNvPr id="5" name="TextBox 4">
            <a:extLst>
              <a:ext uri="{FF2B5EF4-FFF2-40B4-BE49-F238E27FC236}">
                <a16:creationId xmlns:a16="http://schemas.microsoft.com/office/drawing/2014/main" id="{89FB8CAE-C6C1-5A19-DA80-7FB564AE1CB0}"/>
              </a:ext>
            </a:extLst>
          </p:cNvPr>
          <p:cNvSpPr txBox="1"/>
          <p:nvPr/>
        </p:nvSpPr>
        <p:spPr>
          <a:xfrm>
            <a:off x="1246834" y="1021080"/>
            <a:ext cx="9234617" cy="3139321"/>
          </a:xfrm>
          <a:prstGeom prst="rect">
            <a:avLst/>
          </a:prstGeom>
          <a:noFill/>
        </p:spPr>
        <p:txBody>
          <a:bodyPr wrap="square" rtlCol="0">
            <a:spAutoFit/>
          </a:bodyPr>
          <a:lstStyle/>
          <a:p>
            <a:r>
              <a:rPr lang="en-US" sz="1800" dirty="0"/>
              <a:t>In transferring the findings to the log, a number of observations were made:</a:t>
            </a:r>
          </a:p>
          <a:p>
            <a:endParaRPr lang="en-US" sz="1800" dirty="0"/>
          </a:p>
          <a:p>
            <a:pPr marL="342900" indent="-342900">
              <a:buFont typeface="+mj-lt"/>
              <a:buAutoNum type="arabicPeriod"/>
            </a:pPr>
            <a:r>
              <a:rPr lang="en-US" sz="1800" dirty="0"/>
              <a:t>The log/matrix contains both </a:t>
            </a:r>
            <a:r>
              <a:rPr lang="en-US" sz="1800" b="1" dirty="0"/>
              <a:t>issues</a:t>
            </a:r>
            <a:r>
              <a:rPr lang="en-US" sz="1800" dirty="0"/>
              <a:t> and </a:t>
            </a:r>
            <a:r>
              <a:rPr lang="en-US" sz="1800" b="1" dirty="0"/>
              <a:t>risks</a:t>
            </a:r>
          </a:p>
          <a:p>
            <a:pPr lvl="2"/>
            <a:endParaRPr lang="en-US" sz="1800" b="1" dirty="0"/>
          </a:p>
          <a:p>
            <a:pPr lvl="2"/>
            <a:r>
              <a:rPr lang="en-US" sz="1800" b="1" dirty="0"/>
              <a:t>Issues: </a:t>
            </a:r>
            <a:r>
              <a:rPr lang="en-US" sz="1800" dirty="0"/>
              <a:t>things that exist now, that need to be solved</a:t>
            </a:r>
          </a:p>
          <a:p>
            <a:pPr lvl="2"/>
            <a:endParaRPr lang="en-US" sz="1800" b="1" dirty="0"/>
          </a:p>
          <a:p>
            <a:pPr lvl="2"/>
            <a:r>
              <a:rPr lang="en-US" sz="1800" b="1" dirty="0"/>
              <a:t>Risks: </a:t>
            </a:r>
            <a:r>
              <a:rPr lang="en-US" sz="1800" dirty="0"/>
              <a:t>Things that could happen in the future that can be monitored, mitigated or eliminated</a:t>
            </a:r>
          </a:p>
          <a:p>
            <a:pPr lvl="2"/>
            <a:endParaRPr lang="en-US" sz="1800" b="1" dirty="0"/>
          </a:p>
          <a:p>
            <a:pPr lvl="2"/>
            <a:endParaRPr lang="en-US" sz="1800" b="1" dirty="0"/>
          </a:p>
          <a:p>
            <a:endParaRPr lang="en-US" sz="1800" dirty="0"/>
          </a:p>
        </p:txBody>
      </p:sp>
    </p:spTree>
    <p:extLst>
      <p:ext uri="{BB962C8B-B14F-4D97-AF65-F5344CB8AC3E}">
        <p14:creationId xmlns:p14="http://schemas.microsoft.com/office/powerpoint/2010/main" val="2662974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F2C2BB65-0CAE-1F1A-2247-FD45159164B2}"/>
            </a:ext>
          </a:extLst>
        </p:cNvPr>
        <p:cNvGrpSpPr/>
        <p:nvPr/>
      </p:nvGrpSpPr>
      <p:grpSpPr>
        <a:xfrm>
          <a:off x="0" y="0"/>
          <a:ext cx="0" cy="0"/>
          <a:chOff x="0" y="0"/>
          <a:chExt cx="0" cy="0"/>
        </a:xfrm>
      </p:grpSpPr>
      <p:sp>
        <p:nvSpPr>
          <p:cNvPr id="145" name="Google Shape;145;p5">
            <a:extLst>
              <a:ext uri="{FF2B5EF4-FFF2-40B4-BE49-F238E27FC236}">
                <a16:creationId xmlns:a16="http://schemas.microsoft.com/office/drawing/2014/main" id="{BC73DE39-37F7-185C-CF6E-E7981F6C347A}"/>
              </a:ext>
            </a:extLst>
          </p:cNvPr>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a:extLst>
              <a:ext uri="{FF2B5EF4-FFF2-40B4-BE49-F238E27FC236}">
                <a16:creationId xmlns:a16="http://schemas.microsoft.com/office/drawing/2014/main" id="{2EF10955-B93F-403C-C3A2-33B8E0ADD7E2}"/>
              </a:ext>
            </a:extLst>
          </p:cNvPr>
          <p:cNvSpPr txBox="1"/>
          <p:nvPr/>
        </p:nvSpPr>
        <p:spPr>
          <a:xfrm>
            <a:off x="1246834" y="442178"/>
            <a:ext cx="8685105"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rPr>
              <a:t>Risk and Issues Log</a:t>
            </a:r>
            <a:endParaRPr sz="3200" b="1" dirty="0">
              <a:solidFill>
                <a:srgbClr val="595959"/>
              </a:solidFill>
              <a:latin typeface="Arial"/>
              <a:ea typeface="Arial"/>
              <a:cs typeface="Arial"/>
              <a:sym typeface="Arial"/>
            </a:endParaRPr>
          </a:p>
        </p:txBody>
      </p:sp>
      <p:sp>
        <p:nvSpPr>
          <p:cNvPr id="147" name="Google Shape;147;p5">
            <a:extLst>
              <a:ext uri="{FF2B5EF4-FFF2-40B4-BE49-F238E27FC236}">
                <a16:creationId xmlns:a16="http://schemas.microsoft.com/office/drawing/2014/main" id="{484B1458-8E99-C058-F9F0-A9121FAF2701}"/>
              </a:ext>
            </a:extLst>
          </p:cNvPr>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rPr>
              <a:t>12</a:t>
            </a:r>
            <a:endParaRPr sz="2800" dirty="0">
              <a:solidFill>
                <a:srgbClr val="01A9AA"/>
              </a:solidFill>
              <a:latin typeface="Arial"/>
              <a:ea typeface="Arial"/>
              <a:cs typeface="Arial"/>
              <a:sym typeface="Arial"/>
            </a:endParaRPr>
          </a:p>
        </p:txBody>
      </p:sp>
      <p:sp>
        <p:nvSpPr>
          <p:cNvPr id="5" name="TextBox 4">
            <a:extLst>
              <a:ext uri="{FF2B5EF4-FFF2-40B4-BE49-F238E27FC236}">
                <a16:creationId xmlns:a16="http://schemas.microsoft.com/office/drawing/2014/main" id="{9151E377-5906-01E7-2058-F692E174E911}"/>
              </a:ext>
            </a:extLst>
          </p:cNvPr>
          <p:cNvSpPr txBox="1"/>
          <p:nvPr/>
        </p:nvSpPr>
        <p:spPr>
          <a:xfrm>
            <a:off x="1246834" y="1021080"/>
            <a:ext cx="9234617" cy="5355312"/>
          </a:xfrm>
          <a:prstGeom prst="rect">
            <a:avLst/>
          </a:prstGeom>
          <a:noFill/>
        </p:spPr>
        <p:txBody>
          <a:bodyPr wrap="square" rtlCol="0">
            <a:spAutoFit/>
          </a:bodyPr>
          <a:lstStyle/>
          <a:p>
            <a:r>
              <a:rPr lang="en-US" sz="1800" dirty="0"/>
              <a:t>In transferring the findings/recommendations to the log, a number of observations were made:</a:t>
            </a:r>
          </a:p>
          <a:p>
            <a:endParaRPr lang="en-US" sz="1800" dirty="0"/>
          </a:p>
          <a:p>
            <a:r>
              <a:rPr lang="en-US" sz="1800" dirty="0"/>
              <a:t>2. Risk/Issue description</a:t>
            </a:r>
            <a:endParaRPr lang="en-US" sz="1800" b="1" dirty="0"/>
          </a:p>
          <a:p>
            <a:pPr lvl="2"/>
            <a:endParaRPr lang="en-US" sz="1800" b="1" dirty="0"/>
          </a:p>
          <a:p>
            <a:pPr lvl="2"/>
            <a:r>
              <a:rPr lang="en-US" sz="1800" b="1" dirty="0"/>
              <a:t>Risk Description</a:t>
            </a:r>
          </a:p>
          <a:p>
            <a:pPr lvl="2"/>
            <a:endParaRPr lang="en-US" sz="1800" b="1" dirty="0"/>
          </a:p>
          <a:p>
            <a:pPr lvl="2"/>
            <a:r>
              <a:rPr lang="en-US" sz="1800" b="1" dirty="0"/>
              <a:t>Risk Consequence Description</a:t>
            </a:r>
          </a:p>
          <a:p>
            <a:pPr lvl="2"/>
            <a:endParaRPr lang="en-US" sz="1800" b="1" dirty="0"/>
          </a:p>
          <a:p>
            <a:pPr lvl="2"/>
            <a:r>
              <a:rPr lang="en-US" sz="1800" b="1" dirty="0"/>
              <a:t>Risk Control Description</a:t>
            </a:r>
          </a:p>
          <a:p>
            <a:pPr lvl="2"/>
            <a:endParaRPr lang="en-US" sz="1800" b="1" dirty="0"/>
          </a:p>
          <a:p>
            <a:pPr lvl="2"/>
            <a:r>
              <a:rPr lang="en-US" sz="1800" dirty="0"/>
              <a:t>The majority of the findings/recommendations from the report transferred into the </a:t>
            </a:r>
            <a:r>
              <a:rPr lang="en-US" sz="1800" b="1" dirty="0"/>
              <a:t>Risk Control Description</a:t>
            </a:r>
          </a:p>
          <a:p>
            <a:pPr lvl="2"/>
            <a:endParaRPr lang="en-US" sz="1800" b="1" dirty="0"/>
          </a:p>
          <a:p>
            <a:pPr lvl="2"/>
            <a:r>
              <a:rPr lang="en-US" sz="1800" dirty="0"/>
              <a:t>As a result, the risk and consequence descriptions were reverse engineered from the text of the report. There is a subjective element to this which will need to be reviewed.</a:t>
            </a:r>
          </a:p>
          <a:p>
            <a:pPr lvl="2"/>
            <a:endParaRPr lang="en-US" sz="1800" b="1" dirty="0"/>
          </a:p>
          <a:p>
            <a:pPr lvl="2"/>
            <a:endParaRPr lang="en-US" sz="1800" b="1" dirty="0"/>
          </a:p>
          <a:p>
            <a:endParaRPr lang="en-US" sz="1800" dirty="0"/>
          </a:p>
        </p:txBody>
      </p:sp>
    </p:spTree>
    <p:extLst>
      <p:ext uri="{BB962C8B-B14F-4D97-AF65-F5344CB8AC3E}">
        <p14:creationId xmlns:p14="http://schemas.microsoft.com/office/powerpoint/2010/main" val="1043747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9199D2F8-0B40-84C1-5E18-57EA1FCB6913}"/>
            </a:ext>
          </a:extLst>
        </p:cNvPr>
        <p:cNvGrpSpPr/>
        <p:nvPr/>
      </p:nvGrpSpPr>
      <p:grpSpPr>
        <a:xfrm>
          <a:off x="0" y="0"/>
          <a:ext cx="0" cy="0"/>
          <a:chOff x="0" y="0"/>
          <a:chExt cx="0" cy="0"/>
        </a:xfrm>
      </p:grpSpPr>
      <p:sp>
        <p:nvSpPr>
          <p:cNvPr id="145" name="Google Shape;145;p5">
            <a:extLst>
              <a:ext uri="{FF2B5EF4-FFF2-40B4-BE49-F238E27FC236}">
                <a16:creationId xmlns:a16="http://schemas.microsoft.com/office/drawing/2014/main" id="{33E1E363-DB50-DFE1-FF13-4AF760153223}"/>
              </a:ext>
            </a:extLst>
          </p:cNvPr>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a:extLst>
              <a:ext uri="{FF2B5EF4-FFF2-40B4-BE49-F238E27FC236}">
                <a16:creationId xmlns:a16="http://schemas.microsoft.com/office/drawing/2014/main" id="{8C8874D3-480B-5BAE-4485-BD609F5DA7FE}"/>
              </a:ext>
            </a:extLst>
          </p:cNvPr>
          <p:cNvSpPr txBox="1"/>
          <p:nvPr/>
        </p:nvSpPr>
        <p:spPr>
          <a:xfrm>
            <a:off x="1246834" y="442178"/>
            <a:ext cx="8685105"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rPr>
              <a:t>Risk and Issues Log</a:t>
            </a:r>
            <a:endParaRPr sz="3200" b="1" dirty="0">
              <a:solidFill>
                <a:srgbClr val="595959"/>
              </a:solidFill>
              <a:latin typeface="Arial"/>
              <a:ea typeface="Arial"/>
              <a:cs typeface="Arial"/>
              <a:sym typeface="Arial"/>
            </a:endParaRPr>
          </a:p>
        </p:txBody>
      </p:sp>
      <p:sp>
        <p:nvSpPr>
          <p:cNvPr id="147" name="Google Shape;147;p5">
            <a:extLst>
              <a:ext uri="{FF2B5EF4-FFF2-40B4-BE49-F238E27FC236}">
                <a16:creationId xmlns:a16="http://schemas.microsoft.com/office/drawing/2014/main" id="{0CC45DC3-67AC-AE3B-3578-034D0DFF4F51}"/>
              </a:ext>
            </a:extLst>
          </p:cNvPr>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rPr>
              <a:t>13</a:t>
            </a:r>
            <a:endParaRPr sz="2800" dirty="0">
              <a:solidFill>
                <a:srgbClr val="01A9AA"/>
              </a:solidFill>
              <a:latin typeface="Arial"/>
              <a:ea typeface="Arial"/>
              <a:cs typeface="Arial"/>
              <a:sym typeface="Arial"/>
            </a:endParaRPr>
          </a:p>
        </p:txBody>
      </p:sp>
      <p:sp>
        <p:nvSpPr>
          <p:cNvPr id="5" name="TextBox 4">
            <a:extLst>
              <a:ext uri="{FF2B5EF4-FFF2-40B4-BE49-F238E27FC236}">
                <a16:creationId xmlns:a16="http://schemas.microsoft.com/office/drawing/2014/main" id="{6BD5DF4F-2B24-6551-A4F0-FDE58551B421}"/>
              </a:ext>
            </a:extLst>
          </p:cNvPr>
          <p:cNvSpPr txBox="1"/>
          <p:nvPr/>
        </p:nvSpPr>
        <p:spPr>
          <a:xfrm>
            <a:off x="1246834" y="1021080"/>
            <a:ext cx="9234617" cy="4524315"/>
          </a:xfrm>
          <a:prstGeom prst="rect">
            <a:avLst/>
          </a:prstGeom>
          <a:noFill/>
        </p:spPr>
        <p:txBody>
          <a:bodyPr wrap="square" rtlCol="0">
            <a:spAutoFit/>
          </a:bodyPr>
          <a:lstStyle/>
          <a:p>
            <a:r>
              <a:rPr lang="en-US" sz="1800" dirty="0"/>
              <a:t>In transferring the findings to the log, a number of observations were made:</a:t>
            </a:r>
          </a:p>
          <a:p>
            <a:endParaRPr lang="en-US" sz="1800" dirty="0"/>
          </a:p>
          <a:p>
            <a:r>
              <a:rPr lang="en-US" sz="1800" dirty="0"/>
              <a:t>3. Risk Categories</a:t>
            </a:r>
            <a:endParaRPr lang="en-US" sz="1800" b="1" dirty="0"/>
          </a:p>
          <a:p>
            <a:pPr lvl="2"/>
            <a:endParaRPr lang="en-US" sz="1800" b="1" dirty="0"/>
          </a:p>
          <a:p>
            <a:pPr lvl="2"/>
            <a:r>
              <a:rPr lang="en-US" sz="1800" dirty="0"/>
              <a:t>5 Categories:</a:t>
            </a:r>
          </a:p>
          <a:p>
            <a:pPr lvl="2"/>
            <a:endParaRPr lang="en-US" sz="1800" b="1" dirty="0"/>
          </a:p>
          <a:p>
            <a:pPr lvl="2"/>
            <a:r>
              <a:rPr lang="en-US" sz="1800" b="1" dirty="0"/>
              <a:t>Governance</a:t>
            </a:r>
          </a:p>
          <a:p>
            <a:pPr lvl="2"/>
            <a:r>
              <a:rPr lang="en-US" sz="1800" b="1" dirty="0"/>
              <a:t>Financial</a:t>
            </a:r>
          </a:p>
          <a:p>
            <a:pPr lvl="2"/>
            <a:r>
              <a:rPr lang="en-US" sz="1800" b="1" dirty="0"/>
              <a:t>Delivery</a:t>
            </a:r>
          </a:p>
          <a:p>
            <a:pPr lvl="2"/>
            <a:r>
              <a:rPr lang="en-US" sz="1800" b="1" dirty="0"/>
              <a:t>Strategic</a:t>
            </a:r>
          </a:p>
          <a:p>
            <a:pPr lvl="2"/>
            <a:r>
              <a:rPr lang="en-US" sz="1800" b="1" dirty="0"/>
              <a:t>Compliance</a:t>
            </a:r>
          </a:p>
          <a:p>
            <a:pPr lvl="2"/>
            <a:endParaRPr lang="en-US" sz="1800" b="1" dirty="0"/>
          </a:p>
          <a:p>
            <a:pPr lvl="2"/>
            <a:r>
              <a:rPr lang="en-US" sz="1800" dirty="0"/>
              <a:t>Each category has a look up table for </a:t>
            </a:r>
            <a:r>
              <a:rPr lang="en-US" sz="1800" b="1" dirty="0"/>
              <a:t>Likelihood</a:t>
            </a:r>
            <a:r>
              <a:rPr lang="en-US" sz="1800" dirty="0"/>
              <a:t> and </a:t>
            </a:r>
            <a:r>
              <a:rPr lang="en-US" sz="1800" b="1" dirty="0"/>
              <a:t>Consequence</a:t>
            </a:r>
            <a:r>
              <a:rPr lang="en-US" sz="1800" dirty="0"/>
              <a:t> Scoring values</a:t>
            </a:r>
          </a:p>
          <a:p>
            <a:pPr lvl="2"/>
            <a:endParaRPr lang="en-US" sz="1800" b="1" dirty="0"/>
          </a:p>
          <a:p>
            <a:pPr lvl="2"/>
            <a:endParaRPr lang="en-US" sz="1800" b="1" dirty="0"/>
          </a:p>
          <a:p>
            <a:endParaRPr lang="en-US" sz="1800" dirty="0"/>
          </a:p>
        </p:txBody>
      </p:sp>
    </p:spTree>
    <p:extLst>
      <p:ext uri="{BB962C8B-B14F-4D97-AF65-F5344CB8AC3E}">
        <p14:creationId xmlns:p14="http://schemas.microsoft.com/office/powerpoint/2010/main" val="451120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DBE3ACE2-EB7D-71A0-141E-E4466AB2B487}"/>
            </a:ext>
          </a:extLst>
        </p:cNvPr>
        <p:cNvGrpSpPr/>
        <p:nvPr/>
      </p:nvGrpSpPr>
      <p:grpSpPr>
        <a:xfrm>
          <a:off x="0" y="0"/>
          <a:ext cx="0" cy="0"/>
          <a:chOff x="0" y="0"/>
          <a:chExt cx="0" cy="0"/>
        </a:xfrm>
      </p:grpSpPr>
      <p:sp>
        <p:nvSpPr>
          <p:cNvPr id="145" name="Google Shape;145;p5">
            <a:extLst>
              <a:ext uri="{FF2B5EF4-FFF2-40B4-BE49-F238E27FC236}">
                <a16:creationId xmlns:a16="http://schemas.microsoft.com/office/drawing/2014/main" id="{7C5308EC-4507-DF38-5575-23EEEFBEF13F}"/>
              </a:ext>
            </a:extLst>
          </p:cNvPr>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a:extLst>
              <a:ext uri="{FF2B5EF4-FFF2-40B4-BE49-F238E27FC236}">
                <a16:creationId xmlns:a16="http://schemas.microsoft.com/office/drawing/2014/main" id="{30056A4A-1260-DAB7-9DD6-F8EE1BBCCDB3}"/>
              </a:ext>
            </a:extLst>
          </p:cNvPr>
          <p:cNvSpPr txBox="1"/>
          <p:nvPr/>
        </p:nvSpPr>
        <p:spPr>
          <a:xfrm>
            <a:off x="1246834" y="442178"/>
            <a:ext cx="8685105"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rPr>
              <a:t>Risk and Issues Log</a:t>
            </a:r>
            <a:endParaRPr sz="3200" b="1" dirty="0">
              <a:solidFill>
                <a:srgbClr val="595959"/>
              </a:solidFill>
              <a:latin typeface="Arial"/>
              <a:ea typeface="Arial"/>
              <a:cs typeface="Arial"/>
              <a:sym typeface="Arial"/>
            </a:endParaRPr>
          </a:p>
        </p:txBody>
      </p:sp>
      <p:sp>
        <p:nvSpPr>
          <p:cNvPr id="147" name="Google Shape;147;p5">
            <a:extLst>
              <a:ext uri="{FF2B5EF4-FFF2-40B4-BE49-F238E27FC236}">
                <a16:creationId xmlns:a16="http://schemas.microsoft.com/office/drawing/2014/main" id="{69003ABC-57D4-D1F2-3B59-6E5137A8D7D4}"/>
              </a:ext>
            </a:extLst>
          </p:cNvPr>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rPr>
              <a:t>14</a:t>
            </a:r>
            <a:endParaRPr sz="2800" dirty="0">
              <a:solidFill>
                <a:srgbClr val="01A9AA"/>
              </a:solidFill>
              <a:latin typeface="Arial"/>
              <a:ea typeface="Arial"/>
              <a:cs typeface="Arial"/>
              <a:sym typeface="Arial"/>
            </a:endParaRPr>
          </a:p>
        </p:txBody>
      </p:sp>
      <p:sp>
        <p:nvSpPr>
          <p:cNvPr id="5" name="TextBox 4">
            <a:extLst>
              <a:ext uri="{FF2B5EF4-FFF2-40B4-BE49-F238E27FC236}">
                <a16:creationId xmlns:a16="http://schemas.microsoft.com/office/drawing/2014/main" id="{B0315B7C-6A6A-383F-A346-684A22BFC446}"/>
              </a:ext>
            </a:extLst>
          </p:cNvPr>
          <p:cNvSpPr txBox="1"/>
          <p:nvPr/>
        </p:nvSpPr>
        <p:spPr>
          <a:xfrm>
            <a:off x="1246834" y="1021080"/>
            <a:ext cx="9234617" cy="2031325"/>
          </a:xfrm>
          <a:prstGeom prst="rect">
            <a:avLst/>
          </a:prstGeom>
          <a:noFill/>
        </p:spPr>
        <p:txBody>
          <a:bodyPr wrap="square" rtlCol="0">
            <a:spAutoFit/>
          </a:bodyPr>
          <a:lstStyle/>
          <a:p>
            <a:r>
              <a:rPr lang="en-US" sz="1800" dirty="0"/>
              <a:t>In transferring the findings to the log, a number of observations were made:</a:t>
            </a:r>
          </a:p>
          <a:p>
            <a:endParaRPr lang="en-US" sz="1800" dirty="0"/>
          </a:p>
          <a:p>
            <a:r>
              <a:rPr lang="en-US" sz="1800" dirty="0"/>
              <a:t>3. Risk Categories – Example: Governance</a:t>
            </a:r>
            <a:endParaRPr lang="en-US" sz="1800" b="1" dirty="0"/>
          </a:p>
          <a:p>
            <a:pPr lvl="2"/>
            <a:endParaRPr lang="en-US" sz="1800" b="1" dirty="0"/>
          </a:p>
          <a:p>
            <a:pPr lvl="2"/>
            <a:endParaRPr lang="en-US" sz="1800" b="1" dirty="0"/>
          </a:p>
          <a:p>
            <a:pPr lvl="2"/>
            <a:endParaRPr lang="en-US" sz="1800" b="1" dirty="0"/>
          </a:p>
          <a:p>
            <a:endParaRPr lang="en-US" sz="1800" dirty="0"/>
          </a:p>
        </p:txBody>
      </p:sp>
      <p:graphicFrame>
        <p:nvGraphicFramePr>
          <p:cNvPr id="2" name="Table 1">
            <a:extLst>
              <a:ext uri="{FF2B5EF4-FFF2-40B4-BE49-F238E27FC236}">
                <a16:creationId xmlns:a16="http://schemas.microsoft.com/office/drawing/2014/main" id="{6C3B3520-8C18-4AD3-5746-85686E3D286E}"/>
              </a:ext>
            </a:extLst>
          </p:cNvPr>
          <p:cNvGraphicFramePr>
            <a:graphicFrameLocks noGrp="1"/>
          </p:cNvGraphicFramePr>
          <p:nvPr>
            <p:extLst>
              <p:ext uri="{D42A27DB-BD31-4B8C-83A1-F6EECF244321}">
                <p14:modId xmlns:p14="http://schemas.microsoft.com/office/powerpoint/2010/main" val="1164028623"/>
              </p:ext>
            </p:extLst>
          </p:nvPr>
        </p:nvGraphicFramePr>
        <p:xfrm>
          <a:off x="1246834" y="1988678"/>
          <a:ext cx="10219097" cy="3315970"/>
        </p:xfrm>
        <a:graphic>
          <a:graphicData uri="http://schemas.openxmlformats.org/drawingml/2006/table">
            <a:tbl>
              <a:tblPr>
                <a:tableStyleId>{16497B5D-56F3-4AD6-AB69-16DFA3ABE691}</a:tableStyleId>
              </a:tblPr>
              <a:tblGrid>
                <a:gridCol w="1081737">
                  <a:extLst>
                    <a:ext uri="{9D8B030D-6E8A-4147-A177-3AD203B41FA5}">
                      <a16:colId xmlns:a16="http://schemas.microsoft.com/office/drawing/2014/main" val="2466324679"/>
                    </a:ext>
                  </a:extLst>
                </a:gridCol>
                <a:gridCol w="9137360">
                  <a:extLst>
                    <a:ext uri="{9D8B030D-6E8A-4147-A177-3AD203B41FA5}">
                      <a16:colId xmlns:a16="http://schemas.microsoft.com/office/drawing/2014/main" val="1009494428"/>
                    </a:ext>
                  </a:extLst>
                </a:gridCol>
              </a:tblGrid>
              <a:tr h="222250">
                <a:tc gridSpan="2">
                  <a:txBody>
                    <a:bodyPr/>
                    <a:lstStyle/>
                    <a:p>
                      <a:pPr algn="l" fontAlgn="t"/>
                      <a:r>
                        <a:rPr lang="en-US" sz="1350" b="1" u="none" strike="noStrike" dirty="0">
                          <a:effectLst/>
                        </a:rPr>
                        <a:t>Governance Risk</a:t>
                      </a:r>
                      <a:endParaRPr lang="en-US" sz="1350" b="1" i="0" u="none" strike="noStrike" dirty="0">
                        <a:solidFill>
                          <a:srgbClr val="000000"/>
                        </a:solidFill>
                        <a:effectLst/>
                        <a:latin typeface="Calibri" panose="020F0502020204030204" pitchFamily="34" charset="0"/>
                      </a:endParaRPr>
                    </a:p>
                  </a:txBody>
                  <a:tcPr marL="0" marR="0" marT="0" marB="0"/>
                </a:tc>
                <a:tc hMerge="1">
                  <a:txBody>
                    <a:bodyPr/>
                    <a:lstStyle/>
                    <a:p>
                      <a:endParaRPr lang="en-US"/>
                    </a:p>
                  </a:txBody>
                  <a:tcPr/>
                </a:tc>
                <a:extLst>
                  <a:ext uri="{0D108BD9-81ED-4DB2-BD59-A6C34878D82A}">
                    <a16:rowId xmlns:a16="http://schemas.microsoft.com/office/drawing/2014/main" val="2151833879"/>
                  </a:ext>
                </a:extLst>
              </a:tr>
              <a:tr h="196850">
                <a:tc gridSpan="2">
                  <a:txBody>
                    <a:bodyPr/>
                    <a:lstStyle/>
                    <a:p>
                      <a:pPr algn="l" fontAlgn="t"/>
                      <a:r>
                        <a:rPr lang="en-US" sz="1200" b="1" u="none" strike="noStrike">
                          <a:effectLst/>
                        </a:rPr>
                        <a:t>Consequence:</a:t>
                      </a:r>
                      <a:endParaRPr lang="en-US" sz="1200" b="1" i="0" u="none" strike="noStrike">
                        <a:solidFill>
                          <a:srgbClr val="000000"/>
                        </a:solidFill>
                        <a:effectLst/>
                        <a:latin typeface="Calibri" panose="020F0502020204030204" pitchFamily="34" charset="0"/>
                      </a:endParaRPr>
                    </a:p>
                  </a:txBody>
                  <a:tcPr marL="0" marR="0" marT="0" marB="0"/>
                </a:tc>
                <a:tc hMerge="1">
                  <a:txBody>
                    <a:bodyPr/>
                    <a:lstStyle/>
                    <a:p>
                      <a:endParaRPr lang="en-US"/>
                    </a:p>
                  </a:txBody>
                  <a:tcPr/>
                </a:tc>
                <a:extLst>
                  <a:ext uri="{0D108BD9-81ED-4DB2-BD59-A6C34878D82A}">
                    <a16:rowId xmlns:a16="http://schemas.microsoft.com/office/drawing/2014/main" val="326936552"/>
                  </a:ext>
                </a:extLst>
              </a:tr>
              <a:tr h="196850">
                <a:tc>
                  <a:txBody>
                    <a:bodyPr/>
                    <a:lstStyle/>
                    <a:p>
                      <a:pPr algn="l" fontAlgn="t"/>
                      <a:r>
                        <a:rPr lang="en-US" sz="1200" b="1" u="none" strike="noStrike">
                          <a:effectLst/>
                        </a:rPr>
                        <a:t>Score</a:t>
                      </a:r>
                      <a:endParaRPr lang="en-US" sz="1200" b="1" i="0" u="none" strike="noStrike">
                        <a:solidFill>
                          <a:srgbClr val="000000"/>
                        </a:solidFill>
                        <a:effectLst/>
                        <a:latin typeface="Calibri" panose="020F0502020204030204" pitchFamily="34" charset="0"/>
                      </a:endParaRPr>
                    </a:p>
                  </a:txBody>
                  <a:tcPr marL="0" marR="0" marT="0" marB="0"/>
                </a:tc>
                <a:tc>
                  <a:txBody>
                    <a:bodyPr/>
                    <a:lstStyle/>
                    <a:p>
                      <a:pPr algn="l" fontAlgn="t"/>
                      <a:r>
                        <a:rPr lang="en-US" sz="1200" b="1" u="none" strike="noStrike">
                          <a:effectLst/>
                        </a:rPr>
                        <a:t>Description</a:t>
                      </a:r>
                      <a:endParaRPr lang="en-US" sz="1200" b="1"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468967095"/>
                  </a:ext>
                </a:extLst>
              </a:tr>
              <a:tr h="196850">
                <a:tc>
                  <a:txBody>
                    <a:bodyPr/>
                    <a:lstStyle/>
                    <a:p>
                      <a:pPr algn="l" fontAlgn="t"/>
                      <a:r>
                        <a:rPr lang="en-US" sz="1200" b="1" u="none" strike="noStrike" dirty="0">
                          <a:effectLst/>
                        </a:rPr>
                        <a:t>1</a:t>
                      </a:r>
                      <a:endParaRPr lang="en-US" sz="1200" b="1" i="0" u="none" strike="noStrike" dirty="0">
                        <a:solidFill>
                          <a:srgbClr val="000000"/>
                        </a:solidFill>
                        <a:effectLst/>
                        <a:latin typeface="Calibri" panose="020F0502020204030204" pitchFamily="34" charset="0"/>
                      </a:endParaRPr>
                    </a:p>
                  </a:txBody>
                  <a:tcPr marL="0" marR="0" marT="0" marB="0"/>
                </a:tc>
                <a:tc>
                  <a:txBody>
                    <a:bodyPr/>
                    <a:lstStyle/>
                    <a:p>
                      <a:pPr algn="l" fontAlgn="t"/>
                      <a:r>
                        <a:rPr lang="en-US" sz="1200" u="none" strike="noStrike">
                          <a:effectLst/>
                        </a:rPr>
                        <a:t>Minimal Impact - Minor governance issues with little to no impact on decision-making processes.</a:t>
                      </a:r>
                      <a:endParaRPr lang="en-US" sz="1200" b="1"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431188171"/>
                  </a:ext>
                </a:extLst>
              </a:tr>
              <a:tr h="196850">
                <a:tc>
                  <a:txBody>
                    <a:bodyPr/>
                    <a:lstStyle/>
                    <a:p>
                      <a:pPr algn="l" fontAlgn="t"/>
                      <a:r>
                        <a:rPr lang="en-US" sz="1200" b="1" u="none" strike="noStrike" dirty="0">
                          <a:effectLst/>
                        </a:rPr>
                        <a:t>2</a:t>
                      </a:r>
                      <a:endParaRPr lang="en-US" sz="1200" b="1" i="0" u="none" strike="noStrike" dirty="0">
                        <a:solidFill>
                          <a:srgbClr val="000000"/>
                        </a:solidFill>
                        <a:effectLst/>
                        <a:latin typeface="Calibri" panose="020F0502020204030204" pitchFamily="34" charset="0"/>
                      </a:endParaRPr>
                    </a:p>
                  </a:txBody>
                  <a:tcPr marL="0" marR="0" marT="0" marB="0"/>
                </a:tc>
                <a:tc>
                  <a:txBody>
                    <a:bodyPr/>
                    <a:lstStyle/>
                    <a:p>
                      <a:pPr algn="l" fontAlgn="t"/>
                      <a:r>
                        <a:rPr lang="en-US" sz="1200" u="none" strike="noStrike">
                          <a:effectLst/>
                        </a:rPr>
                        <a:t>Minor Impact - Limited impact on governance; minor procedural issues that are easily rectifiable.</a:t>
                      </a:r>
                      <a:endParaRPr lang="en-US" sz="1200" b="1"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312720442"/>
                  </a:ext>
                </a:extLst>
              </a:tr>
              <a:tr h="196850">
                <a:tc>
                  <a:txBody>
                    <a:bodyPr/>
                    <a:lstStyle/>
                    <a:p>
                      <a:pPr algn="l" fontAlgn="t"/>
                      <a:r>
                        <a:rPr lang="en-US" sz="1200" b="1" u="none" strike="noStrike">
                          <a:effectLst/>
                        </a:rPr>
                        <a:t>3</a:t>
                      </a:r>
                      <a:endParaRPr lang="en-US" sz="1200" b="1" i="0" u="none" strike="noStrike">
                        <a:solidFill>
                          <a:srgbClr val="000000"/>
                        </a:solidFill>
                        <a:effectLst/>
                        <a:latin typeface="Calibri" panose="020F0502020204030204" pitchFamily="34" charset="0"/>
                      </a:endParaRPr>
                    </a:p>
                  </a:txBody>
                  <a:tcPr marL="0" marR="0" marT="0" marB="0"/>
                </a:tc>
                <a:tc>
                  <a:txBody>
                    <a:bodyPr/>
                    <a:lstStyle/>
                    <a:p>
                      <a:pPr algn="l" fontAlgn="t"/>
                      <a:r>
                        <a:rPr lang="en-US" sz="1200" u="none" strike="noStrike">
                          <a:effectLst/>
                        </a:rPr>
                        <a:t>Moderate Impact - Noticeable governance deficiencies that could disrupt some aspects of decision-making or cause delays.</a:t>
                      </a:r>
                      <a:endParaRPr lang="en-US" sz="1200" b="1"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474166852"/>
                  </a:ext>
                </a:extLst>
              </a:tr>
              <a:tr h="196850">
                <a:tc>
                  <a:txBody>
                    <a:bodyPr/>
                    <a:lstStyle/>
                    <a:p>
                      <a:pPr algn="l" fontAlgn="t"/>
                      <a:r>
                        <a:rPr lang="en-US" sz="1200" b="1" u="none" strike="noStrike">
                          <a:effectLst/>
                        </a:rPr>
                        <a:t>4</a:t>
                      </a:r>
                      <a:endParaRPr lang="en-US" sz="1200" b="1" i="0" u="none" strike="noStrike">
                        <a:solidFill>
                          <a:srgbClr val="000000"/>
                        </a:solidFill>
                        <a:effectLst/>
                        <a:latin typeface="Calibri" panose="020F0502020204030204" pitchFamily="34" charset="0"/>
                      </a:endParaRPr>
                    </a:p>
                  </a:txBody>
                  <a:tcPr marL="0" marR="0" marT="0" marB="0"/>
                </a:tc>
                <a:tc>
                  <a:txBody>
                    <a:bodyPr/>
                    <a:lstStyle/>
                    <a:p>
                      <a:pPr algn="l" fontAlgn="t"/>
                      <a:r>
                        <a:rPr lang="en-US" sz="1200" u="none" strike="noStrike">
                          <a:effectLst/>
                        </a:rPr>
                        <a:t>Major Impact - Significant governance breakdowns that undermine the decision-making process and lead to substantial delays or inefficiencies.</a:t>
                      </a:r>
                      <a:endParaRPr lang="en-US" sz="1200" b="1"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274341931"/>
                  </a:ext>
                </a:extLst>
              </a:tr>
              <a:tr h="196850">
                <a:tc>
                  <a:txBody>
                    <a:bodyPr/>
                    <a:lstStyle/>
                    <a:p>
                      <a:pPr algn="l" fontAlgn="t"/>
                      <a:r>
                        <a:rPr lang="en-US" sz="1200" b="1" u="none" strike="noStrike" dirty="0">
                          <a:effectLst/>
                        </a:rPr>
                        <a:t>5</a:t>
                      </a:r>
                      <a:endParaRPr lang="en-US" sz="1200" b="1" i="0" u="none" strike="noStrike" dirty="0">
                        <a:solidFill>
                          <a:srgbClr val="000000"/>
                        </a:solidFill>
                        <a:effectLst/>
                        <a:latin typeface="Calibri" panose="020F0502020204030204" pitchFamily="34" charset="0"/>
                      </a:endParaRPr>
                    </a:p>
                  </a:txBody>
                  <a:tcPr marL="0" marR="0" marT="0" marB="0"/>
                </a:tc>
                <a:tc>
                  <a:txBody>
                    <a:bodyPr/>
                    <a:lstStyle/>
                    <a:p>
                      <a:pPr algn="l" fontAlgn="t"/>
                      <a:r>
                        <a:rPr lang="en-US" sz="1200" u="none" strike="noStrike" dirty="0">
                          <a:effectLst/>
                        </a:rPr>
                        <a:t>Catastrophic Impact - Complete governance failure, leading to severe disruption of organizational oversight and potential legal ramifications.</a:t>
                      </a:r>
                      <a:endParaRPr lang="en-US" sz="1200" b="1"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367444450"/>
                  </a:ext>
                </a:extLst>
              </a:tr>
              <a:tr h="196850">
                <a:tc gridSpan="2">
                  <a:txBody>
                    <a:bodyPr/>
                    <a:lstStyle/>
                    <a:p>
                      <a:pPr algn="l" fontAlgn="t"/>
                      <a:r>
                        <a:rPr lang="en-US" sz="1200" b="1" u="none" strike="noStrike" dirty="0">
                          <a:effectLst/>
                        </a:rPr>
                        <a:t>Likelihood:</a:t>
                      </a:r>
                      <a:endParaRPr lang="en-US" sz="1200" b="1" i="0" u="none" strike="noStrike" dirty="0">
                        <a:solidFill>
                          <a:srgbClr val="000000"/>
                        </a:solidFill>
                        <a:effectLst/>
                        <a:latin typeface="Calibri" panose="020F0502020204030204" pitchFamily="34" charset="0"/>
                      </a:endParaRPr>
                    </a:p>
                  </a:txBody>
                  <a:tcPr marL="0" marR="0" marT="0" marB="0"/>
                </a:tc>
                <a:tc hMerge="1">
                  <a:txBody>
                    <a:bodyPr/>
                    <a:lstStyle/>
                    <a:p>
                      <a:endParaRPr lang="en-US"/>
                    </a:p>
                  </a:txBody>
                  <a:tcPr/>
                </a:tc>
                <a:extLst>
                  <a:ext uri="{0D108BD9-81ED-4DB2-BD59-A6C34878D82A}">
                    <a16:rowId xmlns:a16="http://schemas.microsoft.com/office/drawing/2014/main" val="1419988552"/>
                  </a:ext>
                </a:extLst>
              </a:tr>
              <a:tr h="196850">
                <a:tc>
                  <a:txBody>
                    <a:bodyPr/>
                    <a:lstStyle/>
                    <a:p>
                      <a:pPr algn="l" fontAlgn="t"/>
                      <a:r>
                        <a:rPr lang="en-US" sz="1200" b="1" u="none" strike="noStrike" dirty="0">
                          <a:effectLst/>
                        </a:rPr>
                        <a:t>Score</a:t>
                      </a:r>
                      <a:endParaRPr lang="en-US" sz="1200" b="1" i="0" u="none" strike="noStrike" dirty="0">
                        <a:solidFill>
                          <a:srgbClr val="000000"/>
                        </a:solidFill>
                        <a:effectLst/>
                        <a:latin typeface="Calibri" panose="020F0502020204030204" pitchFamily="34" charset="0"/>
                      </a:endParaRPr>
                    </a:p>
                  </a:txBody>
                  <a:tcPr marL="0" marR="0" marT="0" marB="0"/>
                </a:tc>
                <a:tc>
                  <a:txBody>
                    <a:bodyPr/>
                    <a:lstStyle/>
                    <a:p>
                      <a:pPr algn="l" fontAlgn="t"/>
                      <a:r>
                        <a:rPr lang="en-US" sz="1200" b="1" u="none" strike="noStrike" dirty="0">
                          <a:effectLst/>
                        </a:rPr>
                        <a:t>Description</a:t>
                      </a:r>
                      <a:endParaRPr lang="en-US" sz="1200" b="1"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1932377806"/>
                  </a:ext>
                </a:extLst>
              </a:tr>
              <a:tr h="196850">
                <a:tc>
                  <a:txBody>
                    <a:bodyPr/>
                    <a:lstStyle/>
                    <a:p>
                      <a:pPr algn="l" fontAlgn="t"/>
                      <a:r>
                        <a:rPr lang="en-US" sz="1200" b="1" u="none" strike="noStrike" dirty="0">
                          <a:effectLst/>
                        </a:rPr>
                        <a:t>1</a:t>
                      </a:r>
                      <a:endParaRPr lang="en-US" sz="1200" b="1" i="0" u="none" strike="noStrike" dirty="0">
                        <a:solidFill>
                          <a:srgbClr val="000000"/>
                        </a:solidFill>
                        <a:effectLst/>
                        <a:latin typeface="Calibri" panose="020F0502020204030204" pitchFamily="34" charset="0"/>
                      </a:endParaRPr>
                    </a:p>
                  </a:txBody>
                  <a:tcPr marL="0" marR="0" marT="0" marB="0"/>
                </a:tc>
                <a:tc>
                  <a:txBody>
                    <a:bodyPr/>
                    <a:lstStyle/>
                    <a:p>
                      <a:pPr algn="l" fontAlgn="t"/>
                      <a:r>
                        <a:rPr lang="en-US" sz="1200" u="none" strike="noStrike">
                          <a:effectLst/>
                        </a:rPr>
                        <a:t>Very Low - Governance issues are highly unlikely to occur.</a:t>
                      </a:r>
                      <a:endParaRPr lang="en-US" sz="1200" b="1"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567802950"/>
                  </a:ext>
                </a:extLst>
              </a:tr>
              <a:tr h="196850">
                <a:tc>
                  <a:txBody>
                    <a:bodyPr/>
                    <a:lstStyle/>
                    <a:p>
                      <a:pPr algn="l" fontAlgn="t"/>
                      <a:r>
                        <a:rPr lang="en-US" sz="1200" b="1" u="none" strike="noStrike" dirty="0">
                          <a:effectLst/>
                        </a:rPr>
                        <a:t>2</a:t>
                      </a:r>
                      <a:endParaRPr lang="en-US" sz="1200" b="1" i="0" u="none" strike="noStrike" dirty="0">
                        <a:solidFill>
                          <a:srgbClr val="000000"/>
                        </a:solidFill>
                        <a:effectLst/>
                        <a:latin typeface="Calibri" panose="020F0502020204030204" pitchFamily="34" charset="0"/>
                      </a:endParaRPr>
                    </a:p>
                  </a:txBody>
                  <a:tcPr marL="0" marR="0" marT="0" marB="0"/>
                </a:tc>
                <a:tc>
                  <a:txBody>
                    <a:bodyPr/>
                    <a:lstStyle/>
                    <a:p>
                      <a:pPr algn="l" fontAlgn="t"/>
                      <a:r>
                        <a:rPr lang="en-US" sz="1200" u="none" strike="noStrike">
                          <a:effectLst/>
                        </a:rPr>
                        <a:t>Low - Governance issues are possible but unlikely to manifest.</a:t>
                      </a:r>
                      <a:endParaRPr lang="en-US" sz="1200" b="1"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3684304957"/>
                  </a:ext>
                </a:extLst>
              </a:tr>
              <a:tr h="196850">
                <a:tc>
                  <a:txBody>
                    <a:bodyPr/>
                    <a:lstStyle/>
                    <a:p>
                      <a:pPr algn="l" fontAlgn="t"/>
                      <a:r>
                        <a:rPr lang="en-US" sz="1200" b="1" u="none" strike="noStrike" dirty="0">
                          <a:effectLst/>
                        </a:rPr>
                        <a:t>3</a:t>
                      </a:r>
                      <a:endParaRPr lang="en-US" sz="1200" b="1" i="0" u="none" strike="noStrike" dirty="0">
                        <a:solidFill>
                          <a:srgbClr val="000000"/>
                        </a:solidFill>
                        <a:effectLst/>
                        <a:latin typeface="Calibri" panose="020F0502020204030204" pitchFamily="34" charset="0"/>
                      </a:endParaRPr>
                    </a:p>
                  </a:txBody>
                  <a:tcPr marL="0" marR="0" marT="0" marB="0"/>
                </a:tc>
                <a:tc>
                  <a:txBody>
                    <a:bodyPr/>
                    <a:lstStyle/>
                    <a:p>
                      <a:pPr algn="l" fontAlgn="t"/>
                      <a:r>
                        <a:rPr lang="en-US" sz="1200" u="none" strike="noStrike">
                          <a:effectLst/>
                        </a:rPr>
                        <a:t>Moderate - Governance issues are somewhat likely and could occur under certain conditions.</a:t>
                      </a:r>
                      <a:endParaRPr lang="en-US" sz="1200" b="1"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1755466189"/>
                  </a:ext>
                </a:extLst>
              </a:tr>
              <a:tr h="196850">
                <a:tc>
                  <a:txBody>
                    <a:bodyPr/>
                    <a:lstStyle/>
                    <a:p>
                      <a:pPr algn="l" fontAlgn="t"/>
                      <a:r>
                        <a:rPr lang="en-US" sz="1200" b="1" u="none" strike="noStrike" dirty="0">
                          <a:effectLst/>
                        </a:rPr>
                        <a:t>4</a:t>
                      </a:r>
                      <a:endParaRPr lang="en-US" sz="1200" b="1" i="0" u="none" strike="noStrike" dirty="0">
                        <a:solidFill>
                          <a:srgbClr val="000000"/>
                        </a:solidFill>
                        <a:effectLst/>
                        <a:latin typeface="Calibri" panose="020F0502020204030204" pitchFamily="34" charset="0"/>
                      </a:endParaRPr>
                    </a:p>
                  </a:txBody>
                  <a:tcPr marL="0" marR="0" marT="0" marB="0"/>
                </a:tc>
                <a:tc>
                  <a:txBody>
                    <a:bodyPr/>
                    <a:lstStyle/>
                    <a:p>
                      <a:pPr algn="l" fontAlgn="t"/>
                      <a:r>
                        <a:rPr lang="en-US" sz="1200" u="none" strike="noStrike">
                          <a:effectLst/>
                        </a:rPr>
                        <a:t>High - Governance issues are likely to occur if current conditions persist.</a:t>
                      </a:r>
                      <a:endParaRPr lang="en-US" sz="1200" b="1"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484249029"/>
                  </a:ext>
                </a:extLst>
              </a:tr>
              <a:tr h="196850">
                <a:tc>
                  <a:txBody>
                    <a:bodyPr/>
                    <a:lstStyle/>
                    <a:p>
                      <a:pPr algn="l" fontAlgn="t"/>
                      <a:r>
                        <a:rPr lang="en-US" sz="1200" b="1" u="none" strike="noStrike" dirty="0">
                          <a:effectLst/>
                        </a:rPr>
                        <a:t>5</a:t>
                      </a:r>
                      <a:endParaRPr lang="en-US" sz="1200" b="1" i="0" u="none" strike="noStrike" dirty="0">
                        <a:solidFill>
                          <a:srgbClr val="000000"/>
                        </a:solidFill>
                        <a:effectLst/>
                        <a:latin typeface="Calibri" panose="020F0502020204030204" pitchFamily="34" charset="0"/>
                      </a:endParaRPr>
                    </a:p>
                  </a:txBody>
                  <a:tcPr marL="0" marR="0" marT="0" marB="0"/>
                </a:tc>
                <a:tc>
                  <a:txBody>
                    <a:bodyPr/>
                    <a:lstStyle/>
                    <a:p>
                      <a:pPr algn="l" fontAlgn="t"/>
                      <a:r>
                        <a:rPr lang="en-US" sz="1200" u="none" strike="noStrike" dirty="0">
                          <a:effectLst/>
                        </a:rPr>
                        <a:t>Very High - Governance issues are almost certain to occur without intervention.</a:t>
                      </a:r>
                      <a:endParaRPr lang="en-US" sz="1200" b="1"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441097261"/>
                  </a:ext>
                </a:extLst>
              </a:tr>
            </a:tbl>
          </a:graphicData>
        </a:graphic>
      </p:graphicFrame>
    </p:spTree>
    <p:extLst>
      <p:ext uri="{BB962C8B-B14F-4D97-AF65-F5344CB8AC3E}">
        <p14:creationId xmlns:p14="http://schemas.microsoft.com/office/powerpoint/2010/main" val="229916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B7C50107-6D3E-8F8A-B252-D8579765207B}"/>
            </a:ext>
          </a:extLst>
        </p:cNvPr>
        <p:cNvGrpSpPr/>
        <p:nvPr/>
      </p:nvGrpSpPr>
      <p:grpSpPr>
        <a:xfrm>
          <a:off x="0" y="0"/>
          <a:ext cx="0" cy="0"/>
          <a:chOff x="0" y="0"/>
          <a:chExt cx="0" cy="0"/>
        </a:xfrm>
      </p:grpSpPr>
      <p:sp>
        <p:nvSpPr>
          <p:cNvPr id="145" name="Google Shape;145;p5">
            <a:extLst>
              <a:ext uri="{FF2B5EF4-FFF2-40B4-BE49-F238E27FC236}">
                <a16:creationId xmlns:a16="http://schemas.microsoft.com/office/drawing/2014/main" id="{156CFE2B-6E89-D9C7-DA07-2E1C775C572E}"/>
              </a:ext>
            </a:extLst>
          </p:cNvPr>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a:extLst>
              <a:ext uri="{FF2B5EF4-FFF2-40B4-BE49-F238E27FC236}">
                <a16:creationId xmlns:a16="http://schemas.microsoft.com/office/drawing/2014/main" id="{6E970D88-03A7-ABA5-7418-E46A5D309233}"/>
              </a:ext>
            </a:extLst>
          </p:cNvPr>
          <p:cNvSpPr txBox="1"/>
          <p:nvPr/>
        </p:nvSpPr>
        <p:spPr>
          <a:xfrm>
            <a:off x="1246834" y="442178"/>
            <a:ext cx="8685105"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rPr>
              <a:t>Risk and Issues Log</a:t>
            </a:r>
            <a:endParaRPr sz="3200" b="1" dirty="0">
              <a:solidFill>
                <a:srgbClr val="595959"/>
              </a:solidFill>
              <a:latin typeface="Arial"/>
              <a:ea typeface="Arial"/>
              <a:cs typeface="Arial"/>
              <a:sym typeface="Arial"/>
            </a:endParaRPr>
          </a:p>
        </p:txBody>
      </p:sp>
      <p:sp>
        <p:nvSpPr>
          <p:cNvPr id="147" name="Google Shape;147;p5">
            <a:extLst>
              <a:ext uri="{FF2B5EF4-FFF2-40B4-BE49-F238E27FC236}">
                <a16:creationId xmlns:a16="http://schemas.microsoft.com/office/drawing/2014/main" id="{0A27A83D-810F-2D8F-B459-DC0D8477A29C}"/>
              </a:ext>
            </a:extLst>
          </p:cNvPr>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rPr>
              <a:t>15</a:t>
            </a:r>
            <a:endParaRPr sz="2800" dirty="0">
              <a:solidFill>
                <a:srgbClr val="01A9AA"/>
              </a:solidFill>
              <a:latin typeface="Arial"/>
              <a:ea typeface="Arial"/>
              <a:cs typeface="Arial"/>
              <a:sym typeface="Arial"/>
            </a:endParaRPr>
          </a:p>
        </p:txBody>
      </p:sp>
      <p:sp>
        <p:nvSpPr>
          <p:cNvPr id="5" name="TextBox 4">
            <a:extLst>
              <a:ext uri="{FF2B5EF4-FFF2-40B4-BE49-F238E27FC236}">
                <a16:creationId xmlns:a16="http://schemas.microsoft.com/office/drawing/2014/main" id="{6D0CEC63-222C-9FA2-9CA0-FCA3A3B29C35}"/>
              </a:ext>
            </a:extLst>
          </p:cNvPr>
          <p:cNvSpPr txBox="1"/>
          <p:nvPr/>
        </p:nvSpPr>
        <p:spPr>
          <a:xfrm>
            <a:off x="1246834" y="1021080"/>
            <a:ext cx="9234617" cy="4247317"/>
          </a:xfrm>
          <a:prstGeom prst="rect">
            <a:avLst/>
          </a:prstGeom>
          <a:noFill/>
        </p:spPr>
        <p:txBody>
          <a:bodyPr wrap="square" rtlCol="0">
            <a:spAutoFit/>
          </a:bodyPr>
          <a:lstStyle/>
          <a:p>
            <a:r>
              <a:rPr lang="en-US" sz="1800" dirty="0"/>
              <a:t>Next Steps:</a:t>
            </a:r>
          </a:p>
          <a:p>
            <a:endParaRPr lang="en-US" sz="1800" dirty="0"/>
          </a:p>
          <a:p>
            <a:pPr marL="285750" indent="-285750">
              <a:buFont typeface="Arial" panose="020B0604020202020204" pitchFamily="34" charset="0"/>
              <a:buChar char="•"/>
            </a:pPr>
            <a:r>
              <a:rPr lang="en-US" sz="1800" dirty="0"/>
              <a:t>The 42 risks/issues need to be sorted into a risk matrix and an issues log</a:t>
            </a:r>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r>
              <a:rPr lang="en-US" sz="1800" dirty="0"/>
              <a:t>The risks/issues need to be consolidated where there is duplication</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The risks/issues need to be scored and prioritized</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Owners and deadlines for </a:t>
            </a:r>
            <a:r>
              <a:rPr lang="en-US" sz="1800" dirty="0" err="1"/>
              <a:t>actionneed</a:t>
            </a:r>
            <a:r>
              <a:rPr lang="en-US" sz="1800" dirty="0"/>
              <a:t> to be assigned</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The process needs to be integrated into GEBCO’s working practices</a:t>
            </a:r>
          </a:p>
          <a:p>
            <a:pPr lvl="2"/>
            <a:endParaRPr lang="en-US" sz="1800" b="1" dirty="0"/>
          </a:p>
          <a:p>
            <a:pPr lvl="2"/>
            <a:endParaRPr lang="en-US" sz="1800" b="1" dirty="0"/>
          </a:p>
          <a:p>
            <a:pPr lvl="2"/>
            <a:endParaRPr lang="en-US" sz="1800" b="1" dirty="0"/>
          </a:p>
          <a:p>
            <a:endParaRPr lang="en-US" sz="1800" dirty="0"/>
          </a:p>
        </p:txBody>
      </p:sp>
    </p:spTree>
    <p:extLst>
      <p:ext uri="{BB962C8B-B14F-4D97-AF65-F5344CB8AC3E}">
        <p14:creationId xmlns:p14="http://schemas.microsoft.com/office/powerpoint/2010/main" val="4261214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4">
          <a:extLst>
            <a:ext uri="{FF2B5EF4-FFF2-40B4-BE49-F238E27FC236}">
              <a16:creationId xmlns:a16="http://schemas.microsoft.com/office/drawing/2014/main" id="{E91FF42E-03BE-7A8A-9E95-EC03468D2FB9}"/>
            </a:ext>
          </a:extLst>
        </p:cNvPr>
        <p:cNvGrpSpPr/>
        <p:nvPr/>
      </p:nvGrpSpPr>
      <p:grpSpPr>
        <a:xfrm>
          <a:off x="0" y="0"/>
          <a:ext cx="0" cy="0"/>
          <a:chOff x="0" y="0"/>
          <a:chExt cx="0" cy="0"/>
        </a:xfrm>
      </p:grpSpPr>
      <p:sp>
        <p:nvSpPr>
          <p:cNvPr id="145" name="Google Shape;145;p5">
            <a:extLst>
              <a:ext uri="{FF2B5EF4-FFF2-40B4-BE49-F238E27FC236}">
                <a16:creationId xmlns:a16="http://schemas.microsoft.com/office/drawing/2014/main" id="{C12FEBA9-29CA-4828-DC1A-BBC6B97E8F12}"/>
              </a:ext>
            </a:extLst>
          </p:cNvPr>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a:extLst>
              <a:ext uri="{FF2B5EF4-FFF2-40B4-BE49-F238E27FC236}">
                <a16:creationId xmlns:a16="http://schemas.microsoft.com/office/drawing/2014/main" id="{C3ABFE61-EAEF-1134-5DAB-5A056480FAF2}"/>
              </a:ext>
            </a:extLst>
          </p:cNvPr>
          <p:cNvSpPr txBox="1"/>
          <p:nvPr/>
        </p:nvSpPr>
        <p:spPr>
          <a:xfrm>
            <a:off x="1246834" y="442178"/>
            <a:ext cx="8685105"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rPr>
              <a:t>Proposed Document Management</a:t>
            </a:r>
            <a:endParaRPr sz="3200" b="1" dirty="0">
              <a:solidFill>
                <a:srgbClr val="595959"/>
              </a:solidFill>
              <a:latin typeface="Arial"/>
              <a:ea typeface="Arial"/>
              <a:cs typeface="Arial"/>
              <a:sym typeface="Arial"/>
            </a:endParaRPr>
          </a:p>
        </p:txBody>
      </p:sp>
      <p:sp>
        <p:nvSpPr>
          <p:cNvPr id="147" name="Google Shape;147;p5">
            <a:extLst>
              <a:ext uri="{FF2B5EF4-FFF2-40B4-BE49-F238E27FC236}">
                <a16:creationId xmlns:a16="http://schemas.microsoft.com/office/drawing/2014/main" id="{2A5687BE-F66E-0960-1BEE-C6877ADEDBEF}"/>
              </a:ext>
            </a:extLst>
          </p:cNvPr>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rPr>
              <a:t>16</a:t>
            </a:r>
            <a:endParaRPr sz="2800" dirty="0">
              <a:solidFill>
                <a:srgbClr val="01A9AA"/>
              </a:solidFill>
              <a:latin typeface="Arial"/>
              <a:ea typeface="Arial"/>
              <a:cs typeface="Arial"/>
              <a:sym typeface="Arial"/>
            </a:endParaRPr>
          </a:p>
        </p:txBody>
      </p:sp>
      <p:sp>
        <p:nvSpPr>
          <p:cNvPr id="5" name="TextBox 4">
            <a:extLst>
              <a:ext uri="{FF2B5EF4-FFF2-40B4-BE49-F238E27FC236}">
                <a16:creationId xmlns:a16="http://schemas.microsoft.com/office/drawing/2014/main" id="{0D62570F-D7B8-FB3C-2542-D0164C8169C1}"/>
              </a:ext>
            </a:extLst>
          </p:cNvPr>
          <p:cNvSpPr txBox="1"/>
          <p:nvPr/>
        </p:nvSpPr>
        <p:spPr>
          <a:xfrm>
            <a:off x="1246834" y="1021080"/>
            <a:ext cx="9234617" cy="3416320"/>
          </a:xfrm>
          <a:prstGeom prst="rect">
            <a:avLst/>
          </a:prstGeom>
          <a:noFill/>
        </p:spPr>
        <p:txBody>
          <a:bodyPr wrap="square" rtlCol="0">
            <a:spAutoFit/>
          </a:bodyPr>
          <a:lstStyle/>
          <a:p>
            <a:endParaRPr lang="en-US" sz="1800" dirty="0"/>
          </a:p>
          <a:p>
            <a:pPr marL="285750" indent="-285750">
              <a:buFont typeface="Arial" panose="020B0604020202020204" pitchFamily="34" charset="0"/>
              <a:buChar char="•"/>
            </a:pPr>
            <a:r>
              <a:rPr lang="en-US" sz="1800" dirty="0"/>
              <a:t>Post endorsement of the report, a number of minor editorial changes have been required, and one substantive inaccuracy</a:t>
            </a:r>
          </a:p>
          <a:p>
            <a:endParaRPr lang="en-US" sz="1800" dirty="0"/>
          </a:p>
          <a:p>
            <a:pPr marL="285750" indent="-285750">
              <a:buFont typeface="Arial" panose="020B0604020202020204" pitchFamily="34" charset="0"/>
              <a:buChar char="•"/>
            </a:pPr>
            <a:r>
              <a:rPr lang="en-US" sz="1800" dirty="0"/>
              <a:t>Propose that a version control page is added</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These changes can be incorporated and referenced </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Such an approach allows a for a historical record since endorsement</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Forms part of the Continuous Improvement framework</a:t>
            </a:r>
          </a:p>
          <a:p>
            <a:endParaRPr lang="en-US" sz="1800" dirty="0"/>
          </a:p>
        </p:txBody>
      </p:sp>
    </p:spTree>
    <p:extLst>
      <p:ext uri="{BB962C8B-B14F-4D97-AF65-F5344CB8AC3E}">
        <p14:creationId xmlns:p14="http://schemas.microsoft.com/office/powerpoint/2010/main" val="1910522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p:cNvSpPr txBox="1"/>
          <p:nvPr/>
        </p:nvSpPr>
        <p:spPr>
          <a:xfrm>
            <a:off x="1246835" y="442178"/>
            <a:ext cx="7346749"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latin typeface="Arial"/>
                <a:ea typeface="Arial"/>
                <a:cs typeface="Arial"/>
                <a:sym typeface="Arial"/>
              </a:rPr>
              <a:t>Actions requested of the GGC</a:t>
            </a:r>
            <a:endParaRPr sz="3200" b="1" dirty="0">
              <a:solidFill>
                <a:srgbClr val="595959"/>
              </a:solidFill>
              <a:latin typeface="Arial"/>
              <a:ea typeface="Arial"/>
              <a:cs typeface="Arial"/>
              <a:sym typeface="Arial"/>
            </a:endParaRPr>
          </a:p>
        </p:txBody>
      </p:sp>
      <p:sp>
        <p:nvSpPr>
          <p:cNvPr id="147" name="Google Shape;147;p5"/>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rgbClr val="01A9AA"/>
                </a:solidFill>
              </a:rPr>
              <a:t>17</a:t>
            </a:r>
            <a:endParaRPr sz="2800" dirty="0">
              <a:solidFill>
                <a:srgbClr val="01A9AA"/>
              </a:solidFill>
              <a:latin typeface="Arial"/>
              <a:ea typeface="Arial"/>
              <a:cs typeface="Arial"/>
              <a:sym typeface="Arial"/>
            </a:endParaRPr>
          </a:p>
        </p:txBody>
      </p:sp>
      <p:sp>
        <p:nvSpPr>
          <p:cNvPr id="2" name="Rectangle 1"/>
          <p:cNvSpPr/>
          <p:nvPr/>
        </p:nvSpPr>
        <p:spPr>
          <a:xfrm>
            <a:off x="1246835" y="1170041"/>
            <a:ext cx="9403423" cy="3139321"/>
          </a:xfrm>
          <a:prstGeom prst="rect">
            <a:avLst/>
          </a:prstGeom>
        </p:spPr>
        <p:txBody>
          <a:bodyPr wrap="square">
            <a:spAutoFit/>
          </a:bodyPr>
          <a:lstStyle/>
          <a:p>
            <a:r>
              <a:rPr lang="en-US" sz="1800" dirty="0"/>
              <a:t>GGC is asked to:</a:t>
            </a:r>
          </a:p>
          <a:p>
            <a:endParaRPr lang="en-US" sz="1800" dirty="0"/>
          </a:p>
          <a:p>
            <a:pPr marL="342900" indent="-342900">
              <a:buFont typeface="+mj-lt"/>
              <a:buAutoNum type="arabicPeriod"/>
            </a:pPr>
            <a:r>
              <a:rPr lang="en-US" sz="1800" dirty="0"/>
              <a:t>Note the work undertaken so far;</a:t>
            </a:r>
          </a:p>
          <a:p>
            <a:pPr marL="342900" indent="-342900">
              <a:buFont typeface="+mj-lt"/>
              <a:buAutoNum type="arabicPeriod"/>
            </a:pPr>
            <a:endParaRPr lang="en-US" sz="1800" dirty="0"/>
          </a:p>
          <a:p>
            <a:pPr marL="342900" indent="-342900">
              <a:buFont typeface="+mj-lt"/>
              <a:buAutoNum type="arabicPeriod"/>
            </a:pPr>
            <a:r>
              <a:rPr lang="en-US" sz="1800" dirty="0"/>
              <a:t>Consider including the proposed continuous improvement framework, including the risk/issues log into the development of the strategy implementation plan;</a:t>
            </a:r>
          </a:p>
          <a:p>
            <a:pPr marL="342900" indent="-342900">
              <a:buFont typeface="+mj-lt"/>
              <a:buAutoNum type="arabicPeriod"/>
            </a:pPr>
            <a:endParaRPr lang="en-US" sz="1800" dirty="0"/>
          </a:p>
          <a:p>
            <a:pPr marL="342900" indent="-342900">
              <a:buFont typeface="+mj-lt"/>
              <a:buAutoNum type="arabicPeriod"/>
            </a:pPr>
            <a:r>
              <a:rPr lang="en-US" sz="1800" dirty="0"/>
              <a:t>Take any other action it deems necessary.</a:t>
            </a:r>
          </a:p>
          <a:p>
            <a:pPr marL="342900" indent="-342900">
              <a:buFont typeface="+mj-lt"/>
              <a:buAutoNum type="arabicPeriod"/>
            </a:pPr>
            <a:endParaRPr lang="en-GB" sz="1800" dirty="0"/>
          </a:p>
          <a:p>
            <a:pPr lvl="0"/>
            <a:endParaRPr lang="en-GB" sz="1800" dirty="0"/>
          </a:p>
          <a:p>
            <a:endParaRPr lang="en-US" sz="1800" dirty="0"/>
          </a:p>
        </p:txBody>
      </p:sp>
    </p:spTree>
    <p:extLst>
      <p:ext uri="{BB962C8B-B14F-4D97-AF65-F5344CB8AC3E}">
        <p14:creationId xmlns:p14="http://schemas.microsoft.com/office/powerpoint/2010/main" val="3265602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p:cNvSpPr txBox="1"/>
          <p:nvPr/>
        </p:nvSpPr>
        <p:spPr>
          <a:xfrm>
            <a:off x="1246834" y="442178"/>
            <a:ext cx="8753814"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latin typeface="Arial"/>
                <a:ea typeface="Arial"/>
                <a:cs typeface="Arial"/>
                <a:sym typeface="Arial"/>
              </a:rPr>
              <a:t>Recap of Work </a:t>
            </a:r>
            <a:r>
              <a:rPr lang="en-US" sz="3200" b="1" dirty="0">
                <a:solidFill>
                  <a:srgbClr val="595959"/>
                </a:solidFill>
              </a:rPr>
              <a:t>U</a:t>
            </a:r>
            <a:r>
              <a:rPr lang="en-US" sz="3200" b="1" dirty="0">
                <a:solidFill>
                  <a:srgbClr val="595959"/>
                </a:solidFill>
                <a:latin typeface="Arial"/>
                <a:ea typeface="Arial"/>
                <a:cs typeface="Arial"/>
                <a:sym typeface="Arial"/>
              </a:rPr>
              <a:t>ndertaken to date</a:t>
            </a:r>
            <a:endParaRPr sz="3200" b="1" dirty="0">
              <a:solidFill>
                <a:srgbClr val="595959"/>
              </a:solidFill>
              <a:latin typeface="Arial"/>
              <a:ea typeface="Arial"/>
              <a:cs typeface="Arial"/>
              <a:sym typeface="Arial"/>
            </a:endParaRPr>
          </a:p>
        </p:txBody>
      </p:sp>
      <p:sp>
        <p:nvSpPr>
          <p:cNvPr id="147" name="Google Shape;147;p5"/>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rgbClr val="01A9AA"/>
                </a:solidFill>
                <a:latin typeface="Arial"/>
                <a:ea typeface="Arial"/>
                <a:cs typeface="Arial"/>
                <a:sym typeface="Arial"/>
              </a:rPr>
              <a:t>01</a:t>
            </a:r>
            <a:endParaRPr sz="2800">
              <a:solidFill>
                <a:srgbClr val="01A9AA"/>
              </a:solidFill>
              <a:latin typeface="Arial"/>
              <a:ea typeface="Arial"/>
              <a:cs typeface="Arial"/>
              <a:sym typeface="Arial"/>
            </a:endParaRPr>
          </a:p>
        </p:txBody>
      </p:sp>
      <p:sp>
        <p:nvSpPr>
          <p:cNvPr id="2" name="TextBox 1"/>
          <p:cNvSpPr txBox="1"/>
          <p:nvPr/>
        </p:nvSpPr>
        <p:spPr>
          <a:xfrm>
            <a:off x="1246835" y="1021080"/>
            <a:ext cx="10549749" cy="3693319"/>
          </a:xfrm>
          <a:prstGeom prst="rect">
            <a:avLst/>
          </a:prstGeom>
          <a:noFill/>
        </p:spPr>
        <p:txBody>
          <a:bodyPr wrap="square" rtlCol="0">
            <a:spAutoFit/>
          </a:bodyPr>
          <a:lstStyle/>
          <a:p>
            <a:r>
              <a:rPr lang="en-US" sz="1800" dirty="0"/>
              <a:t>Status of work items:</a:t>
            </a:r>
          </a:p>
          <a:p>
            <a:endParaRPr lang="en-US" sz="1800" dirty="0">
              <a:solidFill>
                <a:srgbClr val="00B050"/>
              </a:solidFill>
            </a:endParaRPr>
          </a:p>
          <a:p>
            <a:pPr marL="285750" indent="-285750">
              <a:buFont typeface="Arial" panose="020B0604020202020204" pitchFamily="34" charset="0"/>
              <a:buChar char="•"/>
            </a:pPr>
            <a:r>
              <a:rPr lang="en-US" sz="1800" dirty="0"/>
              <a:t>Map organizational and functional structure – </a:t>
            </a:r>
            <a:r>
              <a:rPr lang="en-US" sz="1800" dirty="0">
                <a:solidFill>
                  <a:srgbClr val="00B050"/>
                </a:solidFill>
              </a:rPr>
              <a:t>Complete</a:t>
            </a:r>
          </a:p>
          <a:p>
            <a:pPr marL="285750" indent="-285750">
              <a:buFont typeface="Arial" panose="020B0604020202020204" pitchFamily="34" charset="0"/>
              <a:buChar char="•"/>
            </a:pPr>
            <a:endParaRPr lang="en-US" sz="1800" dirty="0">
              <a:solidFill>
                <a:srgbClr val="00B050"/>
              </a:solidFill>
            </a:endParaRPr>
          </a:p>
          <a:p>
            <a:pPr marL="285750" indent="-285750">
              <a:buFont typeface="Arial" panose="020B0604020202020204" pitchFamily="34" charset="0"/>
              <a:buChar char="•"/>
            </a:pPr>
            <a:r>
              <a:rPr lang="en-US" sz="1800" dirty="0"/>
              <a:t>Identify relationships and conduct governance instrument gap analysis – </a:t>
            </a:r>
            <a:r>
              <a:rPr lang="en-US" sz="1800" dirty="0">
                <a:solidFill>
                  <a:srgbClr val="00B050"/>
                </a:solidFill>
              </a:rPr>
              <a:t>Complete</a:t>
            </a:r>
          </a:p>
          <a:p>
            <a:endParaRPr lang="en-US" sz="1800" dirty="0">
              <a:solidFill>
                <a:schemeClr val="accent2"/>
              </a:solidFill>
            </a:endParaRPr>
          </a:p>
          <a:p>
            <a:pPr marL="285750" indent="-285750">
              <a:buFont typeface="Arial" panose="020B0604020202020204" pitchFamily="34" charset="0"/>
              <a:buChar char="•"/>
            </a:pPr>
            <a:r>
              <a:rPr lang="en-US" sz="1800" dirty="0"/>
              <a:t>Assess instruments and work plans of GEBCO bodies to identify initial findings – </a:t>
            </a:r>
            <a:r>
              <a:rPr lang="en-US" sz="1800" dirty="0">
                <a:solidFill>
                  <a:srgbClr val="00B050"/>
                </a:solidFill>
              </a:rPr>
              <a:t>Complete</a:t>
            </a:r>
            <a:endParaRPr lang="en-US" sz="1800" b="1" dirty="0">
              <a:solidFill>
                <a:srgbClr val="00B050"/>
              </a:solidFill>
            </a:endParaRPr>
          </a:p>
          <a:p>
            <a:pPr marL="285750" indent="-285750">
              <a:buFont typeface="Arial" panose="020B0604020202020204" pitchFamily="34" charset="0"/>
              <a:buChar char="•"/>
            </a:pPr>
            <a:endParaRPr lang="en-US" sz="1800" dirty="0">
              <a:solidFill>
                <a:schemeClr val="accent2"/>
              </a:solidFill>
            </a:endParaRPr>
          </a:p>
          <a:p>
            <a:pPr marL="285750" indent="-285750">
              <a:buFont typeface="Arial" panose="020B0604020202020204" pitchFamily="34" charset="0"/>
              <a:buChar char="•"/>
            </a:pPr>
            <a:r>
              <a:rPr lang="en-US" sz="1800" dirty="0"/>
              <a:t>Financial review – </a:t>
            </a:r>
            <a:r>
              <a:rPr lang="en-US" sz="1800" dirty="0">
                <a:solidFill>
                  <a:srgbClr val="00B050"/>
                </a:solidFill>
              </a:rPr>
              <a:t>Initial review complete</a:t>
            </a:r>
          </a:p>
          <a:p>
            <a:pPr marL="285750" indent="-285750">
              <a:buFont typeface="Arial" panose="020B0604020202020204" pitchFamily="34" charset="0"/>
              <a:buChar char="•"/>
            </a:pPr>
            <a:endParaRPr lang="en-US" sz="1800" dirty="0">
              <a:solidFill>
                <a:srgbClr val="FF0000"/>
              </a:solidFill>
            </a:endParaRPr>
          </a:p>
          <a:p>
            <a:pPr marL="285750" indent="-285750">
              <a:buFont typeface="Arial" panose="020B0604020202020204" pitchFamily="34" charset="0"/>
              <a:buChar char="•"/>
            </a:pPr>
            <a:r>
              <a:rPr lang="en-US" sz="1800" dirty="0"/>
              <a:t>Legal review – </a:t>
            </a:r>
            <a:r>
              <a:rPr lang="en-US" sz="1800" dirty="0">
                <a:solidFill>
                  <a:srgbClr val="FFC000"/>
                </a:solidFill>
              </a:rPr>
              <a:t>Initial consultation undertaken</a:t>
            </a:r>
          </a:p>
          <a:p>
            <a:pPr marL="285750" indent="-285750">
              <a:buFont typeface="Arial" panose="020B0604020202020204" pitchFamily="34" charset="0"/>
              <a:buChar char="•"/>
            </a:pPr>
            <a:endParaRPr lang="en-US" sz="1800" dirty="0">
              <a:solidFill>
                <a:srgbClr val="FF0000"/>
              </a:solidFill>
            </a:endParaRPr>
          </a:p>
          <a:p>
            <a:pPr marL="285750" indent="-285750">
              <a:buFont typeface="Arial" panose="020B0604020202020204" pitchFamily="34" charset="0"/>
              <a:buChar char="•"/>
            </a:pPr>
            <a:r>
              <a:rPr lang="en-US" sz="1800" dirty="0"/>
              <a:t>Final summary report and </a:t>
            </a:r>
            <a:r>
              <a:rPr lang="en-US" sz="1800" b="1" dirty="0"/>
              <a:t>continuous improvement process development</a:t>
            </a:r>
            <a:r>
              <a:rPr lang="en-US" sz="1800" dirty="0"/>
              <a:t> – </a:t>
            </a:r>
            <a:r>
              <a:rPr lang="en-US" sz="1800" dirty="0">
                <a:solidFill>
                  <a:srgbClr val="00B050"/>
                </a:solidFill>
              </a:rPr>
              <a:t>Complete</a:t>
            </a:r>
          </a:p>
        </p:txBody>
      </p:sp>
    </p:spTree>
    <p:extLst>
      <p:ext uri="{BB962C8B-B14F-4D97-AF65-F5344CB8AC3E}">
        <p14:creationId xmlns:p14="http://schemas.microsoft.com/office/powerpoint/2010/main" val="2854831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p:cNvSpPr txBox="1"/>
          <p:nvPr/>
        </p:nvSpPr>
        <p:spPr>
          <a:xfrm>
            <a:off x="1246835" y="442178"/>
            <a:ext cx="7933024"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latin typeface="Arial"/>
                <a:ea typeface="Arial"/>
                <a:cs typeface="Arial"/>
                <a:sym typeface="Arial"/>
              </a:rPr>
              <a:t>Key Considerations/Clarifications</a:t>
            </a:r>
            <a:endParaRPr sz="3200" b="1" dirty="0">
              <a:solidFill>
                <a:srgbClr val="595959"/>
              </a:solidFill>
              <a:latin typeface="Arial"/>
              <a:ea typeface="Arial"/>
              <a:cs typeface="Arial"/>
              <a:sym typeface="Arial"/>
            </a:endParaRPr>
          </a:p>
        </p:txBody>
      </p:sp>
      <p:sp>
        <p:nvSpPr>
          <p:cNvPr id="147" name="Google Shape;147;p5"/>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latin typeface="Arial"/>
                <a:ea typeface="Arial"/>
                <a:cs typeface="Arial"/>
                <a:sym typeface="Arial"/>
              </a:rPr>
              <a:t>02</a:t>
            </a:r>
            <a:endParaRPr sz="2800" dirty="0">
              <a:solidFill>
                <a:srgbClr val="01A9AA"/>
              </a:solidFill>
              <a:latin typeface="Arial"/>
              <a:ea typeface="Arial"/>
              <a:cs typeface="Arial"/>
              <a:sym typeface="Arial"/>
            </a:endParaRPr>
          </a:p>
        </p:txBody>
      </p:sp>
      <p:sp>
        <p:nvSpPr>
          <p:cNvPr id="2" name="Rectangle 1"/>
          <p:cNvSpPr/>
          <p:nvPr/>
        </p:nvSpPr>
        <p:spPr>
          <a:xfrm>
            <a:off x="1246835" y="1021080"/>
            <a:ext cx="9403423" cy="5078313"/>
          </a:xfrm>
          <a:prstGeom prst="rect">
            <a:avLst/>
          </a:prstGeom>
        </p:spPr>
        <p:txBody>
          <a:bodyPr wrap="square">
            <a:spAutoFit/>
          </a:bodyPr>
          <a:lstStyle/>
          <a:p>
            <a:pPr marL="285750" indent="-285750">
              <a:buFont typeface="Arial" panose="020B0604020202020204" pitchFamily="34" charset="0"/>
              <a:buChar char="•"/>
            </a:pPr>
            <a:r>
              <a:rPr lang="en-US" sz="1800" dirty="0"/>
              <a:t>The Governance review report is meant to be a tool to assist GEBCO in adapting its working practices to become more efficient and able to meet the objectives set out in the strategy</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It is up to the GGC to decide how to take this forward in terms of implementation</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In some cases, recommendations are already being worked upon and in some case complete</a:t>
            </a:r>
          </a:p>
          <a:p>
            <a:endParaRPr lang="en-US" sz="1800" dirty="0"/>
          </a:p>
          <a:p>
            <a:pPr marL="285750" indent="-285750">
              <a:buFont typeface="Arial" panose="020B0604020202020204" pitchFamily="34" charset="0"/>
              <a:buChar char="•"/>
            </a:pPr>
            <a:r>
              <a:rPr lang="en-US" sz="1800" dirty="0"/>
              <a:t>The strategy and Governance review have been done in parallel and this has limited its depth</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Some elements have been left out of scope (SCUFN, SB2030 etc.)</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A key feature is the proposal of a continuous improvement process to allow the routine review and adjustment of processes and ways of working.</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a:p>
        </p:txBody>
      </p:sp>
    </p:spTree>
    <p:extLst>
      <p:ext uri="{BB962C8B-B14F-4D97-AF65-F5344CB8AC3E}">
        <p14:creationId xmlns:p14="http://schemas.microsoft.com/office/powerpoint/2010/main" val="137214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p:cNvSpPr txBox="1"/>
          <p:nvPr/>
        </p:nvSpPr>
        <p:spPr>
          <a:xfrm>
            <a:off x="1246835" y="442178"/>
            <a:ext cx="5129251"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latin typeface="Arial"/>
                <a:ea typeface="Arial"/>
                <a:cs typeface="Arial"/>
                <a:sym typeface="Arial"/>
              </a:rPr>
              <a:t>Governance Framework</a:t>
            </a:r>
            <a:endParaRPr sz="3200" b="1" dirty="0">
              <a:solidFill>
                <a:srgbClr val="595959"/>
              </a:solidFill>
              <a:latin typeface="Arial"/>
              <a:ea typeface="Arial"/>
              <a:cs typeface="Arial"/>
              <a:sym typeface="Arial"/>
            </a:endParaRPr>
          </a:p>
        </p:txBody>
      </p:sp>
      <p:sp>
        <p:nvSpPr>
          <p:cNvPr id="147" name="Google Shape;147;p5"/>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latin typeface="Arial"/>
                <a:ea typeface="Arial"/>
                <a:cs typeface="Arial"/>
                <a:sym typeface="Arial"/>
              </a:rPr>
              <a:t>03</a:t>
            </a:r>
            <a:endParaRPr sz="2800" dirty="0">
              <a:solidFill>
                <a:srgbClr val="01A9AA"/>
              </a:solidFill>
              <a:latin typeface="Arial"/>
              <a:ea typeface="Arial"/>
              <a:cs typeface="Arial"/>
              <a:sym typeface="Arial"/>
            </a:endParaRPr>
          </a:p>
        </p:txBody>
      </p:sp>
      <p:sp>
        <p:nvSpPr>
          <p:cNvPr id="2" name="Rectangle 1"/>
          <p:cNvSpPr/>
          <p:nvPr/>
        </p:nvSpPr>
        <p:spPr>
          <a:xfrm>
            <a:off x="1246835" y="1170041"/>
            <a:ext cx="9403423" cy="4524315"/>
          </a:xfrm>
          <a:prstGeom prst="rect">
            <a:avLst/>
          </a:prstGeom>
        </p:spPr>
        <p:txBody>
          <a:bodyPr wrap="square">
            <a:spAutoFit/>
          </a:bodyPr>
          <a:lstStyle/>
          <a:p>
            <a:r>
              <a:rPr lang="en-US" sz="1800" dirty="0"/>
              <a:t>In undertaking this governance review, it was essential to draw upon standardized best practice that exists as relates to </a:t>
            </a:r>
            <a:r>
              <a:rPr lang="en-US" sz="1800" dirty="0" err="1"/>
              <a:t>programme</a:t>
            </a:r>
            <a:r>
              <a:rPr lang="en-US" sz="1800" dirty="0"/>
              <a:t> management and delivery. Whilst there is a huge amount of literature on the subject, and many different approaches to </a:t>
            </a:r>
            <a:r>
              <a:rPr lang="en-US" sz="1800" dirty="0" err="1"/>
              <a:t>progamme</a:t>
            </a:r>
            <a:r>
              <a:rPr lang="en-US" sz="1800" dirty="0"/>
              <a:t> governance, two principle sources were referenced:</a:t>
            </a:r>
          </a:p>
          <a:p>
            <a:endParaRPr lang="en-GB" sz="1800" dirty="0"/>
          </a:p>
          <a:p>
            <a:pPr marL="285750" lvl="0" indent="-285750">
              <a:buFont typeface="Arial" panose="020B0604020202020204" pitchFamily="34" charset="0"/>
              <a:buChar char="•"/>
            </a:pPr>
            <a:r>
              <a:rPr lang="en-US" sz="1800" b="1" dirty="0"/>
              <a:t>ISO 21500:2021 (Guidance on project management), and ISO 21502:2020 (Guidance on program management)</a:t>
            </a:r>
          </a:p>
          <a:p>
            <a:pPr lvl="0"/>
            <a:endParaRPr lang="en-GB" sz="1800" dirty="0"/>
          </a:p>
          <a:p>
            <a:pPr marL="285750" lvl="0" indent="-285750">
              <a:buFont typeface="Arial" panose="020B0604020202020204" pitchFamily="34" charset="0"/>
              <a:buChar char="•"/>
            </a:pPr>
            <a:r>
              <a:rPr lang="en-US" sz="1800" b="1" dirty="0"/>
              <a:t>The UK Government Functional Standard for Project Delivery</a:t>
            </a:r>
          </a:p>
          <a:p>
            <a:pPr lvl="0"/>
            <a:endParaRPr lang="en-US" sz="1800" dirty="0"/>
          </a:p>
          <a:p>
            <a:r>
              <a:rPr lang="en-US" sz="1800" dirty="0"/>
              <a:t>These two references were chosen on the basis that the ISO standards are by definition generic and cross cutting, whilst the UK Government Functional Standard for Project Delivery has proven utility (from the experience of the author) for the implementation and delivery of projects using the principles set out in the ISO Standards.</a:t>
            </a:r>
            <a:endParaRPr lang="en-GB" sz="1800" dirty="0"/>
          </a:p>
          <a:p>
            <a:pPr lvl="0"/>
            <a:endParaRPr lang="en-GB" sz="1800" dirty="0"/>
          </a:p>
          <a:p>
            <a:endParaRPr lang="en-US" sz="1800" dirty="0"/>
          </a:p>
        </p:txBody>
      </p:sp>
    </p:spTree>
    <p:extLst>
      <p:ext uri="{BB962C8B-B14F-4D97-AF65-F5344CB8AC3E}">
        <p14:creationId xmlns:p14="http://schemas.microsoft.com/office/powerpoint/2010/main" val="3579545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p:cNvSpPr txBox="1"/>
          <p:nvPr/>
        </p:nvSpPr>
        <p:spPr>
          <a:xfrm>
            <a:off x="1246835" y="442178"/>
            <a:ext cx="5129251"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latin typeface="Arial"/>
                <a:ea typeface="Arial"/>
                <a:cs typeface="Arial"/>
                <a:sym typeface="Arial"/>
              </a:rPr>
              <a:t>Financial Review</a:t>
            </a:r>
            <a:endParaRPr sz="3200" b="1" dirty="0">
              <a:solidFill>
                <a:srgbClr val="595959"/>
              </a:solidFill>
              <a:latin typeface="Arial"/>
              <a:ea typeface="Arial"/>
              <a:cs typeface="Arial"/>
              <a:sym typeface="Arial"/>
            </a:endParaRPr>
          </a:p>
        </p:txBody>
      </p:sp>
      <p:sp>
        <p:nvSpPr>
          <p:cNvPr id="147" name="Google Shape;147;p5"/>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latin typeface="Arial"/>
                <a:ea typeface="Arial"/>
                <a:cs typeface="Arial"/>
                <a:sym typeface="Arial"/>
              </a:rPr>
              <a:t>04</a:t>
            </a:r>
            <a:endParaRPr sz="2800" dirty="0">
              <a:solidFill>
                <a:srgbClr val="01A9AA"/>
              </a:solidFill>
              <a:latin typeface="Arial"/>
              <a:ea typeface="Arial"/>
              <a:cs typeface="Arial"/>
              <a:sym typeface="Arial"/>
            </a:endParaRPr>
          </a:p>
        </p:txBody>
      </p:sp>
      <p:sp>
        <p:nvSpPr>
          <p:cNvPr id="2" name="Rectangle 1"/>
          <p:cNvSpPr/>
          <p:nvPr/>
        </p:nvSpPr>
        <p:spPr>
          <a:xfrm>
            <a:off x="1246835" y="1110664"/>
            <a:ext cx="9403423" cy="4770537"/>
          </a:xfrm>
          <a:prstGeom prst="rect">
            <a:avLst/>
          </a:prstGeom>
        </p:spPr>
        <p:txBody>
          <a:bodyPr wrap="square">
            <a:spAutoFit/>
          </a:bodyPr>
          <a:lstStyle/>
          <a:p>
            <a:r>
              <a:rPr lang="en-US" sz="2000" dirty="0"/>
              <a:t>The following activities have been undertaken:</a:t>
            </a:r>
          </a:p>
          <a:p>
            <a:endParaRPr lang="en-US" sz="2000" dirty="0"/>
          </a:p>
          <a:p>
            <a:pPr marL="285750" indent="-285750">
              <a:buFont typeface="Arial" panose="020B0604020202020204" pitchFamily="34" charset="0"/>
              <a:buChar char="•"/>
            </a:pPr>
            <a:r>
              <a:rPr lang="en-US" sz="2000" dirty="0"/>
              <a:t>Review of internal IHO management processes</a:t>
            </a:r>
          </a:p>
          <a:p>
            <a:endParaRPr lang="en-US" sz="2000" dirty="0"/>
          </a:p>
          <a:p>
            <a:pPr marL="285750" indent="-285750">
              <a:buFont typeface="Arial" panose="020B0604020202020204" pitchFamily="34" charset="0"/>
              <a:buChar char="•"/>
            </a:pPr>
            <a:r>
              <a:rPr lang="en-US" sz="2000" dirty="0"/>
              <a:t>New procedures developed</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Full review of the GEBCO fund(s)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Assessment and adoption of recommendations of the Funding Strategy – subject to strategy development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Consideration of IHO Project team on Seeking External Funding Sources </a:t>
            </a:r>
          </a:p>
          <a:p>
            <a:pPr lvl="1"/>
            <a:endParaRPr lang="en-US" dirty="0"/>
          </a:p>
          <a:p>
            <a:pPr marL="285750" lvl="4" indent="-285750">
              <a:buFont typeface="Arial" panose="020B0604020202020204" pitchFamily="34" charset="0"/>
              <a:buChar char="•"/>
            </a:pPr>
            <a:endParaRPr lang="en-GB" dirty="0"/>
          </a:p>
          <a:p>
            <a:pPr lvl="0"/>
            <a:endParaRPr lang="en-GB" sz="1800" dirty="0"/>
          </a:p>
          <a:p>
            <a:endParaRPr lang="en-US" sz="1800" dirty="0"/>
          </a:p>
        </p:txBody>
      </p:sp>
    </p:spTree>
    <p:extLst>
      <p:ext uri="{BB962C8B-B14F-4D97-AF65-F5344CB8AC3E}">
        <p14:creationId xmlns:p14="http://schemas.microsoft.com/office/powerpoint/2010/main" val="2893851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p:cNvSpPr txBox="1"/>
          <p:nvPr/>
        </p:nvSpPr>
        <p:spPr>
          <a:xfrm>
            <a:off x="1246834" y="442178"/>
            <a:ext cx="8865353"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latin typeface="Arial"/>
                <a:ea typeface="Arial"/>
                <a:cs typeface="Arial"/>
                <a:sym typeface="Arial"/>
              </a:rPr>
              <a:t>GEBCO </a:t>
            </a:r>
            <a:r>
              <a:rPr lang="en-US" sz="3200" b="1" dirty="0" err="1">
                <a:solidFill>
                  <a:srgbClr val="595959"/>
                </a:solidFill>
                <a:latin typeface="Arial"/>
                <a:ea typeface="Arial"/>
                <a:cs typeface="Arial"/>
                <a:sym typeface="Arial"/>
              </a:rPr>
              <a:t>Organisational</a:t>
            </a:r>
            <a:r>
              <a:rPr lang="en-US" sz="3200" b="1" dirty="0">
                <a:solidFill>
                  <a:srgbClr val="595959"/>
                </a:solidFill>
                <a:latin typeface="Arial"/>
                <a:ea typeface="Arial"/>
                <a:cs typeface="Arial"/>
                <a:sym typeface="Arial"/>
              </a:rPr>
              <a:t> Mapping</a:t>
            </a:r>
            <a:endParaRPr sz="3200" b="1" dirty="0">
              <a:solidFill>
                <a:srgbClr val="595959"/>
              </a:solidFill>
              <a:latin typeface="Arial"/>
              <a:ea typeface="Arial"/>
              <a:cs typeface="Arial"/>
              <a:sym typeface="Arial"/>
            </a:endParaRPr>
          </a:p>
        </p:txBody>
      </p:sp>
      <p:sp>
        <p:nvSpPr>
          <p:cNvPr id="147" name="Google Shape;147;p5"/>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latin typeface="Arial"/>
                <a:ea typeface="Arial"/>
                <a:cs typeface="Arial"/>
                <a:sym typeface="Arial"/>
              </a:rPr>
              <a:t>0</a:t>
            </a:r>
            <a:r>
              <a:rPr lang="en-US" sz="2800" dirty="0">
                <a:solidFill>
                  <a:srgbClr val="01A9AA"/>
                </a:solidFill>
              </a:rPr>
              <a:t>5</a:t>
            </a:r>
            <a:endParaRPr sz="2800" dirty="0">
              <a:solidFill>
                <a:srgbClr val="01A9AA"/>
              </a:solidFill>
              <a:latin typeface="Arial"/>
              <a:ea typeface="Arial"/>
              <a:cs typeface="Arial"/>
              <a:sym typeface="Arial"/>
            </a:endParaRPr>
          </a:p>
        </p:txBody>
      </p:sp>
      <p:sp>
        <p:nvSpPr>
          <p:cNvPr id="6" name="TextBox 5"/>
          <p:cNvSpPr txBox="1"/>
          <p:nvPr/>
        </p:nvSpPr>
        <p:spPr>
          <a:xfrm>
            <a:off x="7363281" y="1295855"/>
            <a:ext cx="2605472" cy="3970318"/>
          </a:xfrm>
          <a:prstGeom prst="rect">
            <a:avLst/>
          </a:prstGeom>
          <a:noFill/>
        </p:spPr>
        <p:txBody>
          <a:bodyPr wrap="square" rtlCol="0">
            <a:spAutoFit/>
          </a:bodyPr>
          <a:lstStyle/>
          <a:p>
            <a:r>
              <a:rPr lang="en-US" sz="1800" b="1" dirty="0"/>
              <a:t>Summary</a:t>
            </a:r>
          </a:p>
          <a:p>
            <a:endParaRPr lang="en-US" sz="1800" b="1" dirty="0"/>
          </a:p>
          <a:p>
            <a:pPr marL="285750" indent="-285750">
              <a:buFont typeface="Arial" panose="020B0604020202020204" pitchFamily="34" charset="0"/>
              <a:buChar char="•"/>
            </a:pPr>
            <a:r>
              <a:rPr lang="en-US" sz="1800" dirty="0"/>
              <a:t>All relationships codified</a:t>
            </a:r>
          </a:p>
          <a:p>
            <a:endParaRPr lang="en-US" sz="1800" dirty="0"/>
          </a:p>
          <a:p>
            <a:pPr marL="285750" indent="-285750">
              <a:buFont typeface="Arial" panose="020B0604020202020204" pitchFamily="34" charset="0"/>
              <a:buChar char="•"/>
            </a:pPr>
            <a:r>
              <a:rPr lang="en-US" sz="1800" dirty="0"/>
              <a:t>Relationships bounded in red have been described and analyzed</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Findings listed with potential solutions provided if appropriate</a:t>
            </a:r>
            <a:endParaRPr lang="en-GB" sz="1800" dirty="0"/>
          </a:p>
        </p:txBody>
      </p:sp>
      <p:pic>
        <p:nvPicPr>
          <p:cNvPr id="2" name="Picture 1">
            <a:extLst>
              <a:ext uri="{FF2B5EF4-FFF2-40B4-BE49-F238E27FC236}">
                <a16:creationId xmlns:a16="http://schemas.microsoft.com/office/drawing/2014/main" id="{D90B13E0-7237-FEA1-ACE1-D77E9577A63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58470" y="1191541"/>
            <a:ext cx="4783621" cy="4698272"/>
          </a:xfrm>
          <a:prstGeom prst="rect">
            <a:avLst/>
          </a:prstGeom>
          <a:noFill/>
          <a:ln>
            <a:noFill/>
          </a:ln>
        </p:spPr>
      </p:pic>
    </p:spTree>
    <p:extLst>
      <p:ext uri="{BB962C8B-B14F-4D97-AF65-F5344CB8AC3E}">
        <p14:creationId xmlns:p14="http://schemas.microsoft.com/office/powerpoint/2010/main" val="242506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p:cNvSpPr txBox="1"/>
          <p:nvPr/>
        </p:nvSpPr>
        <p:spPr>
          <a:xfrm>
            <a:off x="1246834" y="442178"/>
            <a:ext cx="9874407"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latin typeface="Arial"/>
                <a:ea typeface="Arial"/>
                <a:cs typeface="Arial"/>
                <a:sym typeface="Arial"/>
              </a:rPr>
              <a:t>Analysis of GEBCO Bodies – Methodology</a:t>
            </a:r>
            <a:endParaRPr sz="3200" b="1" dirty="0">
              <a:solidFill>
                <a:srgbClr val="595959"/>
              </a:solidFill>
              <a:latin typeface="Arial"/>
              <a:ea typeface="Arial"/>
              <a:cs typeface="Arial"/>
              <a:sym typeface="Arial"/>
            </a:endParaRPr>
          </a:p>
        </p:txBody>
      </p:sp>
      <p:sp>
        <p:nvSpPr>
          <p:cNvPr id="147" name="Google Shape;147;p5"/>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latin typeface="Arial"/>
                <a:ea typeface="Arial"/>
                <a:cs typeface="Arial"/>
                <a:sym typeface="Arial"/>
              </a:rPr>
              <a:t>06</a:t>
            </a:r>
            <a:endParaRPr sz="2800" dirty="0">
              <a:solidFill>
                <a:srgbClr val="01A9AA"/>
              </a:solidFill>
              <a:latin typeface="Arial"/>
              <a:ea typeface="Arial"/>
              <a:cs typeface="Arial"/>
              <a:sym typeface="Arial"/>
            </a:endParaRPr>
          </a:p>
        </p:txBody>
      </p:sp>
      <p:sp>
        <p:nvSpPr>
          <p:cNvPr id="6" name="Rectangle 5"/>
          <p:cNvSpPr/>
          <p:nvPr/>
        </p:nvSpPr>
        <p:spPr>
          <a:xfrm>
            <a:off x="1246835" y="1391783"/>
            <a:ext cx="9403423" cy="3693319"/>
          </a:xfrm>
          <a:prstGeom prst="rect">
            <a:avLst/>
          </a:prstGeom>
        </p:spPr>
        <p:txBody>
          <a:bodyPr wrap="square">
            <a:spAutoFit/>
          </a:bodyPr>
          <a:lstStyle/>
          <a:p>
            <a:r>
              <a:rPr lang="en-US" sz="1800" dirty="0"/>
              <a:t>In order to identify the initial set of findings presented in this paper, a series of guiding questions were developed to assist in the review of governance instruments and work plans:</a:t>
            </a:r>
          </a:p>
          <a:p>
            <a:endParaRPr lang="en-US" sz="1800" dirty="0"/>
          </a:p>
          <a:p>
            <a:pPr marL="285750" indent="-285750">
              <a:buFontTx/>
              <a:buChar char="-"/>
            </a:pPr>
            <a:r>
              <a:rPr lang="en-US" sz="1800" dirty="0"/>
              <a:t>Do the relevant governance instruments exist? </a:t>
            </a:r>
          </a:p>
          <a:p>
            <a:pPr marL="285750" indent="-285750">
              <a:buFontTx/>
              <a:buChar char="-"/>
            </a:pPr>
            <a:r>
              <a:rPr lang="en-US" sz="1800" dirty="0"/>
              <a:t>Are the governance instruments up to date and adequately support the work of the group or committee? </a:t>
            </a:r>
          </a:p>
          <a:p>
            <a:pPr marL="285750" indent="-285750">
              <a:buFontTx/>
              <a:buChar char="-"/>
            </a:pPr>
            <a:r>
              <a:rPr lang="en-US" sz="1800" dirty="0"/>
              <a:t>Is the work plan clear, current and logically structured? </a:t>
            </a:r>
          </a:p>
          <a:p>
            <a:pPr marL="285750" indent="-285750">
              <a:buFontTx/>
              <a:buChar char="-"/>
            </a:pPr>
            <a:r>
              <a:rPr lang="en-US" sz="1800" dirty="0"/>
              <a:t>Is the work of the GGC and SCs appropriately structured in terms of </a:t>
            </a:r>
            <a:r>
              <a:rPr lang="en-US" sz="1800" dirty="0" err="1"/>
              <a:t>programme</a:t>
            </a:r>
            <a:r>
              <a:rPr lang="en-US" sz="1800" dirty="0"/>
              <a:t> delivery hierarchy? </a:t>
            </a:r>
          </a:p>
          <a:p>
            <a:pPr marL="285750" indent="-285750">
              <a:buFontTx/>
              <a:buChar char="-"/>
            </a:pPr>
            <a:r>
              <a:rPr lang="en-US" sz="1800" dirty="0"/>
              <a:t>Is the membership of the group or committee appropriate and are there any barriers to effective contribution? </a:t>
            </a:r>
          </a:p>
          <a:p>
            <a:pPr marL="285750" indent="-285750">
              <a:buFontTx/>
              <a:buChar char="-"/>
            </a:pPr>
            <a:r>
              <a:rPr lang="en-US" sz="1800" dirty="0"/>
              <a:t>Are any relevant working practices sufficiently clear, </a:t>
            </a:r>
            <a:r>
              <a:rPr lang="en-US" sz="1800" dirty="0" err="1"/>
              <a:t>formalised</a:t>
            </a:r>
            <a:r>
              <a:rPr lang="en-US" sz="1800" dirty="0"/>
              <a:t> and fit for purpose? </a:t>
            </a:r>
          </a:p>
        </p:txBody>
      </p:sp>
    </p:spTree>
    <p:extLst>
      <p:ext uri="{BB962C8B-B14F-4D97-AF65-F5344CB8AC3E}">
        <p14:creationId xmlns:p14="http://schemas.microsoft.com/office/powerpoint/2010/main" val="3130803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p:cNvSpPr txBox="1"/>
          <p:nvPr/>
        </p:nvSpPr>
        <p:spPr>
          <a:xfrm>
            <a:off x="1246835" y="442178"/>
            <a:ext cx="8135290"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latin typeface="Arial"/>
                <a:ea typeface="Arial"/>
                <a:cs typeface="Arial"/>
                <a:sym typeface="Arial"/>
              </a:rPr>
              <a:t>GEBCO </a:t>
            </a:r>
            <a:r>
              <a:rPr lang="en-US" sz="3200" b="1" dirty="0" err="1">
                <a:solidFill>
                  <a:srgbClr val="595959"/>
                </a:solidFill>
                <a:latin typeface="Arial"/>
                <a:ea typeface="Arial"/>
                <a:cs typeface="Arial"/>
                <a:sym typeface="Arial"/>
              </a:rPr>
              <a:t>Programme</a:t>
            </a:r>
            <a:r>
              <a:rPr lang="en-US" sz="3200" b="1" dirty="0">
                <a:solidFill>
                  <a:srgbClr val="595959"/>
                </a:solidFill>
                <a:latin typeface="Arial"/>
                <a:ea typeface="Arial"/>
                <a:cs typeface="Arial"/>
                <a:sym typeface="Arial"/>
              </a:rPr>
              <a:t> Work Structure</a:t>
            </a:r>
            <a:endParaRPr sz="3200" b="1" dirty="0">
              <a:solidFill>
                <a:srgbClr val="595959"/>
              </a:solidFill>
              <a:latin typeface="Arial"/>
              <a:ea typeface="Arial"/>
              <a:cs typeface="Arial"/>
              <a:sym typeface="Arial"/>
            </a:endParaRPr>
          </a:p>
        </p:txBody>
      </p:sp>
      <p:sp>
        <p:nvSpPr>
          <p:cNvPr id="147" name="Google Shape;147;p5"/>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latin typeface="Arial"/>
                <a:ea typeface="Arial"/>
                <a:cs typeface="Arial"/>
                <a:sym typeface="Arial"/>
              </a:rPr>
              <a:t>07</a:t>
            </a:r>
            <a:endParaRPr sz="2800" dirty="0">
              <a:solidFill>
                <a:srgbClr val="01A9AA"/>
              </a:solidFill>
              <a:latin typeface="Arial"/>
              <a:ea typeface="Arial"/>
              <a:cs typeface="Arial"/>
              <a:sym typeface="Arial"/>
            </a:endParaRPr>
          </a:p>
        </p:txBody>
      </p:sp>
      <p:pic>
        <p:nvPicPr>
          <p:cNvPr id="19" name="Picture 18"/>
          <p:cNvPicPr>
            <a:picLocks noChangeAspect="1"/>
          </p:cNvPicPr>
          <p:nvPr/>
        </p:nvPicPr>
        <p:blipFill>
          <a:blip r:embed="rId3"/>
          <a:stretch>
            <a:fillRect/>
          </a:stretch>
        </p:blipFill>
        <p:spPr>
          <a:xfrm>
            <a:off x="1089660" y="1104997"/>
            <a:ext cx="3700780" cy="1923953"/>
          </a:xfrm>
          <a:prstGeom prst="rect">
            <a:avLst/>
          </a:prstGeom>
        </p:spPr>
      </p:pic>
      <p:pic>
        <p:nvPicPr>
          <p:cNvPr id="20" name="Picture 19"/>
          <p:cNvPicPr>
            <a:picLocks noChangeAspect="1"/>
          </p:cNvPicPr>
          <p:nvPr/>
        </p:nvPicPr>
        <p:blipFill>
          <a:blip r:embed="rId4"/>
          <a:stretch>
            <a:fillRect/>
          </a:stretch>
        </p:blipFill>
        <p:spPr>
          <a:xfrm>
            <a:off x="1099820" y="3028950"/>
            <a:ext cx="3039043" cy="2102063"/>
          </a:xfrm>
          <a:prstGeom prst="rect">
            <a:avLst/>
          </a:prstGeom>
        </p:spPr>
      </p:pic>
      <p:sp>
        <p:nvSpPr>
          <p:cNvPr id="8" name="TextBox 7"/>
          <p:cNvSpPr txBox="1"/>
          <p:nvPr/>
        </p:nvSpPr>
        <p:spPr>
          <a:xfrm>
            <a:off x="5563469" y="3843248"/>
            <a:ext cx="6017394" cy="1231106"/>
          </a:xfrm>
          <a:prstGeom prst="rect">
            <a:avLst/>
          </a:prstGeom>
          <a:noFill/>
        </p:spPr>
        <p:txBody>
          <a:bodyPr wrap="square" rtlCol="0">
            <a:spAutoFit/>
          </a:bodyPr>
          <a:lstStyle/>
          <a:p>
            <a:r>
              <a:rPr lang="en-US" sz="1800" b="1" dirty="0"/>
              <a:t>New Recommendations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err="1"/>
              <a:t>Programme</a:t>
            </a:r>
            <a:r>
              <a:rPr lang="en-US" dirty="0"/>
              <a:t> Management Board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Finance Committee</a:t>
            </a:r>
            <a:endParaRPr lang="en-GB" dirty="0"/>
          </a:p>
        </p:txBody>
      </p:sp>
      <p:sp>
        <p:nvSpPr>
          <p:cNvPr id="69" name="TextBox 68"/>
          <p:cNvSpPr txBox="1"/>
          <p:nvPr/>
        </p:nvSpPr>
        <p:spPr>
          <a:xfrm>
            <a:off x="5559293" y="1396484"/>
            <a:ext cx="6017394" cy="369332"/>
          </a:xfrm>
          <a:prstGeom prst="rect">
            <a:avLst/>
          </a:prstGeom>
          <a:noFill/>
        </p:spPr>
        <p:txBody>
          <a:bodyPr wrap="square" rtlCol="0">
            <a:spAutoFit/>
          </a:bodyPr>
          <a:lstStyle/>
          <a:p>
            <a:r>
              <a:rPr lang="en-US" sz="1800" b="1" dirty="0"/>
              <a:t>Current </a:t>
            </a:r>
            <a:r>
              <a:rPr lang="en-US" sz="1800" b="1" dirty="0" err="1"/>
              <a:t>Programme</a:t>
            </a:r>
            <a:r>
              <a:rPr lang="en-US" sz="1800" b="1" dirty="0"/>
              <a:t> Structure</a:t>
            </a:r>
            <a:endParaRPr lang="en-GB" dirty="0"/>
          </a:p>
        </p:txBody>
      </p:sp>
      <p:pic>
        <p:nvPicPr>
          <p:cNvPr id="2" name="Picture 1">
            <a:extLst>
              <a:ext uri="{FF2B5EF4-FFF2-40B4-BE49-F238E27FC236}">
                <a16:creationId xmlns:a16="http://schemas.microsoft.com/office/drawing/2014/main" id="{7ABB8919-04F4-A58C-4B1A-8114F017F99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33087" y="1891217"/>
            <a:ext cx="5943600" cy="2053590"/>
          </a:xfrm>
          <a:prstGeom prst="rect">
            <a:avLst/>
          </a:prstGeom>
          <a:noFill/>
          <a:ln>
            <a:noFill/>
          </a:ln>
        </p:spPr>
      </p:pic>
      <p:sp>
        <p:nvSpPr>
          <p:cNvPr id="3" name="TextBox 2">
            <a:extLst>
              <a:ext uri="{FF2B5EF4-FFF2-40B4-BE49-F238E27FC236}">
                <a16:creationId xmlns:a16="http://schemas.microsoft.com/office/drawing/2014/main" id="{28DBAB8C-627B-83D2-BF86-6F47F82B68A4}"/>
              </a:ext>
            </a:extLst>
          </p:cNvPr>
          <p:cNvSpPr txBox="1"/>
          <p:nvPr/>
        </p:nvSpPr>
        <p:spPr>
          <a:xfrm>
            <a:off x="416189" y="5131013"/>
            <a:ext cx="4790440" cy="215444"/>
          </a:xfrm>
          <a:prstGeom prst="rect">
            <a:avLst/>
          </a:prstGeom>
          <a:noFill/>
        </p:spPr>
        <p:txBody>
          <a:bodyPr wrap="square" rtlCol="0">
            <a:spAutoFit/>
          </a:bodyPr>
          <a:lstStyle/>
          <a:p>
            <a:r>
              <a:rPr lang="en-US" sz="800" dirty="0"/>
              <a:t>Source: UK Government Functional Standard for Project Delivery</a:t>
            </a:r>
          </a:p>
        </p:txBody>
      </p:sp>
    </p:spTree>
    <p:extLst>
      <p:ext uri="{BB962C8B-B14F-4D97-AF65-F5344CB8AC3E}">
        <p14:creationId xmlns:p14="http://schemas.microsoft.com/office/powerpoint/2010/main" val="2041682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5"/>
          <p:cNvSpPr/>
          <p:nvPr/>
        </p:nvSpPr>
        <p:spPr>
          <a:xfrm>
            <a:off x="342900" y="264160"/>
            <a:ext cx="756920" cy="756920"/>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Malgun Gothic"/>
              <a:ea typeface="Malgun Gothic"/>
              <a:cs typeface="Malgun Gothic"/>
              <a:sym typeface="Malgun Gothic"/>
            </a:endParaRPr>
          </a:p>
        </p:txBody>
      </p:sp>
      <p:sp>
        <p:nvSpPr>
          <p:cNvPr id="146" name="Google Shape;146;p5"/>
          <p:cNvSpPr txBox="1"/>
          <p:nvPr/>
        </p:nvSpPr>
        <p:spPr>
          <a:xfrm>
            <a:off x="1246834" y="442178"/>
            <a:ext cx="8685105"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dirty="0">
                <a:solidFill>
                  <a:srgbClr val="595959"/>
                </a:solidFill>
              </a:rPr>
              <a:t>Key Cross-Cutting Findings</a:t>
            </a:r>
            <a:endParaRPr sz="3200" b="1" dirty="0">
              <a:solidFill>
                <a:srgbClr val="595959"/>
              </a:solidFill>
              <a:latin typeface="Arial"/>
              <a:ea typeface="Arial"/>
              <a:cs typeface="Arial"/>
              <a:sym typeface="Arial"/>
            </a:endParaRPr>
          </a:p>
        </p:txBody>
      </p:sp>
      <p:sp>
        <p:nvSpPr>
          <p:cNvPr id="147" name="Google Shape;147;p5"/>
          <p:cNvSpPr/>
          <p:nvPr/>
        </p:nvSpPr>
        <p:spPr>
          <a:xfrm>
            <a:off x="416189" y="380623"/>
            <a:ext cx="610342"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dirty="0">
                <a:solidFill>
                  <a:srgbClr val="01A9AA"/>
                </a:solidFill>
                <a:latin typeface="Arial"/>
                <a:ea typeface="Arial"/>
                <a:cs typeface="Arial"/>
                <a:sym typeface="Arial"/>
              </a:rPr>
              <a:t>08</a:t>
            </a:r>
            <a:endParaRPr sz="2800" dirty="0">
              <a:solidFill>
                <a:srgbClr val="01A9AA"/>
              </a:solidFill>
              <a:latin typeface="Arial"/>
              <a:ea typeface="Arial"/>
              <a:cs typeface="Arial"/>
              <a:sym typeface="Arial"/>
            </a:endParaRPr>
          </a:p>
        </p:txBody>
      </p:sp>
      <p:sp>
        <p:nvSpPr>
          <p:cNvPr id="5" name="TextBox 4"/>
          <p:cNvSpPr txBox="1"/>
          <p:nvPr/>
        </p:nvSpPr>
        <p:spPr>
          <a:xfrm>
            <a:off x="1246834" y="1021080"/>
            <a:ext cx="9234617" cy="4247317"/>
          </a:xfrm>
          <a:prstGeom prst="rect">
            <a:avLst/>
          </a:prstGeom>
          <a:noFill/>
        </p:spPr>
        <p:txBody>
          <a:bodyPr wrap="square" rtlCol="0">
            <a:spAutoFit/>
          </a:bodyPr>
          <a:lstStyle/>
          <a:p>
            <a:endParaRPr lang="en-US" sz="1800" dirty="0"/>
          </a:p>
          <a:p>
            <a:r>
              <a:rPr lang="en-US" sz="1800" dirty="0"/>
              <a:t>The key cross-cutting findings that have been identified are summarized as:</a:t>
            </a:r>
          </a:p>
          <a:p>
            <a:endParaRPr lang="en-US" sz="1800" dirty="0"/>
          </a:p>
          <a:p>
            <a:pPr marL="285750" indent="-285750">
              <a:buFont typeface="Arial" panose="020B0604020202020204" pitchFamily="34" charset="0"/>
              <a:buChar char="•"/>
            </a:pPr>
            <a:r>
              <a:rPr lang="en-US" sz="1800" dirty="0"/>
              <a:t>The </a:t>
            </a:r>
            <a:r>
              <a:rPr lang="en-US" sz="1800" i="1" dirty="0"/>
              <a:t>potential </a:t>
            </a:r>
            <a:r>
              <a:rPr lang="en-US" sz="1800" dirty="0"/>
              <a:t>need for a </a:t>
            </a:r>
            <a:r>
              <a:rPr lang="en-US" sz="1800" dirty="0" err="1"/>
              <a:t>Programme</a:t>
            </a:r>
            <a:r>
              <a:rPr lang="en-US" sz="1800" dirty="0"/>
              <a:t> Management Board/dedicated resource</a:t>
            </a:r>
          </a:p>
          <a:p>
            <a:endParaRPr lang="en-US" sz="1800" dirty="0"/>
          </a:p>
          <a:p>
            <a:pPr marL="285750" indent="-285750">
              <a:buFont typeface="Arial" panose="020B0604020202020204" pitchFamily="34" charset="0"/>
              <a:buChar char="•"/>
            </a:pPr>
            <a:r>
              <a:rPr lang="en-US" sz="1800" dirty="0"/>
              <a:t>The </a:t>
            </a:r>
            <a:r>
              <a:rPr lang="en-US" sz="1800" i="1" dirty="0"/>
              <a:t>potential </a:t>
            </a:r>
            <a:r>
              <a:rPr lang="en-US" sz="1800" dirty="0"/>
              <a:t>need for a finance committee</a:t>
            </a:r>
          </a:p>
          <a:p>
            <a:endParaRPr lang="en-US" sz="1800" dirty="0"/>
          </a:p>
          <a:p>
            <a:pPr marL="285750" indent="-285750">
              <a:buFont typeface="Arial" panose="020B0604020202020204" pitchFamily="34" charset="0"/>
              <a:buChar char="•"/>
            </a:pPr>
            <a:r>
              <a:rPr lang="en-US" sz="1800" dirty="0"/>
              <a:t>The need for discipline in the structuring of work plans to observe </a:t>
            </a:r>
            <a:r>
              <a:rPr lang="en-US" sz="1800" dirty="0" err="1"/>
              <a:t>programme</a:t>
            </a:r>
            <a:r>
              <a:rPr lang="en-US" sz="1800" dirty="0"/>
              <a:t> hierarchy norms</a:t>
            </a:r>
          </a:p>
          <a:p>
            <a:endParaRPr lang="en-US" sz="1800" dirty="0"/>
          </a:p>
          <a:p>
            <a:pPr marL="285750" indent="-285750">
              <a:buFont typeface="Arial" panose="020B0604020202020204" pitchFamily="34" charset="0"/>
              <a:buChar char="•"/>
            </a:pPr>
            <a:r>
              <a:rPr lang="en-US" sz="1800" dirty="0"/>
              <a:t>Review how the membership/structure of the GGC is constituted</a:t>
            </a:r>
          </a:p>
          <a:p>
            <a:endParaRPr lang="en-US" sz="1800" dirty="0"/>
          </a:p>
          <a:p>
            <a:pPr marL="285750" indent="-285750">
              <a:buFont typeface="Arial" panose="020B0604020202020204" pitchFamily="34" charset="0"/>
              <a:buChar char="•"/>
            </a:pPr>
            <a:r>
              <a:rPr lang="en-US" sz="1800" dirty="0"/>
              <a:t>Implementation of a continuous improvement process/framework</a:t>
            </a:r>
          </a:p>
          <a:p>
            <a:pPr marL="285750" indent="-285750">
              <a:buFont typeface="Arial" panose="020B0604020202020204" pitchFamily="34" charset="0"/>
              <a:buChar char="•"/>
            </a:pPr>
            <a:endParaRPr lang="en-US" sz="1800" dirty="0"/>
          </a:p>
          <a:p>
            <a:endParaRPr lang="en-US" sz="1800" dirty="0"/>
          </a:p>
        </p:txBody>
      </p:sp>
    </p:spTree>
    <p:extLst>
      <p:ext uri="{BB962C8B-B14F-4D97-AF65-F5344CB8AC3E}">
        <p14:creationId xmlns:p14="http://schemas.microsoft.com/office/powerpoint/2010/main" val="1188085842"/>
      </p:ext>
    </p:extLst>
  </p:cSld>
  <p:clrMapOvr>
    <a:masterClrMapping/>
  </p:clrMapOvr>
</p:sld>
</file>

<file path=ppt/theme/theme1.xml><?xml version="1.0" encoding="utf-8"?>
<a:theme xmlns:a="http://schemas.openxmlformats.org/drawingml/2006/main" name="Office 테마">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10175</TotalTime>
  <Words>1370</Words>
  <Application>Microsoft Office PowerPoint</Application>
  <PresentationFormat>Widescreen</PresentationFormat>
  <Paragraphs>233</Paragraphs>
  <Slides>18</Slides>
  <Notes>18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Malgun Gothic</vt:lpstr>
      <vt:lpstr>Arial</vt:lpstr>
      <vt:lpstr>Calibri</vt:lpstr>
      <vt:lpstr>Office 테마</vt:lpstr>
      <vt:lpstr>Photoshop.Image.12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sum</dc:creator>
  <cp:lastModifiedBy>Samuel Harper</cp:lastModifiedBy>
  <cp:revision>30</cp:revision>
  <dcterms:created xsi:type="dcterms:W3CDTF">2021-02-18T04:17:55Z</dcterms:created>
  <dcterms:modified xsi:type="dcterms:W3CDTF">2024-11-06T20:28:34Z</dcterms:modified>
</cp:coreProperties>
</file>