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5" r:id="rId12"/>
    <p:sldId id="277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76898" autoAdjust="0"/>
  </p:normalViewPr>
  <p:slideViewPr>
    <p:cSldViewPr snapToGrid="0">
      <p:cViewPr varScale="1">
        <p:scale>
          <a:sx n="79" d="100"/>
          <a:sy n="79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65296-BBE5-4291-8930-8E8007AC25B3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F03FC-FB25-45AF-98C0-30CC7E2FC4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441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889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46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45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38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78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00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44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07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3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31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96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2698-80DA-41B6-B891-0D0BA21AFF2B}" type="datetimeFigureOut">
              <a:rPr lang="nb-NO" smtClean="0"/>
              <a:t>07.11.2024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FC2C-2D49-400C-825D-0F37091779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017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20862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947399" y="31241"/>
              <a:ext cx="882651" cy="858379"/>
            </a:xfrm>
            <a:prstGeom prst="rect">
              <a:avLst/>
            </a:prstGeom>
          </p:spPr>
        </p:pic>
      </p:grpSp>
      <p:sp>
        <p:nvSpPr>
          <p:cNvPr id="12" name="TekstSylinder 11"/>
          <p:cNvSpPr txBox="1"/>
          <p:nvPr/>
        </p:nvSpPr>
        <p:spPr>
          <a:xfrm>
            <a:off x="7733898" y="6116173"/>
            <a:ext cx="4281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4 November 2024, Nadi, Fiji</a:t>
            </a:r>
          </a:p>
          <a:p>
            <a:endParaRPr lang="nb-NO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3276" y="1468468"/>
            <a:ext cx="1066479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GGC41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Item 6.1 </a:t>
            </a:r>
          </a:p>
          <a:p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6600" b="1" dirty="0">
                <a:solidFill>
                  <a:srgbClr val="002060"/>
                </a:solidFill>
              </a:rPr>
              <a:t>Understanding SWOT Analysis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</a:rPr>
              <a:t>…..and how do we organize it today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DD295-A982-5F63-97C8-13331ED4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266F97-D3CC-651F-D0AA-A140E74F5E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2D6424CE-511B-26F8-99B2-DCD7A3B4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17DE725E-7303-5CAE-AC4E-2B063EA7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CDFCEE-97E6-05F6-91EF-FED39339415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5D2C3BEC-2FD6-2D86-EB28-D62A3059EEB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7B0B0CE0-9DCE-C68D-DAC2-2CC14C273D0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250EB48-9C1D-906D-592C-7F4DA05F8CF3}"/>
              </a:ext>
            </a:extLst>
          </p:cNvPr>
          <p:cNvSpPr txBox="1"/>
          <p:nvPr/>
        </p:nvSpPr>
        <p:spPr>
          <a:xfrm>
            <a:off x="662204" y="1028555"/>
            <a:ext cx="103502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We create 5 groups of approximately 8 people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We rotate every 20 minutes until all groups provided input to the 5 pillars (so total time will be 100 minutes. We break for coffee during one of the rotations)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The “pillar moderator” will introduce the pillar and will then go through the SWOT in four steps (strengths, weaknesses, opportunities and threats)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Using post its you can (anonymous) submit as much input as you wish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7170" name="Picture 2" descr="Post It Png Images - Free Download on Freepik">
            <a:extLst>
              <a:ext uri="{FF2B5EF4-FFF2-40B4-BE49-F238E27FC236}">
                <a16:creationId xmlns:a16="http://schemas.microsoft.com/office/drawing/2014/main" id="{EA7DD03E-EC19-97AF-CD32-DD452615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883" y="3894664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35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C863-348B-ED71-33C4-9AAC7196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C7C83E6-9F74-88AC-F378-C136626ED1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F634CC5C-E36D-38AB-8116-851B31E5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ABB7F15C-37C5-E546-3069-03833F54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0C8D0D-A388-6D5D-C52C-D901B4C860A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314F5675-7317-BA11-4D7A-1DA733A1CAA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B2B5BECE-AD97-E007-E7F0-0B959363324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44A828-486B-351D-D453-2B111DA89071}"/>
              </a:ext>
            </a:extLst>
          </p:cNvPr>
          <p:cNvSpPr txBox="1"/>
          <p:nvPr/>
        </p:nvSpPr>
        <p:spPr>
          <a:xfrm>
            <a:off x="662204" y="1028555"/>
            <a:ext cx="103502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During lunch time, the moderators will collect the 5 group results and present a single SWOT for each of the pillars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After lunch everyone will be asked to prioritize the inputs by marking the three most important contributions for each of the four quadrants (strengths, weaknesses….) for each of the 5 pillars.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To avoid traffic jams in front of the flipcharts we organize this again in the same 5 groups.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4077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99E7-44B0-2169-A161-1DD73BBFD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E64331-6735-07E0-B055-018CE858271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D1D45CE8-0D63-7048-8BB2-6872A111E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E98C0C19-2460-197C-A550-D24053E7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FBE554-9664-9B39-1F04-3E83787AE18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C3CCCCAA-8565-C28E-D34D-28CA87A64F5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4A1F9661-17BD-069E-BDA7-7153BEC6AD46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9F94E7-914D-BD33-518D-D580D7E5D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82" y="1220666"/>
            <a:ext cx="5770529" cy="3297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8A2BEA-7964-AAF9-2340-B26C95120FEA}"/>
              </a:ext>
            </a:extLst>
          </p:cNvPr>
          <p:cNvSpPr txBox="1"/>
          <p:nvPr/>
        </p:nvSpPr>
        <p:spPr>
          <a:xfrm>
            <a:off x="1994170" y="4854102"/>
            <a:ext cx="8832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Vakayadravi vinaka ka vinaka vakalevu!</a:t>
            </a:r>
          </a:p>
          <a:p>
            <a:pPr algn="ctr"/>
            <a:r>
              <a:rPr lang="fi-FI" sz="2400" b="1" dirty="0"/>
              <a:t>Good luck and thank you!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005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996A9-1D0A-5B5C-DD8C-1A08A9A9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9AB572-BB88-E854-AB4F-329952853C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BA139128-2F40-E5E5-1436-1AD80F4FB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8044593F-25E7-6906-FF5A-C43046AF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A70A6A-E41C-8EF3-B006-E506343786D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EB2BA1D5-C7B3-EF15-8E2A-D6DEE52DE3E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FA43CAC8-8F41-666C-1C79-66A98C73F60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D4F7DBF-E6A8-DCA6-65A7-D486C0DD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1024302"/>
            <a:ext cx="10515600" cy="1325563"/>
          </a:xfrm>
        </p:spPr>
        <p:txBody>
          <a:bodyPr/>
          <a:lstStyle/>
          <a:p>
            <a:r>
              <a:rPr lang="en-US" dirty="0"/>
              <a:t>What is SWOT Analysis?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7ECE28-4E55-E332-3EB1-CAF0D0BF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786"/>
            <a:ext cx="7070387" cy="2864130"/>
          </a:xfrm>
        </p:spPr>
        <p:txBody>
          <a:bodyPr>
            <a:normAutofit/>
          </a:bodyPr>
          <a:lstStyle/>
          <a:p>
            <a:r>
              <a:rPr sz="2000" dirty="0"/>
              <a:t>Definition: SWOT Analysis is a strategic planning tool used to identify and understand an organization’s Strengths, Weaknesses, Opportunities, and Threats.</a:t>
            </a:r>
          </a:p>
          <a:p>
            <a:endParaRPr sz="2000" dirty="0"/>
          </a:p>
          <a:p>
            <a:r>
              <a:rPr sz="2000" dirty="0"/>
              <a:t>Purpose: To provide a clear snapshot of internal and external factors affecting a business, aiding in strategic planning.</a:t>
            </a:r>
          </a:p>
        </p:txBody>
      </p:sp>
      <p:pic>
        <p:nvPicPr>
          <p:cNvPr id="2050" name="Picture 2" descr="SWOT analysis - Wikipedia">
            <a:extLst>
              <a:ext uri="{FF2B5EF4-FFF2-40B4-BE49-F238E27FC236}">
                <a16:creationId xmlns:a16="http://schemas.microsoft.com/office/drawing/2014/main" id="{9D5D1C34-AD76-DA06-1AED-889B8DF6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85" y="1218462"/>
            <a:ext cx="4062919" cy="45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27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C16E3-4816-949C-CEE2-37FBB6AE1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C34D816-1D87-E2AA-A040-547F1693D00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05C382ED-6C92-52B5-FFD4-DBC630A6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B6D67CA2-698A-F144-E6F0-366739A5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A7F4E-BBD1-2568-9D00-BB4D1CC08F3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9B9A7FD7-121B-C44D-9E66-61737E3A570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03B325CE-9C4F-FA13-A8AD-3CE79E91A1C3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E01D589-484F-8A50-98B8-5AAAA2FA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875157"/>
            <a:ext cx="10515600" cy="1325563"/>
          </a:xfrm>
        </p:spPr>
        <p:txBody>
          <a:bodyPr/>
          <a:lstStyle/>
          <a:p>
            <a:r>
              <a:rPr lang="en-US" dirty="0"/>
              <a:t>Strengths (internal)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72B104-1759-2F05-E19D-6CC3483C1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2140873"/>
            <a:ext cx="7070387" cy="254731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What are our organization’s biggest strengths in fulfilling our mission?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Which programs or services are most effective and impactful?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What unique resources (staff, volunteers, expertise) set us apart?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How strong is our reputation within the community and with donors?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What do our beneficiaries, partners, and funders view as our main assets?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Do we have any partnerships that amplify our impact?</a:t>
            </a:r>
          </a:p>
          <a:p>
            <a:pPr marL="0" indent="0">
              <a:buNone/>
            </a:pPr>
            <a:endParaRPr sz="2000" dirty="0"/>
          </a:p>
        </p:txBody>
      </p:sp>
      <p:pic>
        <p:nvPicPr>
          <p:cNvPr id="6146" name="Picture 2" descr="78 Best Examples of Employee Strengths And Weaknesses">
            <a:extLst>
              <a:ext uri="{FF2B5EF4-FFF2-40B4-BE49-F238E27FC236}">
                <a16:creationId xmlns:a16="http://schemas.microsoft.com/office/drawing/2014/main" id="{A643EEFA-A990-D65C-28FD-E4518078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64" y="3046046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8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81D11-1EB4-9D31-DEE2-3A4A0297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3DD1F6-7614-0911-B0DF-97E0887B6BA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0EF6DE62-9C87-5D05-351D-70C3132B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29A0FFFB-258F-9022-37CB-6295767FA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7637E1-BC72-571B-C1C7-94513334BD9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D0ABC12C-E045-CDAA-F86C-0BF6D2FB8B2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FD97D60D-2BAC-5CD5-3FBC-8585285280E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9B0B9872-88D3-BE19-C3F2-EED93BB5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875157"/>
            <a:ext cx="10515600" cy="1325563"/>
          </a:xfrm>
        </p:spPr>
        <p:txBody>
          <a:bodyPr/>
          <a:lstStyle/>
          <a:p>
            <a:r>
              <a:rPr lang="en-US" dirty="0"/>
              <a:t>Weaknesses (internal)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C5CCF5-B9DE-4DFB-EEC5-8DE3A0BC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2140873"/>
            <a:ext cx="7070387" cy="254731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Where are our organization’s resources (financial, human, or material) most stretched?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areas where we lack expertise or capabilities?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What aspects of our infrastructure (technology, facilities, logistics) need improvement?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Where do we face challenges in retaining staff or volunteers?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gaps in our programs or services that affect our mission?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What feedback from donors, beneficiaries, or partners indicates areas for improvement?</a:t>
            </a:r>
          </a:p>
          <a:p>
            <a:pPr marL="0" indent="0">
              <a:buNone/>
            </a:pPr>
            <a:endParaRPr sz="2000" dirty="0"/>
          </a:p>
        </p:txBody>
      </p:sp>
      <p:pic>
        <p:nvPicPr>
          <p:cNvPr id="3076" name="Picture 4" descr="How to answer the interview question about your weaknesses">
            <a:extLst>
              <a:ext uri="{FF2B5EF4-FFF2-40B4-BE49-F238E27FC236}">
                <a16:creationId xmlns:a16="http://schemas.microsoft.com/office/drawing/2014/main" id="{E0978643-7116-92E3-51A7-537C2BE0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08798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6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FB4A6-5EB7-5B1A-8D01-B32B7BA4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CD3F73-6678-4FE3-37DC-0E7A2184EE0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0915403D-8FD4-D344-1C41-BD297251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1D4C32F4-F272-B3B1-A7D0-9A0CC866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C50DC2-B678-5C6A-D8B5-2A9602E7FA1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9E5593BF-F924-B18A-3348-C2C598165B5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25E75DE0-BC43-6B72-29C1-5C0E08DE3F8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450E00BC-3665-DA69-E36A-B1F2B8DD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99" y="637435"/>
            <a:ext cx="10515600" cy="1325563"/>
          </a:xfrm>
        </p:spPr>
        <p:txBody>
          <a:bodyPr/>
          <a:lstStyle/>
          <a:p>
            <a:r>
              <a:rPr lang="en-US" dirty="0"/>
              <a:t>Opportunities (external)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A892F5-393C-0C54-6807-4F0C7A01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99" y="1746720"/>
            <a:ext cx="7070387" cy="254731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What community needs or gaps align with our mission that we could address?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any emerging trends that we can leverage for increased impact?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How can we strengthen our relationships with current or new donors?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potential partnerships with other organizations to expand our reach?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new funding sources (grants, partnerships, donations) available?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What changes in technology or best practices could improve our programs?</a:t>
            </a:r>
          </a:p>
          <a:p>
            <a:pPr marL="0" indent="0">
              <a:buNone/>
            </a:pPr>
            <a:endParaRPr sz="2000" dirty="0"/>
          </a:p>
        </p:txBody>
      </p:sp>
      <p:pic>
        <p:nvPicPr>
          <p:cNvPr id="5122" name="Picture 2" descr="Job Opportunities in Tanzania">
            <a:extLst>
              <a:ext uri="{FF2B5EF4-FFF2-40B4-BE49-F238E27FC236}">
                <a16:creationId xmlns:a16="http://schemas.microsoft.com/office/drawing/2014/main" id="{C33C65AA-E405-2323-2970-C6871888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75" y="302037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51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E9BE-22D2-6774-30AB-FC31C8AF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4B2956-2071-FF59-70CC-43F1866529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2251F909-71A6-CCE2-049E-D8A297BF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6133CD3C-0CC8-170A-C1A3-09AEE3C58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CA5892-012A-859A-5189-0E2D89C4A9F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F9114D49-E4B1-E3A1-224B-8F641AAC35E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8AA869EB-2236-8245-2F17-06A4B6C7B2C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27529B1-2968-49CF-E281-F847B2ED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99" y="637435"/>
            <a:ext cx="10515600" cy="1325563"/>
          </a:xfrm>
        </p:spPr>
        <p:txBody>
          <a:bodyPr/>
          <a:lstStyle/>
          <a:p>
            <a:r>
              <a:rPr lang="en-US" dirty="0"/>
              <a:t>Threats (external)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C3A0F2-9C40-18C3-DE59-E6267A4F9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99" y="1746720"/>
            <a:ext cx="7070387" cy="254731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What economic, political, or social trends might reduce funding or support?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other organizations providing similar services that compete for resources?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Could changes in laws, regulations, or policies impact our work?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How might changes in community needs affect demand for our services?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Are there potential risks related to our programs or reputation?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Could shifting volunteer interest or availability in the community impact our ability to meet service demands?</a:t>
            </a:r>
            <a:endParaRPr sz="2000" dirty="0"/>
          </a:p>
        </p:txBody>
      </p:sp>
      <p:pic>
        <p:nvPicPr>
          <p:cNvPr id="4098" name="Picture 2" descr="Understanding Threats: Differentiating Between Internal and External Threats">
            <a:extLst>
              <a:ext uri="{FF2B5EF4-FFF2-40B4-BE49-F238E27FC236}">
                <a16:creationId xmlns:a16="http://schemas.microsoft.com/office/drawing/2014/main" id="{B9C74C62-D543-8A2A-0F2B-144B32F2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564" y="304715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2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5CC96-0827-C793-D9BD-CA2C84E7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C26ABF-6A53-F428-EE85-50AABEE413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C0FE7B01-2772-404A-892F-29B978F4F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32E9286E-4134-CB22-2161-23000E0DE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48BFA5-F169-0F7B-F413-284F67DC274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F9C6686B-A3C0-3E7C-E557-F35306BFFE6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92910665-D431-3D11-91B3-6E9D712A161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BB24D88-CF23-0BA2-9406-57B65523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46845"/>
            <a:ext cx="10515600" cy="1325563"/>
          </a:xfrm>
        </p:spPr>
        <p:txBody>
          <a:bodyPr/>
          <a:lstStyle/>
          <a:p>
            <a:r>
              <a:rPr lang="en-US" dirty="0"/>
              <a:t>How will we organize this today?</a:t>
            </a:r>
          </a:p>
        </p:txBody>
      </p:sp>
    </p:spTree>
    <p:extLst>
      <p:ext uri="{BB962C8B-B14F-4D97-AF65-F5344CB8AC3E}">
        <p14:creationId xmlns:p14="http://schemas.microsoft.com/office/powerpoint/2010/main" val="254630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162AE-C725-AF22-DED4-57882AB2F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3D3148-00A1-C941-F539-032766A2D06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5530B665-F239-48BF-0B84-DAC0A21C5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313E694D-4F84-9FF3-7FDA-FC662401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4B0060-1AFB-683D-D67B-2ACEFF7F4A1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E7D0275C-6233-43D3-40C1-CA16CBC24D8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182CA069-C011-060B-3CCB-180780F01986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E6C87FA-7BB7-A13A-DADC-124BD9F22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438" y="1254984"/>
            <a:ext cx="7609056" cy="4348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EC4BA-B6AF-1622-035A-E300976D23F6}"/>
              </a:ext>
            </a:extLst>
          </p:cNvPr>
          <p:cNvSpPr txBox="1"/>
          <p:nvPr/>
        </p:nvSpPr>
        <p:spPr>
          <a:xfrm>
            <a:off x="729575" y="1173847"/>
            <a:ext cx="114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92934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ADD37-E10B-E4FB-457B-17A8066C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FB20286-9708-57EF-8606-E542AD71CD5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Bilde 5">
              <a:extLst>
                <a:ext uri="{FF2B5EF4-FFF2-40B4-BE49-F238E27FC236}">
                  <a16:creationId xmlns:a16="http://schemas.microsoft.com/office/drawing/2014/main" id="{644468D7-BF4B-93C1-649E-5697BBF9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94058"/>
              <a:ext cx="12192000" cy="963942"/>
            </a:xfrm>
            <a:prstGeom prst="rect">
              <a:avLst/>
            </a:prstGeom>
          </p:spPr>
        </p:pic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398F0206-2E52-12CB-886A-CE4F88B76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95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18BBE0-5EC4-40DB-3A8C-5A6B5099E0D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1539" y="6101221"/>
              <a:ext cx="519527" cy="505241"/>
            </a:xfrm>
            <a:prstGeom prst="rect">
              <a:avLst/>
            </a:prstGeom>
          </p:spPr>
        </p:pic>
        <p:pic>
          <p:nvPicPr>
            <p:cNvPr id="9" name="Picture 8" descr="G:\New_Logo-WPE\New_Logo\High_quality_for_printing\Logo_Complete_English\IHO_Logo_CMYK_Complete_EN@10x-100.jpg">
              <a:extLst>
                <a:ext uri="{FF2B5EF4-FFF2-40B4-BE49-F238E27FC236}">
                  <a16:creationId xmlns:a16="http://schemas.microsoft.com/office/drawing/2014/main" id="{700B5D8E-3F59-5DAE-5384-F64FC21BC02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67" y="6103683"/>
              <a:ext cx="1521883" cy="5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gebco-text.png">
              <a:extLst>
                <a:ext uri="{FF2B5EF4-FFF2-40B4-BE49-F238E27FC236}">
                  <a16:creationId xmlns:a16="http://schemas.microsoft.com/office/drawing/2014/main" id="{6B6DE0DE-91BA-EA9A-C235-3715907E252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" y="6029636"/>
              <a:ext cx="733425" cy="692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822210-C355-C207-A2CE-CF72F7B94357}"/>
              </a:ext>
            </a:extLst>
          </p:cNvPr>
          <p:cNvSpPr txBox="1"/>
          <p:nvPr/>
        </p:nvSpPr>
        <p:spPr>
          <a:xfrm>
            <a:off x="729575" y="1173847"/>
            <a:ext cx="980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defined 5 pillars in the GEBCO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D1FFB-C3D6-06C7-232E-64098A595187}"/>
              </a:ext>
            </a:extLst>
          </p:cNvPr>
          <p:cNvSpPr txBox="1"/>
          <p:nvPr/>
        </p:nvSpPr>
        <p:spPr>
          <a:xfrm>
            <a:off x="944562" y="2003898"/>
            <a:ext cx="9805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Delivering open and fit for purpose seabed data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Supporting, promoting and using innovative solutions to continuously improve the GEBCO data value chain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Establishing global infrastructure to develop capacity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Engaging communities and partners to best deliver GEBCO’s mission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Gaining support for our mission through robust processes that influence decision-making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EA949-4FC5-AC02-EBC2-73364B7F873B}"/>
              </a:ext>
            </a:extLst>
          </p:cNvPr>
          <p:cNvSpPr txBox="1"/>
          <p:nvPr/>
        </p:nvSpPr>
        <p:spPr>
          <a:xfrm>
            <a:off x="1051310" y="5004416"/>
            <a:ext cx="1035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 will do a SOT analysis for each of the pillars at 5 separate tables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96398F-60B5-CBD5-34D1-AD8887F45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457" y="1002415"/>
            <a:ext cx="2383276" cy="13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84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PowerPoint Presentation</vt:lpstr>
      <vt:lpstr>What is SWOT Analysis?</vt:lpstr>
      <vt:lpstr>Strengths (internal)</vt:lpstr>
      <vt:lpstr>Weaknesses (internal)</vt:lpstr>
      <vt:lpstr>Opportunities (external)</vt:lpstr>
      <vt:lpstr>Threats (external)</vt:lpstr>
      <vt:lpstr>How will we organize this today?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Statens Kartverk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Evert Flier</dc:creator>
  <cp:lastModifiedBy>George Spoelstra (GGSgi)</cp:lastModifiedBy>
  <cp:revision>157</cp:revision>
  <dcterms:created xsi:type="dcterms:W3CDTF">2021-05-28T08:51:14Z</dcterms:created>
  <dcterms:modified xsi:type="dcterms:W3CDTF">2024-11-06T20:25:49Z</dcterms:modified>
</cp:coreProperties>
</file>