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312" r:id="rId3"/>
    <p:sldId id="261" r:id="rId4"/>
    <p:sldId id="307" r:id="rId5"/>
    <p:sldId id="310" r:id="rId6"/>
    <p:sldId id="314" r:id="rId7"/>
    <p:sldId id="313" r:id="rId8"/>
    <p:sldId id="311" r:id="rId9"/>
    <p:sldId id="298" r:id="rId10"/>
    <p:sldId id="302" r:id="rId11"/>
    <p:sldId id="305" r:id="rId12"/>
    <p:sldId id="285" r:id="rId1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09" autoAdjust="0"/>
    <p:restoredTop sz="76898" autoAdjust="0"/>
  </p:normalViewPr>
  <p:slideViewPr>
    <p:cSldViewPr snapToGrid="0">
      <p:cViewPr varScale="1">
        <p:scale>
          <a:sx n="60" d="100"/>
          <a:sy n="60" d="100"/>
        </p:scale>
        <p:origin x="56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065296-BBE5-4291-8930-8E8007AC25B3}" type="datetimeFigureOut">
              <a:rPr lang="nb-NO" smtClean="0"/>
              <a:t>01.11.2024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8F03FC-FB25-45AF-98C0-30CC7E2FC43D}" type="slidenum">
              <a:rPr lang="nb-NO" smtClean="0"/>
              <a:t>‹#›</a:t>
            </a:fld>
            <a:endParaRPr lang="nb-NO"/>
          </a:p>
        </p:txBody>
      </p:sp>
    </p:spTree>
    <p:extLst>
      <p:ext uri="{BB962C8B-B14F-4D97-AF65-F5344CB8AC3E}">
        <p14:creationId xmlns:p14="http://schemas.microsoft.com/office/powerpoint/2010/main" val="2894410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8F03FC-FB25-45AF-98C0-30CC7E2FC43D}" type="slidenum">
              <a:rPr lang="nb-NO" smtClean="0"/>
              <a:t>4</a:t>
            </a:fld>
            <a:endParaRPr lang="nb-NO"/>
          </a:p>
        </p:txBody>
      </p:sp>
    </p:spTree>
    <p:extLst>
      <p:ext uri="{BB962C8B-B14F-4D97-AF65-F5344CB8AC3E}">
        <p14:creationId xmlns:p14="http://schemas.microsoft.com/office/powerpoint/2010/main" val="2213786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8F03FC-FB25-45AF-98C0-30CC7E2FC43D}" type="slidenum">
              <a:rPr lang="nb-NO" smtClean="0"/>
              <a:t>5</a:t>
            </a:fld>
            <a:endParaRPr lang="nb-NO"/>
          </a:p>
        </p:txBody>
      </p:sp>
    </p:spTree>
    <p:extLst>
      <p:ext uri="{BB962C8B-B14F-4D97-AF65-F5344CB8AC3E}">
        <p14:creationId xmlns:p14="http://schemas.microsoft.com/office/powerpoint/2010/main" val="974562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C93B0-2CED-26A6-6C39-D564B80A8D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D9C43E-D9B7-E6D6-1981-1CC34E5B79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0CB569-8359-72F8-0BED-A79D401AA2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485E85-3709-394F-F809-C3137390840C}"/>
              </a:ext>
            </a:extLst>
          </p:cNvPr>
          <p:cNvSpPr>
            <a:spLocks noGrp="1"/>
          </p:cNvSpPr>
          <p:nvPr>
            <p:ph type="sldNum" sz="quarter" idx="10"/>
          </p:nvPr>
        </p:nvSpPr>
        <p:spPr/>
        <p:txBody>
          <a:bodyPr/>
          <a:lstStyle/>
          <a:p>
            <a:fld id="{E48F03FC-FB25-45AF-98C0-30CC7E2FC43D}" type="slidenum">
              <a:rPr lang="nb-NO" smtClean="0"/>
              <a:t>6</a:t>
            </a:fld>
            <a:endParaRPr lang="nb-NO"/>
          </a:p>
        </p:txBody>
      </p:sp>
    </p:spTree>
    <p:extLst>
      <p:ext uri="{BB962C8B-B14F-4D97-AF65-F5344CB8AC3E}">
        <p14:creationId xmlns:p14="http://schemas.microsoft.com/office/powerpoint/2010/main" val="2065863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9D25E-E7E6-7B1F-B483-98835FA084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1F4BAA-4353-A827-6707-3DBE675765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982500-C284-B952-2CDC-3CC1F4E1D1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324EFB-A83B-F47E-891B-CA69302050AC}"/>
              </a:ext>
            </a:extLst>
          </p:cNvPr>
          <p:cNvSpPr>
            <a:spLocks noGrp="1"/>
          </p:cNvSpPr>
          <p:nvPr>
            <p:ph type="sldNum" sz="quarter" idx="10"/>
          </p:nvPr>
        </p:nvSpPr>
        <p:spPr/>
        <p:txBody>
          <a:bodyPr/>
          <a:lstStyle/>
          <a:p>
            <a:fld id="{E48F03FC-FB25-45AF-98C0-30CC7E2FC43D}" type="slidenum">
              <a:rPr lang="nb-NO" smtClean="0"/>
              <a:t>7</a:t>
            </a:fld>
            <a:endParaRPr lang="nb-NO"/>
          </a:p>
        </p:txBody>
      </p:sp>
    </p:spTree>
    <p:extLst>
      <p:ext uri="{BB962C8B-B14F-4D97-AF65-F5344CB8AC3E}">
        <p14:creationId xmlns:p14="http://schemas.microsoft.com/office/powerpoint/2010/main" val="4081850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8F03FC-FB25-45AF-98C0-30CC7E2FC43D}" type="slidenum">
              <a:rPr lang="nb-NO" smtClean="0"/>
              <a:t>8</a:t>
            </a:fld>
            <a:endParaRPr lang="nb-NO"/>
          </a:p>
        </p:txBody>
      </p:sp>
    </p:spTree>
    <p:extLst>
      <p:ext uri="{BB962C8B-B14F-4D97-AF65-F5344CB8AC3E}">
        <p14:creationId xmlns:p14="http://schemas.microsoft.com/office/powerpoint/2010/main" val="84158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8F03FC-FB25-45AF-98C0-30CC7E2FC43D}" type="slidenum">
              <a:rPr lang="nb-NO" smtClean="0"/>
              <a:t>9</a:t>
            </a:fld>
            <a:endParaRPr lang="nb-NO"/>
          </a:p>
        </p:txBody>
      </p:sp>
    </p:spTree>
    <p:extLst>
      <p:ext uri="{BB962C8B-B14F-4D97-AF65-F5344CB8AC3E}">
        <p14:creationId xmlns:p14="http://schemas.microsoft.com/office/powerpoint/2010/main" val="1978247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8F03FC-FB25-45AF-98C0-30CC7E2FC43D}" type="slidenum">
              <a:rPr lang="nb-NO" smtClean="0"/>
              <a:t>10</a:t>
            </a:fld>
            <a:endParaRPr lang="nb-NO"/>
          </a:p>
        </p:txBody>
      </p:sp>
    </p:spTree>
    <p:extLst>
      <p:ext uri="{BB962C8B-B14F-4D97-AF65-F5344CB8AC3E}">
        <p14:creationId xmlns:p14="http://schemas.microsoft.com/office/powerpoint/2010/main" val="3423801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8F03FC-FB25-45AF-98C0-30CC7E2FC43D}" type="slidenum">
              <a:rPr lang="nb-NO" smtClean="0"/>
              <a:t>11</a:t>
            </a:fld>
            <a:endParaRPr lang="nb-NO"/>
          </a:p>
        </p:txBody>
      </p:sp>
    </p:spTree>
    <p:extLst>
      <p:ext uri="{BB962C8B-B14F-4D97-AF65-F5344CB8AC3E}">
        <p14:creationId xmlns:p14="http://schemas.microsoft.com/office/powerpoint/2010/main" val="1727805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A2822698-80DA-41B6-B891-0D0BA21AFF2B}" type="datetimeFigureOut">
              <a:rPr lang="nb-NO" smtClean="0"/>
              <a:t>01.11.2024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BEFFC2C-2D49-400C-825D-0F3709177986}" type="slidenum">
              <a:rPr lang="nb-NO" smtClean="0"/>
              <a:t>‹#›</a:t>
            </a:fld>
            <a:endParaRPr lang="nb-NO"/>
          </a:p>
        </p:txBody>
      </p:sp>
    </p:spTree>
    <p:extLst>
      <p:ext uri="{BB962C8B-B14F-4D97-AF65-F5344CB8AC3E}">
        <p14:creationId xmlns:p14="http://schemas.microsoft.com/office/powerpoint/2010/main" val="2858897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A2822698-80DA-41B6-B891-0D0BA21AFF2B}" type="datetimeFigureOut">
              <a:rPr lang="nb-NO" smtClean="0"/>
              <a:t>01.11.2024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BEFFC2C-2D49-400C-825D-0F3709177986}" type="slidenum">
              <a:rPr lang="nb-NO" smtClean="0"/>
              <a:t>‹#›</a:t>
            </a:fld>
            <a:endParaRPr lang="nb-NO"/>
          </a:p>
        </p:txBody>
      </p:sp>
    </p:spTree>
    <p:extLst>
      <p:ext uri="{BB962C8B-B14F-4D97-AF65-F5344CB8AC3E}">
        <p14:creationId xmlns:p14="http://schemas.microsoft.com/office/powerpoint/2010/main" val="148466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A2822698-80DA-41B6-B891-0D0BA21AFF2B}" type="datetimeFigureOut">
              <a:rPr lang="nb-NO" smtClean="0"/>
              <a:t>01.11.2024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BEFFC2C-2D49-400C-825D-0F3709177986}" type="slidenum">
              <a:rPr lang="nb-NO" smtClean="0"/>
              <a:t>‹#›</a:t>
            </a:fld>
            <a:endParaRPr lang="nb-NO"/>
          </a:p>
        </p:txBody>
      </p:sp>
    </p:spTree>
    <p:extLst>
      <p:ext uri="{BB962C8B-B14F-4D97-AF65-F5344CB8AC3E}">
        <p14:creationId xmlns:p14="http://schemas.microsoft.com/office/powerpoint/2010/main" val="1690456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A2822698-80DA-41B6-B891-0D0BA21AFF2B}" type="datetimeFigureOut">
              <a:rPr lang="nb-NO" smtClean="0"/>
              <a:t>01.11.2024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BEFFC2C-2D49-400C-825D-0F3709177986}" type="slidenum">
              <a:rPr lang="nb-NO" smtClean="0"/>
              <a:t>‹#›</a:t>
            </a:fld>
            <a:endParaRPr lang="nb-NO"/>
          </a:p>
        </p:txBody>
      </p:sp>
    </p:spTree>
    <p:extLst>
      <p:ext uri="{BB962C8B-B14F-4D97-AF65-F5344CB8AC3E}">
        <p14:creationId xmlns:p14="http://schemas.microsoft.com/office/powerpoint/2010/main" val="2365383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A2822698-80DA-41B6-B891-0D0BA21AFF2B}" type="datetimeFigureOut">
              <a:rPr lang="nb-NO" smtClean="0"/>
              <a:t>01.11.2024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BEFFC2C-2D49-400C-825D-0F3709177986}" type="slidenum">
              <a:rPr lang="nb-NO" smtClean="0"/>
              <a:t>‹#›</a:t>
            </a:fld>
            <a:endParaRPr lang="nb-NO"/>
          </a:p>
        </p:txBody>
      </p:sp>
    </p:spTree>
    <p:extLst>
      <p:ext uri="{BB962C8B-B14F-4D97-AF65-F5344CB8AC3E}">
        <p14:creationId xmlns:p14="http://schemas.microsoft.com/office/powerpoint/2010/main" val="1501784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A2822698-80DA-41B6-B891-0D0BA21AFF2B}" type="datetimeFigureOut">
              <a:rPr lang="nb-NO" smtClean="0"/>
              <a:t>01.11.2024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BEFFC2C-2D49-400C-825D-0F3709177986}" type="slidenum">
              <a:rPr lang="nb-NO" smtClean="0"/>
              <a:t>‹#›</a:t>
            </a:fld>
            <a:endParaRPr lang="nb-NO"/>
          </a:p>
        </p:txBody>
      </p:sp>
    </p:spTree>
    <p:extLst>
      <p:ext uri="{BB962C8B-B14F-4D97-AF65-F5344CB8AC3E}">
        <p14:creationId xmlns:p14="http://schemas.microsoft.com/office/powerpoint/2010/main" val="3087009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A2822698-80DA-41B6-B891-0D0BA21AFF2B}" type="datetimeFigureOut">
              <a:rPr lang="nb-NO" smtClean="0"/>
              <a:t>01.11.2024</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EBEFFC2C-2D49-400C-825D-0F3709177986}" type="slidenum">
              <a:rPr lang="nb-NO" smtClean="0"/>
              <a:t>‹#›</a:t>
            </a:fld>
            <a:endParaRPr lang="nb-NO"/>
          </a:p>
        </p:txBody>
      </p:sp>
    </p:spTree>
    <p:extLst>
      <p:ext uri="{BB962C8B-B14F-4D97-AF65-F5344CB8AC3E}">
        <p14:creationId xmlns:p14="http://schemas.microsoft.com/office/powerpoint/2010/main" val="1858448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A2822698-80DA-41B6-B891-0D0BA21AFF2B}" type="datetimeFigureOut">
              <a:rPr lang="nb-NO" smtClean="0"/>
              <a:t>01.11.2024</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BEFFC2C-2D49-400C-825D-0F3709177986}" type="slidenum">
              <a:rPr lang="nb-NO" smtClean="0"/>
              <a:t>‹#›</a:t>
            </a:fld>
            <a:endParaRPr lang="nb-NO"/>
          </a:p>
        </p:txBody>
      </p:sp>
    </p:spTree>
    <p:extLst>
      <p:ext uri="{BB962C8B-B14F-4D97-AF65-F5344CB8AC3E}">
        <p14:creationId xmlns:p14="http://schemas.microsoft.com/office/powerpoint/2010/main" val="1842078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A2822698-80DA-41B6-B891-0D0BA21AFF2B}" type="datetimeFigureOut">
              <a:rPr lang="nb-NO" smtClean="0"/>
              <a:t>01.11.2024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EBEFFC2C-2D49-400C-825D-0F3709177986}" type="slidenum">
              <a:rPr lang="nb-NO" smtClean="0"/>
              <a:t>‹#›</a:t>
            </a:fld>
            <a:endParaRPr lang="nb-NO"/>
          </a:p>
        </p:txBody>
      </p:sp>
    </p:spTree>
    <p:extLst>
      <p:ext uri="{BB962C8B-B14F-4D97-AF65-F5344CB8AC3E}">
        <p14:creationId xmlns:p14="http://schemas.microsoft.com/office/powerpoint/2010/main" val="309231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A2822698-80DA-41B6-B891-0D0BA21AFF2B}" type="datetimeFigureOut">
              <a:rPr lang="nb-NO" smtClean="0"/>
              <a:t>01.11.2024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BEFFC2C-2D49-400C-825D-0F3709177986}" type="slidenum">
              <a:rPr lang="nb-NO" smtClean="0"/>
              <a:t>‹#›</a:t>
            </a:fld>
            <a:endParaRPr lang="nb-NO"/>
          </a:p>
        </p:txBody>
      </p:sp>
    </p:spTree>
    <p:extLst>
      <p:ext uri="{BB962C8B-B14F-4D97-AF65-F5344CB8AC3E}">
        <p14:creationId xmlns:p14="http://schemas.microsoft.com/office/powerpoint/2010/main" val="449316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A2822698-80DA-41B6-B891-0D0BA21AFF2B}" type="datetimeFigureOut">
              <a:rPr lang="nb-NO" smtClean="0"/>
              <a:t>01.11.2024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BEFFC2C-2D49-400C-825D-0F3709177986}" type="slidenum">
              <a:rPr lang="nb-NO" smtClean="0"/>
              <a:t>‹#›</a:t>
            </a:fld>
            <a:endParaRPr lang="nb-NO"/>
          </a:p>
        </p:txBody>
      </p:sp>
    </p:spTree>
    <p:extLst>
      <p:ext uri="{BB962C8B-B14F-4D97-AF65-F5344CB8AC3E}">
        <p14:creationId xmlns:p14="http://schemas.microsoft.com/office/powerpoint/2010/main" val="2231968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822698-80DA-41B6-B891-0D0BA21AFF2B}" type="datetimeFigureOut">
              <a:rPr lang="nb-NO" smtClean="0"/>
              <a:t>01.11.2024</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FFC2C-2D49-400C-825D-0F3709177986}" type="slidenum">
              <a:rPr lang="nb-NO" smtClean="0"/>
              <a:t>‹#›</a:t>
            </a:fld>
            <a:endParaRPr lang="nb-NO"/>
          </a:p>
        </p:txBody>
      </p:sp>
    </p:spTree>
    <p:extLst>
      <p:ext uri="{BB962C8B-B14F-4D97-AF65-F5344CB8AC3E}">
        <p14:creationId xmlns:p14="http://schemas.microsoft.com/office/powerpoint/2010/main" val="4250179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0"/>
            <a:chOff x="0" y="0"/>
            <a:chExt cx="12192000" cy="6858000"/>
          </a:xfrm>
        </p:grpSpPr>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20862"/>
            </a:xfrm>
            <a:prstGeom prst="rect">
              <a:avLst/>
            </a:prstGeom>
          </p:spPr>
        </p:pic>
        <p:pic>
          <p:nvPicPr>
            <p:cNvPr id="6"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94058"/>
              <a:ext cx="12192000" cy="963942"/>
            </a:xfrm>
            <a:prstGeom prst="rect">
              <a:avLst/>
            </a:prstGeom>
          </p:spPr>
        </p:pic>
        <p:pic>
          <p:nvPicPr>
            <p:cNvPr id="13" name="Picture 12"/>
            <p:cNvPicPr/>
            <p:nvPr/>
          </p:nvPicPr>
          <p:blipFill>
            <a:blip r:embed="rId4"/>
            <a:stretch>
              <a:fillRect/>
            </a:stretch>
          </p:blipFill>
          <p:spPr>
            <a:xfrm>
              <a:off x="10947399" y="31241"/>
              <a:ext cx="882651" cy="858379"/>
            </a:xfrm>
            <a:prstGeom prst="rect">
              <a:avLst/>
            </a:prstGeom>
          </p:spPr>
        </p:pic>
      </p:grpSp>
      <p:sp>
        <p:nvSpPr>
          <p:cNvPr id="12" name="TekstSylinder 11"/>
          <p:cNvSpPr txBox="1"/>
          <p:nvPr/>
        </p:nvSpPr>
        <p:spPr>
          <a:xfrm>
            <a:off x="7665804" y="5960530"/>
            <a:ext cx="4281408" cy="830997"/>
          </a:xfrm>
          <a:prstGeom prst="rect">
            <a:avLst/>
          </a:prstGeom>
          <a:noFill/>
        </p:spPr>
        <p:txBody>
          <a:bodyPr wrap="square" rtlCol="0">
            <a:spAutoFit/>
          </a:bodyPr>
          <a:lstStyle/>
          <a:p>
            <a:r>
              <a:rPr lang="nb-NO" sz="2400" b="1" dirty="0">
                <a:solidFill>
                  <a:schemeClr val="bg1"/>
                </a:solidFill>
              </a:rPr>
              <a:t>4 November 2024</a:t>
            </a:r>
          </a:p>
          <a:p>
            <a:r>
              <a:rPr lang="nb-NO" sz="2400" b="1" dirty="0">
                <a:solidFill>
                  <a:schemeClr val="bg1"/>
                </a:solidFill>
              </a:rPr>
              <a:t>IHO Director – Luigi SINAPI</a:t>
            </a:r>
          </a:p>
        </p:txBody>
      </p:sp>
      <p:sp>
        <p:nvSpPr>
          <p:cNvPr id="3" name="TextBox 2"/>
          <p:cNvSpPr txBox="1"/>
          <p:nvPr/>
        </p:nvSpPr>
        <p:spPr>
          <a:xfrm>
            <a:off x="943276" y="1468468"/>
            <a:ext cx="10664792" cy="2985433"/>
          </a:xfrm>
          <a:prstGeom prst="rect">
            <a:avLst/>
          </a:prstGeom>
          <a:noFill/>
        </p:spPr>
        <p:txBody>
          <a:bodyPr wrap="square" rtlCol="0">
            <a:spAutoFit/>
          </a:bodyPr>
          <a:lstStyle/>
          <a:p>
            <a:r>
              <a:rPr lang="en-US" sz="4000" b="1" dirty="0">
                <a:solidFill>
                  <a:srgbClr val="002060"/>
                </a:solidFill>
              </a:rPr>
              <a:t>GGC41</a:t>
            </a:r>
          </a:p>
          <a:p>
            <a:r>
              <a:rPr lang="en-US" sz="4000" b="1" dirty="0">
                <a:solidFill>
                  <a:srgbClr val="002060"/>
                </a:solidFill>
              </a:rPr>
              <a:t>Item 2.1 </a:t>
            </a:r>
          </a:p>
          <a:p>
            <a:endParaRPr lang="en-US" sz="3600" b="1" dirty="0">
              <a:solidFill>
                <a:srgbClr val="002060"/>
              </a:solidFill>
            </a:endParaRPr>
          </a:p>
          <a:p>
            <a:r>
              <a:rPr lang="en-US" sz="7200" b="1" dirty="0">
                <a:solidFill>
                  <a:srgbClr val="002060"/>
                </a:solidFill>
              </a:rPr>
              <a:t>IHO update</a:t>
            </a:r>
          </a:p>
        </p:txBody>
      </p:sp>
    </p:spTree>
    <p:extLst>
      <p:ext uri="{BB962C8B-B14F-4D97-AF65-F5344CB8AC3E}">
        <p14:creationId xmlns:p14="http://schemas.microsoft.com/office/powerpoint/2010/main" val="1006143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pic>
          <p:nvPicPr>
            <p:cNvPr id="8"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94058"/>
              <a:ext cx="12192000" cy="963942"/>
            </a:xfrm>
            <a:prstGeom prst="rect">
              <a:avLst/>
            </a:prstGeom>
          </p:spPr>
        </p:pic>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95252"/>
            </a:xfrm>
            <a:prstGeom prst="rect">
              <a:avLst/>
            </a:prstGeom>
          </p:spPr>
        </p:pic>
        <p:pic>
          <p:nvPicPr>
            <p:cNvPr id="7" name="Picture 6"/>
            <p:cNvPicPr/>
            <p:nvPr/>
          </p:nvPicPr>
          <p:blipFill>
            <a:blip r:embed="rId4"/>
            <a:stretch>
              <a:fillRect/>
            </a:stretch>
          </p:blipFill>
          <p:spPr>
            <a:xfrm>
              <a:off x="11401539" y="6101221"/>
              <a:ext cx="519527" cy="505241"/>
            </a:xfrm>
            <a:prstGeom prst="rect">
              <a:avLst/>
            </a:prstGeom>
          </p:spPr>
        </p:pic>
        <p:pic>
          <p:nvPicPr>
            <p:cNvPr id="9" name="Picture 8" descr="G:\New_Logo-WPE\New_Logo\High_quality_for_printing\Logo_Complete_English\IHO_Logo_CMYK_Complete_EN@10x-10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1267" y="6103683"/>
              <a:ext cx="1521883" cy="507294"/>
            </a:xfrm>
            <a:prstGeom prst="rect">
              <a:avLst/>
            </a:prstGeom>
            <a:noFill/>
            <a:ln>
              <a:noFill/>
            </a:ln>
          </p:spPr>
        </p:pic>
        <p:pic>
          <p:nvPicPr>
            <p:cNvPr id="10" name="Picture 9" descr="gebco-text.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137" y="6029636"/>
              <a:ext cx="733425" cy="692785"/>
            </a:xfrm>
            <a:prstGeom prst="rect">
              <a:avLst/>
            </a:prstGeom>
            <a:noFill/>
            <a:ln>
              <a:noFill/>
            </a:ln>
          </p:spPr>
        </p:pic>
      </p:grpSp>
      <p:sp>
        <p:nvSpPr>
          <p:cNvPr id="11" name="TextBox 10"/>
          <p:cNvSpPr txBox="1"/>
          <p:nvPr/>
        </p:nvSpPr>
        <p:spPr>
          <a:xfrm>
            <a:off x="211137" y="653225"/>
            <a:ext cx="11709929" cy="941796"/>
          </a:xfrm>
          <a:prstGeom prst="rect">
            <a:avLst/>
          </a:prstGeom>
          <a:noFill/>
        </p:spPr>
        <p:txBody>
          <a:bodyPr wrap="square" rtlCol="0">
            <a:spAutoFit/>
          </a:bodyPr>
          <a:lstStyle/>
          <a:p>
            <a:pPr algn="just">
              <a:lnSpc>
                <a:spcPct val="115000"/>
              </a:lnSpc>
            </a:pPr>
            <a:r>
              <a:rPr lang="en-US" sz="4800" b="1" dirty="0">
                <a:latin typeface="Calibri" panose="020F0502020204030204" pitchFamily="34" charset="0"/>
                <a:ea typeface="Times New Roman" panose="02020603050405020304" pitchFamily="18" charset="0"/>
                <a:cs typeface="Calibri" panose="020F0502020204030204" pitchFamily="34" charset="0"/>
              </a:rPr>
              <a:t>IHO activities/initiatives of interest of GGC  </a:t>
            </a:r>
            <a:endParaRPr lang="en-US" sz="4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p:cNvSpPr txBox="1"/>
          <p:nvPr/>
        </p:nvSpPr>
        <p:spPr>
          <a:xfrm>
            <a:off x="270934" y="1459442"/>
            <a:ext cx="11709929" cy="5262979"/>
          </a:xfrm>
          <a:prstGeom prst="rect">
            <a:avLst/>
          </a:prstGeom>
          <a:noFill/>
        </p:spPr>
        <p:txBody>
          <a:bodyPr wrap="square" rtlCol="0">
            <a:spAutoFit/>
          </a:bodyPr>
          <a:lstStyle/>
          <a:p>
            <a:pPr marL="514350" indent="-514350">
              <a:buAutoNum type="alphaUcPeriod"/>
            </a:pPr>
            <a:r>
              <a:rPr lang="en-US" sz="2800" dirty="0">
                <a:solidFill>
                  <a:srgbClr val="002060"/>
                </a:solidFill>
              </a:rPr>
              <a:t>IHO Strategic Plan Review Working Group (SPRWG) to review the IHO Strategic Plan (2027-2023)</a:t>
            </a:r>
          </a:p>
          <a:p>
            <a:pPr marL="514350" indent="-514350">
              <a:buAutoNum type="alphaUcPeriod"/>
            </a:pPr>
            <a:endParaRPr lang="en-US" sz="2800" dirty="0">
              <a:solidFill>
                <a:srgbClr val="002060"/>
              </a:solidFill>
            </a:endParaRPr>
          </a:p>
          <a:p>
            <a:pPr marL="514350" indent="-514350">
              <a:buAutoNum type="alphaUcPeriod"/>
            </a:pPr>
            <a:r>
              <a:rPr lang="en-US" sz="2800" dirty="0">
                <a:solidFill>
                  <a:srgbClr val="002060"/>
                </a:solidFill>
              </a:rPr>
              <a:t>IHO Fund Generation Project Team to explore options for the establishment of alternative funding for the IHO Capacity Building and GEBCO</a:t>
            </a:r>
          </a:p>
          <a:p>
            <a:pPr marL="514350" indent="-514350">
              <a:buAutoNum type="alphaUcPeriod"/>
            </a:pPr>
            <a:endParaRPr lang="en-US" sz="2800" dirty="0">
              <a:solidFill>
                <a:srgbClr val="002060"/>
              </a:solidFill>
            </a:endParaRPr>
          </a:p>
          <a:p>
            <a:pPr marL="514350" indent="-514350">
              <a:buAutoNum type="alphaUcPeriod"/>
            </a:pPr>
            <a:r>
              <a:rPr lang="en-US" sz="2800" dirty="0">
                <a:solidFill>
                  <a:srgbClr val="002060"/>
                </a:solidFill>
              </a:rPr>
              <a:t>IRCC-17 planned in Monaco from 3 to 5 June 2025 </a:t>
            </a:r>
          </a:p>
          <a:p>
            <a:pPr marL="514350" indent="-514350">
              <a:buAutoNum type="alphaUcPeriod"/>
            </a:pPr>
            <a:endParaRPr lang="en-US" sz="2800" dirty="0">
              <a:solidFill>
                <a:srgbClr val="002060"/>
              </a:solidFill>
            </a:endParaRPr>
          </a:p>
          <a:p>
            <a:pPr marL="514350" indent="-514350">
              <a:buAutoNum type="alphaUcPeriod"/>
            </a:pPr>
            <a:r>
              <a:rPr lang="en-US" sz="2800" dirty="0">
                <a:solidFill>
                  <a:srgbClr val="002060"/>
                </a:solidFill>
              </a:rPr>
              <a:t>BLUE ECONOMY &amp; FINANCE FORUM 2025 (Monaco, 7-8 June 2025) &amp; U.N. OCEAN CONFERENCE 25 – UNOC25 (Nice, 9-13 June 2025)</a:t>
            </a:r>
          </a:p>
          <a:p>
            <a:endParaRPr lang="en-US" sz="2800" dirty="0">
              <a:solidFill>
                <a:srgbClr val="002060"/>
              </a:solidFill>
            </a:endParaRPr>
          </a:p>
          <a:p>
            <a:endParaRPr lang="en-US" sz="2800" dirty="0">
              <a:solidFill>
                <a:srgbClr val="002060"/>
              </a:solidFill>
            </a:endParaRPr>
          </a:p>
        </p:txBody>
      </p:sp>
    </p:spTree>
    <p:extLst>
      <p:ext uri="{BB962C8B-B14F-4D97-AF65-F5344CB8AC3E}">
        <p14:creationId xmlns:p14="http://schemas.microsoft.com/office/powerpoint/2010/main" val="1861657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pic>
          <p:nvPicPr>
            <p:cNvPr id="8"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94058"/>
              <a:ext cx="12192000" cy="963942"/>
            </a:xfrm>
            <a:prstGeom prst="rect">
              <a:avLst/>
            </a:prstGeom>
          </p:spPr>
        </p:pic>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95252"/>
            </a:xfrm>
            <a:prstGeom prst="rect">
              <a:avLst/>
            </a:prstGeom>
          </p:spPr>
        </p:pic>
        <p:pic>
          <p:nvPicPr>
            <p:cNvPr id="7" name="Picture 6"/>
            <p:cNvPicPr/>
            <p:nvPr/>
          </p:nvPicPr>
          <p:blipFill>
            <a:blip r:embed="rId4"/>
            <a:stretch>
              <a:fillRect/>
            </a:stretch>
          </p:blipFill>
          <p:spPr>
            <a:xfrm>
              <a:off x="11401539" y="6101221"/>
              <a:ext cx="519527" cy="505241"/>
            </a:xfrm>
            <a:prstGeom prst="rect">
              <a:avLst/>
            </a:prstGeom>
          </p:spPr>
        </p:pic>
        <p:pic>
          <p:nvPicPr>
            <p:cNvPr id="9" name="Picture 8" descr="G:\New_Logo-WPE\New_Logo\High_quality_for_printing\Logo_Complete_English\IHO_Logo_CMYK_Complete_EN@10x-10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1267" y="6103683"/>
              <a:ext cx="1521883" cy="507294"/>
            </a:xfrm>
            <a:prstGeom prst="rect">
              <a:avLst/>
            </a:prstGeom>
            <a:noFill/>
            <a:ln>
              <a:noFill/>
            </a:ln>
          </p:spPr>
        </p:pic>
        <p:pic>
          <p:nvPicPr>
            <p:cNvPr id="10" name="Picture 9" descr="gebco-text.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137" y="6029636"/>
              <a:ext cx="733425" cy="692785"/>
            </a:xfrm>
            <a:prstGeom prst="rect">
              <a:avLst/>
            </a:prstGeom>
            <a:noFill/>
            <a:ln>
              <a:noFill/>
            </a:ln>
          </p:spPr>
        </p:pic>
      </p:grpSp>
      <p:sp>
        <p:nvSpPr>
          <p:cNvPr id="11" name="TextBox 10"/>
          <p:cNvSpPr txBox="1"/>
          <p:nvPr/>
        </p:nvSpPr>
        <p:spPr>
          <a:xfrm>
            <a:off x="261237" y="707734"/>
            <a:ext cx="11709929" cy="830997"/>
          </a:xfrm>
          <a:prstGeom prst="rect">
            <a:avLst/>
          </a:prstGeom>
          <a:noFill/>
        </p:spPr>
        <p:txBody>
          <a:bodyPr wrap="square" rtlCol="0">
            <a:spAutoFit/>
          </a:bodyPr>
          <a:lstStyle/>
          <a:p>
            <a:r>
              <a:rPr lang="en-US" sz="4800" b="1" dirty="0"/>
              <a:t>IHO Outreach</a:t>
            </a:r>
            <a:endParaRPr lang="en-US" sz="4800" dirty="0"/>
          </a:p>
        </p:txBody>
      </p:sp>
      <p:sp>
        <p:nvSpPr>
          <p:cNvPr id="13" name="TextBox 12"/>
          <p:cNvSpPr txBox="1"/>
          <p:nvPr/>
        </p:nvSpPr>
        <p:spPr>
          <a:xfrm>
            <a:off x="261237" y="1502986"/>
            <a:ext cx="4880515" cy="4493538"/>
          </a:xfrm>
          <a:prstGeom prst="rect">
            <a:avLst/>
          </a:prstGeom>
          <a:noFill/>
        </p:spPr>
        <p:txBody>
          <a:bodyPr wrap="square" rtlCol="0">
            <a:spAutoFit/>
          </a:bodyPr>
          <a:lstStyle/>
          <a:p>
            <a:pPr marL="342900" indent="-342900">
              <a:buFont typeface="Arial" panose="020B0604020202020204" pitchFamily="34" charset="0"/>
              <a:buChar char="•"/>
            </a:pPr>
            <a:r>
              <a:rPr lang="en-US" sz="2600" u="sng" dirty="0"/>
              <a:t>World Hydrography Day 2025 motto proposal:</a:t>
            </a:r>
          </a:p>
          <a:p>
            <a:pPr marL="339725">
              <a:tabLst>
                <a:tab pos="457200" algn="l"/>
              </a:tabLst>
            </a:pPr>
            <a:r>
              <a:rPr lang="en-US" sz="2600" dirty="0"/>
              <a:t>“</a:t>
            </a:r>
            <a:r>
              <a:rPr lang="en-US" sz="2600" b="1" dirty="0"/>
              <a:t>SEABED MAPPING: ENABLING OCEAN ACTION </a:t>
            </a:r>
            <a:r>
              <a:rPr lang="en-US" sz="2600" dirty="0"/>
              <a:t>(IHO CL to be issued soon)</a:t>
            </a:r>
            <a:endParaRPr lang="en-US" sz="2600" u="sng" dirty="0"/>
          </a:p>
          <a:p>
            <a:pPr marL="342900" indent="-342900">
              <a:buFont typeface="Arial" panose="020B0604020202020204" pitchFamily="34" charset="0"/>
              <a:buChar char="•"/>
            </a:pPr>
            <a:endParaRPr lang="en-US" sz="2000" u="sng" dirty="0"/>
          </a:p>
          <a:p>
            <a:pPr marL="342900" indent="-342900">
              <a:buFont typeface="Arial" panose="020B0604020202020204" pitchFamily="34" charset="0"/>
              <a:buChar char="•"/>
            </a:pPr>
            <a:r>
              <a:rPr lang="en-US" sz="2600" u="sng" dirty="0"/>
              <a:t>IHO Public Relations and Communication (PRC) policy</a:t>
            </a:r>
          </a:p>
          <a:p>
            <a:pPr marL="341313" indent="-341313"/>
            <a:r>
              <a:rPr lang="en-US" sz="2600" dirty="0"/>
              <a:t>     </a:t>
            </a:r>
            <a:r>
              <a:rPr lang="en-US" sz="2600" i="1" dirty="0"/>
              <a:t>LinkedIn page passed 10,000 followers in October 2024 </a:t>
            </a:r>
          </a:p>
          <a:p>
            <a:pPr marL="342900" indent="-342900">
              <a:buFont typeface="Arial" panose="020B0604020202020204" pitchFamily="34" charset="0"/>
              <a:buChar char="•"/>
            </a:pPr>
            <a:endParaRPr lang="en-US" sz="2600" dirty="0"/>
          </a:p>
        </p:txBody>
      </p:sp>
      <p:pic>
        <p:nvPicPr>
          <p:cNvPr id="6" name="Picture 5">
            <a:extLst>
              <a:ext uri="{FF2B5EF4-FFF2-40B4-BE49-F238E27FC236}">
                <a16:creationId xmlns:a16="http://schemas.microsoft.com/office/drawing/2014/main" id="{E5E1007D-85AD-1A20-B7DA-41176ADB0E0E}"/>
              </a:ext>
            </a:extLst>
          </p:cNvPr>
          <p:cNvPicPr>
            <a:picLocks noChangeAspect="1"/>
          </p:cNvPicPr>
          <p:nvPr/>
        </p:nvPicPr>
        <p:blipFill>
          <a:blip r:embed="rId7"/>
          <a:srcRect l="22151" t="21395" r="7864" b="28172"/>
          <a:stretch/>
        </p:blipFill>
        <p:spPr>
          <a:xfrm>
            <a:off x="5191852" y="2710452"/>
            <a:ext cx="6989931" cy="2833394"/>
          </a:xfrm>
          <a:prstGeom prst="rect">
            <a:avLst/>
          </a:prstGeom>
        </p:spPr>
      </p:pic>
      <p:sp>
        <p:nvSpPr>
          <p:cNvPr id="15" name="TextBox 14">
            <a:extLst>
              <a:ext uri="{FF2B5EF4-FFF2-40B4-BE49-F238E27FC236}">
                <a16:creationId xmlns:a16="http://schemas.microsoft.com/office/drawing/2014/main" id="{95A9B4B9-0AD0-452D-1B35-6ABB396C2EB5}"/>
              </a:ext>
            </a:extLst>
          </p:cNvPr>
          <p:cNvSpPr txBox="1"/>
          <p:nvPr/>
        </p:nvSpPr>
        <p:spPr>
          <a:xfrm>
            <a:off x="5531414" y="1368278"/>
            <a:ext cx="6469910" cy="1815882"/>
          </a:xfrm>
          <a:prstGeom prst="rect">
            <a:avLst/>
          </a:prstGeom>
          <a:noFill/>
        </p:spPr>
        <p:txBody>
          <a:bodyPr wrap="square">
            <a:spAutoFit/>
          </a:bodyPr>
          <a:lstStyle/>
          <a:p>
            <a:r>
              <a:rPr lang="en-US" sz="2800" u="sng" dirty="0"/>
              <a:t>INTERNATIONAL HYDROGRAPHIC REVIEW</a:t>
            </a:r>
            <a:endParaRPr lang="en-US" sz="2800" dirty="0"/>
          </a:p>
          <a:p>
            <a:pPr indent="287338"/>
            <a:r>
              <a:rPr lang="en-US" sz="2800" i="1" dirty="0"/>
              <a:t>          Editor: Dr Patrick Westfeld</a:t>
            </a:r>
          </a:p>
          <a:p>
            <a:pPr indent="287338"/>
            <a:r>
              <a:rPr lang="en-US" sz="2800" i="1" dirty="0"/>
              <a:t>         WEBSITE: https://ihr.iho.int/</a:t>
            </a:r>
          </a:p>
          <a:p>
            <a:pPr indent="287338"/>
            <a:endParaRPr lang="en-US" sz="2800" i="1" dirty="0"/>
          </a:p>
        </p:txBody>
      </p:sp>
    </p:spTree>
    <p:extLst>
      <p:ext uri="{BB962C8B-B14F-4D97-AF65-F5344CB8AC3E}">
        <p14:creationId xmlns:p14="http://schemas.microsoft.com/office/powerpoint/2010/main" val="2389474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pic>
          <p:nvPicPr>
            <p:cNvPr id="8" name="Bil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94058"/>
              <a:ext cx="12192000" cy="963942"/>
            </a:xfrm>
            <a:prstGeom prst="rect">
              <a:avLst/>
            </a:prstGeom>
          </p:spPr>
        </p:pic>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95252"/>
            </a:xfrm>
            <a:prstGeom prst="rect">
              <a:avLst/>
            </a:prstGeom>
          </p:spPr>
        </p:pic>
        <p:pic>
          <p:nvPicPr>
            <p:cNvPr id="7" name="Picture 6"/>
            <p:cNvPicPr/>
            <p:nvPr/>
          </p:nvPicPr>
          <p:blipFill>
            <a:blip r:embed="rId3"/>
            <a:stretch>
              <a:fillRect/>
            </a:stretch>
          </p:blipFill>
          <p:spPr>
            <a:xfrm>
              <a:off x="11401539" y="6101221"/>
              <a:ext cx="519527" cy="505241"/>
            </a:xfrm>
            <a:prstGeom prst="rect">
              <a:avLst/>
            </a:prstGeom>
          </p:spPr>
        </p:pic>
        <p:pic>
          <p:nvPicPr>
            <p:cNvPr id="9" name="Picture 8" descr="G:\New_Logo-WPE\New_Logo\High_quality_for_printing\Logo_Complete_English\IHO_Logo_CMYK_Complete_EN@10x-10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1267" y="6103683"/>
              <a:ext cx="1521883" cy="507294"/>
            </a:xfrm>
            <a:prstGeom prst="rect">
              <a:avLst/>
            </a:prstGeom>
            <a:noFill/>
            <a:ln>
              <a:noFill/>
            </a:ln>
          </p:spPr>
        </p:pic>
        <p:pic>
          <p:nvPicPr>
            <p:cNvPr id="10" name="Picture 9" descr="gebco-text.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137" y="6029636"/>
              <a:ext cx="733425" cy="692785"/>
            </a:xfrm>
            <a:prstGeom prst="rect">
              <a:avLst/>
            </a:prstGeom>
            <a:noFill/>
            <a:ln>
              <a:noFill/>
            </a:ln>
          </p:spPr>
        </p:pic>
      </p:grpSp>
      <p:sp>
        <p:nvSpPr>
          <p:cNvPr id="11" name="TextBox 10"/>
          <p:cNvSpPr txBox="1"/>
          <p:nvPr/>
        </p:nvSpPr>
        <p:spPr>
          <a:xfrm>
            <a:off x="328099" y="874223"/>
            <a:ext cx="11709929" cy="830997"/>
          </a:xfrm>
          <a:prstGeom prst="rect">
            <a:avLst/>
          </a:prstGeom>
          <a:noFill/>
        </p:spPr>
        <p:txBody>
          <a:bodyPr wrap="square" rtlCol="0">
            <a:spAutoFit/>
          </a:bodyPr>
          <a:lstStyle/>
          <a:p>
            <a:r>
              <a:rPr lang="en-US" sz="4800" b="1" dirty="0"/>
              <a:t>Action Requested of the GGC</a:t>
            </a:r>
            <a:endParaRPr lang="en-US" sz="4800" dirty="0"/>
          </a:p>
        </p:txBody>
      </p:sp>
      <p:sp>
        <p:nvSpPr>
          <p:cNvPr id="12" name="TextBox 11"/>
          <p:cNvSpPr txBox="1"/>
          <p:nvPr/>
        </p:nvSpPr>
        <p:spPr>
          <a:xfrm>
            <a:off x="328099" y="1579188"/>
            <a:ext cx="10521032" cy="523220"/>
          </a:xfrm>
          <a:prstGeom prst="rect">
            <a:avLst/>
          </a:prstGeom>
          <a:noFill/>
        </p:spPr>
        <p:txBody>
          <a:bodyPr wrap="square" rtlCol="0">
            <a:spAutoFit/>
          </a:bodyPr>
          <a:lstStyle/>
          <a:p>
            <a:r>
              <a:rPr lang="en-US" sz="2800" b="1" dirty="0">
                <a:solidFill>
                  <a:srgbClr val="002060"/>
                </a:solidFill>
              </a:rPr>
              <a:t>GGC41 is invited to:</a:t>
            </a:r>
          </a:p>
        </p:txBody>
      </p:sp>
      <p:sp>
        <p:nvSpPr>
          <p:cNvPr id="13" name="TextBox 12"/>
          <p:cNvSpPr txBox="1"/>
          <p:nvPr/>
        </p:nvSpPr>
        <p:spPr>
          <a:xfrm>
            <a:off x="328099" y="2148652"/>
            <a:ext cx="11613057" cy="3970318"/>
          </a:xfrm>
          <a:prstGeom prst="rect">
            <a:avLst/>
          </a:prstGeom>
          <a:noFill/>
        </p:spPr>
        <p:txBody>
          <a:bodyPr wrap="square" rtlCol="0">
            <a:spAutoFit/>
          </a:bodyPr>
          <a:lstStyle/>
          <a:p>
            <a:pPr marL="285750" indent="-285750">
              <a:buFont typeface="Arial" panose="020B0604020202020204" pitchFamily="34" charset="0"/>
              <a:buChar char="•"/>
            </a:pPr>
            <a:r>
              <a:rPr lang="en-US" sz="2800" b="1" dirty="0"/>
              <a:t>Note this Report</a:t>
            </a:r>
          </a:p>
          <a:p>
            <a:pPr marL="285750" indent="-285750">
              <a:buFont typeface="Arial" panose="020B0604020202020204" pitchFamily="34" charset="0"/>
              <a:buChar char="•"/>
            </a:pPr>
            <a:r>
              <a:rPr lang="en-US" sz="2800" b="1" dirty="0"/>
              <a:t>Take into consideration the Decision C8/57 on the review of the IHO Strategic Plan (IHO CL 38/2024 - Invitation to participate in the Strategic Plan Review Working Group refer)</a:t>
            </a:r>
          </a:p>
          <a:p>
            <a:pPr marL="285750" indent="-285750">
              <a:buFont typeface="Arial" panose="020B0604020202020204" pitchFamily="34" charset="0"/>
              <a:buChar char="•"/>
            </a:pPr>
            <a:r>
              <a:rPr lang="en-US" sz="2800" b="1" dirty="0"/>
              <a:t>Consider a qualified GGC participation and/or propose new source of contributions to the IHO Project Team on “</a:t>
            </a:r>
            <a:r>
              <a:rPr lang="en-US" sz="2800" b="1" i="1" dirty="0"/>
              <a:t>Fund Generation of IHO’ Projects Initiatives</a:t>
            </a:r>
            <a:r>
              <a:rPr lang="en-US" sz="2800" b="1" dirty="0"/>
              <a:t>”</a:t>
            </a:r>
          </a:p>
          <a:p>
            <a:pPr marL="285750" indent="-285750">
              <a:buFont typeface="Arial" panose="020B0604020202020204" pitchFamily="34" charset="0"/>
              <a:buChar char="•"/>
            </a:pPr>
            <a:r>
              <a:rPr lang="en-US" sz="2800" b="1" dirty="0"/>
              <a:t>Take any other actions as considered appropriate.</a:t>
            </a:r>
          </a:p>
          <a:p>
            <a:pPr marL="285750" indent="-285750">
              <a:buFont typeface="Arial" panose="020B0604020202020204" pitchFamily="34" charset="0"/>
              <a:buChar char="•"/>
            </a:pPr>
            <a:endParaRPr lang="en-US" sz="2800" b="1" dirty="0">
              <a:highlight>
                <a:srgbClr val="FFFF00"/>
              </a:highlight>
            </a:endParaRPr>
          </a:p>
        </p:txBody>
      </p:sp>
    </p:spTree>
    <p:extLst>
      <p:ext uri="{BB962C8B-B14F-4D97-AF65-F5344CB8AC3E}">
        <p14:creationId xmlns:p14="http://schemas.microsoft.com/office/powerpoint/2010/main" val="804472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9EE86-DEE7-26AF-5E3D-0D8A308AA826}"/>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FE9E7995-D426-66CC-CB61-98051ADB4F2B}"/>
              </a:ext>
            </a:extLst>
          </p:cNvPr>
          <p:cNvGrpSpPr/>
          <p:nvPr/>
        </p:nvGrpSpPr>
        <p:grpSpPr>
          <a:xfrm>
            <a:off x="0" y="0"/>
            <a:ext cx="12192000" cy="6858000"/>
            <a:chOff x="0" y="0"/>
            <a:chExt cx="12192000" cy="6858000"/>
          </a:xfrm>
        </p:grpSpPr>
        <p:pic>
          <p:nvPicPr>
            <p:cNvPr id="8" name="Bilde 5">
              <a:extLst>
                <a:ext uri="{FF2B5EF4-FFF2-40B4-BE49-F238E27FC236}">
                  <a16:creationId xmlns:a16="http://schemas.microsoft.com/office/drawing/2014/main" id="{085158BC-877F-0FB5-C544-E457E5441D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94058"/>
              <a:ext cx="12192000" cy="963942"/>
            </a:xfrm>
            <a:prstGeom prst="rect">
              <a:avLst/>
            </a:prstGeom>
          </p:spPr>
        </p:pic>
        <p:pic>
          <p:nvPicPr>
            <p:cNvPr id="4" name="Bilde 3">
              <a:extLst>
                <a:ext uri="{FF2B5EF4-FFF2-40B4-BE49-F238E27FC236}">
                  <a16:creationId xmlns:a16="http://schemas.microsoft.com/office/drawing/2014/main" id="{E940A47D-3911-444E-046D-59765CADEB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95252"/>
            </a:xfrm>
            <a:prstGeom prst="rect">
              <a:avLst/>
            </a:prstGeom>
          </p:spPr>
        </p:pic>
        <p:pic>
          <p:nvPicPr>
            <p:cNvPr id="7" name="Picture 6">
              <a:extLst>
                <a:ext uri="{FF2B5EF4-FFF2-40B4-BE49-F238E27FC236}">
                  <a16:creationId xmlns:a16="http://schemas.microsoft.com/office/drawing/2014/main" id="{DDA99A4D-30E6-8FB3-7DD6-73971AB14CCF}"/>
                </a:ext>
              </a:extLst>
            </p:cNvPr>
            <p:cNvPicPr/>
            <p:nvPr/>
          </p:nvPicPr>
          <p:blipFill>
            <a:blip r:embed="rId3"/>
            <a:stretch>
              <a:fillRect/>
            </a:stretch>
          </p:blipFill>
          <p:spPr>
            <a:xfrm>
              <a:off x="11401539" y="6101221"/>
              <a:ext cx="519527" cy="505241"/>
            </a:xfrm>
            <a:prstGeom prst="rect">
              <a:avLst/>
            </a:prstGeom>
          </p:spPr>
        </p:pic>
        <p:pic>
          <p:nvPicPr>
            <p:cNvPr id="9" name="Picture 8" descr="G:\New_Logo-WPE\New_Logo\High_quality_for_printing\Logo_Complete_English\IHO_Logo_CMYK_Complete_EN@10x-100.jpg">
              <a:extLst>
                <a:ext uri="{FF2B5EF4-FFF2-40B4-BE49-F238E27FC236}">
                  <a16:creationId xmlns:a16="http://schemas.microsoft.com/office/drawing/2014/main" id="{3014AD5F-DFF9-1B50-B00E-75EBD1B69E8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1267" y="6103683"/>
              <a:ext cx="1521883" cy="507294"/>
            </a:xfrm>
            <a:prstGeom prst="rect">
              <a:avLst/>
            </a:prstGeom>
            <a:noFill/>
            <a:ln>
              <a:noFill/>
            </a:ln>
          </p:spPr>
        </p:pic>
        <p:pic>
          <p:nvPicPr>
            <p:cNvPr id="10" name="Picture 9" descr="gebco-text.png">
              <a:extLst>
                <a:ext uri="{FF2B5EF4-FFF2-40B4-BE49-F238E27FC236}">
                  <a16:creationId xmlns:a16="http://schemas.microsoft.com/office/drawing/2014/main" id="{251CADE6-6041-58FE-926E-67E6CDE5157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137" y="6029636"/>
              <a:ext cx="733425" cy="692785"/>
            </a:xfrm>
            <a:prstGeom prst="rect">
              <a:avLst/>
            </a:prstGeom>
            <a:noFill/>
            <a:ln>
              <a:noFill/>
            </a:ln>
          </p:spPr>
        </p:pic>
      </p:grpSp>
      <p:sp>
        <p:nvSpPr>
          <p:cNvPr id="11" name="TextBox 10">
            <a:extLst>
              <a:ext uri="{FF2B5EF4-FFF2-40B4-BE49-F238E27FC236}">
                <a16:creationId xmlns:a16="http://schemas.microsoft.com/office/drawing/2014/main" id="{9DBF096D-425E-C80C-A84F-6D8A44AB58C5}"/>
              </a:ext>
            </a:extLst>
          </p:cNvPr>
          <p:cNvSpPr txBox="1"/>
          <p:nvPr/>
        </p:nvSpPr>
        <p:spPr>
          <a:xfrm>
            <a:off x="241035" y="709987"/>
            <a:ext cx="11709929" cy="1569660"/>
          </a:xfrm>
          <a:prstGeom prst="rect">
            <a:avLst/>
          </a:prstGeom>
          <a:noFill/>
        </p:spPr>
        <p:txBody>
          <a:bodyPr wrap="square" rtlCol="0">
            <a:spAutoFit/>
          </a:bodyPr>
          <a:lstStyle/>
          <a:p>
            <a:r>
              <a:rPr lang="en-US" sz="4800" b="1" dirty="0"/>
              <a:t>IHO Membership </a:t>
            </a:r>
            <a:r>
              <a:rPr lang="en-US" sz="3600" b="1" dirty="0"/>
              <a:t>(since GGC 40)</a:t>
            </a:r>
            <a:endParaRPr lang="en-US" sz="3600" dirty="0"/>
          </a:p>
          <a:p>
            <a:endParaRPr lang="en-US" sz="4800" b="1" dirty="0">
              <a:solidFill>
                <a:srgbClr val="002060"/>
              </a:solidFill>
            </a:endParaRPr>
          </a:p>
        </p:txBody>
      </p:sp>
      <p:sp>
        <p:nvSpPr>
          <p:cNvPr id="13" name="TextBox 12">
            <a:extLst>
              <a:ext uri="{FF2B5EF4-FFF2-40B4-BE49-F238E27FC236}">
                <a16:creationId xmlns:a16="http://schemas.microsoft.com/office/drawing/2014/main" id="{60AD781A-77E6-22F2-EA50-BD5DB568E1DC}"/>
              </a:ext>
            </a:extLst>
          </p:cNvPr>
          <p:cNvSpPr txBox="1"/>
          <p:nvPr/>
        </p:nvSpPr>
        <p:spPr>
          <a:xfrm>
            <a:off x="5058974" y="1393305"/>
            <a:ext cx="3719789" cy="1569660"/>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a:t>In November 2023, </a:t>
            </a:r>
            <a:r>
              <a:rPr lang="en-US" sz="2400" b="1" dirty="0"/>
              <a:t>CABO VERDE </a:t>
            </a:r>
            <a:r>
              <a:rPr lang="en-US" sz="2400" dirty="0"/>
              <a:t>became the </a:t>
            </a:r>
            <a:r>
              <a:rPr lang="en-US" sz="2400" b="1" dirty="0"/>
              <a:t>99</a:t>
            </a:r>
            <a:r>
              <a:rPr lang="en-US" sz="2400" b="1" baseline="30000" dirty="0"/>
              <a:t>th</a:t>
            </a:r>
            <a:r>
              <a:rPr lang="en-US" sz="2400" b="1" dirty="0"/>
              <a:t> IHO Member State </a:t>
            </a:r>
            <a:r>
              <a:rPr lang="en-US" sz="2400" dirty="0"/>
              <a:t>(4.033 km² land, 5.934 km² sea)</a:t>
            </a:r>
            <a:endParaRPr lang="en-US" sz="2300" dirty="0"/>
          </a:p>
        </p:txBody>
      </p:sp>
      <p:pic>
        <p:nvPicPr>
          <p:cNvPr id="5" name="Picture 4">
            <a:extLst>
              <a:ext uri="{FF2B5EF4-FFF2-40B4-BE49-F238E27FC236}">
                <a16:creationId xmlns:a16="http://schemas.microsoft.com/office/drawing/2014/main" id="{49092652-8B14-3B77-D1DF-6205FB9A8C80}"/>
              </a:ext>
            </a:extLst>
          </p:cNvPr>
          <p:cNvPicPr>
            <a:picLocks noChangeAspect="1"/>
          </p:cNvPicPr>
          <p:nvPr/>
        </p:nvPicPr>
        <p:blipFill>
          <a:blip r:embed="rId6"/>
          <a:srcRect l="22936" t="32868" r="46913" b="14601"/>
          <a:stretch/>
        </p:blipFill>
        <p:spPr>
          <a:xfrm>
            <a:off x="9482142" y="835726"/>
            <a:ext cx="2671879" cy="2618472"/>
          </a:xfrm>
          <a:prstGeom prst="rect">
            <a:avLst/>
          </a:prstGeom>
        </p:spPr>
      </p:pic>
      <p:sp>
        <p:nvSpPr>
          <p:cNvPr id="6" name="TextBox 5">
            <a:extLst>
              <a:ext uri="{FF2B5EF4-FFF2-40B4-BE49-F238E27FC236}">
                <a16:creationId xmlns:a16="http://schemas.microsoft.com/office/drawing/2014/main" id="{05AD0C4F-CA39-24AE-5A3A-1BCD6A64B165}"/>
              </a:ext>
            </a:extLst>
          </p:cNvPr>
          <p:cNvSpPr txBox="1"/>
          <p:nvPr/>
        </p:nvSpPr>
        <p:spPr>
          <a:xfrm>
            <a:off x="5187532" y="3816885"/>
            <a:ext cx="3591231" cy="1938992"/>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a:t>In May 2024, </a:t>
            </a:r>
            <a:r>
              <a:rPr lang="en-US" sz="2400" b="1" dirty="0"/>
              <a:t>KIRIBATI </a:t>
            </a:r>
            <a:r>
              <a:rPr lang="en-US" sz="2400" dirty="0"/>
              <a:t>became the </a:t>
            </a:r>
            <a:r>
              <a:rPr lang="en-US" sz="2400" b="1" dirty="0"/>
              <a:t>100</a:t>
            </a:r>
            <a:r>
              <a:rPr lang="en-US" sz="2400" b="1" baseline="30000" dirty="0"/>
              <a:t>th</a:t>
            </a:r>
            <a:r>
              <a:rPr lang="en-US" sz="2400" b="1" dirty="0"/>
              <a:t> IHO Member State </a:t>
            </a:r>
            <a:r>
              <a:rPr lang="en-US" sz="2400" dirty="0"/>
              <a:t>(</a:t>
            </a:r>
            <a:r>
              <a:rPr lang="de-DE" sz="2400" dirty="0"/>
              <a:t>811 km² </a:t>
            </a:r>
            <a:r>
              <a:rPr lang="de-DE" sz="2400" dirty="0" err="1"/>
              <a:t>land</a:t>
            </a:r>
            <a:r>
              <a:rPr lang="de-DE" sz="2400" dirty="0"/>
              <a:t>, 5,1 </a:t>
            </a:r>
            <a:r>
              <a:rPr lang="de-DE" sz="2400" dirty="0" err="1"/>
              <a:t>million</a:t>
            </a:r>
            <a:r>
              <a:rPr lang="de-DE" sz="2400" dirty="0"/>
              <a:t> km² </a:t>
            </a:r>
            <a:r>
              <a:rPr lang="de-DE" sz="2400" dirty="0" err="1"/>
              <a:t>sea</a:t>
            </a:r>
            <a:r>
              <a:rPr lang="en-US" sz="2400" dirty="0"/>
              <a:t>). </a:t>
            </a:r>
            <a:endParaRPr lang="en-US" sz="2300" dirty="0"/>
          </a:p>
        </p:txBody>
      </p:sp>
      <p:sp>
        <p:nvSpPr>
          <p:cNvPr id="12" name="Arrow: Right 11">
            <a:extLst>
              <a:ext uri="{FF2B5EF4-FFF2-40B4-BE49-F238E27FC236}">
                <a16:creationId xmlns:a16="http://schemas.microsoft.com/office/drawing/2014/main" id="{75932518-F8BC-0E4E-F045-BBD5BAA5F4B5}"/>
              </a:ext>
            </a:extLst>
          </p:cNvPr>
          <p:cNvSpPr/>
          <p:nvPr/>
        </p:nvSpPr>
        <p:spPr>
          <a:xfrm>
            <a:off x="8813553" y="1995696"/>
            <a:ext cx="676306" cy="4867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55626F00-A67F-5A4C-75B7-FC8D6F994B57}"/>
              </a:ext>
            </a:extLst>
          </p:cNvPr>
          <p:cNvPicPr>
            <a:picLocks noChangeAspect="1"/>
          </p:cNvPicPr>
          <p:nvPr/>
        </p:nvPicPr>
        <p:blipFill>
          <a:blip r:embed="rId7"/>
          <a:srcRect l="20233" t="38604" r="50269" b="8853"/>
          <a:stretch/>
        </p:blipFill>
        <p:spPr>
          <a:xfrm>
            <a:off x="9482141" y="3429000"/>
            <a:ext cx="2585811" cy="2445760"/>
          </a:xfrm>
          <a:prstGeom prst="rect">
            <a:avLst/>
          </a:prstGeom>
        </p:spPr>
      </p:pic>
      <p:sp>
        <p:nvSpPr>
          <p:cNvPr id="17" name="Arrow: Right 16">
            <a:extLst>
              <a:ext uri="{FF2B5EF4-FFF2-40B4-BE49-F238E27FC236}">
                <a16:creationId xmlns:a16="http://schemas.microsoft.com/office/drawing/2014/main" id="{BC28C881-E01B-18AB-9708-B9E837812A14}"/>
              </a:ext>
            </a:extLst>
          </p:cNvPr>
          <p:cNvSpPr/>
          <p:nvPr/>
        </p:nvSpPr>
        <p:spPr>
          <a:xfrm>
            <a:off x="8805836" y="4430759"/>
            <a:ext cx="676306" cy="4867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6240B24-7F3E-8C4D-A49A-72E6D6628D38}"/>
              </a:ext>
            </a:extLst>
          </p:cNvPr>
          <p:cNvSpPr txBox="1"/>
          <p:nvPr/>
        </p:nvSpPr>
        <p:spPr>
          <a:xfrm>
            <a:off x="241034" y="1532513"/>
            <a:ext cx="4645664" cy="4154984"/>
          </a:xfrm>
          <a:prstGeom prst="rect">
            <a:avLst/>
          </a:prstGeom>
          <a:noFill/>
        </p:spPr>
        <p:txBody>
          <a:bodyPr wrap="square" rtlCol="0">
            <a:spAutoFit/>
          </a:bodyPr>
          <a:lstStyle/>
          <a:p>
            <a:pPr marL="285750" indent="-285750" algn="just">
              <a:buFont typeface="Arial" panose="020B0604020202020204" pitchFamily="34" charset="0"/>
              <a:buChar char="•"/>
            </a:pPr>
            <a:r>
              <a:rPr lang="en-US" sz="2400" b="1" dirty="0"/>
              <a:t>The IHO Member States, primarily via their Regional Hydrographic Organizations, are invited to continue to promote the benefits of IHO membership in their respective regions (including land locked states) and in their role as the chart producing agency for coastal states who do not run a full-service hydrographic office.</a:t>
            </a:r>
          </a:p>
        </p:txBody>
      </p:sp>
    </p:spTree>
    <p:extLst>
      <p:ext uri="{BB962C8B-B14F-4D97-AF65-F5344CB8AC3E}">
        <p14:creationId xmlns:p14="http://schemas.microsoft.com/office/powerpoint/2010/main" val="2715717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pic>
          <p:nvPicPr>
            <p:cNvPr id="8" name="Bil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94058"/>
              <a:ext cx="12192000" cy="963942"/>
            </a:xfrm>
            <a:prstGeom prst="rect">
              <a:avLst/>
            </a:prstGeom>
          </p:spPr>
        </p:pic>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95252"/>
            </a:xfrm>
            <a:prstGeom prst="rect">
              <a:avLst/>
            </a:prstGeom>
          </p:spPr>
        </p:pic>
        <p:pic>
          <p:nvPicPr>
            <p:cNvPr id="7" name="Picture 6"/>
            <p:cNvPicPr/>
            <p:nvPr/>
          </p:nvPicPr>
          <p:blipFill>
            <a:blip r:embed="rId3"/>
            <a:stretch>
              <a:fillRect/>
            </a:stretch>
          </p:blipFill>
          <p:spPr>
            <a:xfrm>
              <a:off x="11401539" y="6101221"/>
              <a:ext cx="519527" cy="505241"/>
            </a:xfrm>
            <a:prstGeom prst="rect">
              <a:avLst/>
            </a:prstGeom>
          </p:spPr>
        </p:pic>
        <p:pic>
          <p:nvPicPr>
            <p:cNvPr id="9" name="Picture 8" descr="G:\New_Logo-WPE\New_Logo\High_quality_for_printing\Logo_Complete_English\IHO_Logo_CMYK_Complete_EN@10x-10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1267" y="6103683"/>
              <a:ext cx="1521883" cy="507294"/>
            </a:xfrm>
            <a:prstGeom prst="rect">
              <a:avLst/>
            </a:prstGeom>
            <a:noFill/>
            <a:ln>
              <a:noFill/>
            </a:ln>
          </p:spPr>
        </p:pic>
        <p:pic>
          <p:nvPicPr>
            <p:cNvPr id="10" name="Picture 9" descr="gebco-text.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137" y="6029636"/>
              <a:ext cx="733425" cy="692785"/>
            </a:xfrm>
            <a:prstGeom prst="rect">
              <a:avLst/>
            </a:prstGeom>
            <a:noFill/>
            <a:ln>
              <a:noFill/>
            </a:ln>
          </p:spPr>
        </p:pic>
      </p:grpSp>
      <p:sp>
        <p:nvSpPr>
          <p:cNvPr id="11" name="TextBox 10"/>
          <p:cNvSpPr txBox="1"/>
          <p:nvPr/>
        </p:nvSpPr>
        <p:spPr>
          <a:xfrm>
            <a:off x="241035" y="738716"/>
            <a:ext cx="11709929" cy="1569660"/>
          </a:xfrm>
          <a:prstGeom prst="rect">
            <a:avLst/>
          </a:prstGeom>
          <a:noFill/>
        </p:spPr>
        <p:txBody>
          <a:bodyPr wrap="square" rtlCol="0">
            <a:spAutoFit/>
          </a:bodyPr>
          <a:lstStyle/>
          <a:p>
            <a:r>
              <a:rPr lang="en-US" sz="4800" b="1" dirty="0"/>
              <a:t>GEBCO Guiding Committee Membership</a:t>
            </a:r>
            <a:endParaRPr lang="en-US" sz="4800" dirty="0"/>
          </a:p>
          <a:p>
            <a:endParaRPr lang="en-US" sz="4800" b="1" dirty="0">
              <a:solidFill>
                <a:srgbClr val="002060"/>
              </a:solidFill>
            </a:endParaRPr>
          </a:p>
        </p:txBody>
      </p:sp>
      <p:sp>
        <p:nvSpPr>
          <p:cNvPr id="13" name="TextBox 12"/>
          <p:cNvSpPr txBox="1"/>
          <p:nvPr/>
        </p:nvSpPr>
        <p:spPr>
          <a:xfrm>
            <a:off x="356054" y="1441495"/>
            <a:ext cx="7776104" cy="830997"/>
          </a:xfrm>
          <a:prstGeom prst="rect">
            <a:avLst/>
          </a:prstGeom>
          <a:noFill/>
        </p:spPr>
        <p:txBody>
          <a:bodyPr wrap="square" rtlCol="0">
            <a:spAutoFit/>
          </a:bodyPr>
          <a:lstStyle/>
          <a:p>
            <a:pPr marL="285750" indent="-285750" algn="just">
              <a:buFont typeface="Arial" panose="020B0604020202020204" pitchFamily="34" charset="0"/>
              <a:buChar char="•"/>
            </a:pPr>
            <a:r>
              <a:rPr lang="en-US" sz="2300" dirty="0"/>
              <a:t>GGC Membership is consolidated as per the last update dated 4 April 2024</a:t>
            </a:r>
          </a:p>
        </p:txBody>
      </p:sp>
      <p:sp>
        <p:nvSpPr>
          <p:cNvPr id="15" name="TextBox 14"/>
          <p:cNvSpPr txBox="1"/>
          <p:nvPr/>
        </p:nvSpPr>
        <p:spPr>
          <a:xfrm>
            <a:off x="356054" y="2292314"/>
            <a:ext cx="7776104" cy="3924151"/>
          </a:xfrm>
          <a:prstGeom prst="rect">
            <a:avLst/>
          </a:prstGeom>
          <a:noFill/>
        </p:spPr>
        <p:txBody>
          <a:bodyPr wrap="square" rtlCol="0">
            <a:spAutoFit/>
          </a:bodyPr>
          <a:lstStyle/>
          <a:p>
            <a:pPr marL="285750" indent="-285750" algn="just">
              <a:buFont typeface="Arial" panose="020B0604020202020204" pitchFamily="34" charset="0"/>
              <a:buChar char="•"/>
            </a:pPr>
            <a:r>
              <a:rPr lang="en-US" sz="2300" dirty="0"/>
              <a:t>Nr.2 GGC members (1 of IHO and 1 of IOC) end their mandate in the current year </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2300" dirty="0"/>
              <a:t>Nr.1 GGC vacancy in the IOC GGC members</a:t>
            </a:r>
          </a:p>
          <a:p>
            <a:pPr algn="just"/>
            <a:endParaRPr lang="en-US" sz="1400" b="1" u="sng" dirty="0"/>
          </a:p>
          <a:p>
            <a:pPr marL="285750" indent="-285750" algn="just">
              <a:buFont typeface="Arial" panose="020B0604020202020204" pitchFamily="34" charset="0"/>
              <a:buChar char="•"/>
            </a:pPr>
            <a:r>
              <a:rPr lang="en-US" sz="2300" dirty="0"/>
              <a:t>Ex-officio members to be defined in line with the new GEBCO Governance</a:t>
            </a:r>
          </a:p>
          <a:p>
            <a:pPr marL="285750" indent="-285750" algn="just">
              <a:buFont typeface="Arial" panose="020B0604020202020204" pitchFamily="34" charset="0"/>
              <a:buChar char="•"/>
            </a:pPr>
            <a:endParaRPr lang="en-US" sz="1400" b="1" u="sng" dirty="0"/>
          </a:p>
          <a:p>
            <a:pPr marL="285750" indent="-285750" algn="just">
              <a:buFont typeface="Arial" panose="020B0604020202020204" pitchFamily="34" charset="0"/>
              <a:buChar char="•"/>
            </a:pPr>
            <a:r>
              <a:rPr lang="en-US" sz="2300" b="1" u="sng" dirty="0"/>
              <a:t>Need of an additional mandate of 5 years or specific IHO and/or IOC CL for Nomination/s of expert/s to fill in the vacancy/</a:t>
            </a:r>
            <a:r>
              <a:rPr lang="en-US" sz="2300" b="1" u="sng" dirty="0" err="1"/>
              <a:t>ies</a:t>
            </a:r>
            <a:endParaRPr lang="en-US" sz="2300" b="1" u="sng" dirty="0"/>
          </a:p>
          <a:p>
            <a:pPr marL="285750" indent="-285750" algn="just">
              <a:buFont typeface="Arial" panose="020B0604020202020204" pitchFamily="34" charset="0"/>
              <a:buChar char="•"/>
            </a:pPr>
            <a:endParaRPr lang="en-US" sz="2300" b="1" u="sng" dirty="0"/>
          </a:p>
        </p:txBody>
      </p:sp>
      <p:pic>
        <p:nvPicPr>
          <p:cNvPr id="5" name="Picture 4">
            <a:extLst>
              <a:ext uri="{FF2B5EF4-FFF2-40B4-BE49-F238E27FC236}">
                <a16:creationId xmlns:a16="http://schemas.microsoft.com/office/drawing/2014/main" id="{9DFEEBE7-3B2B-7078-D4B3-056AAB600C6A}"/>
              </a:ext>
            </a:extLst>
          </p:cNvPr>
          <p:cNvPicPr>
            <a:picLocks noChangeAspect="1"/>
          </p:cNvPicPr>
          <p:nvPr/>
        </p:nvPicPr>
        <p:blipFill>
          <a:blip r:embed="rId6"/>
          <a:srcRect l="31637" t="32262" r="36285" b="8062"/>
          <a:stretch/>
        </p:blipFill>
        <p:spPr>
          <a:xfrm>
            <a:off x="8286582" y="1564429"/>
            <a:ext cx="3634484" cy="4092596"/>
          </a:xfrm>
          <a:prstGeom prst="rect">
            <a:avLst/>
          </a:prstGeom>
          <a:ln w="19050">
            <a:solidFill>
              <a:schemeClr val="tx1"/>
            </a:solidFill>
          </a:ln>
        </p:spPr>
      </p:pic>
    </p:spTree>
    <p:extLst>
      <p:ext uri="{BB962C8B-B14F-4D97-AF65-F5344CB8AC3E}">
        <p14:creationId xmlns:p14="http://schemas.microsoft.com/office/powerpoint/2010/main" val="2960946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pic>
          <p:nvPicPr>
            <p:cNvPr id="8"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94058"/>
              <a:ext cx="12192000" cy="963942"/>
            </a:xfrm>
            <a:prstGeom prst="rect">
              <a:avLst/>
            </a:prstGeom>
          </p:spPr>
        </p:pic>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95252"/>
            </a:xfrm>
            <a:prstGeom prst="rect">
              <a:avLst/>
            </a:prstGeom>
          </p:spPr>
        </p:pic>
        <p:pic>
          <p:nvPicPr>
            <p:cNvPr id="7" name="Picture 6"/>
            <p:cNvPicPr/>
            <p:nvPr/>
          </p:nvPicPr>
          <p:blipFill>
            <a:blip r:embed="rId4"/>
            <a:stretch>
              <a:fillRect/>
            </a:stretch>
          </p:blipFill>
          <p:spPr>
            <a:xfrm>
              <a:off x="11401539" y="6101221"/>
              <a:ext cx="519527" cy="505241"/>
            </a:xfrm>
            <a:prstGeom prst="rect">
              <a:avLst/>
            </a:prstGeom>
          </p:spPr>
        </p:pic>
        <p:pic>
          <p:nvPicPr>
            <p:cNvPr id="9" name="Picture 8" descr="G:\New_Logo-WPE\New_Logo\High_quality_for_printing\Logo_Complete_English\IHO_Logo_CMYK_Complete_EN@10x-10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1267" y="6103683"/>
              <a:ext cx="1521883" cy="507294"/>
            </a:xfrm>
            <a:prstGeom prst="rect">
              <a:avLst/>
            </a:prstGeom>
            <a:noFill/>
            <a:ln>
              <a:noFill/>
            </a:ln>
          </p:spPr>
        </p:pic>
        <p:pic>
          <p:nvPicPr>
            <p:cNvPr id="10" name="Picture 9" descr="gebco-text.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137" y="6029636"/>
              <a:ext cx="733425" cy="692785"/>
            </a:xfrm>
            <a:prstGeom prst="rect">
              <a:avLst/>
            </a:prstGeom>
            <a:noFill/>
            <a:ln>
              <a:noFill/>
            </a:ln>
          </p:spPr>
        </p:pic>
      </p:grpSp>
      <p:sp>
        <p:nvSpPr>
          <p:cNvPr id="11" name="TextBox 10"/>
          <p:cNvSpPr txBox="1"/>
          <p:nvPr/>
        </p:nvSpPr>
        <p:spPr>
          <a:xfrm>
            <a:off x="211136" y="780231"/>
            <a:ext cx="11709929" cy="758669"/>
          </a:xfrm>
          <a:prstGeom prst="rect">
            <a:avLst/>
          </a:prstGeom>
          <a:noFill/>
        </p:spPr>
        <p:txBody>
          <a:bodyPr wrap="square" rtlCol="0">
            <a:spAutoFit/>
          </a:bodyPr>
          <a:lstStyle/>
          <a:p>
            <a:pPr algn="just">
              <a:lnSpc>
                <a:spcPct val="115000"/>
              </a:lnSpc>
            </a:pPr>
            <a:r>
              <a:rPr lang="en-US" sz="4000" b="1" dirty="0">
                <a:ea typeface="Times New Roman" panose="02020603050405020304" pitchFamily="18" charset="0"/>
                <a:cs typeface="Times New Roman" panose="02020603050405020304" pitchFamily="18" charset="0"/>
              </a:rPr>
              <a:t>IHO COUNCIL-8 OUTCOMES OF INTEREST OF GGC</a:t>
            </a:r>
            <a:endParaRPr lang="en-US" sz="2800" dirty="0">
              <a:effectLst/>
              <a:ea typeface="Calibri" panose="020F0502020204030204" pitchFamily="34" charset="0"/>
              <a:cs typeface="Times New Roman" panose="02020603050405020304" pitchFamily="18" charset="0"/>
            </a:endParaRPr>
          </a:p>
        </p:txBody>
      </p:sp>
      <p:sp>
        <p:nvSpPr>
          <p:cNvPr id="13" name="TextBox 12"/>
          <p:cNvSpPr txBox="1"/>
          <p:nvPr/>
        </p:nvSpPr>
        <p:spPr>
          <a:xfrm>
            <a:off x="211136" y="1575483"/>
            <a:ext cx="11537841" cy="4016484"/>
          </a:xfrm>
          <a:prstGeom prst="rect">
            <a:avLst/>
          </a:prstGeom>
          <a:noFill/>
        </p:spPr>
        <p:txBody>
          <a:bodyPr wrap="square" rtlCol="0">
            <a:spAutoFit/>
          </a:bodyPr>
          <a:lstStyle/>
          <a:p>
            <a:pPr algn="just"/>
            <a:r>
              <a:rPr lang="en-US" sz="2400" b="1" dirty="0"/>
              <a:t>CAPACITY BUILDING &amp; GEBCO</a:t>
            </a:r>
          </a:p>
          <a:p>
            <a:pPr marL="285750" indent="-285750" algn="just">
              <a:buFont typeface="Arial" panose="020B0604020202020204" pitchFamily="34" charset="0"/>
              <a:buChar char="•"/>
            </a:pPr>
            <a:r>
              <a:rPr lang="en-US" sz="2400" dirty="0"/>
              <a:t>The Council requested the Project Team on Fund Generation through IRCC to enhance the </a:t>
            </a:r>
            <a:r>
              <a:rPr lang="en-US" sz="2400" dirty="0" err="1"/>
              <a:t>ToRs</a:t>
            </a:r>
            <a:r>
              <a:rPr lang="en-US" sz="2400" dirty="0"/>
              <a:t> to incorporate a systematic survey of current and future IHO standards products and services for which users can potentially be charged and propose basic conditions such as single fee, subscriptions or other options.</a:t>
            </a:r>
          </a:p>
          <a:p>
            <a:pPr marL="285750" indent="-285750" algn="just">
              <a:buFont typeface="Arial" panose="020B0604020202020204" pitchFamily="34" charset="0"/>
              <a:buChar char="•"/>
            </a:pPr>
            <a:endParaRPr lang="en-US" sz="1600" dirty="0"/>
          </a:p>
          <a:p>
            <a:pPr algn="just"/>
            <a:r>
              <a:rPr lang="en-US" sz="2400" b="1" dirty="0"/>
              <a:t>EMPOWERING WOMEN IN HYDROGRAPHY (EWH) Project</a:t>
            </a:r>
          </a:p>
          <a:p>
            <a:pPr marL="285750" indent="-285750" algn="just">
              <a:buFont typeface="Arial" panose="020B0604020202020204" pitchFamily="34" charset="0"/>
              <a:buChar char="•"/>
            </a:pPr>
            <a:r>
              <a:rPr lang="en-US" sz="2400" dirty="0"/>
              <a:t>The Council invited the IRCC assisted by the IHO Secretariat to issue CLs for endorsement of the </a:t>
            </a:r>
            <a:r>
              <a:rPr lang="en-US" sz="2400" dirty="0" err="1"/>
              <a:t>ToR</a:t>
            </a:r>
            <a:r>
              <a:rPr lang="en-US" sz="2400" dirty="0"/>
              <a:t> / ROP and the subsequent creation of the Project Team by the end of 2024, to submit a </a:t>
            </a:r>
            <a:r>
              <a:rPr lang="en-US" sz="2300" dirty="0"/>
              <a:t>proposal for an IHO Resolution on Gender Balance / Inclusiveness to Council-9 for the following submission to A-4 for approval.</a:t>
            </a:r>
          </a:p>
        </p:txBody>
      </p:sp>
    </p:spTree>
    <p:extLst>
      <p:ext uri="{BB962C8B-B14F-4D97-AF65-F5344CB8AC3E}">
        <p14:creationId xmlns:p14="http://schemas.microsoft.com/office/powerpoint/2010/main" val="3193158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pic>
          <p:nvPicPr>
            <p:cNvPr id="8"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94058"/>
              <a:ext cx="12192000" cy="963942"/>
            </a:xfrm>
            <a:prstGeom prst="rect">
              <a:avLst/>
            </a:prstGeom>
          </p:spPr>
        </p:pic>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95252"/>
            </a:xfrm>
            <a:prstGeom prst="rect">
              <a:avLst/>
            </a:prstGeom>
          </p:spPr>
        </p:pic>
        <p:pic>
          <p:nvPicPr>
            <p:cNvPr id="7" name="Picture 6"/>
            <p:cNvPicPr/>
            <p:nvPr/>
          </p:nvPicPr>
          <p:blipFill>
            <a:blip r:embed="rId4"/>
            <a:stretch>
              <a:fillRect/>
            </a:stretch>
          </p:blipFill>
          <p:spPr>
            <a:xfrm>
              <a:off x="11401539" y="6101221"/>
              <a:ext cx="519527" cy="505241"/>
            </a:xfrm>
            <a:prstGeom prst="rect">
              <a:avLst/>
            </a:prstGeom>
          </p:spPr>
        </p:pic>
        <p:pic>
          <p:nvPicPr>
            <p:cNvPr id="9" name="Picture 8" descr="G:\New_Logo-WPE\New_Logo\High_quality_for_printing\Logo_Complete_English\IHO_Logo_CMYK_Complete_EN@10x-10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1267" y="6103683"/>
              <a:ext cx="1521883" cy="507294"/>
            </a:xfrm>
            <a:prstGeom prst="rect">
              <a:avLst/>
            </a:prstGeom>
            <a:noFill/>
            <a:ln>
              <a:noFill/>
            </a:ln>
          </p:spPr>
        </p:pic>
        <p:pic>
          <p:nvPicPr>
            <p:cNvPr id="10" name="Picture 9" descr="gebco-text.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137" y="6029636"/>
              <a:ext cx="733425" cy="692785"/>
            </a:xfrm>
            <a:prstGeom prst="rect">
              <a:avLst/>
            </a:prstGeom>
            <a:noFill/>
            <a:ln>
              <a:noFill/>
            </a:ln>
          </p:spPr>
        </p:pic>
      </p:grpSp>
      <p:sp>
        <p:nvSpPr>
          <p:cNvPr id="11" name="TextBox 10"/>
          <p:cNvSpPr txBox="1"/>
          <p:nvPr/>
        </p:nvSpPr>
        <p:spPr>
          <a:xfrm>
            <a:off x="211136" y="795252"/>
            <a:ext cx="11709929" cy="692049"/>
          </a:xfrm>
          <a:prstGeom prst="rect">
            <a:avLst/>
          </a:prstGeom>
          <a:noFill/>
        </p:spPr>
        <p:txBody>
          <a:bodyPr wrap="square" rtlCol="0">
            <a:spAutoFit/>
          </a:bodyPr>
          <a:lstStyle/>
          <a:p>
            <a:pPr algn="just">
              <a:lnSpc>
                <a:spcPct val="115000"/>
              </a:lnSpc>
            </a:pPr>
            <a:r>
              <a:rPr lang="en-US" sz="3600" b="1" dirty="0">
                <a:ea typeface="Times New Roman" panose="02020603050405020304" pitchFamily="18" charset="0"/>
                <a:cs typeface="Times New Roman" panose="02020603050405020304" pitchFamily="18" charset="0"/>
              </a:rPr>
              <a:t>IHO COUNCIL-8 OUTCOMES OF INTEREST OF GGC (cont.)</a:t>
            </a:r>
            <a:endParaRPr lang="en-US" sz="2400" dirty="0">
              <a:effectLst/>
              <a:ea typeface="Calibri" panose="020F0502020204030204" pitchFamily="34" charset="0"/>
              <a:cs typeface="Times New Roman" panose="02020603050405020304" pitchFamily="18" charset="0"/>
            </a:endParaRPr>
          </a:p>
        </p:txBody>
      </p:sp>
      <p:sp>
        <p:nvSpPr>
          <p:cNvPr id="13" name="TextBox 12"/>
          <p:cNvSpPr txBox="1"/>
          <p:nvPr/>
        </p:nvSpPr>
        <p:spPr>
          <a:xfrm>
            <a:off x="211136" y="1490335"/>
            <a:ext cx="3840164" cy="4785926"/>
          </a:xfrm>
          <a:prstGeom prst="rect">
            <a:avLst/>
          </a:prstGeom>
          <a:noFill/>
        </p:spPr>
        <p:txBody>
          <a:bodyPr wrap="square" rtlCol="0">
            <a:spAutoFit/>
          </a:bodyPr>
          <a:lstStyle/>
          <a:p>
            <a:pPr algn="just"/>
            <a:r>
              <a:rPr lang="en-US" sz="2400" b="1" dirty="0"/>
              <a:t>STRATEGIC PERFORMANCE INDICATORS (SPI)</a:t>
            </a:r>
          </a:p>
          <a:p>
            <a:pPr marL="285750" indent="-285750" algn="just">
              <a:buFont typeface="Arial" panose="020B0604020202020204" pitchFamily="34" charset="0"/>
              <a:buChar char="•"/>
            </a:pPr>
            <a:r>
              <a:rPr lang="en-US" sz="2600" dirty="0"/>
              <a:t>The Council noted the dashboard (target 2026, WP2 and WP3 SPIs value as of 31 Dec. 2023) allocated to the Secretariat, HSSC and IRCC (IHO Publication P-7 - Annual Report 2023 refer).</a:t>
            </a:r>
          </a:p>
          <a:p>
            <a:pPr marL="285750" indent="-285750" algn="just">
              <a:buFont typeface="Arial" panose="020B0604020202020204" pitchFamily="34" charset="0"/>
              <a:buChar char="•"/>
            </a:pPr>
            <a:endParaRPr lang="en-US" sz="2000" dirty="0"/>
          </a:p>
          <a:p>
            <a:pPr algn="just"/>
            <a:endParaRPr lang="en-US" sz="300" dirty="0"/>
          </a:p>
        </p:txBody>
      </p:sp>
      <p:pic>
        <p:nvPicPr>
          <p:cNvPr id="5" name="Picture 4">
            <a:extLst>
              <a:ext uri="{FF2B5EF4-FFF2-40B4-BE49-F238E27FC236}">
                <a16:creationId xmlns:a16="http://schemas.microsoft.com/office/drawing/2014/main" id="{80B116CE-64C5-ED05-8116-CC996FF3FFB9}"/>
              </a:ext>
            </a:extLst>
          </p:cNvPr>
          <p:cNvPicPr>
            <a:picLocks noChangeAspect="1"/>
          </p:cNvPicPr>
          <p:nvPr/>
        </p:nvPicPr>
        <p:blipFill>
          <a:blip r:embed="rId7"/>
          <a:srcRect l="19376" t="29183" r="21146" b="16851"/>
          <a:stretch/>
        </p:blipFill>
        <p:spPr>
          <a:xfrm>
            <a:off x="4151865" y="1590504"/>
            <a:ext cx="7939570" cy="4052016"/>
          </a:xfrm>
          <a:prstGeom prst="rect">
            <a:avLst/>
          </a:prstGeom>
          <a:ln>
            <a:solidFill>
              <a:schemeClr val="tx1"/>
            </a:solidFill>
          </a:ln>
        </p:spPr>
      </p:pic>
    </p:spTree>
    <p:extLst>
      <p:ext uri="{BB962C8B-B14F-4D97-AF65-F5344CB8AC3E}">
        <p14:creationId xmlns:p14="http://schemas.microsoft.com/office/powerpoint/2010/main" val="101616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ACF40-02A2-2E67-FDED-1DF7DF16AAC9}"/>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21278BD9-220A-98C5-177E-34FB7776E7D3}"/>
              </a:ext>
            </a:extLst>
          </p:cNvPr>
          <p:cNvGrpSpPr/>
          <p:nvPr/>
        </p:nvGrpSpPr>
        <p:grpSpPr>
          <a:xfrm>
            <a:off x="0" y="0"/>
            <a:ext cx="12192000" cy="6858000"/>
            <a:chOff x="0" y="0"/>
            <a:chExt cx="12192000" cy="6858000"/>
          </a:xfrm>
        </p:grpSpPr>
        <p:pic>
          <p:nvPicPr>
            <p:cNvPr id="8" name="Bilde 5">
              <a:extLst>
                <a:ext uri="{FF2B5EF4-FFF2-40B4-BE49-F238E27FC236}">
                  <a16:creationId xmlns:a16="http://schemas.microsoft.com/office/drawing/2014/main" id="{8A597BC4-9730-B702-E1D6-B42642F1FB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94058"/>
              <a:ext cx="12192000" cy="963942"/>
            </a:xfrm>
            <a:prstGeom prst="rect">
              <a:avLst/>
            </a:prstGeom>
          </p:spPr>
        </p:pic>
        <p:pic>
          <p:nvPicPr>
            <p:cNvPr id="4" name="Bilde 3">
              <a:extLst>
                <a:ext uri="{FF2B5EF4-FFF2-40B4-BE49-F238E27FC236}">
                  <a16:creationId xmlns:a16="http://schemas.microsoft.com/office/drawing/2014/main" id="{95F23BE9-8660-EBF9-4BC6-55DF802244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95252"/>
            </a:xfrm>
            <a:prstGeom prst="rect">
              <a:avLst/>
            </a:prstGeom>
          </p:spPr>
        </p:pic>
        <p:pic>
          <p:nvPicPr>
            <p:cNvPr id="7" name="Picture 6">
              <a:extLst>
                <a:ext uri="{FF2B5EF4-FFF2-40B4-BE49-F238E27FC236}">
                  <a16:creationId xmlns:a16="http://schemas.microsoft.com/office/drawing/2014/main" id="{44105222-CF19-1DD7-9851-24B145E7DC94}"/>
                </a:ext>
              </a:extLst>
            </p:cNvPr>
            <p:cNvPicPr/>
            <p:nvPr/>
          </p:nvPicPr>
          <p:blipFill>
            <a:blip r:embed="rId4"/>
            <a:stretch>
              <a:fillRect/>
            </a:stretch>
          </p:blipFill>
          <p:spPr>
            <a:xfrm>
              <a:off x="11401539" y="6101221"/>
              <a:ext cx="519527" cy="505241"/>
            </a:xfrm>
            <a:prstGeom prst="rect">
              <a:avLst/>
            </a:prstGeom>
          </p:spPr>
        </p:pic>
        <p:pic>
          <p:nvPicPr>
            <p:cNvPr id="9" name="Picture 8" descr="G:\New_Logo-WPE\New_Logo\High_quality_for_printing\Logo_Complete_English\IHO_Logo_CMYK_Complete_EN@10x-100.jpg">
              <a:extLst>
                <a:ext uri="{FF2B5EF4-FFF2-40B4-BE49-F238E27FC236}">
                  <a16:creationId xmlns:a16="http://schemas.microsoft.com/office/drawing/2014/main" id="{C23385E2-14DD-36A6-64C6-809F7D78205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1267" y="6103683"/>
              <a:ext cx="1521883" cy="507294"/>
            </a:xfrm>
            <a:prstGeom prst="rect">
              <a:avLst/>
            </a:prstGeom>
            <a:noFill/>
            <a:ln>
              <a:noFill/>
            </a:ln>
          </p:spPr>
        </p:pic>
        <p:pic>
          <p:nvPicPr>
            <p:cNvPr id="10" name="Picture 9" descr="gebco-text.png">
              <a:extLst>
                <a:ext uri="{FF2B5EF4-FFF2-40B4-BE49-F238E27FC236}">
                  <a16:creationId xmlns:a16="http://schemas.microsoft.com/office/drawing/2014/main" id="{70099A58-3069-D839-BE9D-6655BD75C2D9}"/>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137" y="6029636"/>
              <a:ext cx="733425" cy="692785"/>
            </a:xfrm>
            <a:prstGeom prst="rect">
              <a:avLst/>
            </a:prstGeom>
            <a:noFill/>
            <a:ln>
              <a:noFill/>
            </a:ln>
          </p:spPr>
        </p:pic>
      </p:grpSp>
      <p:sp>
        <p:nvSpPr>
          <p:cNvPr id="11" name="TextBox 10">
            <a:extLst>
              <a:ext uri="{FF2B5EF4-FFF2-40B4-BE49-F238E27FC236}">
                <a16:creationId xmlns:a16="http://schemas.microsoft.com/office/drawing/2014/main" id="{FC9549DC-7BA7-9302-6A44-6EE83B6D0E43}"/>
              </a:ext>
            </a:extLst>
          </p:cNvPr>
          <p:cNvSpPr txBox="1"/>
          <p:nvPr/>
        </p:nvSpPr>
        <p:spPr>
          <a:xfrm>
            <a:off x="211136" y="795252"/>
            <a:ext cx="11709929" cy="692049"/>
          </a:xfrm>
          <a:prstGeom prst="rect">
            <a:avLst/>
          </a:prstGeom>
          <a:noFill/>
        </p:spPr>
        <p:txBody>
          <a:bodyPr wrap="square" rtlCol="0">
            <a:spAutoFit/>
          </a:bodyPr>
          <a:lstStyle/>
          <a:p>
            <a:pPr algn="just">
              <a:lnSpc>
                <a:spcPct val="115000"/>
              </a:lnSpc>
            </a:pPr>
            <a:r>
              <a:rPr lang="en-US" sz="3600" b="1" dirty="0">
                <a:ea typeface="Times New Roman" panose="02020603050405020304" pitchFamily="18" charset="0"/>
                <a:cs typeface="Times New Roman" panose="02020603050405020304" pitchFamily="18" charset="0"/>
              </a:rPr>
              <a:t>IHO COUNCIL-8 OUTCOMES OF INTEREST OF GGC (cont.)</a:t>
            </a:r>
            <a:endParaRPr lang="en-US" sz="2400" dirty="0">
              <a:effectLs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8B2FA279-6567-EFFD-DB2B-780625C536DB}"/>
              </a:ext>
            </a:extLst>
          </p:cNvPr>
          <p:cNvSpPr txBox="1"/>
          <p:nvPr/>
        </p:nvSpPr>
        <p:spPr>
          <a:xfrm>
            <a:off x="270934" y="1394588"/>
            <a:ext cx="6694069" cy="830997"/>
          </a:xfrm>
          <a:prstGeom prst="rect">
            <a:avLst/>
          </a:prstGeom>
          <a:noFill/>
        </p:spPr>
        <p:txBody>
          <a:bodyPr wrap="square" rtlCol="0">
            <a:spAutoFit/>
          </a:bodyPr>
          <a:lstStyle/>
          <a:p>
            <a:pPr algn="just"/>
            <a:r>
              <a:rPr lang="en-US" sz="2400" b="1" dirty="0"/>
              <a:t>SPI 3.2.3 per Regional Hydrographic Commissions</a:t>
            </a:r>
            <a:endParaRPr lang="en-US" sz="2400" dirty="0"/>
          </a:p>
          <a:p>
            <a:pPr algn="just"/>
            <a:endParaRPr lang="en-US" sz="2400" dirty="0"/>
          </a:p>
        </p:txBody>
      </p:sp>
      <p:pic>
        <p:nvPicPr>
          <p:cNvPr id="6" name="Picture 5">
            <a:extLst>
              <a:ext uri="{FF2B5EF4-FFF2-40B4-BE49-F238E27FC236}">
                <a16:creationId xmlns:a16="http://schemas.microsoft.com/office/drawing/2014/main" id="{C1A46A41-B968-3E2F-7129-05B04581F4DA}"/>
              </a:ext>
            </a:extLst>
          </p:cNvPr>
          <p:cNvPicPr>
            <a:picLocks noChangeAspect="1"/>
          </p:cNvPicPr>
          <p:nvPr/>
        </p:nvPicPr>
        <p:blipFill>
          <a:blip r:embed="rId7"/>
          <a:stretch>
            <a:fillRect/>
          </a:stretch>
        </p:blipFill>
        <p:spPr>
          <a:xfrm>
            <a:off x="211136" y="1843666"/>
            <a:ext cx="6753868" cy="3914813"/>
          </a:xfrm>
          <a:prstGeom prst="rect">
            <a:avLst/>
          </a:prstGeom>
        </p:spPr>
      </p:pic>
      <p:pic>
        <p:nvPicPr>
          <p:cNvPr id="14" name="Picture 13" descr="A screenshot of a graph&#10;&#10;Description automatically generated">
            <a:extLst>
              <a:ext uri="{FF2B5EF4-FFF2-40B4-BE49-F238E27FC236}">
                <a16:creationId xmlns:a16="http://schemas.microsoft.com/office/drawing/2014/main" id="{C7D71DC3-5F5F-7409-68CA-F8E9C128BFB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08505" y="1394588"/>
            <a:ext cx="4205523" cy="4499470"/>
          </a:xfrm>
          <a:prstGeom prst="rect">
            <a:avLst/>
          </a:prstGeom>
        </p:spPr>
      </p:pic>
    </p:spTree>
    <p:extLst>
      <p:ext uri="{BB962C8B-B14F-4D97-AF65-F5344CB8AC3E}">
        <p14:creationId xmlns:p14="http://schemas.microsoft.com/office/powerpoint/2010/main" val="1089271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F915F-F068-7FAB-7CD2-FB2D8374E709}"/>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EAF24D52-064E-4B98-EDBE-B2B6A1BF0CE8}"/>
              </a:ext>
            </a:extLst>
          </p:cNvPr>
          <p:cNvGrpSpPr/>
          <p:nvPr/>
        </p:nvGrpSpPr>
        <p:grpSpPr>
          <a:xfrm>
            <a:off x="0" y="0"/>
            <a:ext cx="12192000" cy="6858000"/>
            <a:chOff x="0" y="0"/>
            <a:chExt cx="12192000" cy="6858000"/>
          </a:xfrm>
        </p:grpSpPr>
        <p:pic>
          <p:nvPicPr>
            <p:cNvPr id="8" name="Bilde 5">
              <a:extLst>
                <a:ext uri="{FF2B5EF4-FFF2-40B4-BE49-F238E27FC236}">
                  <a16:creationId xmlns:a16="http://schemas.microsoft.com/office/drawing/2014/main" id="{2A3EC868-80C2-3CC3-2EAA-B515BCDF1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94058"/>
              <a:ext cx="12192000" cy="963942"/>
            </a:xfrm>
            <a:prstGeom prst="rect">
              <a:avLst/>
            </a:prstGeom>
          </p:spPr>
        </p:pic>
        <p:pic>
          <p:nvPicPr>
            <p:cNvPr id="4" name="Bilde 3">
              <a:extLst>
                <a:ext uri="{FF2B5EF4-FFF2-40B4-BE49-F238E27FC236}">
                  <a16:creationId xmlns:a16="http://schemas.microsoft.com/office/drawing/2014/main" id="{70490BAD-D74A-7152-A9D2-60C5411AF0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95252"/>
            </a:xfrm>
            <a:prstGeom prst="rect">
              <a:avLst/>
            </a:prstGeom>
          </p:spPr>
        </p:pic>
        <p:pic>
          <p:nvPicPr>
            <p:cNvPr id="7" name="Picture 6">
              <a:extLst>
                <a:ext uri="{FF2B5EF4-FFF2-40B4-BE49-F238E27FC236}">
                  <a16:creationId xmlns:a16="http://schemas.microsoft.com/office/drawing/2014/main" id="{F3A74266-7DF1-DD70-4B41-6C2BDE388DE7}"/>
                </a:ext>
              </a:extLst>
            </p:cNvPr>
            <p:cNvPicPr/>
            <p:nvPr/>
          </p:nvPicPr>
          <p:blipFill>
            <a:blip r:embed="rId4"/>
            <a:stretch>
              <a:fillRect/>
            </a:stretch>
          </p:blipFill>
          <p:spPr>
            <a:xfrm>
              <a:off x="11401539" y="6101221"/>
              <a:ext cx="519527" cy="505241"/>
            </a:xfrm>
            <a:prstGeom prst="rect">
              <a:avLst/>
            </a:prstGeom>
          </p:spPr>
        </p:pic>
        <p:pic>
          <p:nvPicPr>
            <p:cNvPr id="9" name="Picture 8" descr="G:\New_Logo-WPE\New_Logo\High_quality_for_printing\Logo_Complete_English\IHO_Logo_CMYK_Complete_EN@10x-100.jpg">
              <a:extLst>
                <a:ext uri="{FF2B5EF4-FFF2-40B4-BE49-F238E27FC236}">
                  <a16:creationId xmlns:a16="http://schemas.microsoft.com/office/drawing/2014/main" id="{054BD85C-870B-E5A4-BD88-C8E4463F633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1267" y="6103683"/>
              <a:ext cx="1521883" cy="507294"/>
            </a:xfrm>
            <a:prstGeom prst="rect">
              <a:avLst/>
            </a:prstGeom>
            <a:noFill/>
            <a:ln>
              <a:noFill/>
            </a:ln>
          </p:spPr>
        </p:pic>
        <p:pic>
          <p:nvPicPr>
            <p:cNvPr id="10" name="Picture 9" descr="gebco-text.png">
              <a:extLst>
                <a:ext uri="{FF2B5EF4-FFF2-40B4-BE49-F238E27FC236}">
                  <a16:creationId xmlns:a16="http://schemas.microsoft.com/office/drawing/2014/main" id="{B96E8CD6-5232-4AD5-286B-9C27662C7C59}"/>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137" y="6029636"/>
              <a:ext cx="733425" cy="692785"/>
            </a:xfrm>
            <a:prstGeom prst="rect">
              <a:avLst/>
            </a:prstGeom>
            <a:noFill/>
            <a:ln>
              <a:noFill/>
            </a:ln>
          </p:spPr>
        </p:pic>
      </p:grpSp>
      <p:sp>
        <p:nvSpPr>
          <p:cNvPr id="11" name="TextBox 10">
            <a:extLst>
              <a:ext uri="{FF2B5EF4-FFF2-40B4-BE49-F238E27FC236}">
                <a16:creationId xmlns:a16="http://schemas.microsoft.com/office/drawing/2014/main" id="{8A93C831-4CE7-16D8-14F0-02E4FFEAE826}"/>
              </a:ext>
            </a:extLst>
          </p:cNvPr>
          <p:cNvSpPr txBox="1"/>
          <p:nvPr/>
        </p:nvSpPr>
        <p:spPr>
          <a:xfrm>
            <a:off x="211136" y="795252"/>
            <a:ext cx="11709929" cy="692049"/>
          </a:xfrm>
          <a:prstGeom prst="rect">
            <a:avLst/>
          </a:prstGeom>
          <a:noFill/>
        </p:spPr>
        <p:txBody>
          <a:bodyPr wrap="square" rtlCol="0">
            <a:spAutoFit/>
          </a:bodyPr>
          <a:lstStyle/>
          <a:p>
            <a:pPr algn="just">
              <a:lnSpc>
                <a:spcPct val="115000"/>
              </a:lnSpc>
            </a:pPr>
            <a:r>
              <a:rPr lang="en-US" sz="3600" b="1" dirty="0">
                <a:ea typeface="Times New Roman" panose="02020603050405020304" pitchFamily="18" charset="0"/>
                <a:cs typeface="Times New Roman" panose="02020603050405020304" pitchFamily="18" charset="0"/>
              </a:rPr>
              <a:t>IHO COUNCIL-8 OUTCOMES OF INTEREST OF GGC (cont.)</a:t>
            </a:r>
            <a:endParaRPr lang="en-US" sz="2400" dirty="0">
              <a:effectLs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60CC7D0C-7C77-FB66-13BD-E0C3C8F90696}"/>
              </a:ext>
            </a:extLst>
          </p:cNvPr>
          <p:cNvSpPr txBox="1"/>
          <p:nvPr/>
        </p:nvSpPr>
        <p:spPr>
          <a:xfrm>
            <a:off x="270935" y="1400463"/>
            <a:ext cx="7205665" cy="4508927"/>
          </a:xfrm>
          <a:prstGeom prst="rect">
            <a:avLst/>
          </a:prstGeom>
          <a:noFill/>
        </p:spPr>
        <p:txBody>
          <a:bodyPr wrap="square" rtlCol="0">
            <a:spAutoFit/>
          </a:bodyPr>
          <a:lstStyle/>
          <a:p>
            <a:pPr algn="just"/>
            <a:endParaRPr lang="en-US" sz="300" dirty="0"/>
          </a:p>
          <a:p>
            <a:pPr algn="just"/>
            <a:r>
              <a:rPr lang="en-US" sz="2400" b="1" dirty="0"/>
              <a:t>NEW IHO STRATEGIC PLAN 2027-2032</a:t>
            </a:r>
          </a:p>
          <a:p>
            <a:pPr marL="285750" indent="-285750" algn="just">
              <a:buFont typeface="Arial" panose="020B0604020202020204" pitchFamily="34" charset="0"/>
              <a:buChar char="•"/>
            </a:pPr>
            <a:r>
              <a:rPr lang="en-US" sz="2600" dirty="0"/>
              <a:t>The Council established the Strategic Plan Review Working Group (SPRWG), agreed to nominate US (Benjamin Evans), NZ (Adam Greenland), and DK (Hendrik Justus Stang) as Chair, Vice-Chair and Secretary of the SPRWG, respectively. The Council endorsed the proposed TORs and ROPs of the SPRWG. IHO Secretariat issued the IHO CL 38/2024 to all IHO MS calling for SPRWG Membership and inviting to provide comments to the TORs if any.</a:t>
            </a:r>
          </a:p>
        </p:txBody>
      </p:sp>
      <p:pic>
        <p:nvPicPr>
          <p:cNvPr id="5" name="Picture 4">
            <a:extLst>
              <a:ext uri="{FF2B5EF4-FFF2-40B4-BE49-F238E27FC236}">
                <a16:creationId xmlns:a16="http://schemas.microsoft.com/office/drawing/2014/main" id="{D55F7675-2431-28E1-7C2D-6891A640B44F}"/>
              </a:ext>
            </a:extLst>
          </p:cNvPr>
          <p:cNvPicPr>
            <a:picLocks noChangeAspect="1"/>
          </p:cNvPicPr>
          <p:nvPr/>
        </p:nvPicPr>
        <p:blipFill>
          <a:blip r:embed="rId7"/>
          <a:srcRect l="38229" t="25185" r="38125" b="14055"/>
          <a:stretch/>
        </p:blipFill>
        <p:spPr>
          <a:xfrm>
            <a:off x="7785100" y="1475663"/>
            <a:ext cx="3852334" cy="4166857"/>
          </a:xfrm>
          <a:prstGeom prst="rect">
            <a:avLst/>
          </a:prstGeom>
          <a:ln>
            <a:solidFill>
              <a:schemeClr val="tx1"/>
            </a:solidFill>
          </a:ln>
        </p:spPr>
      </p:pic>
    </p:spTree>
    <p:extLst>
      <p:ext uri="{BB962C8B-B14F-4D97-AF65-F5344CB8AC3E}">
        <p14:creationId xmlns:p14="http://schemas.microsoft.com/office/powerpoint/2010/main" val="3642145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pic>
          <p:nvPicPr>
            <p:cNvPr id="8"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94058"/>
              <a:ext cx="12192000" cy="963942"/>
            </a:xfrm>
            <a:prstGeom prst="rect">
              <a:avLst/>
            </a:prstGeom>
          </p:spPr>
        </p:pic>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95252"/>
            </a:xfrm>
            <a:prstGeom prst="rect">
              <a:avLst/>
            </a:prstGeom>
          </p:spPr>
        </p:pic>
        <p:pic>
          <p:nvPicPr>
            <p:cNvPr id="7" name="Picture 6"/>
            <p:cNvPicPr/>
            <p:nvPr/>
          </p:nvPicPr>
          <p:blipFill>
            <a:blip r:embed="rId4"/>
            <a:stretch>
              <a:fillRect/>
            </a:stretch>
          </p:blipFill>
          <p:spPr>
            <a:xfrm>
              <a:off x="11401539" y="6101221"/>
              <a:ext cx="519527" cy="505241"/>
            </a:xfrm>
            <a:prstGeom prst="rect">
              <a:avLst/>
            </a:prstGeom>
          </p:spPr>
        </p:pic>
        <p:pic>
          <p:nvPicPr>
            <p:cNvPr id="9" name="Picture 8" descr="G:\New_Logo-WPE\New_Logo\High_quality_for_printing\Logo_Complete_English\IHO_Logo_CMYK_Complete_EN@10x-10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1267" y="6103683"/>
              <a:ext cx="1521883" cy="507294"/>
            </a:xfrm>
            <a:prstGeom prst="rect">
              <a:avLst/>
            </a:prstGeom>
            <a:noFill/>
            <a:ln>
              <a:noFill/>
            </a:ln>
          </p:spPr>
        </p:pic>
        <p:pic>
          <p:nvPicPr>
            <p:cNvPr id="10" name="Picture 9" descr="gebco-text.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137" y="6029636"/>
              <a:ext cx="733425" cy="692785"/>
            </a:xfrm>
            <a:prstGeom prst="rect">
              <a:avLst/>
            </a:prstGeom>
            <a:noFill/>
            <a:ln>
              <a:noFill/>
            </a:ln>
          </p:spPr>
        </p:pic>
      </p:grpSp>
      <p:sp>
        <p:nvSpPr>
          <p:cNvPr id="11" name="TextBox 10"/>
          <p:cNvSpPr txBox="1"/>
          <p:nvPr/>
        </p:nvSpPr>
        <p:spPr>
          <a:xfrm>
            <a:off x="211136" y="795252"/>
            <a:ext cx="11709929" cy="692049"/>
          </a:xfrm>
          <a:prstGeom prst="rect">
            <a:avLst/>
          </a:prstGeom>
          <a:noFill/>
        </p:spPr>
        <p:txBody>
          <a:bodyPr wrap="square" rtlCol="0">
            <a:spAutoFit/>
          </a:bodyPr>
          <a:lstStyle/>
          <a:p>
            <a:pPr algn="just">
              <a:lnSpc>
                <a:spcPct val="115000"/>
              </a:lnSpc>
            </a:pPr>
            <a:r>
              <a:rPr lang="en-US" sz="3600" b="1" dirty="0">
                <a:ea typeface="Times New Roman" panose="02020603050405020304" pitchFamily="18" charset="0"/>
                <a:cs typeface="Times New Roman" panose="02020603050405020304" pitchFamily="18" charset="0"/>
              </a:rPr>
              <a:t>IHO COUNCIL-8 OUTCOMES OF INTEREST OF GGC (cont.)</a:t>
            </a:r>
            <a:endParaRPr lang="en-US" sz="2400" dirty="0">
              <a:effectLst/>
              <a:ea typeface="Calibri" panose="020F0502020204030204" pitchFamily="34" charset="0"/>
              <a:cs typeface="Times New Roman" panose="02020603050405020304" pitchFamily="18" charset="0"/>
            </a:endParaRPr>
          </a:p>
        </p:txBody>
      </p:sp>
      <p:sp>
        <p:nvSpPr>
          <p:cNvPr id="13" name="TextBox 12"/>
          <p:cNvSpPr txBox="1"/>
          <p:nvPr/>
        </p:nvSpPr>
        <p:spPr>
          <a:xfrm>
            <a:off x="270935" y="1347845"/>
            <a:ext cx="11447464" cy="4678204"/>
          </a:xfrm>
          <a:prstGeom prst="rect">
            <a:avLst/>
          </a:prstGeom>
          <a:noFill/>
        </p:spPr>
        <p:txBody>
          <a:bodyPr wrap="square" rtlCol="0">
            <a:spAutoFit/>
          </a:bodyPr>
          <a:lstStyle/>
          <a:p>
            <a:pPr algn="just"/>
            <a:r>
              <a:rPr lang="en-US" sz="2400" b="1" dirty="0"/>
              <a:t>FURTHER DIGITALIZATION OF IHO SECRETARIAT`S OPERATION</a:t>
            </a:r>
          </a:p>
          <a:p>
            <a:pPr marL="342900" indent="-342900" algn="just">
              <a:buFont typeface="Arial" panose="020B0604020202020204" pitchFamily="34" charset="0"/>
              <a:buChar char="•"/>
            </a:pPr>
            <a:r>
              <a:rPr lang="en-US" sz="2400" dirty="0"/>
              <a:t>Noting the intention that the full operation of the IHO Portal is scheduled to commence in January 2025, the Council invited the IHO Secretariat to issue an informative IHO CL announcing the commissioning date, providing links to tutorials and user manuals (inc. for accredited WGs’ Secretaries, should they wish to upload documents directly), explaining the consequences and impact on the current IHO website, RHCs and WGs meetings, etc. </a:t>
            </a:r>
          </a:p>
          <a:p>
            <a:pPr algn="just"/>
            <a:r>
              <a:rPr lang="en-US" sz="2400" b="1" dirty="0"/>
              <a:t>MARINE PROTECTED AREAS (MPA)</a:t>
            </a:r>
          </a:p>
          <a:p>
            <a:pPr marL="342900" indent="-342900" algn="just">
              <a:buFont typeface="Arial" panose="020B0604020202020204" pitchFamily="34" charset="0"/>
              <a:buChar char="•"/>
            </a:pPr>
            <a:r>
              <a:rPr lang="en-US" sz="2400" dirty="0"/>
              <a:t>The Council tasked the MSDIWG through the IRCC, in liaison with the NIPWG, Protected Seas, ECDIS OEMs, GIS software manufacturers, the UN, IUCN, and IHO Member States, to coordinate a pilot project aiming to demonstrate the operational implementation of S-122 - MPA product.</a:t>
            </a:r>
            <a:endParaRPr lang="en-US" sz="2400" b="1" dirty="0"/>
          </a:p>
          <a:p>
            <a:pPr algn="just"/>
            <a:endParaRPr lang="en-US" sz="1000" dirty="0"/>
          </a:p>
        </p:txBody>
      </p:sp>
    </p:spTree>
    <p:extLst>
      <p:ext uri="{BB962C8B-B14F-4D97-AF65-F5344CB8AC3E}">
        <p14:creationId xmlns:p14="http://schemas.microsoft.com/office/powerpoint/2010/main" val="640938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pic>
          <p:nvPicPr>
            <p:cNvPr id="8"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94058"/>
              <a:ext cx="12192000" cy="963942"/>
            </a:xfrm>
            <a:prstGeom prst="rect">
              <a:avLst/>
            </a:prstGeom>
          </p:spPr>
        </p:pic>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95252"/>
            </a:xfrm>
            <a:prstGeom prst="rect">
              <a:avLst/>
            </a:prstGeom>
          </p:spPr>
        </p:pic>
        <p:pic>
          <p:nvPicPr>
            <p:cNvPr id="7" name="Picture 6"/>
            <p:cNvPicPr/>
            <p:nvPr/>
          </p:nvPicPr>
          <p:blipFill>
            <a:blip r:embed="rId4"/>
            <a:stretch>
              <a:fillRect/>
            </a:stretch>
          </p:blipFill>
          <p:spPr>
            <a:xfrm>
              <a:off x="11401539" y="6101221"/>
              <a:ext cx="519527" cy="505241"/>
            </a:xfrm>
            <a:prstGeom prst="rect">
              <a:avLst/>
            </a:prstGeom>
          </p:spPr>
        </p:pic>
        <p:pic>
          <p:nvPicPr>
            <p:cNvPr id="9" name="Picture 8" descr="G:\New_Logo-WPE\New_Logo\High_quality_for_printing\Logo_Complete_English\IHO_Logo_CMYK_Complete_EN@10x-10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1267" y="6103683"/>
              <a:ext cx="1521883" cy="507294"/>
            </a:xfrm>
            <a:prstGeom prst="rect">
              <a:avLst/>
            </a:prstGeom>
            <a:noFill/>
            <a:ln>
              <a:noFill/>
            </a:ln>
          </p:spPr>
        </p:pic>
        <p:pic>
          <p:nvPicPr>
            <p:cNvPr id="10" name="Picture 9" descr="gebco-text.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137" y="6029636"/>
              <a:ext cx="733425" cy="692785"/>
            </a:xfrm>
            <a:prstGeom prst="rect">
              <a:avLst/>
            </a:prstGeom>
            <a:noFill/>
            <a:ln>
              <a:noFill/>
            </a:ln>
          </p:spPr>
        </p:pic>
      </p:grpSp>
      <p:sp>
        <p:nvSpPr>
          <p:cNvPr id="11" name="TextBox 10"/>
          <p:cNvSpPr txBox="1"/>
          <p:nvPr/>
        </p:nvSpPr>
        <p:spPr>
          <a:xfrm>
            <a:off x="340839" y="818228"/>
            <a:ext cx="11709929" cy="830997"/>
          </a:xfrm>
          <a:prstGeom prst="rect">
            <a:avLst/>
          </a:prstGeom>
          <a:noFill/>
        </p:spPr>
        <p:txBody>
          <a:bodyPr wrap="square" rtlCol="0">
            <a:spAutoFit/>
          </a:bodyPr>
          <a:lstStyle/>
          <a:p>
            <a:r>
              <a:rPr lang="en-US" sz="4800" b="1" dirty="0"/>
              <a:t>IHO Strategic Priorities for GGC</a:t>
            </a:r>
            <a:endParaRPr lang="en-US" sz="4800" dirty="0"/>
          </a:p>
        </p:txBody>
      </p:sp>
      <p:sp>
        <p:nvSpPr>
          <p:cNvPr id="15" name="TextBox 14"/>
          <p:cNvSpPr txBox="1"/>
          <p:nvPr/>
        </p:nvSpPr>
        <p:spPr>
          <a:xfrm>
            <a:off x="340839" y="1634750"/>
            <a:ext cx="11709929" cy="3970318"/>
          </a:xfrm>
          <a:prstGeom prst="rect">
            <a:avLst/>
          </a:prstGeom>
          <a:noFill/>
        </p:spPr>
        <p:txBody>
          <a:bodyPr wrap="square" rtlCol="0">
            <a:spAutoFit/>
          </a:bodyPr>
          <a:lstStyle/>
          <a:p>
            <a:pPr marL="342900" indent="-342900">
              <a:buFont typeface="Arial" panose="020B0604020202020204" pitchFamily="34" charset="0"/>
              <a:buChar char="•"/>
            </a:pPr>
            <a:r>
              <a:rPr lang="en-US" sz="2800" dirty="0"/>
              <a:t>Implement the GEBCO GOVERNANCE Review </a:t>
            </a:r>
          </a:p>
          <a:p>
            <a:pPr marL="342900" indent="-342900">
              <a:buFont typeface="Arial" panose="020B0604020202020204" pitchFamily="34" charset="0"/>
              <a:buChar char="•"/>
            </a:pPr>
            <a:r>
              <a:rPr lang="en-US" sz="2800" dirty="0"/>
              <a:t>Define a Strategic Implementation Plan </a:t>
            </a:r>
          </a:p>
          <a:p>
            <a:pPr marL="342900" indent="-342900">
              <a:buFont typeface="Arial" panose="020B0604020202020204" pitchFamily="34" charset="0"/>
              <a:buChar char="•"/>
            </a:pPr>
            <a:r>
              <a:rPr lang="en-US" sz="2800" dirty="0"/>
              <a:t>Prepare a Communication Strategy aligned with the IHO-IOC Communication Strategies</a:t>
            </a:r>
          </a:p>
          <a:p>
            <a:pPr marL="342900" lvl="0" indent="-342900">
              <a:buFont typeface="Arial" panose="020B0604020202020204" pitchFamily="34" charset="0"/>
              <a:buChar char="•"/>
            </a:pPr>
            <a:r>
              <a:rPr lang="en-US" sz="2800" dirty="0"/>
              <a:t>Participate actively in international initiatives related to the knowledge and the sustainable use of the Ocean (e.g. UNOC25)</a:t>
            </a:r>
          </a:p>
          <a:p>
            <a:pPr marL="342900" lvl="0" indent="-342900">
              <a:buFont typeface="Arial" panose="020B0604020202020204" pitchFamily="34" charset="0"/>
              <a:buChar char="•"/>
            </a:pPr>
            <a:r>
              <a:rPr lang="en-US" sz="2800" dirty="0"/>
              <a:t>Review the organizational diagram of GEBCO and update the GGC </a:t>
            </a:r>
            <a:r>
              <a:rPr lang="en-US" sz="2800" dirty="0" err="1"/>
              <a:t>ToRs</a:t>
            </a:r>
            <a:r>
              <a:rPr lang="en-US" sz="2800" dirty="0"/>
              <a:t> and </a:t>
            </a:r>
            <a:r>
              <a:rPr lang="en-US" sz="2800" dirty="0" err="1"/>
              <a:t>RoPs</a:t>
            </a:r>
            <a:r>
              <a:rPr lang="en-US" sz="2800" dirty="0"/>
              <a:t> </a:t>
            </a:r>
          </a:p>
          <a:p>
            <a:pPr marL="342900" lvl="0" indent="-342900">
              <a:buFont typeface="Arial" panose="020B0604020202020204" pitchFamily="34" charset="0"/>
              <a:buChar char="•"/>
            </a:pPr>
            <a:r>
              <a:rPr lang="en-US" sz="2800" dirty="0"/>
              <a:t>Fill up the vacancies in the GGC membership</a:t>
            </a:r>
          </a:p>
        </p:txBody>
      </p:sp>
    </p:spTree>
    <p:extLst>
      <p:ext uri="{BB962C8B-B14F-4D97-AF65-F5344CB8AC3E}">
        <p14:creationId xmlns:p14="http://schemas.microsoft.com/office/powerpoint/2010/main" val="26686166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962</Words>
  <Application>Microsoft Office PowerPoint</Application>
  <PresentationFormat>Widescreen</PresentationFormat>
  <Paragraphs>77</Paragraphs>
  <Slides>12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Statens Kartverk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Evert Flier</dc:creator>
  <cp:lastModifiedBy>Luigi Sinapi</cp:lastModifiedBy>
  <cp:revision>148</cp:revision>
  <dcterms:created xsi:type="dcterms:W3CDTF">2021-05-28T08:51:14Z</dcterms:created>
  <dcterms:modified xsi:type="dcterms:W3CDTF">2024-11-01T02:39:40Z</dcterms:modified>
</cp:coreProperties>
</file>