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111" r:id="rId2"/>
    <p:sldId id="304" r:id="rId3"/>
    <p:sldId id="256" r:id="rId4"/>
    <p:sldId id="261" r:id="rId5"/>
    <p:sldId id="2147480434" r:id="rId6"/>
    <p:sldId id="285" r:id="rId7"/>
    <p:sldId id="287" r:id="rId8"/>
    <p:sldId id="288" r:id="rId9"/>
    <p:sldId id="2147480436" r:id="rId10"/>
    <p:sldId id="462" r:id="rId11"/>
    <p:sldId id="286" r:id="rId12"/>
    <p:sldId id="290" r:id="rId13"/>
    <p:sldId id="291" r:id="rId14"/>
    <p:sldId id="292" r:id="rId15"/>
    <p:sldId id="2147480432" r:id="rId16"/>
    <p:sldId id="2147480426" r:id="rId17"/>
    <p:sldId id="2147480431"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A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79" autoAdjust="0"/>
    <p:restoredTop sz="94465" autoAdjust="0"/>
  </p:normalViewPr>
  <p:slideViewPr>
    <p:cSldViewPr snapToGrid="0">
      <p:cViewPr varScale="1">
        <p:scale>
          <a:sx n="87" d="100"/>
          <a:sy n="87" d="100"/>
        </p:scale>
        <p:origin x="3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065296-BBE5-4291-8930-8E8007AC25B3}" type="datetimeFigureOut">
              <a:rPr lang="nb-NO" smtClean="0"/>
              <a:t>02.11.2024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F03FC-FB25-45AF-98C0-30CC7E2FC43D}" type="slidenum">
              <a:rPr lang="nb-NO" smtClean="0"/>
              <a:t>‹#›</a:t>
            </a:fld>
            <a:endParaRPr lang="nb-NO"/>
          </a:p>
        </p:txBody>
      </p:sp>
    </p:spTree>
    <p:extLst>
      <p:ext uri="{BB962C8B-B14F-4D97-AF65-F5344CB8AC3E}">
        <p14:creationId xmlns:p14="http://schemas.microsoft.com/office/powerpoint/2010/main" val="289441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EAB1-1008-1857-ED7A-586E24B33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D6BB0-081B-CBA3-F8F5-0F7DAB785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8DF95-9D72-97B0-69BF-03FBA10878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15A5E5-A5C6-04DE-C206-619E5AE3C3C3}"/>
              </a:ext>
            </a:extLst>
          </p:cNvPr>
          <p:cNvSpPr>
            <a:spLocks noGrp="1"/>
          </p:cNvSpPr>
          <p:nvPr>
            <p:ph type="sldNum" sz="quarter" idx="5"/>
          </p:nvPr>
        </p:nvSpPr>
        <p:spPr/>
        <p:txBody>
          <a:bodyPr/>
          <a:lstStyle/>
          <a:p>
            <a:fld id="{ACF462B7-B26E-4179-9B73-67E3BF15C783}" type="slidenum">
              <a:rPr lang="en-US" smtClean="0"/>
              <a:t>2</a:t>
            </a:fld>
            <a:endParaRPr lang="en-US"/>
          </a:p>
        </p:txBody>
      </p:sp>
      <p:sp>
        <p:nvSpPr>
          <p:cNvPr id="5" name="Header Placeholder 4">
            <a:extLst>
              <a:ext uri="{FF2B5EF4-FFF2-40B4-BE49-F238E27FC236}">
                <a16:creationId xmlns:a16="http://schemas.microsoft.com/office/drawing/2014/main" id="{4DDDFEF5-240B-772C-E4B2-68F13FAB5F70}"/>
              </a:ext>
            </a:extLst>
          </p:cNvPr>
          <p:cNvSpPr>
            <a:spLocks noGrp="1"/>
          </p:cNvSpPr>
          <p:nvPr>
            <p:ph type="hdr" sz="quarter"/>
          </p:nvPr>
        </p:nvSpPr>
        <p:spPr/>
        <p:txBody>
          <a:bodyPr/>
          <a:lstStyle/>
          <a:p>
            <a:r>
              <a:rPr lang="en-US"/>
              <a:t>5.1 Programme &amp; Budget for 2024-2025 and preliminary proposals for 43 C/5</a:t>
            </a:r>
          </a:p>
        </p:txBody>
      </p:sp>
    </p:spTree>
    <p:extLst>
      <p:ext uri="{BB962C8B-B14F-4D97-AF65-F5344CB8AC3E}">
        <p14:creationId xmlns:p14="http://schemas.microsoft.com/office/powerpoint/2010/main" val="423939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Targeted audience is industry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Bathymetry Data Sharing Guideline highlights the opportunities and mutual benefits for industrial companies working in the marine environment to unlock and make their existing and future surveys’ bathymetry data publicly available to GEBCO / Seabed 2030.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latin typeface="DIN Pro Regular" panose="020B0504020101020102" pitchFamily="34" charset="0"/>
                <a:ea typeface="Roboto"/>
                <a:cs typeface="DIN Pro Regular" panose="020B0504020101020102" pitchFamily="34" charset="0"/>
              </a:rPr>
              <a:t>It provides practical guidelines and best practices on how to share their data.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latin typeface="DIN Pro Regular" panose="020B0504020101020102" pitchFamily="34" charset="0"/>
              <a:ea typeface="Roboto"/>
              <a:cs typeface="DIN Pro Regular" panose="020B0504020101020102"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latin typeface="DIN Pro Regular" panose="020B0504020101020102" pitchFamily="34" charset="0"/>
                <a:ea typeface="Roboto"/>
                <a:cs typeface="DIN Pro Regular" panose="020B0504020101020102" pitchFamily="34" charset="0"/>
              </a:rPr>
              <a:t>In the middle is an example where the work of the CDG allowed </a:t>
            </a:r>
            <a:r>
              <a:rPr lang="en-US" sz="1200" kern="1200" dirty="0" err="1">
                <a:latin typeface="DIN Pro Regular" panose="020B0504020101020102" pitchFamily="34" charset="0"/>
                <a:ea typeface="Roboto"/>
                <a:cs typeface="DIN Pro Regular" panose="020B0504020101020102" pitchFamily="34" charset="0"/>
              </a:rPr>
              <a:t>approx</a:t>
            </a:r>
            <a:r>
              <a:rPr lang="en-US" sz="1200" kern="1200" dirty="0">
                <a:latin typeface="DIN Pro Regular" panose="020B0504020101020102" pitchFamily="34" charset="0"/>
                <a:ea typeface="Roboto"/>
                <a:cs typeface="DIN Pro Regular" panose="020B0504020101020102" pitchFamily="34" charset="0"/>
              </a:rPr>
              <a:t> 40,000 km2 of bathymetry data extracted form 3d seismic data off the coast of Uruguay to flow into the GEBCO Seabed 2030 platform.</a:t>
            </a:r>
          </a:p>
          <a:p>
            <a:pPr marL="0" lvl="0" indent="0" algn="l" rtl="0">
              <a:spcBef>
                <a:spcPts val="0"/>
              </a:spcBef>
              <a:spcAft>
                <a:spcPts val="0"/>
              </a:spcAft>
              <a:buNone/>
            </a:pPr>
            <a:endParaRPr lang="en-US" dirty="0"/>
          </a:p>
          <a:p>
            <a:pPr marL="0" lvl="0" indent="0" algn="l" rtl="0">
              <a:spcBef>
                <a:spcPts val="0"/>
              </a:spcBef>
              <a:spcAft>
                <a:spcPts val="0"/>
              </a:spcAft>
              <a:buNone/>
            </a:pPr>
            <a:endParaRPr lang="fr-FR" dirty="0"/>
          </a:p>
        </p:txBody>
      </p:sp>
      <p:sp>
        <p:nvSpPr>
          <p:cNvPr id="504" name="Google Shape;504;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8187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ACF462B7-B26E-4179-9B73-67E3BF15C783}" type="slidenum">
              <a:rPr lang="en-US" smtClean="0"/>
              <a:t>4</a:t>
            </a:fld>
            <a:endParaRPr lang="en-US"/>
          </a:p>
        </p:txBody>
      </p:sp>
    </p:spTree>
    <p:extLst>
      <p:ext uri="{BB962C8B-B14F-4D97-AF65-F5344CB8AC3E}">
        <p14:creationId xmlns:p14="http://schemas.microsoft.com/office/powerpoint/2010/main" val="158293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AFAA1-85D6-42AD-388C-CD4BA924F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E76AB-88BB-3FF9-7B4A-E79A6D45A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CF0FC-7470-2771-43BF-96FC2F09A169}"/>
              </a:ext>
            </a:extLst>
          </p:cNvPr>
          <p:cNvSpPr>
            <a:spLocks noGrp="1"/>
          </p:cNvSpPr>
          <p:nvPr>
            <p:ph type="body" idx="1"/>
          </p:nvPr>
        </p:nvSpPr>
        <p:spPr/>
        <p:txBody>
          <a:bodyPr/>
          <a:lstStyle/>
          <a:p>
            <a:r>
              <a:rPr lang="en-FR" sz="1800" dirty="0">
                <a:effectLst/>
                <a:latin typeface="Arial" panose="020B0604020202020204" pitchFamily="34" charset="0"/>
                <a:ea typeface="Arial" panose="020B0604020202020204" pitchFamily="34" charset="0"/>
                <a:cs typeface="Times New Roman" panose="02020603050405020304" pitchFamily="18" charset="0"/>
              </a:rPr>
              <a:t>The General Bathymetric Chart of the Oceans (GEBCO) project is a joint project of the International Hydrographic Organization (IHO) and the IOC</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FR" sz="18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Mapping the ocean in its entirety has been the ultimate goal of GEBCO since its birth in 1903 under the initiative of Prince Albert I of Monaco.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FR" sz="18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FR" sz="1800" dirty="0">
                <a:effectLst/>
                <a:latin typeface="Arial" panose="020B0604020202020204" pitchFamily="34" charset="0"/>
                <a:ea typeface="Calibri" panose="020F0502020204030204" pitchFamily="34" charset="0"/>
                <a:cs typeface="Times New Roman" panose="02020603050405020304" pitchFamily="18" charset="0"/>
              </a:rPr>
              <a:t>Knowing the shape and depth of the seafloor (bathymetry) is fundamental to understanding Ocean circulation patterns – affecting climate change and weather forecasting, tides and wave action, sediment transport, tsunami wave propagation, underwater geo-hazards, as well as geological processes and biological systems.</a:t>
            </a:r>
            <a:r>
              <a:rPr lang="en-US" sz="1800" dirty="0">
                <a:effectLst/>
                <a:latin typeface="Arial" panose="020B0604020202020204" pitchFamily="34" charset="0"/>
                <a:ea typeface="Calibri" panose="020F0502020204030204" pitchFamily="34" charset="0"/>
                <a:cs typeface="Times New Roman" panose="02020603050405020304" pitchFamily="18" charset="0"/>
              </a:rPr>
              <a:t> It is therefore very much relevant to the work of the oceanographic community, and therefore the IOC,  both as users of bathymetric data products but also  and providers of seabed data that can contribute to GEBCO goals</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In 2014, IOC MS decided that IOC should increase its engagement in GEBCO and later in 2016 it was decided to have a regular mechanism established to assess the </a:t>
            </a:r>
            <a:r>
              <a:rPr lang="en-FR" sz="1800" dirty="0">
                <a:effectLst/>
                <a:latin typeface="Arial" panose="020B0604020202020204" pitchFamily="34" charset="0"/>
                <a:ea typeface="Arial" panose="020B0604020202020204" pitchFamily="34" charset="0"/>
                <a:cs typeface="Times New Roman" panose="02020603050405020304" pitchFamily="18" charset="0"/>
              </a:rPr>
              <a:t>user requirements to GEBCO products, from the IOC perspective, and identify ways to strengthen potential IOC contributions to GEBCO data and products from the oceanographic community, and broader maritime end-users’ perspective.</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An initial assessment was conducted in 2017, then in 2021 and now in 2024. </a:t>
            </a:r>
            <a:r>
              <a:rPr lang="en-US" sz="1800" dirty="0">
                <a:effectLst/>
                <a:latin typeface="Arial" panose="020B0604020202020204" pitchFamily="34" charset="0"/>
                <a:ea typeface="Calibri" panose="020F0502020204030204" pitchFamily="34" charset="0"/>
                <a:cs typeface="Times New Roman" panose="02020603050405020304" pitchFamily="18" charset="0"/>
              </a:rPr>
              <a:t>In this year assessment, particular efforts have been made to capture the user requirements of member states and governmental organizations that have interest in GEBCO products, as well as those from industry/civil society organization. To do this, the survey developed by the team was circulated throughout the extensive network of the Nippon Foundation/GEBCO/Seabed 2030 project.</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FR" sz="1800" dirty="0">
                <a:effectLst/>
                <a:latin typeface="Arial" panose="020B0604020202020204" pitchFamily="34" charset="0"/>
                <a:ea typeface="Arial" panose="020B0604020202020204" pitchFamily="34" charset="0"/>
                <a:cs typeface="Times New Roman" panose="02020603050405020304" pitchFamily="18" charset="0"/>
              </a:rPr>
              <a:t>The findings of the Working Group are presented in Document </a:t>
            </a:r>
            <a:r>
              <a:rPr lang="en-GB" sz="2800" dirty="0">
                <a:effectLst/>
                <a:latin typeface="Arial" panose="020B0604020202020204" pitchFamily="34" charset="0"/>
              </a:rPr>
              <a:t>IOC/EC-57/4.4.Doc(2)</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Arial" panose="020B0604020202020204" pitchFamily="34" charset="0"/>
                <a:ea typeface="Arial" panose="020B060402020202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FR" sz="1800" dirty="0">
                <a:effectLst/>
                <a:latin typeface="Arial" panose="020B0604020202020204" pitchFamily="34" charset="0"/>
                <a:ea typeface="Arial" panose="020B0604020202020204" pitchFamily="34" charset="0"/>
                <a:cs typeface="Times New Roman" panose="02020603050405020304" pitchFamily="18" charset="0"/>
              </a:rPr>
              <a:t>The report and any decision that the IOC Executive Council may take, will be forwarded to the IHO and GEBCO Guiding Committee, and will inform the future work of GEBCO.</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FR" sz="1800" dirty="0">
                <a:effectLst/>
                <a:latin typeface="Arial" panose="020B0604020202020204" pitchFamily="34" charset="0"/>
                <a:ea typeface="Arial" panose="020B0604020202020204" pitchFamily="34" charset="0"/>
                <a:cs typeface="Times New Roman" panose="02020603050405020304" pitchFamily="18" charset="0"/>
              </a:rPr>
              <a:t> </a:t>
            </a: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FR" dirty="0"/>
          </a:p>
        </p:txBody>
      </p:sp>
      <p:sp>
        <p:nvSpPr>
          <p:cNvPr id="4" name="Slide Number Placeholder 3">
            <a:extLst>
              <a:ext uri="{FF2B5EF4-FFF2-40B4-BE49-F238E27FC236}">
                <a16:creationId xmlns:a16="http://schemas.microsoft.com/office/drawing/2014/main" id="{EE6CCADD-267E-63C8-47FA-EFAEA1FA4894}"/>
              </a:ext>
            </a:extLst>
          </p:cNvPr>
          <p:cNvSpPr>
            <a:spLocks noGrp="1"/>
          </p:cNvSpPr>
          <p:nvPr>
            <p:ph type="sldNum" sz="quarter" idx="5"/>
          </p:nvPr>
        </p:nvSpPr>
        <p:spPr/>
        <p:txBody>
          <a:bodyPr/>
          <a:lstStyle/>
          <a:p>
            <a:fld id="{ACF462B7-B26E-4179-9B73-67E3BF15C783}" type="slidenum">
              <a:rPr lang="en-US" smtClean="0"/>
              <a:t>5</a:t>
            </a:fld>
            <a:endParaRPr lang="en-US"/>
          </a:p>
        </p:txBody>
      </p:sp>
    </p:spTree>
    <p:extLst>
      <p:ext uri="{BB962C8B-B14F-4D97-AF65-F5344CB8AC3E}">
        <p14:creationId xmlns:p14="http://schemas.microsoft.com/office/powerpoint/2010/main" val="21040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Let me now go the summary of the main findings:</a:t>
            </a:r>
          </a:p>
        </p:txBody>
      </p:sp>
      <p:sp>
        <p:nvSpPr>
          <p:cNvPr id="4" name="Slide Number Placeholder 3"/>
          <p:cNvSpPr>
            <a:spLocks noGrp="1"/>
          </p:cNvSpPr>
          <p:nvPr>
            <p:ph type="sldNum" sz="quarter" idx="5"/>
          </p:nvPr>
        </p:nvSpPr>
        <p:spPr/>
        <p:txBody>
          <a:bodyPr/>
          <a:lstStyle/>
          <a:p>
            <a:fld id="{ACF462B7-B26E-4179-9B73-67E3BF15C783}" type="slidenum">
              <a:rPr lang="en-US" smtClean="0"/>
              <a:t>6</a:t>
            </a:fld>
            <a:endParaRPr lang="en-US"/>
          </a:p>
        </p:txBody>
      </p:sp>
    </p:spTree>
    <p:extLst>
      <p:ext uri="{BB962C8B-B14F-4D97-AF65-F5344CB8AC3E}">
        <p14:creationId xmlns:p14="http://schemas.microsoft.com/office/powerpoint/2010/main" val="208520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Point to the QR code, final report was finalized and launched 2 weeks ago at AORIA meeting in Canada</a:t>
            </a:r>
          </a:p>
          <a:p>
            <a:pPr lvl="0"/>
            <a:endPar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endPar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1. Marine pollution across land-sea continuum </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2. </a:t>
            </a:r>
            <a:r>
              <a:rPr lang="en-US" sz="1200" dirty="0">
                <a:solidFill>
                  <a:schemeClr val="bg1"/>
                </a:solidFill>
                <a:latin typeface="Calibri" panose="020F0502020204030204" pitchFamily="34" charset="0"/>
                <a:ea typeface="DengXian" panose="02010600030101010101" pitchFamily="2" charset="-122"/>
                <a:cs typeface="Arial" panose="020B0604020202020204" pitchFamily="34" charset="0"/>
              </a:rPr>
              <a:t>D</a:t>
            </a:r>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eep-sea ecosystems &amp; emerging threats</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3. </a:t>
            </a:r>
            <a:r>
              <a:rPr lang="en-US" sz="1200" dirty="0">
                <a:solidFill>
                  <a:schemeClr val="bg1"/>
                </a:solidFill>
                <a:latin typeface="Calibri" panose="020F0502020204030204" pitchFamily="34" charset="0"/>
                <a:ea typeface="DengXian" panose="02010600030101010101" pitchFamily="2" charset="-122"/>
                <a:cs typeface="Arial" panose="020B0604020202020204" pitchFamily="34" charset="0"/>
              </a:rPr>
              <a:t>S</a:t>
            </a:r>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ustainable aquatic food production </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4. Evidence-based Sustainable Ocean Plans </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5. Sustainable and climate resilient ocean economy</a:t>
            </a: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6. </a:t>
            </a:r>
            <a:r>
              <a:rPr lang="en-US" sz="1200" dirty="0">
                <a:solidFill>
                  <a:schemeClr val="bg1"/>
                </a:solidFill>
                <a:latin typeface="Calibri" panose="020F0502020204030204" pitchFamily="34" charset="0"/>
                <a:ea typeface="DengXian" panose="02010600030101010101" pitchFamily="2" charset="-122"/>
                <a:cs typeface="Arial" panose="020B0604020202020204" pitchFamily="34" charset="0"/>
              </a:rPr>
              <a:t>Policy to regulate </a:t>
            </a:r>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marine carbon dioxide removal initiatives</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7. Decision support tools for coastal resilience</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8. Financial instruments, policies and models to diversify and accelerate investment in ocean science</a:t>
            </a:r>
            <a:endParaRPr lang="fr-FR"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9. Social science and ocean literacy research on human-ocean connection</a:t>
            </a:r>
          </a:p>
          <a:p>
            <a:pPr lvl="0"/>
            <a:r>
              <a:rPr lang="en-US" sz="12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10. Ocean health and human health</a:t>
            </a:r>
            <a:endParaRPr lang="en-US" sz="1200" dirty="0">
              <a:solidFill>
                <a:schemeClr val="bg1"/>
              </a:solidFill>
            </a:endParaRPr>
          </a:p>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16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342900" lvl="0" indent="-342900">
              <a:buClr>
                <a:schemeClr val="bg1"/>
              </a:buClr>
              <a:buFont typeface="+mj-lt"/>
              <a:buAutoNum type="arabicPeriod"/>
            </a:pPr>
            <a:r>
              <a:rPr lang="en-US" sz="1200" dirty="0">
                <a:solidFill>
                  <a:schemeClr val="bg1"/>
                </a:solidFill>
              </a:rPr>
              <a:t>Strengthened role of policy / user needs as drivers of Decade Actions </a:t>
            </a:r>
          </a:p>
          <a:p>
            <a:pPr marL="342900" indent="-342900">
              <a:buClr>
                <a:schemeClr val="bg1"/>
              </a:buClr>
              <a:buFont typeface="+mj-lt"/>
              <a:buAutoNum type="arabicPeriod"/>
            </a:pPr>
            <a:r>
              <a:rPr lang="en-US" sz="1200" dirty="0">
                <a:solidFill>
                  <a:schemeClr val="bg1"/>
                </a:solidFill>
              </a:rPr>
              <a:t>Address specific needs of SIDS/LDCs</a:t>
            </a:r>
          </a:p>
          <a:p>
            <a:pPr marL="342900" lvl="0" indent="-342900">
              <a:buClr>
                <a:schemeClr val="bg1"/>
              </a:buClr>
              <a:buFont typeface="+mj-lt"/>
              <a:buAutoNum type="arabicPeriod"/>
            </a:pPr>
            <a:r>
              <a:rPr lang="en-US" sz="1200" dirty="0">
                <a:solidFill>
                  <a:schemeClr val="bg1"/>
                </a:solidFill>
              </a:rPr>
              <a:t>Approaches, tools and skills to increase inclusivity of all knowledge systems </a:t>
            </a:r>
          </a:p>
          <a:p>
            <a:pPr marL="342900" lvl="0" indent="-342900">
              <a:buClr>
                <a:schemeClr val="bg1"/>
              </a:buClr>
              <a:buFont typeface="+mj-lt"/>
              <a:buAutoNum type="arabicPeriod"/>
            </a:pPr>
            <a:r>
              <a:rPr lang="en-US" sz="1200" dirty="0">
                <a:solidFill>
                  <a:schemeClr val="bg1"/>
                </a:solidFill>
              </a:rPr>
              <a:t>Reinforced national level action &amp; strengthened national science – policy – society uptake</a:t>
            </a:r>
          </a:p>
          <a:p>
            <a:pPr marL="342900" lvl="0" indent="-342900">
              <a:buClr>
                <a:schemeClr val="bg1"/>
              </a:buClr>
              <a:buFont typeface="+mj-lt"/>
              <a:buAutoNum type="arabicPeriod"/>
            </a:pPr>
            <a:r>
              <a:rPr lang="en-US" sz="1200" dirty="0">
                <a:solidFill>
                  <a:schemeClr val="bg1"/>
                </a:solidFill>
              </a:rPr>
              <a:t>Capacity development with sustained impact for individuals and institutions </a:t>
            </a:r>
          </a:p>
          <a:p>
            <a:pPr marL="342900" lvl="0" indent="-342900">
              <a:buClr>
                <a:schemeClr val="bg1"/>
              </a:buClr>
              <a:buFont typeface="+mj-lt"/>
              <a:buAutoNum type="arabicPeriod"/>
            </a:pPr>
            <a:r>
              <a:rPr lang="en-US" sz="1200" dirty="0">
                <a:solidFill>
                  <a:schemeClr val="bg1"/>
                </a:solidFill>
              </a:rPr>
              <a:t>Industry engagement including with insurance, finance, tourism &amp; fisheries sectors </a:t>
            </a:r>
          </a:p>
          <a:p>
            <a:pPr marL="342900" lvl="0" indent="-342900">
              <a:buClr>
                <a:schemeClr val="bg1"/>
              </a:buClr>
              <a:buFont typeface="+mj-lt"/>
              <a:buAutoNum type="arabicPeriod"/>
            </a:pPr>
            <a:r>
              <a:rPr lang="en-US" sz="1200" dirty="0">
                <a:solidFill>
                  <a:schemeClr val="bg1"/>
                </a:solidFill>
              </a:rPr>
              <a:t>Strategic communications and broad approach to ocean literacy across all sectors of society</a:t>
            </a:r>
          </a:p>
          <a:p>
            <a:pPr marL="342900" lvl="0" indent="-342900">
              <a:buClr>
                <a:schemeClr val="bg1"/>
              </a:buClr>
              <a:buFont typeface="+mj-lt"/>
              <a:buAutoNum type="arabicPeriod"/>
            </a:pPr>
            <a:r>
              <a:rPr lang="en-US" sz="1200" dirty="0">
                <a:solidFill>
                  <a:schemeClr val="bg1"/>
                </a:solidFill>
              </a:rPr>
              <a:t>Equity, inclusivity &amp; diversity across generations, genders and geographies</a:t>
            </a:r>
          </a:p>
          <a:p>
            <a:pPr marL="342900" lvl="0" indent="-342900">
              <a:buClr>
                <a:schemeClr val="bg1"/>
              </a:buClr>
              <a:buFont typeface="+mj-lt"/>
              <a:buAutoNum type="arabicPeriod"/>
            </a:pPr>
            <a:r>
              <a:rPr lang="en-US" sz="1200" dirty="0">
                <a:solidFill>
                  <a:schemeClr val="bg1"/>
                </a:solidFill>
              </a:rPr>
              <a:t>Sustained &amp; sustainable investment for ocean science initiatives and infrastructure</a:t>
            </a:r>
          </a:p>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367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A2555B3A-F9BB-419E-94F8-F6C4477A78EA}" type="slidenum">
              <a:rPr lang="fr-FR" smtClean="0"/>
              <a:t>14</a:t>
            </a:fld>
            <a:endParaRPr lang="fr-FR"/>
          </a:p>
        </p:txBody>
      </p:sp>
    </p:spTree>
    <p:extLst>
      <p:ext uri="{BB962C8B-B14F-4D97-AF65-F5344CB8AC3E}">
        <p14:creationId xmlns:p14="http://schemas.microsoft.com/office/powerpoint/2010/main" val="126047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26A198-A7E4-E14A-B2BF-731872AC7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45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F265-1F1A-139A-205E-8650CD05E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06C9A-4AAB-9EC5-BA83-1EC7E55CA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ED3C3-DB88-1429-059A-F91BDF76ED9B}"/>
              </a:ext>
            </a:extLst>
          </p:cNvPr>
          <p:cNvSpPr>
            <a:spLocks noGrp="1"/>
          </p:cNvSpPr>
          <p:nvPr>
            <p:ph type="body" idx="1"/>
          </p:nvPr>
        </p:nvSpPr>
        <p:spPr/>
        <p:txBody>
          <a:bodyPr/>
          <a:lstStyle/>
          <a:p>
            <a:r>
              <a:rPr lang="en-US" dirty="0"/>
              <a:t>The purpose of the Ocean Decade Corporate Data Group is to provide an ongoing forum to identify opportunities and challenges to sharing of privately held data, and address and  develop solutions to these challenges. </a:t>
            </a:r>
          </a:p>
          <a:p>
            <a:endParaRPr lang="en-US" dirty="0"/>
          </a:p>
          <a:p>
            <a:r>
              <a:rPr lang="en-US" dirty="0"/>
              <a:t>The objective of the group is to establish a strategy, framework, and best practices for companies to provide public access to their privately held ocean data within the framework of the Ocean Decade.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group is focusing on use cases for </a:t>
            </a:r>
            <a:r>
              <a:rPr lang="en-US" sz="1200" dirty="0">
                <a:effectLst/>
                <a:latin typeface="Aptos" panose="020B0004020202020204" pitchFamily="34" charset="0"/>
                <a:ea typeface="Times New Roman" panose="02020603050405020304" pitchFamily="18" charset="0"/>
                <a:cs typeface="Aptos" panose="020B0004020202020204" pitchFamily="34" charset="0"/>
              </a:rPr>
              <a:t>bathymetry </a:t>
            </a:r>
            <a:r>
              <a:rPr lang="en-US" sz="1200" b="1" dirty="0">
                <a:effectLst/>
                <a:latin typeface="Aptos" panose="020B0004020202020204" pitchFamily="34" charset="0"/>
                <a:ea typeface="Times New Roman" panose="02020603050405020304" pitchFamily="18" charset="0"/>
                <a:cs typeface="Aptos" panose="020B0004020202020204" pitchFamily="34" charset="0"/>
              </a:rPr>
              <a:t>(now ready</a:t>
            </a:r>
            <a:r>
              <a:rPr lang="en-US" sz="1200" dirty="0">
                <a:effectLst/>
                <a:latin typeface="Aptos" panose="020B0004020202020204" pitchFamily="34" charset="0"/>
                <a:ea typeface="Times New Roman" panose="02020603050405020304" pitchFamily="18" charset="0"/>
                <a:cs typeface="Aptos" panose="020B0004020202020204" pitchFamily="34" charset="0"/>
              </a:rPr>
              <a:t>) , Marine Mammal Observations and CTD data (Conductivity, Temperature, and Depth). </a:t>
            </a:r>
            <a:endParaRPr lang="fr-FR" dirty="0">
              <a:latin typeface="DIN Pro Regular" panose="020B0504020101020102" pitchFamily="34" charset="0"/>
              <a:cs typeface="DIN Pro Regular" panose="020B0504020101020102" pitchFamily="34" charset="0"/>
            </a:endParaRPr>
          </a:p>
          <a:p>
            <a:endParaRPr lang="en-US" dirty="0"/>
          </a:p>
        </p:txBody>
      </p:sp>
      <p:sp>
        <p:nvSpPr>
          <p:cNvPr id="4" name="Slide Number Placeholder 3">
            <a:extLst>
              <a:ext uri="{FF2B5EF4-FFF2-40B4-BE49-F238E27FC236}">
                <a16:creationId xmlns:a16="http://schemas.microsoft.com/office/drawing/2014/main" id="{6A084075-AB88-AC4C-7E6A-CF1FF1A9A7DF}"/>
              </a:ext>
            </a:extLst>
          </p:cNvPr>
          <p:cNvSpPr>
            <a:spLocks noGrp="1"/>
          </p:cNvSpPr>
          <p:nvPr>
            <p:ph type="sldNum" sz="quarter" idx="5"/>
          </p:nvPr>
        </p:nvSpPr>
        <p:spPr/>
        <p:txBody>
          <a:bodyPr/>
          <a:lstStyle/>
          <a:p>
            <a:pPr algn="r" defTabSz="918789">
              <a:buClrTx/>
              <a:defRPr/>
            </a:pPr>
            <a:fld id="{8745D31D-0614-488F-8B1A-5A95E2C37236}" type="slidenum">
              <a:rPr lang="en-GB" sz="1200" kern="1200">
                <a:solidFill>
                  <a:prstClr val="black"/>
                </a:solidFill>
                <a:latin typeface="Calibri" panose="020F0502020204030204"/>
                <a:ea typeface="+mn-ea"/>
                <a:cs typeface="+mn-cs"/>
              </a:rPr>
              <a:pPr algn="r" defTabSz="918789">
                <a:buClrTx/>
                <a:defRPr/>
              </a:pPr>
              <a:t>16</a:t>
            </a:fld>
            <a:endParaRPr lang="en-GB"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9829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A2822698-80DA-41B6-B891-0D0BA21AFF2B}" type="datetimeFigureOut">
              <a:rPr lang="nb-NO" smtClean="0"/>
              <a:t>02.11.2024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285889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2822698-80DA-41B6-B891-0D0BA21AFF2B}" type="datetimeFigureOut">
              <a:rPr lang="nb-NO" smtClean="0"/>
              <a:t>02.11.2024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14846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2822698-80DA-41B6-B891-0D0BA21AFF2B}" type="datetimeFigureOut">
              <a:rPr lang="nb-NO" smtClean="0"/>
              <a:t>02.11.2024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1690456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19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5135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2822698-80DA-41B6-B891-0D0BA21AFF2B}" type="datetimeFigureOut">
              <a:rPr lang="nb-NO" smtClean="0"/>
              <a:t>02.11.2024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236538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2822698-80DA-41B6-B891-0D0BA21AFF2B}" type="datetimeFigureOut">
              <a:rPr lang="nb-NO" smtClean="0"/>
              <a:t>02.11.2024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150178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A2822698-80DA-41B6-B891-0D0BA21AFF2B}" type="datetimeFigureOut">
              <a:rPr lang="nb-NO" smtClean="0"/>
              <a:t>02.11.2024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308700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A2822698-80DA-41B6-B891-0D0BA21AFF2B}" type="datetimeFigureOut">
              <a:rPr lang="nb-NO" smtClean="0"/>
              <a:t>02.11.2024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185844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2822698-80DA-41B6-B891-0D0BA21AFF2B}" type="datetimeFigureOut">
              <a:rPr lang="nb-NO" smtClean="0"/>
              <a:t>02.11.2024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184207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2822698-80DA-41B6-B891-0D0BA21AFF2B}" type="datetimeFigureOut">
              <a:rPr lang="nb-NO" smtClean="0"/>
              <a:t>02.11.2024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30923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2822698-80DA-41B6-B891-0D0BA21AFF2B}" type="datetimeFigureOut">
              <a:rPr lang="nb-NO" smtClean="0"/>
              <a:t>02.11.2024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44931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A2822698-80DA-41B6-B891-0D0BA21AFF2B}" type="datetimeFigureOut">
              <a:rPr lang="nb-NO" smtClean="0"/>
              <a:t>02.11.2024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BEFFC2C-2D49-400C-825D-0F3709177986}" type="slidenum">
              <a:rPr lang="nb-NO" smtClean="0"/>
              <a:t>‹#›</a:t>
            </a:fld>
            <a:endParaRPr lang="nb-NO"/>
          </a:p>
        </p:txBody>
      </p:sp>
    </p:spTree>
    <p:extLst>
      <p:ext uri="{BB962C8B-B14F-4D97-AF65-F5344CB8AC3E}">
        <p14:creationId xmlns:p14="http://schemas.microsoft.com/office/powerpoint/2010/main" val="223196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22698-80DA-41B6-B891-0D0BA21AFF2B}" type="datetimeFigureOut">
              <a:rPr lang="nb-NO" smtClean="0"/>
              <a:t>02.11.2024</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FFC2C-2D49-400C-825D-0F3709177986}" type="slidenum">
              <a:rPr lang="nb-NO" smtClean="0"/>
              <a:t>‹#›</a:t>
            </a:fld>
            <a:endParaRPr lang="nb-NO"/>
          </a:p>
        </p:txBody>
      </p:sp>
    </p:spTree>
    <p:extLst>
      <p:ext uri="{BB962C8B-B14F-4D97-AF65-F5344CB8AC3E}">
        <p14:creationId xmlns:p14="http://schemas.microsoft.com/office/powerpoint/2010/main" val="4250179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emf"/><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pic>
          <p:nvPicPr>
            <p:cNvPr id="8"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4058"/>
              <a:ext cx="12192000" cy="963942"/>
            </a:xfrm>
            <a:prstGeom prst="rect">
              <a:avLst/>
            </a:prstGeom>
          </p:spPr>
        </p:pic>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95252"/>
            </a:xfrm>
            <a:prstGeom prst="rect">
              <a:avLst/>
            </a:prstGeom>
          </p:spPr>
        </p:pic>
        <p:pic>
          <p:nvPicPr>
            <p:cNvPr id="7" name="Picture 6"/>
            <p:cNvPicPr/>
            <p:nvPr/>
          </p:nvPicPr>
          <p:blipFill>
            <a:blip r:embed="rId3"/>
            <a:stretch>
              <a:fillRect/>
            </a:stretch>
          </p:blipFill>
          <p:spPr>
            <a:xfrm>
              <a:off x="11401539" y="6101221"/>
              <a:ext cx="519527" cy="505241"/>
            </a:xfrm>
            <a:prstGeom prst="rect">
              <a:avLst/>
            </a:prstGeom>
          </p:spPr>
        </p:pic>
        <p:pic>
          <p:nvPicPr>
            <p:cNvPr id="9" name="Picture 8" descr="G:\New_Logo-WPE\New_Logo\High_quality_for_printing\Logo_Complete_English\IHO_Logo_CMYK_Complete_EN@10x-1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267" y="6103683"/>
              <a:ext cx="1521883" cy="507294"/>
            </a:xfrm>
            <a:prstGeom prst="rect">
              <a:avLst/>
            </a:prstGeom>
            <a:noFill/>
            <a:ln>
              <a:noFill/>
            </a:ln>
          </p:spPr>
        </p:pic>
        <p:pic>
          <p:nvPicPr>
            <p:cNvPr id="10" name="Picture 9" descr="gebco-text.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137" y="6029636"/>
              <a:ext cx="733425" cy="692785"/>
            </a:xfrm>
            <a:prstGeom prst="rect">
              <a:avLst/>
            </a:prstGeom>
            <a:noFill/>
            <a:ln>
              <a:noFill/>
            </a:ln>
          </p:spPr>
        </p:pic>
      </p:grpSp>
      <p:sp>
        <p:nvSpPr>
          <p:cNvPr id="11" name="TextBox 10"/>
          <p:cNvSpPr txBox="1"/>
          <p:nvPr/>
        </p:nvSpPr>
        <p:spPr>
          <a:xfrm>
            <a:off x="3103056" y="770430"/>
            <a:ext cx="11709929" cy="830997"/>
          </a:xfrm>
          <a:prstGeom prst="rect">
            <a:avLst/>
          </a:prstGeom>
          <a:noFill/>
        </p:spPr>
        <p:txBody>
          <a:bodyPr wrap="square" rtlCol="0">
            <a:spAutoFit/>
          </a:bodyPr>
          <a:lstStyle/>
          <a:p>
            <a:r>
              <a:rPr lang="en-US" sz="4800" b="1" dirty="0">
                <a:solidFill>
                  <a:srgbClr val="002060"/>
                </a:solidFill>
              </a:rPr>
              <a:t>IOC Report to GGC 41</a:t>
            </a:r>
          </a:p>
        </p:txBody>
      </p:sp>
      <p:pic>
        <p:nvPicPr>
          <p:cNvPr id="16" name="Picture 2">
            <a:extLst>
              <a:ext uri="{FF2B5EF4-FFF2-40B4-BE49-F238E27FC236}">
                <a16:creationId xmlns:a16="http://schemas.microsoft.com/office/drawing/2014/main" id="{4D050F44-4605-0843-AFFD-A6AFB8FCF2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7390" y="1852965"/>
            <a:ext cx="6200631" cy="362227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7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DD55B1-869A-4C6B-B1DC-007476C2C1D9}"/>
              </a:ext>
            </a:extLst>
          </p:cNvPr>
          <p:cNvSpPr txBox="1"/>
          <p:nvPr/>
        </p:nvSpPr>
        <p:spPr>
          <a:xfrm>
            <a:off x="372141" y="258635"/>
            <a:ext cx="7644809" cy="58477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Current Status</a:t>
            </a:r>
            <a:endParaRPr kumimoji="0" lang="fr-FR" sz="32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4" name="Picture 3" descr="A picture containing shape&#10;&#10;Description automatically generated">
            <a:extLst>
              <a:ext uri="{FF2B5EF4-FFF2-40B4-BE49-F238E27FC236}">
                <a16:creationId xmlns:a16="http://schemas.microsoft.com/office/drawing/2014/main" id="{4EB79700-9876-420B-9319-120E8B3AC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140" y="1077797"/>
            <a:ext cx="2151422" cy="1537812"/>
          </a:xfrm>
          <a:prstGeom prst="rect">
            <a:avLst/>
          </a:prstGeom>
        </p:spPr>
      </p:pic>
      <p:pic>
        <p:nvPicPr>
          <p:cNvPr id="5" name="Picture 4" descr="A blue screen with white text&#10;&#10;Description automatically generated">
            <a:extLst>
              <a:ext uri="{FF2B5EF4-FFF2-40B4-BE49-F238E27FC236}">
                <a16:creationId xmlns:a16="http://schemas.microsoft.com/office/drawing/2014/main" id="{EE51FE52-0ADB-1203-4A5F-C0F6936B3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2271684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A468A87D-931A-8E29-1963-67A8D3F0CD82}"/>
              </a:ext>
            </a:extLst>
          </p:cNvPr>
          <p:cNvPicPr>
            <a:picLocks noChangeAspect="1"/>
          </p:cNvPicPr>
          <p:nvPr/>
        </p:nvPicPr>
        <p:blipFill rotWithShape="1">
          <a:blip r:embed="rId2">
            <a:alphaModFix/>
          </a:blip>
          <a:srcRect t="37917" b="22049"/>
          <a:stretch/>
        </p:blipFill>
        <p:spPr>
          <a:xfrm>
            <a:off x="8346" y="-18487"/>
            <a:ext cx="12192000" cy="5887913"/>
          </a:xfrm>
          <a:prstGeom prst="rect">
            <a:avLst/>
          </a:prstGeom>
          <a:effectLst>
            <a:outerShdw blurRad="50800" dist="50800" dir="5400000" algn="ctr" rotWithShape="0">
              <a:srgbClr val="000000"/>
            </a:outerShdw>
          </a:effectLst>
        </p:spPr>
      </p:pic>
      <p:sp>
        <p:nvSpPr>
          <p:cNvPr id="7" name="Retângulo 6">
            <a:extLst>
              <a:ext uri="{FF2B5EF4-FFF2-40B4-BE49-F238E27FC236}">
                <a16:creationId xmlns:a16="http://schemas.microsoft.com/office/drawing/2014/main" id="{8610F651-870B-77EF-86F1-C7915C601B16}"/>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pic>
        <p:nvPicPr>
          <p:cNvPr id="6" name="Picture 5" descr="A picture containing text, businesscard, font, logo&#10;&#10;Description automatically generated">
            <a:extLst>
              <a:ext uri="{FF2B5EF4-FFF2-40B4-BE49-F238E27FC236}">
                <a16:creationId xmlns:a16="http://schemas.microsoft.com/office/drawing/2014/main" id="{C56B01B3-17C7-0537-0A88-FB58AE8EED8E}"/>
              </a:ext>
            </a:extLst>
          </p:cNvPr>
          <p:cNvPicPr>
            <a:picLocks noChangeAspect="1"/>
          </p:cNvPicPr>
          <p:nvPr/>
        </p:nvPicPr>
        <p:blipFill>
          <a:blip r:embed="rId3"/>
          <a:stretch>
            <a:fillRect/>
          </a:stretch>
        </p:blipFill>
        <p:spPr>
          <a:xfrm>
            <a:off x="252268" y="5938501"/>
            <a:ext cx="2144287" cy="837612"/>
          </a:xfrm>
          <a:prstGeom prst="rect">
            <a:avLst/>
          </a:prstGeom>
        </p:spPr>
      </p:pic>
      <p:sp>
        <p:nvSpPr>
          <p:cNvPr id="3" name="Arrow: Right 2">
            <a:extLst>
              <a:ext uri="{FF2B5EF4-FFF2-40B4-BE49-F238E27FC236}">
                <a16:creationId xmlns:a16="http://schemas.microsoft.com/office/drawing/2014/main" id="{BC9D9189-E290-5090-79EB-00B30D515E6E}"/>
              </a:ext>
            </a:extLst>
          </p:cNvPr>
          <p:cNvSpPr/>
          <p:nvPr/>
        </p:nvSpPr>
        <p:spPr>
          <a:xfrm>
            <a:off x="7049625" y="2329720"/>
            <a:ext cx="893470" cy="85879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CAEF7E-5A5D-A84F-3B1E-A90E8672E75F}"/>
              </a:ext>
            </a:extLst>
          </p:cNvPr>
          <p:cNvPicPr>
            <a:picLocks noChangeAspect="1"/>
          </p:cNvPicPr>
          <p:nvPr/>
        </p:nvPicPr>
        <p:blipFill>
          <a:blip r:embed="rId4"/>
          <a:stretch>
            <a:fillRect/>
          </a:stretch>
        </p:blipFill>
        <p:spPr>
          <a:xfrm>
            <a:off x="7943095" y="1051084"/>
            <a:ext cx="3965541" cy="1418999"/>
          </a:xfrm>
          <a:prstGeom prst="rect">
            <a:avLst/>
          </a:prstGeom>
        </p:spPr>
      </p:pic>
      <p:sp>
        <p:nvSpPr>
          <p:cNvPr id="8" name="CaixaDeTexto 14">
            <a:extLst>
              <a:ext uri="{FF2B5EF4-FFF2-40B4-BE49-F238E27FC236}">
                <a16:creationId xmlns:a16="http://schemas.microsoft.com/office/drawing/2014/main" id="{C8FA4DCD-01EB-816D-ACF7-33780A6AC425}"/>
              </a:ext>
            </a:extLst>
          </p:cNvPr>
          <p:cNvSpPr txBox="1"/>
          <p:nvPr/>
        </p:nvSpPr>
        <p:spPr>
          <a:xfrm>
            <a:off x="609740" y="7389"/>
            <a:ext cx="7678434" cy="1015663"/>
          </a:xfrm>
          <a:prstGeom prst="rect">
            <a:avLst/>
          </a:prstGeom>
          <a:noFill/>
        </p:spPr>
        <p:txBody>
          <a:bodyPr wrap="square" rtlCol="0">
            <a:spAutoFit/>
          </a:bodyPr>
          <a:lstStyle/>
          <a:p>
            <a:r>
              <a:rPr lang="pt-PT" sz="3200" b="1" dirty="0">
                <a:solidFill>
                  <a:schemeClr val="bg1"/>
                </a:solidFill>
                <a:latin typeface="DIN Pro Regular" panose="020B0504020101020102" pitchFamily="34" charset="0"/>
                <a:cs typeface="DIN Pro Bold" panose="020B0504020101020102" pitchFamily="34" charset="0"/>
              </a:rPr>
              <a:t>2024 OCEAN DECADE CONFERENCE</a:t>
            </a:r>
          </a:p>
          <a:p>
            <a:r>
              <a:rPr lang="pt-PT" sz="2800" b="1" i="1" dirty="0">
                <a:solidFill>
                  <a:schemeClr val="accent2"/>
                </a:solidFill>
                <a:latin typeface="DIN Pro Regular" panose="020B0504020101020102" pitchFamily="34" charset="0"/>
                <a:cs typeface="DIN Pro Bold" panose="020B0504020101020102" pitchFamily="34" charset="0"/>
              </a:rPr>
              <a:t>Take Stock – Set Priorities – Catalyze Action</a:t>
            </a:r>
            <a:r>
              <a:rPr lang="pt-PT" sz="1600" b="1" i="1" dirty="0">
                <a:solidFill>
                  <a:schemeClr val="accent2"/>
                </a:solidFill>
                <a:latin typeface="DIN Pro Regular" panose="020B0504020101020102" pitchFamily="34" charset="0"/>
                <a:cs typeface="DIN Pro Bold" panose="020B0504020101020102" pitchFamily="34" charset="0"/>
              </a:rPr>
              <a:t> </a:t>
            </a:r>
            <a:endParaRPr lang="pt-PT" sz="2400" b="1" i="1" dirty="0">
              <a:solidFill>
                <a:schemeClr val="accent2"/>
              </a:solidFill>
              <a:latin typeface="DIN Pro Bold" panose="020B0504020101020102" pitchFamily="34" charset="0"/>
              <a:cs typeface="DIN Pro Bold" panose="020B0504020101020102" pitchFamily="34" charset="0"/>
            </a:endParaRPr>
          </a:p>
        </p:txBody>
      </p:sp>
      <p:sp>
        <p:nvSpPr>
          <p:cNvPr id="2" name="TextBox 1">
            <a:extLst>
              <a:ext uri="{FF2B5EF4-FFF2-40B4-BE49-F238E27FC236}">
                <a16:creationId xmlns:a16="http://schemas.microsoft.com/office/drawing/2014/main" id="{537C42B7-D139-4AA0-6AFB-7EC7ABC87C26}"/>
              </a:ext>
            </a:extLst>
          </p:cNvPr>
          <p:cNvSpPr txBox="1"/>
          <p:nvPr/>
        </p:nvSpPr>
        <p:spPr>
          <a:xfrm>
            <a:off x="8467626" y="2596879"/>
            <a:ext cx="3476008" cy="398570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2300" b="1" dirty="0">
                <a:solidFill>
                  <a:schemeClr val="bg1"/>
                </a:solidFill>
              </a:rPr>
              <a:t>1.SCIENCE &amp; KNOWLEDGE PRIORITIES </a:t>
            </a:r>
          </a:p>
          <a:p>
            <a:pPr algn="ctr"/>
            <a:endParaRPr lang="en-US" sz="2300" b="1" dirty="0">
              <a:solidFill>
                <a:schemeClr val="bg1"/>
              </a:solidFill>
            </a:endParaRPr>
          </a:p>
          <a:p>
            <a:pPr algn="ctr"/>
            <a:r>
              <a:rPr lang="en-US" sz="2300" b="1" dirty="0">
                <a:solidFill>
                  <a:schemeClr val="bg1"/>
                </a:solidFill>
              </a:rPr>
              <a:t>2.CROSS-CUTTING / ENABLING ENVIRONMENT PRIORITIES</a:t>
            </a:r>
            <a:br>
              <a:rPr lang="en-US" sz="2300" b="1" dirty="0">
                <a:solidFill>
                  <a:schemeClr val="bg1"/>
                </a:solidFill>
              </a:rPr>
            </a:br>
            <a:endParaRPr lang="en-US" sz="2300" b="1" dirty="0">
              <a:solidFill>
                <a:schemeClr val="bg1"/>
              </a:solidFill>
            </a:endParaRPr>
          </a:p>
          <a:p>
            <a:pPr algn="ctr"/>
            <a:r>
              <a:rPr lang="en-US" sz="2300" b="1" dirty="0">
                <a:solidFill>
                  <a:schemeClr val="bg1"/>
                </a:solidFill>
              </a:rPr>
              <a:t>3. ANNOUNCEMENTS &amp; COMMITMENTS</a:t>
            </a:r>
          </a:p>
        </p:txBody>
      </p:sp>
      <p:sp>
        <p:nvSpPr>
          <p:cNvPr id="13" name="Arrow: Right 12">
            <a:extLst>
              <a:ext uri="{FF2B5EF4-FFF2-40B4-BE49-F238E27FC236}">
                <a16:creationId xmlns:a16="http://schemas.microsoft.com/office/drawing/2014/main" id="{32FF01F1-A993-0F1D-9881-F76D1752515D}"/>
              </a:ext>
            </a:extLst>
          </p:cNvPr>
          <p:cNvSpPr/>
          <p:nvPr/>
        </p:nvSpPr>
        <p:spPr>
          <a:xfrm>
            <a:off x="3223578" y="2349771"/>
            <a:ext cx="893470" cy="85879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DF6E626-40D3-9555-B610-3E66DC5DC60C}"/>
              </a:ext>
            </a:extLst>
          </p:cNvPr>
          <p:cNvPicPr>
            <a:picLocks noChangeAspect="1"/>
          </p:cNvPicPr>
          <p:nvPr/>
        </p:nvPicPr>
        <p:blipFill>
          <a:blip r:embed="rId5"/>
          <a:stretch>
            <a:fillRect/>
          </a:stretch>
        </p:blipFill>
        <p:spPr>
          <a:xfrm>
            <a:off x="-6754" y="1420614"/>
            <a:ext cx="3813847" cy="4320250"/>
          </a:xfrm>
          <a:prstGeom prst="rect">
            <a:avLst/>
          </a:prstGeom>
        </p:spPr>
      </p:pic>
      <p:pic>
        <p:nvPicPr>
          <p:cNvPr id="5" name="Picture 4">
            <a:extLst>
              <a:ext uri="{FF2B5EF4-FFF2-40B4-BE49-F238E27FC236}">
                <a16:creationId xmlns:a16="http://schemas.microsoft.com/office/drawing/2014/main" id="{A8D70CE7-37E2-1819-0F9F-FA32CD418933}"/>
              </a:ext>
            </a:extLst>
          </p:cNvPr>
          <p:cNvPicPr>
            <a:picLocks noChangeAspect="1"/>
          </p:cNvPicPr>
          <p:nvPr/>
        </p:nvPicPr>
        <p:blipFill>
          <a:blip r:embed="rId6"/>
          <a:stretch>
            <a:fillRect/>
          </a:stretch>
        </p:blipFill>
        <p:spPr>
          <a:xfrm>
            <a:off x="3308041" y="5341168"/>
            <a:ext cx="2144287" cy="1299247"/>
          </a:xfrm>
          <a:prstGeom prst="rect">
            <a:avLst/>
          </a:prstGeom>
        </p:spPr>
      </p:pic>
      <p:sp>
        <p:nvSpPr>
          <p:cNvPr id="11" name="TextBox 10">
            <a:extLst>
              <a:ext uri="{FF2B5EF4-FFF2-40B4-BE49-F238E27FC236}">
                <a16:creationId xmlns:a16="http://schemas.microsoft.com/office/drawing/2014/main" id="{97499384-004E-AD43-5166-3FFE740FB010}"/>
              </a:ext>
            </a:extLst>
          </p:cNvPr>
          <p:cNvSpPr txBox="1"/>
          <p:nvPr/>
        </p:nvSpPr>
        <p:spPr>
          <a:xfrm>
            <a:off x="3655279" y="5728349"/>
            <a:ext cx="747721" cy="307777"/>
          </a:xfrm>
          <a:prstGeom prst="rect">
            <a:avLst/>
          </a:prstGeom>
          <a:noFill/>
        </p:spPr>
        <p:txBody>
          <a:bodyPr wrap="square" rtlCol="0">
            <a:spAutoFit/>
          </a:bodyPr>
          <a:lstStyle/>
          <a:p>
            <a:r>
              <a:rPr lang="en-US">
                <a:solidFill>
                  <a:schemeClr val="bg1"/>
                </a:solidFill>
              </a:rPr>
              <a:t>10 x </a:t>
            </a:r>
          </a:p>
        </p:txBody>
      </p:sp>
      <p:sp>
        <p:nvSpPr>
          <p:cNvPr id="4" name="CaixaDeTexto 16">
            <a:extLst>
              <a:ext uri="{FF2B5EF4-FFF2-40B4-BE49-F238E27FC236}">
                <a16:creationId xmlns:a16="http://schemas.microsoft.com/office/drawing/2014/main" id="{F6350735-69A8-35AF-0140-8E2525CAA20D}"/>
              </a:ext>
            </a:extLst>
          </p:cNvPr>
          <p:cNvSpPr txBox="1"/>
          <p:nvPr/>
        </p:nvSpPr>
        <p:spPr>
          <a:xfrm>
            <a:off x="4026722" y="1461748"/>
            <a:ext cx="2919601" cy="2923877"/>
          </a:xfrm>
          <a:prstGeom prst="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pPr marL="342900" indent="-342900">
              <a:buFont typeface="Arial" panose="020B0604020202020204" pitchFamily="34" charset="0"/>
              <a:buChar char="•"/>
            </a:pPr>
            <a:r>
              <a:rPr lang="en-US" sz="2400" b="1" dirty="0">
                <a:solidFill>
                  <a:schemeClr val="bg1"/>
                </a:solidFill>
                <a:latin typeface="DIN Pro Regular" panose="020B0504020101020102" pitchFamily="34" charset="0"/>
                <a:cs typeface="DIN Pro Regular" panose="020B0504020101020102" pitchFamily="34" charset="0"/>
              </a:rPr>
              <a:t>2,630</a:t>
            </a:r>
            <a:r>
              <a:rPr lang="en-US" sz="2400" dirty="0">
                <a:solidFill>
                  <a:schemeClr val="bg1"/>
                </a:solidFill>
                <a:latin typeface="DIN Pro Regular" panose="020B0504020101020102" pitchFamily="34" charset="0"/>
                <a:cs typeface="DIN Pro Regular" panose="020B0504020101020102" pitchFamily="34" charset="0"/>
              </a:rPr>
              <a:t> in-person attendees from </a:t>
            </a:r>
            <a:r>
              <a:rPr lang="en-US" sz="2400" b="1" dirty="0">
                <a:solidFill>
                  <a:schemeClr val="bg1"/>
                </a:solidFill>
                <a:latin typeface="DIN Pro Regular" panose="020B0504020101020102" pitchFamily="34" charset="0"/>
                <a:cs typeface="DIN Pro Regular" panose="020B0504020101020102" pitchFamily="34" charset="0"/>
              </a:rPr>
              <a:t>124 countries</a:t>
            </a:r>
          </a:p>
          <a:p>
            <a:pPr marL="342900" indent="-342900">
              <a:buFont typeface="Arial" panose="020B0604020202020204" pitchFamily="34" charset="0"/>
              <a:buChar char="•"/>
            </a:pPr>
            <a:r>
              <a:rPr lang="en-US" sz="2400" b="1" dirty="0">
                <a:solidFill>
                  <a:schemeClr val="bg1"/>
                </a:solidFill>
                <a:latin typeface="DIN Pro Regular" panose="020B0504020101020102" pitchFamily="34" charset="0"/>
                <a:cs typeface="DIN Pro Regular" panose="020B0504020101020102" pitchFamily="34" charset="0"/>
              </a:rPr>
              <a:t>&gt; 3,000 </a:t>
            </a:r>
            <a:r>
              <a:rPr lang="en-US" sz="2400" dirty="0">
                <a:solidFill>
                  <a:schemeClr val="bg1"/>
                </a:solidFill>
                <a:latin typeface="DIN Pro Regular" panose="020B0504020101020102" pitchFamily="34" charset="0"/>
                <a:cs typeface="DIN Pro Regular" panose="020B0504020101020102" pitchFamily="34" charset="0"/>
              </a:rPr>
              <a:t>online viewers</a:t>
            </a:r>
          </a:p>
          <a:p>
            <a:pPr marL="342900" indent="-342900">
              <a:buFont typeface="Arial" panose="020B0604020202020204" pitchFamily="34" charset="0"/>
              <a:buChar char="•"/>
            </a:pPr>
            <a:r>
              <a:rPr lang="en-US" sz="2400" b="1" dirty="0">
                <a:solidFill>
                  <a:schemeClr val="bg1"/>
                </a:solidFill>
                <a:latin typeface="DIN Pro Regular" panose="020B0504020101020102" pitchFamily="34" charset="0"/>
                <a:cs typeface="DIN Pro Regular" panose="020B0504020101020102" pitchFamily="34" charset="0"/>
              </a:rPr>
              <a:t>165</a:t>
            </a:r>
            <a:r>
              <a:rPr lang="en-US" sz="2400" dirty="0">
                <a:solidFill>
                  <a:schemeClr val="bg1"/>
                </a:solidFill>
                <a:latin typeface="DIN Pro Regular" panose="020B0504020101020102" pitchFamily="34" charset="0"/>
                <a:cs typeface="DIN Pro Regular" panose="020B0504020101020102" pitchFamily="34" charset="0"/>
              </a:rPr>
              <a:t> Satellite Events</a:t>
            </a:r>
            <a:endParaRPr lang="en-US" sz="1400" b="1" dirty="0">
              <a:solidFill>
                <a:schemeClr val="bg1"/>
              </a:solidFill>
              <a:latin typeface="DIN Pro Regular" panose="020B0504020101020102" pitchFamily="34" charset="0"/>
              <a:cs typeface="DIN Pro Regular" panose="020B0504020101020102" pitchFamily="34" charset="0"/>
            </a:endParaRPr>
          </a:p>
          <a:p>
            <a:r>
              <a:rPr lang="en-US" sz="1600" b="1" dirty="0">
                <a:solidFill>
                  <a:schemeClr val="bg1"/>
                </a:solidFill>
                <a:latin typeface="DIN Pro Regular" panose="020B0504020101020102" pitchFamily="34" charset="0"/>
                <a:cs typeface="DIN Pro Regular" panose="020B0504020101020102" pitchFamily="34" charset="0"/>
              </a:rPr>
              <a:t> </a:t>
            </a:r>
            <a:endParaRPr lang="pt-PT" sz="1600" b="1" dirty="0">
              <a:solidFill>
                <a:schemeClr val="bg1"/>
              </a:solidFill>
              <a:latin typeface="DIN Pro Regular" panose="020B0504020101020102" pitchFamily="34" charset="0"/>
              <a:cs typeface="DIN Pro Regular" panose="020B0504020101020102" pitchFamily="34" charset="0"/>
            </a:endParaRPr>
          </a:p>
        </p:txBody>
      </p:sp>
      <p:pic>
        <p:nvPicPr>
          <p:cNvPr id="15" name="Picture 14">
            <a:extLst>
              <a:ext uri="{FF2B5EF4-FFF2-40B4-BE49-F238E27FC236}">
                <a16:creationId xmlns:a16="http://schemas.microsoft.com/office/drawing/2014/main" id="{98AFB764-C84B-CD0B-242B-C8E365C3F8C0}"/>
              </a:ext>
            </a:extLst>
          </p:cNvPr>
          <p:cNvPicPr>
            <a:picLocks noChangeAspect="1"/>
          </p:cNvPicPr>
          <p:nvPr/>
        </p:nvPicPr>
        <p:blipFill>
          <a:blip r:embed="rId7"/>
          <a:stretch>
            <a:fillRect/>
          </a:stretch>
        </p:blipFill>
        <p:spPr>
          <a:xfrm>
            <a:off x="5587647" y="3732877"/>
            <a:ext cx="2144287" cy="2979373"/>
          </a:xfrm>
          <a:prstGeom prst="rect">
            <a:avLst/>
          </a:prstGeom>
        </p:spPr>
      </p:pic>
    </p:spTree>
    <p:extLst>
      <p:ext uri="{BB962C8B-B14F-4D97-AF65-F5344CB8AC3E}">
        <p14:creationId xmlns:p14="http://schemas.microsoft.com/office/powerpoint/2010/main" val="272078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p:nvPr/>
        </p:nvSpPr>
        <p:spPr>
          <a:xfrm>
            <a:off x="0" y="-10325"/>
            <a:ext cx="12192000" cy="6858000"/>
          </a:xfrm>
          <a:prstGeom prst="rect">
            <a:avLst/>
          </a:prstGeom>
          <a:solidFill>
            <a:srgbClr val="005C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bg1"/>
              </a:solidFill>
              <a:latin typeface="Arial"/>
              <a:ea typeface="Arial"/>
              <a:cs typeface="Arial"/>
              <a:sym typeface="Arial"/>
            </a:endParaRPr>
          </a:p>
        </p:txBody>
      </p:sp>
      <p:pic>
        <p:nvPicPr>
          <p:cNvPr id="93" name="Google Shape;93;p1" descr="Une image contenant texte, carte de visite, Police, logo&#10;&#10;Description générée automatiquement"/>
          <p:cNvPicPr preferRelativeResize="0"/>
          <p:nvPr/>
        </p:nvPicPr>
        <p:blipFill rotWithShape="1">
          <a:blip r:embed="rId3">
            <a:alphaModFix/>
          </a:blip>
          <a:srcRect/>
          <a:stretch/>
        </p:blipFill>
        <p:spPr>
          <a:xfrm>
            <a:off x="142221" y="5587727"/>
            <a:ext cx="3123214" cy="1164045"/>
          </a:xfrm>
          <a:prstGeom prst="rect">
            <a:avLst/>
          </a:prstGeom>
          <a:noFill/>
          <a:ln>
            <a:noFill/>
          </a:ln>
        </p:spPr>
      </p:pic>
      <p:sp>
        <p:nvSpPr>
          <p:cNvPr id="3" name="TextBox 2">
            <a:extLst>
              <a:ext uri="{FF2B5EF4-FFF2-40B4-BE49-F238E27FC236}">
                <a16:creationId xmlns:a16="http://schemas.microsoft.com/office/drawing/2014/main" id="{9015CE29-74C1-14D4-4960-DC2E44567053}"/>
              </a:ext>
            </a:extLst>
          </p:cNvPr>
          <p:cNvSpPr txBox="1"/>
          <p:nvPr/>
        </p:nvSpPr>
        <p:spPr>
          <a:xfrm>
            <a:off x="6759615" y="5243332"/>
            <a:ext cx="208344" cy="369332"/>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C27242DA-ABB6-0382-37F8-53FACC273EF9}"/>
              </a:ext>
            </a:extLst>
          </p:cNvPr>
          <p:cNvPicPr>
            <a:picLocks noChangeAspect="1"/>
          </p:cNvPicPr>
          <p:nvPr/>
        </p:nvPicPr>
        <p:blipFill>
          <a:blip r:embed="rId4"/>
          <a:stretch>
            <a:fillRect/>
          </a:stretch>
        </p:blipFill>
        <p:spPr>
          <a:xfrm>
            <a:off x="7495958" y="212670"/>
            <a:ext cx="4497572" cy="6431643"/>
          </a:xfrm>
          <a:prstGeom prst="rect">
            <a:avLst/>
          </a:prstGeom>
        </p:spPr>
      </p:pic>
      <p:sp>
        <p:nvSpPr>
          <p:cNvPr id="6" name="TextBox 5">
            <a:extLst>
              <a:ext uri="{FF2B5EF4-FFF2-40B4-BE49-F238E27FC236}">
                <a16:creationId xmlns:a16="http://schemas.microsoft.com/office/drawing/2014/main" id="{EDCC1191-09B1-91FF-EE23-21D7FCE73CB7}"/>
              </a:ext>
            </a:extLst>
          </p:cNvPr>
          <p:cNvSpPr txBox="1"/>
          <p:nvPr/>
        </p:nvSpPr>
        <p:spPr>
          <a:xfrm>
            <a:off x="1575807" y="1587873"/>
            <a:ext cx="5586533" cy="389337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1. Marine pollution across land-sea continuum </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2. </a:t>
            </a:r>
            <a:r>
              <a:rPr lang="en-US" sz="1900" dirty="0">
                <a:solidFill>
                  <a:schemeClr val="bg1"/>
                </a:solidFill>
                <a:latin typeface="Calibri" panose="020F0502020204030204" pitchFamily="34" charset="0"/>
                <a:ea typeface="DengXian" panose="02010600030101010101" pitchFamily="2" charset="-122"/>
                <a:cs typeface="Arial" panose="020B0604020202020204" pitchFamily="34" charset="0"/>
              </a:rPr>
              <a:t>D</a:t>
            </a:r>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eep-sea ecosystems &amp; emerging threats</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3. </a:t>
            </a:r>
            <a:r>
              <a:rPr lang="en-US" sz="1900" dirty="0">
                <a:solidFill>
                  <a:schemeClr val="bg1"/>
                </a:solidFill>
                <a:latin typeface="Calibri" panose="020F0502020204030204" pitchFamily="34" charset="0"/>
                <a:ea typeface="DengXian" panose="02010600030101010101" pitchFamily="2" charset="-122"/>
                <a:cs typeface="Arial" panose="020B0604020202020204" pitchFamily="34" charset="0"/>
              </a:rPr>
              <a:t>S</a:t>
            </a:r>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ustainable aquatic food production </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4. Evidence-based Sustainable Ocean Plans </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5. Sustainable and climate resilient ocean economy</a:t>
            </a: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6. </a:t>
            </a:r>
            <a:r>
              <a:rPr lang="en-US" sz="1900" dirty="0">
                <a:solidFill>
                  <a:schemeClr val="bg1"/>
                </a:solidFill>
                <a:latin typeface="Calibri" panose="020F0502020204030204" pitchFamily="34" charset="0"/>
                <a:ea typeface="DengXian" panose="02010600030101010101" pitchFamily="2" charset="-122"/>
                <a:cs typeface="Arial" panose="020B0604020202020204" pitchFamily="34" charset="0"/>
              </a:rPr>
              <a:t>Policy to regulate </a:t>
            </a:r>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marine carbon dioxide removal initiatives</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7. Decision support tools for coastal resilience</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8. Financial instruments, policies and models to diversify and accelerate investment in ocean science</a:t>
            </a:r>
            <a:endParaRPr lang="fr-FR"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9. Social science and ocean literacy research on human-ocean connection</a:t>
            </a:r>
          </a:p>
          <a:p>
            <a:pPr lvl="0"/>
            <a:r>
              <a:rPr lang="en-US" sz="1900" dirty="0">
                <a:solidFill>
                  <a:schemeClr val="bg1"/>
                </a:solidFill>
                <a:effectLst/>
                <a:latin typeface="Calibri" panose="020F0502020204030204" pitchFamily="34" charset="0"/>
                <a:ea typeface="DengXian" panose="02010600030101010101" pitchFamily="2" charset="-122"/>
                <a:cs typeface="Arial" panose="020B0604020202020204" pitchFamily="34" charset="0"/>
              </a:rPr>
              <a:t>10. Ocean health and human health</a:t>
            </a:r>
            <a:endParaRPr lang="en-US" sz="1900" dirty="0">
              <a:solidFill>
                <a:schemeClr val="bg1"/>
              </a:solidFill>
            </a:endParaRPr>
          </a:p>
        </p:txBody>
      </p:sp>
      <p:sp>
        <p:nvSpPr>
          <p:cNvPr id="9" name="TextBox 8">
            <a:extLst>
              <a:ext uri="{FF2B5EF4-FFF2-40B4-BE49-F238E27FC236}">
                <a16:creationId xmlns:a16="http://schemas.microsoft.com/office/drawing/2014/main" id="{F8E5D922-2FD9-B165-5F51-3F967E1952C1}"/>
              </a:ext>
            </a:extLst>
          </p:cNvPr>
          <p:cNvSpPr txBox="1"/>
          <p:nvPr/>
        </p:nvSpPr>
        <p:spPr>
          <a:xfrm>
            <a:off x="142221" y="284291"/>
            <a:ext cx="6978094" cy="954107"/>
          </a:xfrm>
          <a:prstGeom prst="rect">
            <a:avLst/>
          </a:prstGeom>
          <a:noFill/>
        </p:spPr>
        <p:txBody>
          <a:bodyPr wrap="square" rtlCol="0">
            <a:spAutoFit/>
          </a:bodyPr>
          <a:lstStyle/>
          <a:p>
            <a:r>
              <a:rPr lang="en-US" sz="2800" b="1" dirty="0">
                <a:solidFill>
                  <a:schemeClr val="bg1"/>
                </a:solidFill>
              </a:rPr>
              <a:t>SCIENCE &amp; KNOWLEDGE TO DEVELOP SOLUTIONS FOR …</a:t>
            </a:r>
          </a:p>
        </p:txBody>
      </p:sp>
      <p:pic>
        <p:nvPicPr>
          <p:cNvPr id="2" name="Picture 1">
            <a:extLst>
              <a:ext uri="{FF2B5EF4-FFF2-40B4-BE49-F238E27FC236}">
                <a16:creationId xmlns:a16="http://schemas.microsoft.com/office/drawing/2014/main" id="{136B0C91-A717-DEE3-1BEE-59DA79F144AD}"/>
              </a:ext>
            </a:extLst>
          </p:cNvPr>
          <p:cNvPicPr>
            <a:picLocks noChangeAspect="1"/>
          </p:cNvPicPr>
          <p:nvPr/>
        </p:nvPicPr>
        <p:blipFill>
          <a:blip r:embed="rId5"/>
          <a:stretch>
            <a:fillRect/>
          </a:stretch>
        </p:blipFill>
        <p:spPr>
          <a:xfrm>
            <a:off x="37708" y="3016577"/>
            <a:ext cx="1406470" cy="1423692"/>
          </a:xfrm>
          <a:prstGeom prst="rect">
            <a:avLst/>
          </a:prstGeom>
        </p:spPr>
      </p:pic>
    </p:spTree>
    <p:extLst>
      <p:ext uri="{BB962C8B-B14F-4D97-AF65-F5344CB8AC3E}">
        <p14:creationId xmlns:p14="http://schemas.microsoft.com/office/powerpoint/2010/main" val="261966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p:nvPr/>
        </p:nvSpPr>
        <p:spPr>
          <a:xfrm>
            <a:off x="0" y="-10325"/>
            <a:ext cx="12192000" cy="6858000"/>
          </a:xfrm>
          <a:prstGeom prst="rect">
            <a:avLst/>
          </a:prstGeom>
          <a:solidFill>
            <a:srgbClr val="005C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bg1"/>
              </a:solidFill>
              <a:latin typeface="Arial"/>
              <a:ea typeface="Arial"/>
              <a:cs typeface="Arial"/>
              <a:sym typeface="Arial"/>
            </a:endParaRPr>
          </a:p>
        </p:txBody>
      </p:sp>
      <p:pic>
        <p:nvPicPr>
          <p:cNvPr id="93" name="Google Shape;93;p1" descr="Une image contenant texte, carte de visite, Police, logo&#10;&#10;Description générée automatiquement"/>
          <p:cNvPicPr preferRelativeResize="0"/>
          <p:nvPr/>
        </p:nvPicPr>
        <p:blipFill rotWithShape="1">
          <a:blip r:embed="rId3">
            <a:alphaModFix/>
          </a:blip>
          <a:srcRect/>
          <a:stretch/>
        </p:blipFill>
        <p:spPr>
          <a:xfrm>
            <a:off x="142221" y="5587727"/>
            <a:ext cx="3123214" cy="1164045"/>
          </a:xfrm>
          <a:prstGeom prst="rect">
            <a:avLst/>
          </a:prstGeom>
          <a:noFill/>
          <a:ln>
            <a:noFill/>
          </a:ln>
        </p:spPr>
      </p:pic>
      <p:sp>
        <p:nvSpPr>
          <p:cNvPr id="3" name="TextBox 2">
            <a:extLst>
              <a:ext uri="{FF2B5EF4-FFF2-40B4-BE49-F238E27FC236}">
                <a16:creationId xmlns:a16="http://schemas.microsoft.com/office/drawing/2014/main" id="{9015CE29-74C1-14D4-4960-DC2E44567053}"/>
              </a:ext>
            </a:extLst>
          </p:cNvPr>
          <p:cNvSpPr txBox="1"/>
          <p:nvPr/>
        </p:nvSpPr>
        <p:spPr>
          <a:xfrm>
            <a:off x="6759615" y="5243332"/>
            <a:ext cx="208344" cy="369332"/>
          </a:xfrm>
          <a:prstGeom prst="rect">
            <a:avLst/>
          </a:prstGeom>
          <a:noFill/>
        </p:spPr>
        <p:txBody>
          <a:bodyPr wrap="square" rtlCol="0">
            <a:spAutoFit/>
          </a:bodyPr>
          <a:lstStyle/>
          <a:p>
            <a:endParaRPr lang="en-US"/>
          </a:p>
        </p:txBody>
      </p:sp>
      <p:pic>
        <p:nvPicPr>
          <p:cNvPr id="5" name="Picture 4">
            <a:extLst>
              <a:ext uri="{FF2B5EF4-FFF2-40B4-BE49-F238E27FC236}">
                <a16:creationId xmlns:a16="http://schemas.microsoft.com/office/drawing/2014/main" id="{C27242DA-ABB6-0382-37F8-53FACC273EF9}"/>
              </a:ext>
            </a:extLst>
          </p:cNvPr>
          <p:cNvPicPr>
            <a:picLocks noChangeAspect="1"/>
          </p:cNvPicPr>
          <p:nvPr/>
        </p:nvPicPr>
        <p:blipFill>
          <a:blip r:embed="rId4"/>
          <a:stretch>
            <a:fillRect/>
          </a:stretch>
        </p:blipFill>
        <p:spPr>
          <a:xfrm>
            <a:off x="7495958" y="212670"/>
            <a:ext cx="4497572" cy="6431643"/>
          </a:xfrm>
          <a:prstGeom prst="rect">
            <a:avLst/>
          </a:prstGeom>
        </p:spPr>
      </p:pic>
      <p:sp>
        <p:nvSpPr>
          <p:cNvPr id="10" name="TextBox 9">
            <a:extLst>
              <a:ext uri="{FF2B5EF4-FFF2-40B4-BE49-F238E27FC236}">
                <a16:creationId xmlns:a16="http://schemas.microsoft.com/office/drawing/2014/main" id="{1499B55C-005F-36AE-9FBD-9FB5906BCE59}"/>
              </a:ext>
            </a:extLst>
          </p:cNvPr>
          <p:cNvSpPr txBox="1"/>
          <p:nvPr/>
        </p:nvSpPr>
        <p:spPr>
          <a:xfrm>
            <a:off x="142221" y="137094"/>
            <a:ext cx="6617394" cy="954107"/>
          </a:xfrm>
          <a:prstGeom prst="rect">
            <a:avLst/>
          </a:prstGeom>
          <a:noFill/>
        </p:spPr>
        <p:txBody>
          <a:bodyPr wrap="square" rtlCol="0">
            <a:spAutoFit/>
          </a:bodyPr>
          <a:lstStyle/>
          <a:p>
            <a:r>
              <a:rPr lang="en-US" sz="2800" b="1" dirty="0">
                <a:solidFill>
                  <a:schemeClr val="bg1"/>
                </a:solidFill>
              </a:rPr>
              <a:t>ENABLING FACTORS FOR SUSTAINED IMPACT…</a:t>
            </a:r>
          </a:p>
        </p:txBody>
      </p:sp>
      <p:sp>
        <p:nvSpPr>
          <p:cNvPr id="11" name="TextBox 10">
            <a:extLst>
              <a:ext uri="{FF2B5EF4-FFF2-40B4-BE49-F238E27FC236}">
                <a16:creationId xmlns:a16="http://schemas.microsoft.com/office/drawing/2014/main" id="{3E548247-A617-D4E6-4873-2E6A9141BD23}"/>
              </a:ext>
            </a:extLst>
          </p:cNvPr>
          <p:cNvSpPr txBox="1"/>
          <p:nvPr/>
        </p:nvSpPr>
        <p:spPr>
          <a:xfrm>
            <a:off x="1567374" y="1032231"/>
            <a:ext cx="5862092" cy="453970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342900" lvl="0" indent="-342900">
              <a:buClr>
                <a:schemeClr val="bg1"/>
              </a:buClr>
              <a:buFont typeface="+mj-lt"/>
              <a:buAutoNum type="arabicPeriod"/>
            </a:pPr>
            <a:r>
              <a:rPr lang="en-US" sz="1700" dirty="0">
                <a:solidFill>
                  <a:schemeClr val="bg1"/>
                </a:solidFill>
              </a:rPr>
              <a:t>Strengthened role of policy / user needs as drivers of Decade Actions </a:t>
            </a:r>
          </a:p>
          <a:p>
            <a:pPr marL="342900" indent="-342900">
              <a:buClr>
                <a:schemeClr val="bg1"/>
              </a:buClr>
              <a:buFont typeface="+mj-lt"/>
              <a:buAutoNum type="arabicPeriod"/>
            </a:pPr>
            <a:r>
              <a:rPr lang="en-US" sz="1700" dirty="0">
                <a:solidFill>
                  <a:schemeClr val="bg1"/>
                </a:solidFill>
              </a:rPr>
              <a:t>Address specific needs of SIDS/LDCs</a:t>
            </a:r>
          </a:p>
          <a:p>
            <a:pPr marL="342900" lvl="0" indent="-342900">
              <a:buClr>
                <a:schemeClr val="bg1"/>
              </a:buClr>
              <a:buFont typeface="+mj-lt"/>
              <a:buAutoNum type="arabicPeriod"/>
            </a:pPr>
            <a:r>
              <a:rPr lang="en-US" sz="1700" dirty="0">
                <a:solidFill>
                  <a:schemeClr val="bg1"/>
                </a:solidFill>
              </a:rPr>
              <a:t>Approaches, tools and skills to increase inclusivity of all knowledge systems </a:t>
            </a:r>
          </a:p>
          <a:p>
            <a:pPr marL="342900" lvl="0" indent="-342900">
              <a:buClr>
                <a:schemeClr val="bg1"/>
              </a:buClr>
              <a:buFont typeface="+mj-lt"/>
              <a:buAutoNum type="arabicPeriod"/>
            </a:pPr>
            <a:r>
              <a:rPr lang="en-US" sz="1700" dirty="0">
                <a:solidFill>
                  <a:schemeClr val="bg1"/>
                </a:solidFill>
              </a:rPr>
              <a:t>Reinforced national level action &amp; strengthened national science – policy – society uptake</a:t>
            </a:r>
          </a:p>
          <a:p>
            <a:pPr marL="342900" lvl="0" indent="-342900">
              <a:buClr>
                <a:schemeClr val="bg1"/>
              </a:buClr>
              <a:buFont typeface="+mj-lt"/>
              <a:buAutoNum type="arabicPeriod"/>
            </a:pPr>
            <a:r>
              <a:rPr lang="en-US" sz="1700" dirty="0">
                <a:solidFill>
                  <a:schemeClr val="bg1"/>
                </a:solidFill>
              </a:rPr>
              <a:t>Capacity development with sustained impact for individuals and institutions </a:t>
            </a:r>
          </a:p>
          <a:p>
            <a:pPr marL="342900" lvl="0" indent="-342900">
              <a:buClr>
                <a:schemeClr val="bg1"/>
              </a:buClr>
              <a:buFont typeface="+mj-lt"/>
              <a:buAutoNum type="arabicPeriod"/>
            </a:pPr>
            <a:r>
              <a:rPr lang="en-US" sz="1700" dirty="0">
                <a:solidFill>
                  <a:schemeClr val="bg1"/>
                </a:solidFill>
              </a:rPr>
              <a:t>Industry engagement including with insurance, finance, tourism &amp; fisheries sectors </a:t>
            </a:r>
          </a:p>
          <a:p>
            <a:pPr marL="342900" lvl="0" indent="-342900">
              <a:buClr>
                <a:schemeClr val="bg1"/>
              </a:buClr>
              <a:buFont typeface="+mj-lt"/>
              <a:buAutoNum type="arabicPeriod"/>
            </a:pPr>
            <a:r>
              <a:rPr lang="en-US" sz="1700" dirty="0">
                <a:solidFill>
                  <a:schemeClr val="bg1"/>
                </a:solidFill>
              </a:rPr>
              <a:t>Strategic communications and broad approach to ocean literacy across all sectors of society</a:t>
            </a:r>
          </a:p>
          <a:p>
            <a:pPr marL="342900" lvl="0" indent="-342900">
              <a:buClr>
                <a:schemeClr val="bg1"/>
              </a:buClr>
              <a:buFont typeface="+mj-lt"/>
              <a:buAutoNum type="arabicPeriod"/>
            </a:pPr>
            <a:r>
              <a:rPr lang="en-US" sz="1700" dirty="0">
                <a:solidFill>
                  <a:schemeClr val="bg1"/>
                </a:solidFill>
              </a:rPr>
              <a:t>Equity, inclusivity &amp; diversity across generations, genders and geographies</a:t>
            </a:r>
          </a:p>
          <a:p>
            <a:pPr marL="342900" lvl="0" indent="-342900">
              <a:buClr>
                <a:schemeClr val="bg1"/>
              </a:buClr>
              <a:buFont typeface="+mj-lt"/>
              <a:buAutoNum type="arabicPeriod"/>
            </a:pPr>
            <a:r>
              <a:rPr lang="en-US" sz="1700" dirty="0">
                <a:solidFill>
                  <a:schemeClr val="bg1"/>
                </a:solidFill>
              </a:rPr>
              <a:t>Sustained &amp; sustainable investment for ocean science initiatives and infrastructure</a:t>
            </a:r>
          </a:p>
        </p:txBody>
      </p:sp>
      <p:pic>
        <p:nvPicPr>
          <p:cNvPr id="13" name="Picture 12">
            <a:extLst>
              <a:ext uri="{FF2B5EF4-FFF2-40B4-BE49-F238E27FC236}">
                <a16:creationId xmlns:a16="http://schemas.microsoft.com/office/drawing/2014/main" id="{10692152-F21D-F3F3-AB86-25B1F22F6997}"/>
              </a:ext>
            </a:extLst>
          </p:cNvPr>
          <p:cNvPicPr>
            <a:picLocks noChangeAspect="1"/>
          </p:cNvPicPr>
          <p:nvPr/>
        </p:nvPicPr>
        <p:blipFill>
          <a:blip r:embed="rId5"/>
          <a:stretch>
            <a:fillRect/>
          </a:stretch>
        </p:blipFill>
        <p:spPr>
          <a:xfrm>
            <a:off x="37708" y="3016577"/>
            <a:ext cx="1406470" cy="1423692"/>
          </a:xfrm>
          <a:prstGeom prst="rect">
            <a:avLst/>
          </a:prstGeom>
        </p:spPr>
      </p:pic>
    </p:spTree>
    <p:extLst>
      <p:ext uri="{BB962C8B-B14F-4D97-AF65-F5344CB8AC3E}">
        <p14:creationId xmlns:p14="http://schemas.microsoft.com/office/powerpoint/2010/main" val="524056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6514" y="1226252"/>
            <a:ext cx="1219199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pic>
        <p:nvPicPr>
          <p:cNvPr id="3" name="Imagem 2">
            <a:extLst>
              <a:ext uri="{FF2B5EF4-FFF2-40B4-BE49-F238E27FC236}">
                <a16:creationId xmlns:a16="http://schemas.microsoft.com/office/drawing/2014/main" id="{52395C7C-2DA5-50C5-C5E1-EBE1E8A49DDA}"/>
              </a:ext>
            </a:extLst>
          </p:cNvPr>
          <p:cNvPicPr>
            <a:picLocks noChangeAspect="1"/>
          </p:cNvPicPr>
          <p:nvPr/>
        </p:nvPicPr>
        <p:blipFill>
          <a:blip r:embed="rId3"/>
          <a:stretch>
            <a:fillRect/>
          </a:stretch>
        </p:blipFill>
        <p:spPr>
          <a:xfrm>
            <a:off x="-93959" y="1590161"/>
            <a:ext cx="11254602" cy="2745233"/>
          </a:xfrm>
          <a:prstGeom prst="rect">
            <a:avLst/>
          </a:prstGeom>
        </p:spPr>
      </p:pic>
      <p:sp>
        <p:nvSpPr>
          <p:cNvPr id="44" name="Retângulo 43">
            <a:extLst>
              <a:ext uri="{FF2B5EF4-FFF2-40B4-BE49-F238E27FC236}">
                <a16:creationId xmlns:a16="http://schemas.microsoft.com/office/drawing/2014/main" id="{DF2F25D1-56F1-8E6E-9D26-7C32D56FAD48}"/>
              </a:ext>
            </a:extLst>
          </p:cNvPr>
          <p:cNvSpPr/>
          <p:nvPr/>
        </p:nvSpPr>
        <p:spPr>
          <a:xfrm>
            <a:off x="6514" y="-12724"/>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14" name="Retângulo 13">
            <a:extLst>
              <a:ext uri="{FF2B5EF4-FFF2-40B4-BE49-F238E27FC236}">
                <a16:creationId xmlns:a16="http://schemas.microsoft.com/office/drawing/2014/main" id="{67D0C5C9-7AD1-3653-9D68-00337813369E}"/>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15" name="CaixaDeTexto 14">
            <a:extLst>
              <a:ext uri="{FF2B5EF4-FFF2-40B4-BE49-F238E27FC236}">
                <a16:creationId xmlns:a16="http://schemas.microsoft.com/office/drawing/2014/main" id="{C83B57C3-E7E3-37F0-E38E-19246D8195FA}"/>
              </a:ext>
            </a:extLst>
          </p:cNvPr>
          <p:cNvSpPr txBox="1"/>
          <p:nvPr/>
        </p:nvSpPr>
        <p:spPr>
          <a:xfrm>
            <a:off x="548368" y="318398"/>
            <a:ext cx="10166577" cy="646331"/>
          </a:xfrm>
          <a:prstGeom prst="rect">
            <a:avLst/>
          </a:prstGeom>
          <a:noFill/>
        </p:spPr>
        <p:txBody>
          <a:bodyPr wrap="square" rtlCol="0">
            <a:spAutoFit/>
          </a:bodyPr>
          <a:lstStyle/>
          <a:p>
            <a:r>
              <a:rPr lang="pt-PT" sz="3600" b="1" dirty="0">
                <a:solidFill>
                  <a:schemeClr val="bg1"/>
                </a:solidFill>
                <a:latin typeface="DIN Pro Regular" panose="020B0504020101020102" pitchFamily="34" charset="0"/>
                <a:cs typeface="DIN Pro Bold" panose="020B0804020101020102" pitchFamily="34" charset="0"/>
              </a:rPr>
              <a:t>FROM AMBITION TO ACTION </a:t>
            </a:r>
            <a:endParaRPr lang="pt-PT" sz="2700" b="1" dirty="0">
              <a:solidFill>
                <a:schemeClr val="bg1"/>
              </a:solidFill>
              <a:latin typeface="DIN Pro Bold" panose="020B0804020101020102" pitchFamily="34" charset="0"/>
              <a:cs typeface="DIN Pro Bold" panose="020B0804020101020102" pitchFamily="34" charset="0"/>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32" name="CaixaDeTexto 31">
            <a:extLst>
              <a:ext uri="{FF2B5EF4-FFF2-40B4-BE49-F238E27FC236}">
                <a16:creationId xmlns:a16="http://schemas.microsoft.com/office/drawing/2014/main" id="{828CFC43-A730-2EE7-E9DB-E719225C2518}"/>
              </a:ext>
            </a:extLst>
          </p:cNvPr>
          <p:cNvSpPr txBox="1"/>
          <p:nvPr/>
        </p:nvSpPr>
        <p:spPr>
          <a:xfrm>
            <a:off x="-93959" y="4444099"/>
            <a:ext cx="12092919" cy="369332"/>
          </a:xfrm>
          <a:prstGeom prst="rect">
            <a:avLst/>
          </a:prstGeom>
          <a:noFill/>
        </p:spPr>
        <p:txBody>
          <a:bodyPr wrap="square" rtlCol="0">
            <a:spAutoFit/>
          </a:bodyPr>
          <a:lstStyle/>
          <a:p>
            <a:pPr algn="ctr"/>
            <a:r>
              <a:rPr lang="pt-PT" sz="1800" b="1" dirty="0">
                <a:solidFill>
                  <a:srgbClr val="005C6D"/>
                </a:solidFill>
                <a:latin typeface="DIN Pro Regular" panose="020B0504020101020102" pitchFamily="34" charset="0"/>
                <a:cs typeface="DIN Pro Regular" panose="020B0504020101020102" pitchFamily="34" charset="0"/>
              </a:rPr>
              <a:t>Partnerships to facilitate collective action &amp; investment in the lead-up to 2025 United Nations Ocean Conference &amp; beyond</a:t>
            </a:r>
            <a:endParaRPr lang="pt-PT" sz="1200" b="1" dirty="0">
              <a:solidFill>
                <a:srgbClr val="005C6D"/>
              </a:solidFill>
              <a:latin typeface="DIN Pro Regular" panose="020B0504020101020102" pitchFamily="34" charset="0"/>
              <a:cs typeface="DIN Pro Regular" panose="020B0504020101020102" pitchFamily="34" charset="0"/>
            </a:endParaRPr>
          </a:p>
        </p:txBody>
      </p:sp>
      <p:sp>
        <p:nvSpPr>
          <p:cNvPr id="33" name="CaixaDeTexto 32">
            <a:extLst>
              <a:ext uri="{FF2B5EF4-FFF2-40B4-BE49-F238E27FC236}">
                <a16:creationId xmlns:a16="http://schemas.microsoft.com/office/drawing/2014/main" id="{FEE1BF2F-D967-F8CF-4D83-453A3C59D17C}"/>
              </a:ext>
            </a:extLst>
          </p:cNvPr>
          <p:cNvSpPr txBox="1">
            <a:spLocks noChangeAspect="1"/>
          </p:cNvSpPr>
          <p:nvPr/>
        </p:nvSpPr>
        <p:spPr>
          <a:xfrm>
            <a:off x="126742" y="2984788"/>
            <a:ext cx="2563295" cy="1323439"/>
          </a:xfrm>
          <a:prstGeom prst="rect">
            <a:avLst/>
          </a:prstGeom>
          <a:noFill/>
        </p:spPr>
        <p:txBody>
          <a:bodyPr wrap="square" rtlCol="0">
            <a:spAutoFit/>
          </a:bodyPr>
          <a:lstStyle/>
          <a:p>
            <a:r>
              <a:rPr lang="pt-PT" sz="1600">
                <a:solidFill>
                  <a:srgbClr val="00B0F0"/>
                </a:solidFill>
                <a:latin typeface="DIN Pro Regular" panose="020B0504020101020102" pitchFamily="34" charset="0"/>
                <a:cs typeface="DIN Pro Regular" panose="020B0504020101020102" pitchFamily="34" charset="0"/>
              </a:rPr>
              <a:t>Translation of global actions to regional and national priorities and strategies &amp; strengthened role for NDCs, DCC/DCOS</a:t>
            </a:r>
          </a:p>
        </p:txBody>
      </p:sp>
      <p:sp>
        <p:nvSpPr>
          <p:cNvPr id="34" name="Oval 33">
            <a:extLst>
              <a:ext uri="{FF2B5EF4-FFF2-40B4-BE49-F238E27FC236}">
                <a16:creationId xmlns:a16="http://schemas.microsoft.com/office/drawing/2014/main" id="{E6943BB6-25B1-7BCD-1334-D59D2ADAE49A}"/>
              </a:ext>
            </a:extLst>
          </p:cNvPr>
          <p:cNvSpPr/>
          <p:nvPr/>
        </p:nvSpPr>
        <p:spPr>
          <a:xfrm>
            <a:off x="1031357" y="2105248"/>
            <a:ext cx="786809" cy="786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38" name="Oval 37">
            <a:extLst>
              <a:ext uri="{FF2B5EF4-FFF2-40B4-BE49-F238E27FC236}">
                <a16:creationId xmlns:a16="http://schemas.microsoft.com/office/drawing/2014/main" id="{BF02B1C6-D549-E76C-2618-BA8AA4E254B5}"/>
              </a:ext>
            </a:extLst>
          </p:cNvPr>
          <p:cNvSpPr/>
          <p:nvPr/>
        </p:nvSpPr>
        <p:spPr>
          <a:xfrm>
            <a:off x="3781648" y="2105248"/>
            <a:ext cx="786809" cy="786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39" name="Oval 38">
            <a:extLst>
              <a:ext uri="{FF2B5EF4-FFF2-40B4-BE49-F238E27FC236}">
                <a16:creationId xmlns:a16="http://schemas.microsoft.com/office/drawing/2014/main" id="{9C54636B-01DB-01F2-F811-CDB1A888E21A}"/>
              </a:ext>
            </a:extLst>
          </p:cNvPr>
          <p:cNvSpPr/>
          <p:nvPr/>
        </p:nvSpPr>
        <p:spPr>
          <a:xfrm>
            <a:off x="3516636" y="2530986"/>
            <a:ext cx="226044" cy="226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40" name="Oval 39">
            <a:extLst>
              <a:ext uri="{FF2B5EF4-FFF2-40B4-BE49-F238E27FC236}">
                <a16:creationId xmlns:a16="http://schemas.microsoft.com/office/drawing/2014/main" id="{2EF0E525-A95C-B198-8E3D-42D7E3ABA683}"/>
              </a:ext>
            </a:extLst>
          </p:cNvPr>
          <p:cNvSpPr/>
          <p:nvPr/>
        </p:nvSpPr>
        <p:spPr>
          <a:xfrm>
            <a:off x="3688629" y="2771506"/>
            <a:ext cx="124861" cy="124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43" name="Oval 42">
            <a:extLst>
              <a:ext uri="{FF2B5EF4-FFF2-40B4-BE49-F238E27FC236}">
                <a16:creationId xmlns:a16="http://schemas.microsoft.com/office/drawing/2014/main" id="{3DE35D56-116D-B85D-01DE-68936D62B8A2}"/>
              </a:ext>
            </a:extLst>
          </p:cNvPr>
          <p:cNvSpPr/>
          <p:nvPr/>
        </p:nvSpPr>
        <p:spPr>
          <a:xfrm>
            <a:off x="6500091" y="2105248"/>
            <a:ext cx="786809" cy="786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45" name="CaixaDeTexto 44">
            <a:extLst>
              <a:ext uri="{FF2B5EF4-FFF2-40B4-BE49-F238E27FC236}">
                <a16:creationId xmlns:a16="http://schemas.microsoft.com/office/drawing/2014/main" id="{37F4532A-E64B-7044-7666-7328F8ECCB89}"/>
              </a:ext>
            </a:extLst>
          </p:cNvPr>
          <p:cNvSpPr txBox="1">
            <a:spLocks noChangeAspect="1"/>
          </p:cNvSpPr>
          <p:nvPr/>
        </p:nvSpPr>
        <p:spPr>
          <a:xfrm>
            <a:off x="5757082" y="3041350"/>
            <a:ext cx="2290079" cy="1323439"/>
          </a:xfrm>
          <a:prstGeom prst="rect">
            <a:avLst/>
          </a:prstGeom>
          <a:noFill/>
        </p:spPr>
        <p:txBody>
          <a:bodyPr wrap="square" rtlCol="0">
            <a:spAutoFit/>
          </a:bodyPr>
          <a:lstStyle/>
          <a:p>
            <a:r>
              <a:rPr lang="pt-PT" sz="1600" dirty="0">
                <a:solidFill>
                  <a:srgbClr val="92D050"/>
                </a:solidFill>
                <a:latin typeface="DIN Pro Regular" panose="020B0504020101020102" pitchFamily="34" charset="0"/>
                <a:cs typeface="DIN Pro Regular" panose="020B0504020101020102" pitchFamily="34" charset="0"/>
              </a:rPr>
              <a:t>Ocean Decade </a:t>
            </a:r>
            <a:r>
              <a:rPr lang="pt-PT" sz="1600" b="1" u="sng" dirty="0">
                <a:solidFill>
                  <a:srgbClr val="92D050"/>
                </a:solidFill>
                <a:latin typeface="DIN Pro Regular" panose="020B0504020101020102" pitchFamily="34" charset="0"/>
                <a:cs typeface="DIN Pro Regular" panose="020B0504020101020102" pitchFamily="34" charset="0"/>
              </a:rPr>
              <a:t>“Flagship Initiatives”</a:t>
            </a:r>
            <a:r>
              <a:rPr lang="pt-PT" sz="1600" dirty="0">
                <a:solidFill>
                  <a:srgbClr val="92D050"/>
                </a:solidFill>
                <a:latin typeface="DIN Pro Regular" panose="020B0504020101020102" pitchFamily="34" charset="0"/>
                <a:cs typeface="DIN Pro Regular" panose="020B0504020101020102" pitchFamily="34" charset="0"/>
              </a:rPr>
              <a:t> to create p/ships to inform the global agenda on key issues</a:t>
            </a:r>
            <a:endParaRPr lang="pt-PT" dirty="0">
              <a:solidFill>
                <a:srgbClr val="92D050"/>
              </a:solidFill>
              <a:latin typeface="DIN Pro Regular" panose="020B0504020101020102" pitchFamily="34" charset="0"/>
              <a:cs typeface="DIN Pro Regular" panose="020B0504020101020102" pitchFamily="34" charset="0"/>
            </a:endParaRPr>
          </a:p>
        </p:txBody>
      </p:sp>
      <p:sp>
        <p:nvSpPr>
          <p:cNvPr id="46" name="Oval 45">
            <a:extLst>
              <a:ext uri="{FF2B5EF4-FFF2-40B4-BE49-F238E27FC236}">
                <a16:creationId xmlns:a16="http://schemas.microsoft.com/office/drawing/2014/main" id="{17C77B47-3725-4079-8058-ECE365F591DD}"/>
              </a:ext>
            </a:extLst>
          </p:cNvPr>
          <p:cNvSpPr/>
          <p:nvPr/>
        </p:nvSpPr>
        <p:spPr>
          <a:xfrm>
            <a:off x="9056265" y="2105248"/>
            <a:ext cx="786809" cy="7868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47" name="Oval 46">
            <a:extLst>
              <a:ext uri="{FF2B5EF4-FFF2-40B4-BE49-F238E27FC236}">
                <a16:creationId xmlns:a16="http://schemas.microsoft.com/office/drawing/2014/main" id="{A76BBD17-EF03-DA6F-E9E0-0D51CF6F86DD}"/>
              </a:ext>
            </a:extLst>
          </p:cNvPr>
          <p:cNvSpPr/>
          <p:nvPr/>
        </p:nvSpPr>
        <p:spPr>
          <a:xfrm>
            <a:off x="9697939" y="1979096"/>
            <a:ext cx="226044" cy="226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sp>
        <p:nvSpPr>
          <p:cNvPr id="49" name="Oval 48">
            <a:extLst>
              <a:ext uri="{FF2B5EF4-FFF2-40B4-BE49-F238E27FC236}">
                <a16:creationId xmlns:a16="http://schemas.microsoft.com/office/drawing/2014/main" id="{652DEFCD-11EC-26EE-DA9C-23DC38947E39}"/>
              </a:ext>
            </a:extLst>
          </p:cNvPr>
          <p:cNvSpPr/>
          <p:nvPr/>
        </p:nvSpPr>
        <p:spPr>
          <a:xfrm>
            <a:off x="9810961" y="2245810"/>
            <a:ext cx="124861" cy="124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latin typeface="Arial" panose="020B0604020202020204" pitchFamily="34" charset="0"/>
            </a:endParaRPr>
          </a:p>
        </p:txBody>
      </p:sp>
      <p:cxnSp>
        <p:nvCxnSpPr>
          <p:cNvPr id="51" name="Conexão Reta 50">
            <a:extLst>
              <a:ext uri="{FF2B5EF4-FFF2-40B4-BE49-F238E27FC236}">
                <a16:creationId xmlns:a16="http://schemas.microsoft.com/office/drawing/2014/main" id="{5542C08C-9905-97DB-FBF9-7CAE17FF9A53}"/>
              </a:ext>
            </a:extLst>
          </p:cNvPr>
          <p:cNvCxnSpPr/>
          <p:nvPr/>
        </p:nvCxnSpPr>
        <p:spPr>
          <a:xfrm>
            <a:off x="2827608" y="2370671"/>
            <a:ext cx="0" cy="16933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xão Reta 51">
            <a:extLst>
              <a:ext uri="{FF2B5EF4-FFF2-40B4-BE49-F238E27FC236}">
                <a16:creationId xmlns:a16="http://schemas.microsoft.com/office/drawing/2014/main" id="{17DC7450-6F79-72B9-6365-E1877246B6D1}"/>
              </a:ext>
            </a:extLst>
          </p:cNvPr>
          <p:cNvCxnSpPr/>
          <p:nvPr/>
        </p:nvCxnSpPr>
        <p:spPr>
          <a:xfrm>
            <a:off x="5528475" y="2353737"/>
            <a:ext cx="0" cy="16933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xão Reta 52">
            <a:extLst>
              <a:ext uri="{FF2B5EF4-FFF2-40B4-BE49-F238E27FC236}">
                <a16:creationId xmlns:a16="http://schemas.microsoft.com/office/drawing/2014/main" id="{8AD1AB0D-0581-7BE9-0F1B-311DFC41966E}"/>
              </a:ext>
            </a:extLst>
          </p:cNvPr>
          <p:cNvCxnSpPr/>
          <p:nvPr/>
        </p:nvCxnSpPr>
        <p:spPr>
          <a:xfrm>
            <a:off x="8229341" y="2353737"/>
            <a:ext cx="0" cy="16933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arte de visite, Police, logo&#10;&#10;Description générée automatiquement">
            <a:extLst>
              <a:ext uri="{FF2B5EF4-FFF2-40B4-BE49-F238E27FC236}">
                <a16:creationId xmlns:a16="http://schemas.microsoft.com/office/drawing/2014/main" id="{920AD3F8-97B6-D94C-8A55-BE50BD4BE956}"/>
              </a:ext>
            </a:extLst>
          </p:cNvPr>
          <p:cNvPicPr>
            <a:picLocks noChangeAspect="1"/>
          </p:cNvPicPr>
          <p:nvPr/>
        </p:nvPicPr>
        <p:blipFill>
          <a:blip r:embed="rId4"/>
          <a:stretch>
            <a:fillRect/>
          </a:stretch>
        </p:blipFill>
        <p:spPr>
          <a:xfrm>
            <a:off x="208650" y="6007607"/>
            <a:ext cx="1920141" cy="715651"/>
          </a:xfrm>
          <a:prstGeom prst="rect">
            <a:avLst/>
          </a:prstGeom>
        </p:spPr>
      </p:pic>
      <p:cxnSp>
        <p:nvCxnSpPr>
          <p:cNvPr id="5" name="Straight Arrow Connector 4">
            <a:extLst>
              <a:ext uri="{FF2B5EF4-FFF2-40B4-BE49-F238E27FC236}">
                <a16:creationId xmlns:a16="http://schemas.microsoft.com/office/drawing/2014/main" id="{37B37EB0-641E-703F-5107-FE4B2F0437E6}"/>
              </a:ext>
            </a:extLst>
          </p:cNvPr>
          <p:cNvCxnSpPr/>
          <p:nvPr/>
        </p:nvCxnSpPr>
        <p:spPr>
          <a:xfrm>
            <a:off x="1477055" y="4435271"/>
            <a:ext cx="8458767" cy="0"/>
          </a:xfrm>
          <a:prstGeom prst="straightConnector1">
            <a:avLst/>
          </a:prstGeom>
          <a:ln w="76200">
            <a:solidFill>
              <a:srgbClr val="005C6D"/>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D504F6-AD8E-67D2-BD2B-F286FE96D05D}"/>
              </a:ext>
            </a:extLst>
          </p:cNvPr>
          <p:cNvPicPr>
            <a:picLocks noChangeAspect="1"/>
          </p:cNvPicPr>
          <p:nvPr/>
        </p:nvPicPr>
        <p:blipFill>
          <a:blip r:embed="rId5"/>
          <a:stretch>
            <a:fillRect/>
          </a:stretch>
        </p:blipFill>
        <p:spPr>
          <a:xfrm>
            <a:off x="1975509" y="4801676"/>
            <a:ext cx="1194499" cy="1096656"/>
          </a:xfrm>
          <a:prstGeom prst="rect">
            <a:avLst/>
          </a:prstGeom>
        </p:spPr>
      </p:pic>
      <p:pic>
        <p:nvPicPr>
          <p:cNvPr id="9" name="Picture 8">
            <a:extLst>
              <a:ext uri="{FF2B5EF4-FFF2-40B4-BE49-F238E27FC236}">
                <a16:creationId xmlns:a16="http://schemas.microsoft.com/office/drawing/2014/main" id="{7DDD39A3-A650-6662-1608-99366A610BC5}"/>
              </a:ext>
            </a:extLst>
          </p:cNvPr>
          <p:cNvPicPr>
            <a:picLocks noChangeAspect="1"/>
          </p:cNvPicPr>
          <p:nvPr/>
        </p:nvPicPr>
        <p:blipFill>
          <a:blip r:embed="rId6"/>
          <a:stretch>
            <a:fillRect/>
          </a:stretch>
        </p:blipFill>
        <p:spPr>
          <a:xfrm>
            <a:off x="5547360" y="4775995"/>
            <a:ext cx="1846715" cy="1093823"/>
          </a:xfrm>
          <a:prstGeom prst="rect">
            <a:avLst/>
          </a:prstGeom>
        </p:spPr>
      </p:pic>
      <p:pic>
        <p:nvPicPr>
          <p:cNvPr id="10" name="Picture 9">
            <a:extLst>
              <a:ext uri="{FF2B5EF4-FFF2-40B4-BE49-F238E27FC236}">
                <a16:creationId xmlns:a16="http://schemas.microsoft.com/office/drawing/2014/main" id="{35904FAA-3BEA-8210-4D47-E07D992D6535}"/>
              </a:ext>
            </a:extLst>
          </p:cNvPr>
          <p:cNvPicPr>
            <a:picLocks noChangeAspect="1"/>
          </p:cNvPicPr>
          <p:nvPr/>
        </p:nvPicPr>
        <p:blipFill>
          <a:blip r:embed="rId7"/>
          <a:stretch>
            <a:fillRect/>
          </a:stretch>
        </p:blipFill>
        <p:spPr>
          <a:xfrm>
            <a:off x="3451456" y="4769930"/>
            <a:ext cx="1750216" cy="1147683"/>
          </a:xfrm>
          <a:prstGeom prst="rect">
            <a:avLst/>
          </a:prstGeom>
        </p:spPr>
      </p:pic>
      <p:pic>
        <p:nvPicPr>
          <p:cNvPr id="16" name="Picture 15">
            <a:extLst>
              <a:ext uri="{FF2B5EF4-FFF2-40B4-BE49-F238E27FC236}">
                <a16:creationId xmlns:a16="http://schemas.microsoft.com/office/drawing/2014/main" id="{FE2468EF-6959-BA90-264A-093C0D885B8A}"/>
              </a:ext>
            </a:extLst>
          </p:cNvPr>
          <p:cNvPicPr>
            <a:picLocks noChangeAspect="1"/>
          </p:cNvPicPr>
          <p:nvPr/>
        </p:nvPicPr>
        <p:blipFill>
          <a:blip r:embed="rId8"/>
          <a:stretch>
            <a:fillRect/>
          </a:stretch>
        </p:blipFill>
        <p:spPr>
          <a:xfrm>
            <a:off x="7741919" y="4775163"/>
            <a:ext cx="1930401" cy="1110557"/>
          </a:xfrm>
          <a:prstGeom prst="rect">
            <a:avLst/>
          </a:prstGeom>
        </p:spPr>
      </p:pic>
      <p:pic>
        <p:nvPicPr>
          <p:cNvPr id="17" name="Picture 16">
            <a:extLst>
              <a:ext uri="{FF2B5EF4-FFF2-40B4-BE49-F238E27FC236}">
                <a16:creationId xmlns:a16="http://schemas.microsoft.com/office/drawing/2014/main" id="{C89EF2E8-41D3-ACB5-4C03-4C3D9807AC4F}"/>
              </a:ext>
            </a:extLst>
          </p:cNvPr>
          <p:cNvPicPr>
            <a:picLocks noChangeAspect="1"/>
          </p:cNvPicPr>
          <p:nvPr/>
        </p:nvPicPr>
        <p:blipFill>
          <a:blip r:embed="rId9"/>
          <a:stretch>
            <a:fillRect/>
          </a:stretch>
        </p:blipFill>
        <p:spPr>
          <a:xfrm>
            <a:off x="3416457" y="5969172"/>
            <a:ext cx="5800889" cy="863333"/>
          </a:xfrm>
          <a:prstGeom prst="rect">
            <a:avLst/>
          </a:prstGeom>
        </p:spPr>
      </p:pic>
      <p:pic>
        <p:nvPicPr>
          <p:cNvPr id="7" name="Picture 6">
            <a:extLst>
              <a:ext uri="{FF2B5EF4-FFF2-40B4-BE49-F238E27FC236}">
                <a16:creationId xmlns:a16="http://schemas.microsoft.com/office/drawing/2014/main" id="{7E2B25DA-8C78-F0AC-32DC-CE0F0B5DF2FC}"/>
              </a:ext>
            </a:extLst>
          </p:cNvPr>
          <p:cNvPicPr>
            <a:picLocks noChangeAspect="1"/>
          </p:cNvPicPr>
          <p:nvPr/>
        </p:nvPicPr>
        <p:blipFill>
          <a:blip r:embed="rId10"/>
          <a:stretch>
            <a:fillRect/>
          </a:stretch>
        </p:blipFill>
        <p:spPr>
          <a:xfrm>
            <a:off x="10624008" y="-18106"/>
            <a:ext cx="1567991" cy="1587192"/>
          </a:xfrm>
          <a:prstGeom prst="rect">
            <a:avLst/>
          </a:prstGeom>
        </p:spPr>
      </p:pic>
      <p:sp>
        <p:nvSpPr>
          <p:cNvPr id="18" name="CaixaDeTexto 41">
            <a:extLst>
              <a:ext uri="{FF2B5EF4-FFF2-40B4-BE49-F238E27FC236}">
                <a16:creationId xmlns:a16="http://schemas.microsoft.com/office/drawing/2014/main" id="{98C16F5C-AA10-CD74-6B20-054E805DB099}"/>
              </a:ext>
            </a:extLst>
          </p:cNvPr>
          <p:cNvSpPr txBox="1">
            <a:spLocks noChangeAspect="1"/>
          </p:cNvSpPr>
          <p:nvPr/>
        </p:nvSpPr>
        <p:spPr>
          <a:xfrm>
            <a:off x="3125489" y="3050777"/>
            <a:ext cx="2290079" cy="1077218"/>
          </a:xfrm>
          <a:prstGeom prst="rect">
            <a:avLst/>
          </a:prstGeom>
          <a:noFill/>
        </p:spPr>
        <p:txBody>
          <a:bodyPr wrap="square" rtlCol="0">
            <a:spAutoFit/>
          </a:bodyPr>
          <a:lstStyle/>
          <a:p>
            <a:r>
              <a:rPr lang="pt-PT" sz="1600" dirty="0">
                <a:solidFill>
                  <a:schemeClr val="bg1"/>
                </a:solidFill>
                <a:latin typeface="DIN Pro Regular" panose="020B0504020101020102" pitchFamily="34" charset="0"/>
                <a:cs typeface="DIN Pro Regular" panose="020B0504020101020102" pitchFamily="34" charset="0"/>
              </a:rPr>
              <a:t>New co-designed Decade Actions through tailored Calls for Decade Actions &amp; proactive p/ships</a:t>
            </a:r>
            <a:endParaRPr lang="pt-PT" sz="1200" dirty="0">
              <a:solidFill>
                <a:schemeClr val="bg1"/>
              </a:solidFill>
              <a:latin typeface="DIN Pro Regular" panose="020B0504020101020102" pitchFamily="34" charset="0"/>
              <a:cs typeface="DIN Pro Regular" panose="020B0504020101020102" pitchFamily="34" charset="0"/>
            </a:endParaRPr>
          </a:p>
        </p:txBody>
      </p:sp>
      <p:sp>
        <p:nvSpPr>
          <p:cNvPr id="19" name="CaixaDeTexto 44">
            <a:extLst>
              <a:ext uri="{FF2B5EF4-FFF2-40B4-BE49-F238E27FC236}">
                <a16:creationId xmlns:a16="http://schemas.microsoft.com/office/drawing/2014/main" id="{3E2895BC-743B-4E68-6EEA-060647E02A06}"/>
              </a:ext>
            </a:extLst>
          </p:cNvPr>
          <p:cNvSpPr txBox="1">
            <a:spLocks noChangeAspect="1"/>
          </p:cNvSpPr>
          <p:nvPr/>
        </p:nvSpPr>
        <p:spPr>
          <a:xfrm>
            <a:off x="8351022" y="2967505"/>
            <a:ext cx="3404377" cy="1323439"/>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indent="-285750">
              <a:buFont typeface="Arial" panose="020B0604020202020204" pitchFamily="34" charset="0"/>
              <a:buChar char="•"/>
            </a:pPr>
            <a:r>
              <a:rPr lang="pt-PT" sz="1600" dirty="0">
                <a:solidFill>
                  <a:schemeClr val="bg1"/>
                </a:solidFill>
                <a:latin typeface="DIN Pro Regular" panose="020B0504020101020102" pitchFamily="34" charset="0"/>
              </a:rPr>
              <a:t>Investment in ocean science</a:t>
            </a:r>
          </a:p>
          <a:p>
            <a:pPr marL="285750" indent="-285750">
              <a:buFont typeface="Arial" panose="020B0604020202020204" pitchFamily="34" charset="0"/>
              <a:buChar char="•"/>
            </a:pPr>
            <a:r>
              <a:rPr lang="pt-PT" sz="1600" dirty="0">
                <a:solidFill>
                  <a:schemeClr val="bg1"/>
                </a:solidFill>
                <a:latin typeface="DIN Pro Regular" panose="020B0504020101020102" pitchFamily="34" charset="0"/>
              </a:rPr>
              <a:t>Seabed mapping &amp; data sharing</a:t>
            </a:r>
          </a:p>
          <a:p>
            <a:pPr marL="285750" indent="-285750">
              <a:buFont typeface="Arial" panose="020B0604020202020204" pitchFamily="34" charset="0"/>
              <a:buChar char="•"/>
            </a:pPr>
            <a:r>
              <a:rPr lang="pt-PT" sz="1600" dirty="0">
                <a:solidFill>
                  <a:schemeClr val="bg1"/>
                </a:solidFill>
                <a:latin typeface="DIN Pro Regular" panose="020B0504020101020102" pitchFamily="34" charset="0"/>
              </a:rPr>
              <a:t>Coastal cities resilience</a:t>
            </a:r>
          </a:p>
          <a:p>
            <a:pPr marL="285750" indent="-285750">
              <a:buFont typeface="Arial" panose="020B0604020202020204" pitchFamily="34" charset="0"/>
              <a:buChar char="•"/>
            </a:pPr>
            <a:r>
              <a:rPr lang="pt-PT" sz="1600" dirty="0">
                <a:solidFill>
                  <a:schemeClr val="bg1"/>
                </a:solidFill>
                <a:latin typeface="DIN Pro Regular" panose="020B0504020101020102" pitchFamily="34" charset="0"/>
              </a:rPr>
              <a:t>Marine pollution</a:t>
            </a:r>
          </a:p>
          <a:p>
            <a:pPr marL="285750" indent="-285750">
              <a:buFont typeface="Arial" panose="020B0604020202020204" pitchFamily="34" charset="0"/>
              <a:buChar char="•"/>
            </a:pPr>
            <a:r>
              <a:rPr lang="pt-PT" sz="1600" dirty="0">
                <a:solidFill>
                  <a:schemeClr val="bg1"/>
                </a:solidFill>
                <a:latin typeface="DIN Pro Regular" panose="020B0504020101020102" pitchFamily="34" charset="0"/>
              </a:rPr>
              <a:t>Sustainable Ocean Planning</a:t>
            </a:r>
            <a:r>
              <a:rPr lang="pt-PT" sz="1400" dirty="0">
                <a:solidFill>
                  <a:schemeClr val="bg1"/>
                </a:solidFill>
                <a:latin typeface="DIN Pro Regular" panose="020B0504020101020102" pitchFamily="34" charset="0"/>
              </a:rPr>
              <a:t> </a:t>
            </a:r>
          </a:p>
        </p:txBody>
      </p:sp>
      <p:sp>
        <p:nvSpPr>
          <p:cNvPr id="20" name="Arrow: Right 19">
            <a:extLst>
              <a:ext uri="{FF2B5EF4-FFF2-40B4-BE49-F238E27FC236}">
                <a16:creationId xmlns:a16="http://schemas.microsoft.com/office/drawing/2014/main" id="{9517310E-2877-375E-DC9F-7E9B9610BAED}"/>
              </a:ext>
            </a:extLst>
          </p:cNvPr>
          <p:cNvSpPr/>
          <p:nvPr/>
        </p:nvSpPr>
        <p:spPr>
          <a:xfrm>
            <a:off x="7741919" y="3553905"/>
            <a:ext cx="496318" cy="283419"/>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62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8610F651-870B-77EF-86F1-C7915C601B16}"/>
              </a:ext>
            </a:extLst>
          </p:cNvPr>
          <p:cNvSpPr/>
          <p:nvPr/>
        </p:nvSpPr>
        <p:spPr>
          <a:xfrm>
            <a:off x="0" y="3272565"/>
            <a:ext cx="12192000" cy="3592930"/>
          </a:xfrm>
          <a:prstGeom prst="rect">
            <a:avLst/>
          </a:prstGeom>
          <a:solidFill>
            <a:srgbClr val="1E3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endParaRPr>
          </a:p>
        </p:txBody>
      </p:sp>
      <p:pic>
        <p:nvPicPr>
          <p:cNvPr id="23" name="Imagem 22">
            <a:extLst>
              <a:ext uri="{FF2B5EF4-FFF2-40B4-BE49-F238E27FC236}">
                <a16:creationId xmlns:a16="http://schemas.microsoft.com/office/drawing/2014/main" id="{E1C36359-56F2-2FF1-8395-564A33D67E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9407" y="3356349"/>
            <a:ext cx="2864894" cy="2849066"/>
          </a:xfrm>
          <a:prstGeom prst="rect">
            <a:avLst/>
          </a:prstGeom>
        </p:spPr>
      </p:pic>
      <p:sp>
        <p:nvSpPr>
          <p:cNvPr id="3" name="Subtítulo 2">
            <a:extLst>
              <a:ext uri="{FF2B5EF4-FFF2-40B4-BE49-F238E27FC236}">
                <a16:creationId xmlns:a16="http://schemas.microsoft.com/office/drawing/2014/main" id="{AAECA4A7-CF96-5A67-0617-243C972AAB11}"/>
              </a:ext>
            </a:extLst>
          </p:cNvPr>
          <p:cNvSpPr>
            <a:spLocks noGrp="1"/>
          </p:cNvSpPr>
          <p:nvPr>
            <p:ph type="subTitle" idx="1"/>
          </p:nvPr>
        </p:nvSpPr>
        <p:spPr>
          <a:xfrm>
            <a:off x="809684" y="3621022"/>
            <a:ext cx="11164921" cy="2363445"/>
          </a:xfrm>
        </p:spPr>
        <p:txBody>
          <a:bodyPr>
            <a:noAutofit/>
          </a:bodyPr>
          <a:lstStyle/>
          <a:p>
            <a:pPr algn="l">
              <a:lnSpc>
                <a:spcPct val="80000"/>
              </a:lnSpc>
            </a:pPr>
            <a:r>
              <a:rPr lang="en-US" sz="3600" b="1" noProof="0" dirty="0">
                <a:solidFill>
                  <a:schemeClr val="bg1"/>
                </a:solidFill>
                <a:latin typeface="D-DIN-PRO" panose="020B0504030202030204" pitchFamily="34" charset="77"/>
                <a:cs typeface="DIN Pro Regular" panose="020B0504020101020102" pitchFamily="34" charset="0"/>
              </a:rPr>
              <a:t>Ocean Decade Corporate Data Group </a:t>
            </a:r>
          </a:p>
          <a:p>
            <a:pPr algn="l">
              <a:lnSpc>
                <a:spcPct val="80000"/>
              </a:lnSpc>
            </a:pPr>
            <a:endParaRPr lang="en-US" sz="1100" b="1" dirty="0">
              <a:solidFill>
                <a:schemeClr val="bg1"/>
              </a:solidFill>
              <a:latin typeface="D-DIN-PRO" panose="020B0504030202030204" pitchFamily="34" charset="77"/>
              <a:cs typeface="DIN Pro Regular" panose="020B0504020101020102" pitchFamily="34" charset="0"/>
            </a:endParaRPr>
          </a:p>
          <a:p>
            <a:pPr algn="l">
              <a:lnSpc>
                <a:spcPct val="80000"/>
              </a:lnSpc>
            </a:pPr>
            <a:r>
              <a:rPr lang="en-US" sz="3600" b="1" noProof="0" dirty="0">
                <a:solidFill>
                  <a:schemeClr val="bg1"/>
                </a:solidFill>
                <a:latin typeface="D-DIN-PRO" panose="020B0504030202030204" pitchFamily="34" charset="77"/>
                <a:cs typeface="DIN Pro Regular" panose="020B0504020101020102" pitchFamily="34" charset="0"/>
              </a:rPr>
              <a:t>Bathymetry Data Sharing Guideline</a:t>
            </a:r>
          </a:p>
        </p:txBody>
      </p:sp>
      <p:pic>
        <p:nvPicPr>
          <p:cNvPr id="6" name="Imagem 5">
            <a:extLst>
              <a:ext uri="{FF2B5EF4-FFF2-40B4-BE49-F238E27FC236}">
                <a16:creationId xmlns:a16="http://schemas.microsoft.com/office/drawing/2014/main" id="{EDDEFDBF-6E03-DDE3-4F38-781BFDC6C8D1}"/>
              </a:ext>
            </a:extLst>
          </p:cNvPr>
          <p:cNvPicPr>
            <a:picLocks noChangeAspect="1"/>
          </p:cNvPicPr>
          <p:nvPr/>
        </p:nvPicPr>
        <p:blipFill>
          <a:blip r:embed="rId4"/>
          <a:stretch>
            <a:fillRect/>
          </a:stretch>
        </p:blipFill>
        <p:spPr>
          <a:xfrm>
            <a:off x="0" y="3162728"/>
            <a:ext cx="12192000" cy="109837"/>
          </a:xfrm>
          <a:prstGeom prst="rect">
            <a:avLst/>
          </a:prstGeom>
        </p:spPr>
      </p:pic>
      <p:pic>
        <p:nvPicPr>
          <p:cNvPr id="2" name="Picture 4" descr="Take Action! | The Ocean Decade">
            <a:extLst>
              <a:ext uri="{FF2B5EF4-FFF2-40B4-BE49-F238E27FC236}">
                <a16:creationId xmlns:a16="http://schemas.microsoft.com/office/drawing/2014/main" id="{30F10B22-8D3B-C5D8-C80C-47D7CC1AB10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9764" y="5676076"/>
            <a:ext cx="1809497" cy="7996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lue Observer - A scientific platform to better understand, value and  protect the ocean - Blue Observer">
            <a:extLst>
              <a:ext uri="{FF2B5EF4-FFF2-40B4-BE49-F238E27FC236}">
                <a16:creationId xmlns:a16="http://schemas.microsoft.com/office/drawing/2014/main" id="{B9802A63-A8A5-8C5F-0A9E-69224CA57D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9684" y="5664619"/>
            <a:ext cx="847457" cy="814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AE5E18-5270-C000-6EFC-224684BFA6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38281" y="3526851"/>
            <a:ext cx="2138424" cy="3047594"/>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A5486C1-1498-F809-E58C-75E71047E102}"/>
              </a:ext>
            </a:extLst>
          </p:cNvPr>
          <p:cNvPicPr>
            <a:picLocks noChangeAspect="1"/>
          </p:cNvPicPr>
          <p:nvPr/>
        </p:nvPicPr>
        <p:blipFill>
          <a:blip r:embed="rId8"/>
          <a:stretch>
            <a:fillRect/>
          </a:stretch>
        </p:blipFill>
        <p:spPr>
          <a:xfrm>
            <a:off x="-66675" y="-24263"/>
            <a:ext cx="12258675" cy="3186991"/>
          </a:xfrm>
          <a:prstGeom prst="rect">
            <a:avLst/>
          </a:prstGeom>
        </p:spPr>
      </p:pic>
    </p:spTree>
    <p:extLst>
      <p:ext uri="{BB962C8B-B14F-4D97-AF65-F5344CB8AC3E}">
        <p14:creationId xmlns:p14="http://schemas.microsoft.com/office/powerpoint/2010/main" val="401704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7AA3-3EE6-AD60-8D3A-CDADB02FCBEA}"/>
            </a:ext>
          </a:extLst>
        </p:cNvPr>
        <p:cNvGrpSpPr/>
        <p:nvPr/>
      </p:nvGrpSpPr>
      <p:grpSpPr>
        <a:xfrm>
          <a:off x="0" y="0"/>
          <a:ext cx="0" cy="0"/>
          <a:chOff x="0" y="0"/>
          <a:chExt cx="0" cy="0"/>
        </a:xfrm>
      </p:grpSpPr>
      <p:sp>
        <p:nvSpPr>
          <p:cNvPr id="44" name="Retângulo 43">
            <a:extLst>
              <a:ext uri="{FF2B5EF4-FFF2-40B4-BE49-F238E27FC236}">
                <a16:creationId xmlns:a16="http://schemas.microsoft.com/office/drawing/2014/main" id="{99BBE7AA-A2FC-9B8C-2842-73767CDEF2F6}"/>
              </a:ext>
            </a:extLst>
          </p:cNvPr>
          <p:cNvSpPr/>
          <p:nvPr/>
        </p:nvSpPr>
        <p:spPr>
          <a:xfrm>
            <a:off x="6514" y="-12724"/>
            <a:ext cx="12192000" cy="1175639"/>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tângulo 5">
            <a:extLst>
              <a:ext uri="{FF2B5EF4-FFF2-40B4-BE49-F238E27FC236}">
                <a16:creationId xmlns:a16="http://schemas.microsoft.com/office/drawing/2014/main" id="{0428D2A4-1CCF-4404-C293-CC7C00860DD3}"/>
              </a:ext>
            </a:extLst>
          </p:cNvPr>
          <p:cNvSpPr/>
          <p:nvPr/>
        </p:nvSpPr>
        <p:spPr>
          <a:xfrm>
            <a:off x="0" y="5912524"/>
            <a:ext cx="12192000" cy="945476"/>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tângulo 12">
            <a:extLst>
              <a:ext uri="{FF2B5EF4-FFF2-40B4-BE49-F238E27FC236}">
                <a16:creationId xmlns:a16="http://schemas.microsoft.com/office/drawing/2014/main" id="{7C22CF84-FA89-E08F-557D-D3904E94B12B}"/>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tângulo 13">
            <a:extLst>
              <a:ext uri="{FF2B5EF4-FFF2-40B4-BE49-F238E27FC236}">
                <a16:creationId xmlns:a16="http://schemas.microsoft.com/office/drawing/2014/main" id="{887035F9-D6CA-1CC9-9F75-D7A972708D00}"/>
              </a:ext>
            </a:extLst>
          </p:cNvPr>
          <p:cNvSpPr/>
          <p:nvPr/>
        </p:nvSpPr>
        <p:spPr>
          <a:xfrm>
            <a:off x="247135" y="33775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CaixaDeTexto 14">
            <a:extLst>
              <a:ext uri="{FF2B5EF4-FFF2-40B4-BE49-F238E27FC236}">
                <a16:creationId xmlns:a16="http://schemas.microsoft.com/office/drawing/2014/main" id="{2DCEAB9D-7139-7AEA-A817-438FEF91FE4E}"/>
              </a:ext>
            </a:extLst>
          </p:cNvPr>
          <p:cNvSpPr txBox="1"/>
          <p:nvPr/>
        </p:nvSpPr>
        <p:spPr>
          <a:xfrm>
            <a:off x="634548" y="207084"/>
            <a:ext cx="92968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700" b="0" i="0" u="none" strike="noStrike" kern="1200" cap="none" spc="0" normalizeH="0" baseline="0" noProof="0" dirty="0" err="1">
                <a:ln>
                  <a:noFill/>
                </a:ln>
                <a:solidFill>
                  <a:prstClr val="white"/>
                </a:solidFill>
                <a:effectLst/>
                <a:uLnTx/>
                <a:uFillTx/>
                <a:latin typeface="DIN Pro Bold" panose="020B0804020101020102" pitchFamily="34" charset="0"/>
                <a:ea typeface="+mn-ea"/>
                <a:cs typeface="DIN Pro Bold" panose="020B0804020101020102" pitchFamily="34" charset="0"/>
              </a:rPr>
              <a:t>The</a:t>
            </a:r>
            <a:r>
              <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rPr>
              <a:t> </a:t>
            </a:r>
            <a:r>
              <a:rPr kumimoji="0" lang="pt-PT" sz="2700" b="0" i="0" u="none" strike="noStrike" kern="1200" cap="none" spc="0" normalizeH="0" baseline="0" noProof="0" dirty="0" err="1">
                <a:ln>
                  <a:noFill/>
                </a:ln>
                <a:solidFill>
                  <a:prstClr val="white"/>
                </a:solidFill>
                <a:effectLst/>
                <a:uLnTx/>
                <a:uFillTx/>
                <a:latin typeface="DIN Pro Bold" panose="020B0804020101020102" pitchFamily="34" charset="0"/>
                <a:ea typeface="+mn-ea"/>
                <a:cs typeface="DIN Pro Bold" panose="020B0804020101020102" pitchFamily="34" charset="0"/>
              </a:rPr>
              <a:t>Ocean</a:t>
            </a:r>
            <a:r>
              <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rPr>
              <a:t> </a:t>
            </a:r>
            <a:r>
              <a:rPr kumimoji="0" lang="pt-PT" sz="2700" b="0" i="0" u="none" strike="noStrike" kern="1200" cap="none" spc="0" normalizeH="0" baseline="0" noProof="0" dirty="0" err="1">
                <a:ln>
                  <a:noFill/>
                </a:ln>
                <a:solidFill>
                  <a:prstClr val="white"/>
                </a:solidFill>
                <a:effectLst/>
                <a:uLnTx/>
                <a:uFillTx/>
                <a:latin typeface="DIN Pro Bold" panose="020B0804020101020102" pitchFamily="34" charset="0"/>
                <a:ea typeface="+mn-ea"/>
                <a:cs typeface="DIN Pro Bold" panose="020B0804020101020102" pitchFamily="34" charset="0"/>
              </a:rPr>
              <a:t>Decade</a:t>
            </a:r>
            <a:r>
              <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rPr>
              <a:t> </a:t>
            </a:r>
            <a:r>
              <a:rPr kumimoji="0" lang="pt-PT" sz="2700" b="0" i="0" u="none" strike="noStrike" kern="1200" cap="none" spc="0" normalizeH="0" baseline="0" noProof="0" dirty="0" err="1">
                <a:ln>
                  <a:noFill/>
                </a:ln>
                <a:solidFill>
                  <a:prstClr val="white"/>
                </a:solidFill>
                <a:effectLst/>
                <a:uLnTx/>
                <a:uFillTx/>
                <a:latin typeface="DIN Pro Bold" panose="020B0804020101020102" pitchFamily="34" charset="0"/>
                <a:ea typeface="+mn-ea"/>
                <a:cs typeface="DIN Pro Bold" panose="020B0804020101020102" pitchFamily="34" charset="0"/>
              </a:rPr>
              <a:t>Corporate</a:t>
            </a:r>
            <a:r>
              <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rPr>
              <a:t> Data </a:t>
            </a:r>
            <a:r>
              <a:rPr kumimoji="0" lang="pt-PT" sz="2700" b="0" i="0" u="none" strike="noStrike" kern="1200" cap="none" spc="0" normalizeH="0" baseline="0" noProof="0" dirty="0" err="1">
                <a:ln>
                  <a:noFill/>
                </a:ln>
                <a:solidFill>
                  <a:prstClr val="white"/>
                </a:solidFill>
                <a:effectLst/>
                <a:uLnTx/>
                <a:uFillTx/>
                <a:latin typeface="DIN Pro Bold" panose="020B0804020101020102" pitchFamily="34" charset="0"/>
                <a:ea typeface="+mn-ea"/>
                <a:cs typeface="DIN Pro Bold" panose="020B0804020101020102" pitchFamily="34" charset="0"/>
              </a:rPr>
              <a:t>Group</a:t>
            </a:r>
            <a:endParaRPr kumimoji="0" lang="pt-PT" sz="2700" b="0" i="0" u="none" strike="noStrike" kern="1200" cap="none" spc="0" normalizeH="0" baseline="0" noProof="0" dirty="0">
              <a:ln>
                <a:noFill/>
              </a:ln>
              <a:solidFill>
                <a:prstClr val="white"/>
              </a:solidFill>
              <a:effectLst/>
              <a:uLnTx/>
              <a:uFillTx/>
              <a:latin typeface="DIN Pro Bold" panose="020B0804020101020102" pitchFamily="34" charset="0"/>
              <a:ea typeface="+mn-ea"/>
              <a:cs typeface="DIN Pro Bold" panose="020B0804020101020102" pitchFamily="34" charset="0"/>
            </a:endParaRPr>
          </a:p>
        </p:txBody>
      </p:sp>
      <p:sp>
        <p:nvSpPr>
          <p:cNvPr id="11" name="Retângulo 10">
            <a:extLst>
              <a:ext uri="{FF2B5EF4-FFF2-40B4-BE49-F238E27FC236}">
                <a16:creationId xmlns:a16="http://schemas.microsoft.com/office/drawing/2014/main" id="{D7C9B0D6-7676-09FE-7D09-9C4F41C03157}"/>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tângulo 11">
            <a:extLst>
              <a:ext uri="{FF2B5EF4-FFF2-40B4-BE49-F238E27FC236}">
                <a16:creationId xmlns:a16="http://schemas.microsoft.com/office/drawing/2014/main" id="{24A9B75D-0A3C-3D6C-E20B-CB46D42E1051}"/>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oogle Shape;400;p8">
            <a:extLst>
              <a:ext uri="{FF2B5EF4-FFF2-40B4-BE49-F238E27FC236}">
                <a16:creationId xmlns:a16="http://schemas.microsoft.com/office/drawing/2014/main" id="{EB49958E-E4ED-3B4D-7977-EF1B6993D1B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123" y="1793980"/>
            <a:ext cx="1551597" cy="571057"/>
          </a:xfrm>
          <a:prstGeom prst="rect">
            <a:avLst/>
          </a:prstGeom>
          <a:noFill/>
          <a:ln>
            <a:noFill/>
          </a:ln>
        </p:spPr>
      </p:pic>
      <p:pic>
        <p:nvPicPr>
          <p:cNvPr id="3" name="Google Shape;403;p8" descr="Logo de Equinor aux formats PNG transparent et SVG vectorisé">
            <a:extLst>
              <a:ext uri="{FF2B5EF4-FFF2-40B4-BE49-F238E27FC236}">
                <a16:creationId xmlns:a16="http://schemas.microsoft.com/office/drawing/2014/main" id="{8E44B305-E908-20AA-C9AD-B5F072CAE89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924351" y="1589266"/>
            <a:ext cx="1585341" cy="670441"/>
          </a:xfrm>
          <a:prstGeom prst="rect">
            <a:avLst/>
          </a:prstGeom>
          <a:noFill/>
          <a:ln>
            <a:noFill/>
          </a:ln>
        </p:spPr>
      </p:pic>
      <p:pic>
        <p:nvPicPr>
          <p:cNvPr id="5" name="Picture 4">
            <a:extLst>
              <a:ext uri="{FF2B5EF4-FFF2-40B4-BE49-F238E27FC236}">
                <a16:creationId xmlns:a16="http://schemas.microsoft.com/office/drawing/2014/main" id="{59A7EF27-73D5-5067-5250-EA23AEB396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267" y="2512407"/>
            <a:ext cx="1513325" cy="537793"/>
          </a:xfrm>
          <a:prstGeom prst="rect">
            <a:avLst/>
          </a:prstGeom>
        </p:spPr>
      </p:pic>
      <p:pic>
        <p:nvPicPr>
          <p:cNvPr id="17" name="Google Shape;404;p8">
            <a:extLst>
              <a:ext uri="{FF2B5EF4-FFF2-40B4-BE49-F238E27FC236}">
                <a16:creationId xmlns:a16="http://schemas.microsoft.com/office/drawing/2014/main" id="{6DBBABC3-D809-60D9-1AD5-0208C04592CA}"/>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44687" y="2528354"/>
            <a:ext cx="1151825" cy="548077"/>
          </a:xfrm>
          <a:prstGeom prst="rect">
            <a:avLst/>
          </a:prstGeom>
          <a:noFill/>
          <a:ln>
            <a:noFill/>
          </a:ln>
        </p:spPr>
      </p:pic>
      <p:pic>
        <p:nvPicPr>
          <p:cNvPr id="27" name="Google Shape;401;p8">
            <a:extLst>
              <a:ext uri="{FF2B5EF4-FFF2-40B4-BE49-F238E27FC236}">
                <a16:creationId xmlns:a16="http://schemas.microsoft.com/office/drawing/2014/main" id="{182CB0C2-498F-7DF6-AF00-D303EE1C0D1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17902" y="3370362"/>
            <a:ext cx="1283682" cy="508680"/>
          </a:xfrm>
          <a:prstGeom prst="rect">
            <a:avLst/>
          </a:prstGeom>
          <a:noFill/>
          <a:ln>
            <a:noFill/>
          </a:ln>
        </p:spPr>
      </p:pic>
      <p:pic>
        <p:nvPicPr>
          <p:cNvPr id="28" name="Google Shape;405;p8">
            <a:extLst>
              <a:ext uri="{FF2B5EF4-FFF2-40B4-BE49-F238E27FC236}">
                <a16:creationId xmlns:a16="http://schemas.microsoft.com/office/drawing/2014/main" id="{DAB739D5-AD07-B8B3-F15D-C7D5D59659A4}"/>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985738" y="3350031"/>
            <a:ext cx="1252602" cy="381863"/>
          </a:xfrm>
          <a:prstGeom prst="rect">
            <a:avLst/>
          </a:prstGeom>
          <a:noFill/>
          <a:ln>
            <a:noFill/>
          </a:ln>
        </p:spPr>
      </p:pic>
      <p:pic>
        <p:nvPicPr>
          <p:cNvPr id="29" name="Google Shape;407;p8" descr="BP Logo : histoire, signification de l'emblème">
            <a:extLst>
              <a:ext uri="{FF2B5EF4-FFF2-40B4-BE49-F238E27FC236}">
                <a16:creationId xmlns:a16="http://schemas.microsoft.com/office/drawing/2014/main" id="{576BD856-9055-789D-8077-6AF78330BB96}"/>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02511" y="4135025"/>
            <a:ext cx="1116559" cy="695773"/>
          </a:xfrm>
          <a:prstGeom prst="rect">
            <a:avLst/>
          </a:prstGeom>
          <a:noFill/>
          <a:ln>
            <a:noFill/>
          </a:ln>
        </p:spPr>
      </p:pic>
      <p:pic>
        <p:nvPicPr>
          <p:cNvPr id="31" name="Picture 30">
            <a:extLst>
              <a:ext uri="{FF2B5EF4-FFF2-40B4-BE49-F238E27FC236}">
                <a16:creationId xmlns:a16="http://schemas.microsoft.com/office/drawing/2014/main" id="{9AA55771-DDB3-1498-2818-18AA415A89A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5796" y="5122679"/>
            <a:ext cx="1551597" cy="368822"/>
          </a:xfrm>
          <a:prstGeom prst="rect">
            <a:avLst/>
          </a:prstGeom>
        </p:spPr>
      </p:pic>
      <p:pic>
        <p:nvPicPr>
          <p:cNvPr id="34" name="Picture 33">
            <a:extLst>
              <a:ext uri="{FF2B5EF4-FFF2-40B4-BE49-F238E27FC236}">
                <a16:creationId xmlns:a16="http://schemas.microsoft.com/office/drawing/2014/main" id="{5A348330-141D-022B-0EF8-4068522F92D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85738" y="5070781"/>
            <a:ext cx="1523954" cy="365174"/>
          </a:xfrm>
          <a:prstGeom prst="rect">
            <a:avLst/>
          </a:prstGeom>
        </p:spPr>
      </p:pic>
      <p:pic>
        <p:nvPicPr>
          <p:cNvPr id="9" name="Picture 4" descr="Take Action! | The Ocean Decade">
            <a:extLst>
              <a:ext uri="{FF2B5EF4-FFF2-40B4-BE49-F238E27FC236}">
                <a16:creationId xmlns:a16="http://schemas.microsoft.com/office/drawing/2014/main" id="{664F7B2F-A5D2-35FE-699E-C95C957FDDA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966" y="5980937"/>
            <a:ext cx="1809497" cy="7996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ue Observer - A scientific platform to better understand, value and  protect the ocean - Blue Observer">
            <a:extLst>
              <a:ext uri="{FF2B5EF4-FFF2-40B4-BE49-F238E27FC236}">
                <a16:creationId xmlns:a16="http://schemas.microsoft.com/office/drawing/2014/main" id="{E61398D7-7D51-1D7D-9266-81CF494CBAC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79886" y="5969480"/>
            <a:ext cx="847457" cy="814385"/>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5">
            <a:extLst>
              <a:ext uri="{FF2B5EF4-FFF2-40B4-BE49-F238E27FC236}">
                <a16:creationId xmlns:a16="http://schemas.microsoft.com/office/drawing/2014/main" id="{B62A1593-473A-3B35-48F4-3CBC31A8EA9A}"/>
              </a:ext>
            </a:extLst>
          </p:cNvPr>
          <p:cNvSpPr txBox="1">
            <a:spLocks/>
          </p:cNvSpPr>
          <p:nvPr/>
        </p:nvSpPr>
        <p:spPr>
          <a:xfrm>
            <a:off x="277258" y="410884"/>
            <a:ext cx="247984" cy="184666"/>
          </a:xfrm>
          <a:prstGeom prst="rect">
            <a:avLst/>
          </a:prstGeom>
        </p:spPr>
        <p:txBody>
          <a:bodyPr vert="horz" wrap="square" lIns="0" tIns="0" rIns="0" bIns="0" rtlCol="0" anchor="ctr">
            <a:noAutofit/>
          </a:bodyPr>
          <a:lstStyle>
            <a:defPPr>
              <a:defRPr lang="en-US"/>
            </a:defPPr>
            <a:lvl1pPr>
              <a:defRPr sz="900">
                <a:solidFill>
                  <a:schemeClr val="tx2"/>
                </a:solidFill>
                <a:latin typeface="+mj-lt"/>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kern="1200" dirty="0">
                <a:solidFill>
                  <a:schemeClr val="bg1"/>
                </a:solidFill>
                <a:latin typeface="Segoe UI Semibold"/>
                <a:ea typeface="+mn-ea"/>
              </a:rPr>
              <a:t>1</a:t>
            </a:r>
            <a:endParaRPr kumimoji="0" lang="en-AU" sz="900" b="0" i="0" u="none" strike="noStrike" kern="1200" cap="none" spc="0" normalizeH="0" baseline="0" noProof="0" dirty="0">
              <a:ln>
                <a:noFill/>
              </a:ln>
              <a:solidFill>
                <a:schemeClr val="bg1"/>
              </a:solidFill>
              <a:effectLst/>
              <a:uLnTx/>
              <a:uFillTx/>
              <a:latin typeface="Segoe UI Semibold"/>
              <a:ea typeface="+mn-ea"/>
              <a:cs typeface="Segoe UI Semilight" panose="020B0402040204020203" pitchFamily="34" charset="0"/>
            </a:endParaRPr>
          </a:p>
        </p:txBody>
      </p:sp>
      <p:sp>
        <p:nvSpPr>
          <p:cNvPr id="8" name="TextBox 7">
            <a:extLst>
              <a:ext uri="{FF2B5EF4-FFF2-40B4-BE49-F238E27FC236}">
                <a16:creationId xmlns:a16="http://schemas.microsoft.com/office/drawing/2014/main" id="{988A865C-38AF-E3DC-AF03-C775F71AF9F8}"/>
              </a:ext>
            </a:extLst>
          </p:cNvPr>
          <p:cNvSpPr txBox="1"/>
          <p:nvPr/>
        </p:nvSpPr>
        <p:spPr>
          <a:xfrm>
            <a:off x="5465003" y="2208400"/>
            <a:ext cx="2488659" cy="3046988"/>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8900" lvl="1" algn="ctr"/>
            <a:endParaRPr lang="en-US" sz="2400" dirty="0">
              <a:effectLst/>
              <a:latin typeface="DIN Pro Regular" panose="020B0504020101020102"/>
              <a:ea typeface="Times New Roman" panose="02020603050405020304" pitchFamily="18" charset="0"/>
              <a:cs typeface="Aptos" panose="020B0004020202020204" pitchFamily="34" charset="0"/>
            </a:endParaRPr>
          </a:p>
          <a:p>
            <a:pPr marL="88900" lvl="1" algn="ctr"/>
            <a:r>
              <a:rPr lang="en-US" sz="2400" dirty="0">
                <a:effectLst/>
                <a:latin typeface="DIN Pro Regular" panose="020B0504020101020102"/>
                <a:ea typeface="Times New Roman" panose="02020603050405020304" pitchFamily="18" charset="0"/>
                <a:cs typeface="Aptos" panose="020B0004020202020204" pitchFamily="34" charset="0"/>
              </a:rPr>
              <a:t>Identify </a:t>
            </a:r>
            <a:r>
              <a:rPr lang="en-US" sz="2400" b="1" dirty="0">
                <a:effectLst/>
                <a:latin typeface="DIN Pro Regular" panose="020B0504020101020102"/>
                <a:ea typeface="Times New Roman" panose="02020603050405020304" pitchFamily="18" charset="0"/>
                <a:cs typeface="Aptos" panose="020B0004020202020204" pitchFamily="34" charset="0"/>
              </a:rPr>
              <a:t>barriers </a:t>
            </a:r>
            <a:r>
              <a:rPr lang="en-US" sz="2400" dirty="0">
                <a:effectLst/>
                <a:latin typeface="DIN Pro Regular" panose="020B0504020101020102"/>
                <a:ea typeface="Times New Roman" panose="02020603050405020304" pitchFamily="18" charset="0"/>
                <a:cs typeface="Aptos" panose="020B0004020202020204" pitchFamily="34" charset="0"/>
              </a:rPr>
              <a:t>and </a:t>
            </a:r>
            <a:r>
              <a:rPr lang="en-US" sz="2400" b="1" dirty="0">
                <a:effectLst/>
                <a:latin typeface="DIN Pro Regular" panose="020B0504020101020102"/>
                <a:ea typeface="Times New Roman" panose="02020603050405020304" pitchFamily="18" charset="0"/>
                <a:cs typeface="Aptos" panose="020B0004020202020204" pitchFamily="34" charset="0"/>
              </a:rPr>
              <a:t>solutions</a:t>
            </a:r>
            <a:r>
              <a:rPr lang="en-US" sz="2400" dirty="0">
                <a:effectLst/>
                <a:latin typeface="DIN Pro Regular" panose="020B0504020101020102"/>
                <a:ea typeface="Times New Roman" panose="02020603050405020304" pitchFamily="18" charset="0"/>
                <a:cs typeface="Aptos" panose="020B0004020202020204" pitchFamily="34" charset="0"/>
              </a:rPr>
              <a:t> to </a:t>
            </a:r>
            <a:r>
              <a:rPr lang="en-US" sz="2400" b="1" dirty="0">
                <a:effectLst/>
                <a:latin typeface="DIN Pro Regular" panose="020B0504020101020102"/>
                <a:ea typeface="Times New Roman" panose="02020603050405020304" pitchFamily="18" charset="0"/>
                <a:cs typeface="Aptos" panose="020B0004020202020204" pitchFamily="34" charset="0"/>
              </a:rPr>
              <a:t>sharing</a:t>
            </a:r>
            <a:r>
              <a:rPr lang="en-US" sz="2400" dirty="0">
                <a:effectLst/>
                <a:latin typeface="DIN Pro Regular" panose="020B0504020101020102"/>
                <a:ea typeface="Times New Roman" panose="02020603050405020304" pitchFamily="18" charset="0"/>
                <a:cs typeface="Aptos" panose="020B0004020202020204" pitchFamily="34" charset="0"/>
              </a:rPr>
              <a:t> privately collected and owned </a:t>
            </a:r>
            <a:r>
              <a:rPr lang="en-US" sz="2400" b="1" dirty="0">
                <a:effectLst/>
                <a:latin typeface="DIN Pro Regular" panose="020B0504020101020102"/>
                <a:ea typeface="Times New Roman" panose="02020603050405020304" pitchFamily="18" charset="0"/>
                <a:cs typeface="Aptos" panose="020B0004020202020204" pitchFamily="34" charset="0"/>
              </a:rPr>
              <a:t>ocean data</a:t>
            </a:r>
          </a:p>
          <a:p>
            <a:pPr marL="88900" lvl="1" algn="ctr"/>
            <a:r>
              <a:rPr lang="en-US" sz="2400" b="1" dirty="0">
                <a:effectLst/>
                <a:latin typeface="DIN Pro Regular" panose="020B0504020101020102"/>
                <a:ea typeface="Times New Roman" panose="02020603050405020304" pitchFamily="18" charset="0"/>
                <a:cs typeface="Aptos" panose="020B0004020202020204" pitchFamily="34" charset="0"/>
              </a:rPr>
              <a:t> </a:t>
            </a:r>
            <a:endParaRPr lang="fr-FR" sz="2800" b="1" dirty="0">
              <a:effectLst/>
              <a:latin typeface="DIN Pro Regular" panose="020B0504020101020102"/>
              <a:ea typeface="DengXian" panose="02010600030101010101" pitchFamily="2" charset="-122"/>
              <a:cs typeface="Aptos" panose="020B0004020202020204" pitchFamily="34" charset="0"/>
            </a:endParaRPr>
          </a:p>
        </p:txBody>
      </p:sp>
      <p:pic>
        <p:nvPicPr>
          <p:cNvPr id="18" name="Picture 17">
            <a:extLst>
              <a:ext uri="{FF2B5EF4-FFF2-40B4-BE49-F238E27FC236}">
                <a16:creationId xmlns:a16="http://schemas.microsoft.com/office/drawing/2014/main" id="{AB5EE532-A9A1-367C-8314-85CE67E6DC7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81038" y="1274472"/>
            <a:ext cx="3208794" cy="4524703"/>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189CA7F9-F6E2-40C3-3DB5-8441A1E54E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5738" y="3933635"/>
            <a:ext cx="1252602" cy="98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8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7" name="Google Shape;507;p15" descr="A picture containing shap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9701" y="2315183"/>
            <a:ext cx="2163854" cy="1546698"/>
          </a:xfrm>
          <a:prstGeom prst="rect">
            <a:avLst/>
          </a:prstGeom>
          <a:noFill/>
          <a:ln>
            <a:noFill/>
          </a:ln>
        </p:spPr>
      </p:pic>
      <p:sp>
        <p:nvSpPr>
          <p:cNvPr id="2" name="Retângulo 6">
            <a:extLst>
              <a:ext uri="{FF2B5EF4-FFF2-40B4-BE49-F238E27FC236}">
                <a16:creationId xmlns:a16="http://schemas.microsoft.com/office/drawing/2014/main" id="{4A2E8C3B-3A5C-D4F0-47A2-BFFDF90F0292}"/>
              </a:ext>
            </a:extLst>
          </p:cNvPr>
          <p:cNvSpPr/>
          <p:nvPr/>
        </p:nvSpPr>
        <p:spPr>
          <a:xfrm>
            <a:off x="0" y="-1"/>
            <a:ext cx="12192000" cy="1102961"/>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sym typeface="Arial"/>
            </a:endParaRPr>
          </a:p>
        </p:txBody>
      </p:sp>
      <p:sp>
        <p:nvSpPr>
          <p:cNvPr id="3" name="TextBox 2">
            <a:extLst>
              <a:ext uri="{FF2B5EF4-FFF2-40B4-BE49-F238E27FC236}">
                <a16:creationId xmlns:a16="http://schemas.microsoft.com/office/drawing/2014/main" id="{A8E69D37-3F3E-F955-E2B9-17E5AF512F12}"/>
              </a:ext>
            </a:extLst>
          </p:cNvPr>
          <p:cNvSpPr txBox="1"/>
          <p:nvPr/>
        </p:nvSpPr>
        <p:spPr>
          <a:xfrm>
            <a:off x="748743" y="301893"/>
            <a:ext cx="110258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sym typeface="Arial"/>
              </a:rPr>
              <a:t>Ocean Decade Corporate Data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 Pro Bold" panose="020B0804020101020102" pitchFamily="34" charset="0"/>
                <a:ea typeface="Roboto"/>
                <a:cs typeface="DIN Pro Bold" panose="020B0804020101020102" pitchFamily="34" charset="0"/>
                <a:sym typeface="Arial"/>
              </a:rPr>
              <a:t>Bathymetry Data Sharing Guideline</a:t>
            </a:r>
          </a:p>
        </p:txBody>
      </p:sp>
      <p:sp>
        <p:nvSpPr>
          <p:cNvPr id="9" name="Retângulo 6">
            <a:extLst>
              <a:ext uri="{FF2B5EF4-FFF2-40B4-BE49-F238E27FC236}">
                <a16:creationId xmlns:a16="http://schemas.microsoft.com/office/drawing/2014/main" id="{96100898-F0B4-68FE-9B40-CC4C3993B69E}"/>
              </a:ext>
            </a:extLst>
          </p:cNvPr>
          <p:cNvSpPr/>
          <p:nvPr/>
        </p:nvSpPr>
        <p:spPr>
          <a:xfrm>
            <a:off x="0" y="5960067"/>
            <a:ext cx="12192000" cy="897934"/>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panose="020F0502020204030204"/>
              <a:ea typeface="Roboto"/>
              <a:cs typeface="Roboto"/>
              <a:sym typeface="Arial"/>
            </a:endParaRPr>
          </a:p>
        </p:txBody>
      </p:sp>
      <p:pic>
        <p:nvPicPr>
          <p:cNvPr id="10" name="Image 6" descr="Une image contenant texte, Police, logo, Graphique&#10;&#10;Description générée automatiquement">
            <a:extLst>
              <a:ext uri="{FF2B5EF4-FFF2-40B4-BE49-F238E27FC236}">
                <a16:creationId xmlns:a16="http://schemas.microsoft.com/office/drawing/2014/main" id="{D35F7236-CBA0-6E70-F726-9705DE1CC4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137" y="6100389"/>
            <a:ext cx="653455" cy="627901"/>
          </a:xfrm>
          <a:prstGeom prst="rect">
            <a:avLst/>
          </a:prstGeom>
        </p:spPr>
      </p:pic>
      <p:pic>
        <p:nvPicPr>
          <p:cNvPr id="11" name="Image 8" descr="Une image contenant texte, Police, logo, cercle&#10;&#10;Description générée automatiquement">
            <a:extLst>
              <a:ext uri="{FF2B5EF4-FFF2-40B4-BE49-F238E27FC236}">
                <a16:creationId xmlns:a16="http://schemas.microsoft.com/office/drawing/2014/main" id="{B04DED4A-31AB-A737-812F-662588C8DD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9269" y="6004882"/>
            <a:ext cx="1385120" cy="790696"/>
          </a:xfrm>
          <a:prstGeom prst="rect">
            <a:avLst/>
          </a:prstGeom>
        </p:spPr>
      </p:pic>
      <p:pic>
        <p:nvPicPr>
          <p:cNvPr id="13" name="Picture 12">
            <a:extLst>
              <a:ext uri="{FF2B5EF4-FFF2-40B4-BE49-F238E27FC236}">
                <a16:creationId xmlns:a16="http://schemas.microsoft.com/office/drawing/2014/main" id="{63F41C1A-2CA1-BA43-54AC-47803EC3D331}"/>
              </a:ext>
            </a:extLst>
          </p:cNvPr>
          <p:cNvPicPr>
            <a:picLocks noChangeAspect="1"/>
          </p:cNvPicPr>
          <p:nvPr/>
        </p:nvPicPr>
        <p:blipFill>
          <a:blip r:embed="rId6"/>
          <a:stretch>
            <a:fillRect/>
          </a:stretch>
        </p:blipFill>
        <p:spPr>
          <a:xfrm>
            <a:off x="0" y="1098651"/>
            <a:ext cx="12192000" cy="4872027"/>
          </a:xfrm>
          <a:prstGeom prst="rect">
            <a:avLst/>
          </a:prstGeom>
        </p:spPr>
      </p:pic>
      <p:sp>
        <p:nvSpPr>
          <p:cNvPr id="17" name="Retângulo 13">
            <a:extLst>
              <a:ext uri="{FF2B5EF4-FFF2-40B4-BE49-F238E27FC236}">
                <a16:creationId xmlns:a16="http://schemas.microsoft.com/office/drawing/2014/main" id="{FAD7125A-EB8A-F837-A4B8-C36D9E88F129}"/>
              </a:ext>
            </a:extLst>
          </p:cNvPr>
          <p:cNvSpPr/>
          <p:nvPr/>
        </p:nvSpPr>
        <p:spPr>
          <a:xfrm>
            <a:off x="247135" y="280601"/>
            <a:ext cx="329514" cy="889433"/>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srgbClr val="FFFFFF"/>
              </a:solidFill>
              <a:effectLst/>
              <a:uLnTx/>
              <a:uFillTx/>
              <a:latin typeface="Arial" panose="020B0604020202020204" pitchFamily="34" charset="0"/>
              <a:ea typeface="Roboto"/>
              <a:cs typeface="Roboto"/>
              <a:sym typeface="Arial"/>
            </a:endParaRPr>
          </a:p>
        </p:txBody>
      </p:sp>
      <p:sp>
        <p:nvSpPr>
          <p:cNvPr id="19" name="Slide Number Placeholder 5">
            <a:extLst>
              <a:ext uri="{FF2B5EF4-FFF2-40B4-BE49-F238E27FC236}">
                <a16:creationId xmlns:a16="http://schemas.microsoft.com/office/drawing/2014/main" id="{6FB60134-D97C-B07D-BE7A-AD3D3C0BF3C6}"/>
              </a:ext>
            </a:extLst>
          </p:cNvPr>
          <p:cNvSpPr txBox="1">
            <a:spLocks/>
          </p:cNvSpPr>
          <p:nvPr/>
        </p:nvSpPr>
        <p:spPr>
          <a:xfrm>
            <a:off x="277258" y="410884"/>
            <a:ext cx="247984" cy="184666"/>
          </a:xfrm>
          <a:prstGeom prst="rect">
            <a:avLst/>
          </a:prstGeom>
        </p:spPr>
        <p:txBody>
          <a:bodyPr vert="horz" wrap="square" lIns="0" tIns="0" rIns="0" bIns="0" rtlCol="0" anchor="ctr">
            <a:noAutofit/>
          </a:bodyPr>
          <a:lstStyle>
            <a:defPPr>
              <a:defRPr lang="en-US"/>
            </a:defPPr>
            <a:lvl1pPr>
              <a:defRPr sz="900">
                <a:solidFill>
                  <a:schemeClr val="tx2"/>
                </a:solidFill>
                <a:latin typeface="+mj-lt"/>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chemeClr val="bg1"/>
                </a:solidFill>
                <a:effectLst/>
                <a:uLnTx/>
                <a:uFillTx/>
                <a:latin typeface="Segoe UI Semibold"/>
                <a:ea typeface="+mn-ea"/>
                <a:cs typeface="Segoe UI Semilight" panose="020B0402040204020203" pitchFamily="34" charset="0"/>
              </a:rPr>
              <a:t>2</a:t>
            </a:r>
          </a:p>
        </p:txBody>
      </p:sp>
      <p:sp>
        <p:nvSpPr>
          <p:cNvPr id="21" name="Retângulo 11">
            <a:extLst>
              <a:ext uri="{FF2B5EF4-FFF2-40B4-BE49-F238E27FC236}">
                <a16:creationId xmlns:a16="http://schemas.microsoft.com/office/drawing/2014/main" id="{1D618D2E-F1A6-92B6-C9CE-0C371B22EDD6}"/>
              </a:ext>
            </a:extLst>
          </p:cNvPr>
          <p:cNvSpPr/>
          <p:nvPr/>
        </p:nvSpPr>
        <p:spPr>
          <a:xfrm>
            <a:off x="219137" y="5902623"/>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DF957C35-6FB0-F182-CC56-3F3674AB4C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82005" y="764817"/>
            <a:ext cx="3870294" cy="5515785"/>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A5403A85-955B-DCD7-8D56-0424021DAD51}"/>
              </a:ext>
            </a:extLst>
          </p:cNvPr>
          <p:cNvSpPr txBox="1"/>
          <p:nvPr/>
        </p:nvSpPr>
        <p:spPr>
          <a:xfrm>
            <a:off x="846645" y="4005982"/>
            <a:ext cx="5213391" cy="1846659"/>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spcBef>
                <a:spcPts val="600"/>
              </a:spcBef>
              <a:spcAft>
                <a:spcPts val="600"/>
              </a:spcAft>
              <a:buFont typeface="Arial" panose="020B0604020202020204" pitchFamily="34" charset="0"/>
              <a:buChar char="•"/>
            </a:pPr>
            <a:r>
              <a:rPr lang="en-GB" b="1" dirty="0">
                <a:effectLst/>
                <a:latin typeface="DIN Pro Regular" panose="020B0504020101020102" pitchFamily="34" charset="0"/>
                <a:ea typeface="Times New Roman" panose="02020603050405020304" pitchFamily="18" charset="0"/>
                <a:cs typeface="DIN Pro Regular" panose="020B0504020101020102" pitchFamily="34" charset="0"/>
              </a:rPr>
              <a:t>Currently &gt;26% of the global seabed is mapped.</a:t>
            </a:r>
            <a:endParaRPr lang="en-GB" b="1" dirty="0">
              <a:solidFill>
                <a:schemeClr val="tx1"/>
              </a:solidFill>
              <a:effectLst/>
              <a:latin typeface="DIN Pro Regular" panose="020B0504020101020102" pitchFamily="34" charset="0"/>
              <a:ea typeface="Times New Roman" panose="02020603050405020304" pitchFamily="18" charset="0"/>
              <a:cs typeface="DIN Pro Regular" panose="020B0504020101020102" pitchFamily="34" charset="0"/>
            </a:endParaRPr>
          </a:p>
          <a:p>
            <a:pPr marL="285750" indent="-285750">
              <a:spcBef>
                <a:spcPts val="600"/>
              </a:spcBef>
              <a:spcAft>
                <a:spcPts val="600"/>
              </a:spcAft>
              <a:buFont typeface="Arial" panose="020B0604020202020204" pitchFamily="34" charset="0"/>
              <a:buChar char="•"/>
            </a:pPr>
            <a:r>
              <a:rPr lang="en-GB" b="1" dirty="0">
                <a:solidFill>
                  <a:schemeClr val="tx1"/>
                </a:solidFill>
                <a:effectLst/>
                <a:latin typeface="DIN Pro Regular" panose="020B0504020101020102" pitchFamily="34" charset="0"/>
                <a:ea typeface="Times New Roman" panose="02020603050405020304" pitchFamily="18" charset="0"/>
                <a:cs typeface="DIN Pro Regular" panose="020B0504020101020102" pitchFamily="34" charset="0"/>
              </a:rPr>
              <a:t>Estimated additional 15%-20% of the seabed has already been mapped but not yet shared.</a:t>
            </a:r>
          </a:p>
          <a:p>
            <a:pPr marL="285750" indent="-285750">
              <a:spcBef>
                <a:spcPts val="600"/>
              </a:spcBef>
              <a:spcAft>
                <a:spcPts val="600"/>
              </a:spcAft>
              <a:buFont typeface="Arial" panose="020B0604020202020204" pitchFamily="34" charset="0"/>
              <a:buChar char="•"/>
            </a:pPr>
            <a:r>
              <a:rPr lang="en-US" b="1" dirty="0">
                <a:solidFill>
                  <a:schemeClr val="tx1"/>
                </a:solidFill>
                <a:latin typeface="DIN Pro Regular" panose="020B0504020101020102" pitchFamily="34" charset="0"/>
                <a:cs typeface="DIN Pro Regular" panose="020B0504020101020102" pitchFamily="34" charset="0"/>
              </a:rPr>
              <a:t>Majority of unshared seabed mapping data is held by the private sector.</a:t>
            </a:r>
          </a:p>
          <a:p>
            <a:pPr>
              <a:spcBef>
                <a:spcPts val="600"/>
              </a:spcBef>
            </a:pPr>
            <a:r>
              <a:rPr lang="en-US" sz="1200" i="1" dirty="0">
                <a:solidFill>
                  <a:schemeClr val="tx1"/>
                </a:solidFill>
                <a:latin typeface="DIN Pro Regular" panose="020B0504020101020102" pitchFamily="34" charset="0"/>
                <a:cs typeface="DIN Pro Regular" panose="020B0504020101020102" pitchFamily="34" charset="0"/>
              </a:rPr>
              <a:t>Source: Seabed2030</a:t>
            </a:r>
            <a:endParaRPr lang="fr-FR" sz="1200" dirty="0">
              <a:latin typeface="DIN Pro Regular" panose="020B0504020101020102" pitchFamily="34" charset="0"/>
              <a:cs typeface="DIN Pro Regular" panose="020B0504020101020102" pitchFamily="34" charset="0"/>
            </a:endParaRPr>
          </a:p>
        </p:txBody>
      </p:sp>
      <p:sp>
        <p:nvSpPr>
          <p:cNvPr id="28" name="TextBox 27">
            <a:extLst>
              <a:ext uri="{FF2B5EF4-FFF2-40B4-BE49-F238E27FC236}">
                <a16:creationId xmlns:a16="http://schemas.microsoft.com/office/drawing/2014/main" id="{5CF0E84A-393A-4D14-ADAE-8BF4D9698421}"/>
              </a:ext>
            </a:extLst>
          </p:cNvPr>
          <p:cNvSpPr txBox="1"/>
          <p:nvPr/>
        </p:nvSpPr>
        <p:spPr>
          <a:xfrm>
            <a:off x="6417412" y="5443690"/>
            <a:ext cx="1550424" cy="369332"/>
          </a:xfrm>
          <a:prstGeom prst="rect">
            <a:avLst/>
          </a:prstGeom>
          <a:noFill/>
        </p:spPr>
        <p:txBody>
          <a:bodyPr wrap="none" rtlCol="0">
            <a:spAutoFit/>
          </a:bodyPr>
          <a:lstStyle/>
          <a:p>
            <a:pPr algn="ctr"/>
            <a:r>
              <a:rPr lang="en-US" sz="900" b="1" dirty="0">
                <a:solidFill>
                  <a:schemeClr val="bg1"/>
                </a:solidFill>
                <a:latin typeface="DIN Pro Regular" panose="020B0504020101020102" pitchFamily="34" charset="0"/>
                <a:cs typeface="DIN Pro Regular" panose="020B0504020101020102" pitchFamily="34" charset="0"/>
              </a:rPr>
              <a:t>Use QR code to download</a:t>
            </a:r>
          </a:p>
          <a:p>
            <a:pPr algn="ctr"/>
            <a:r>
              <a:rPr lang="en-US" sz="900" b="1" dirty="0">
                <a:solidFill>
                  <a:schemeClr val="bg1"/>
                </a:solidFill>
                <a:latin typeface="DIN Pro Regular" panose="020B0504020101020102" pitchFamily="34" charset="0"/>
                <a:cs typeface="DIN Pro Regular" panose="020B0504020101020102" pitchFamily="34" charset="0"/>
              </a:rPr>
              <a:t> the Guideline</a:t>
            </a:r>
            <a:endParaRPr lang="fr-FR" sz="900" b="1" dirty="0">
              <a:solidFill>
                <a:schemeClr val="bg1"/>
              </a:solidFill>
              <a:latin typeface="DIN Pro Regular" panose="020B0504020101020102" pitchFamily="34" charset="0"/>
              <a:cs typeface="DIN Pro Regular" panose="020B0504020101020102" pitchFamily="34" charset="0"/>
            </a:endParaRPr>
          </a:p>
        </p:txBody>
      </p:sp>
      <p:pic>
        <p:nvPicPr>
          <p:cNvPr id="29" name="Picture 28">
            <a:extLst>
              <a:ext uri="{FF2B5EF4-FFF2-40B4-BE49-F238E27FC236}">
                <a16:creationId xmlns:a16="http://schemas.microsoft.com/office/drawing/2014/main" id="{CDA9DCC7-4243-F957-4158-DDE3A38329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3721" y="1316689"/>
            <a:ext cx="2697201" cy="1937128"/>
          </a:xfrm>
          <a:prstGeom prst="rect">
            <a:avLst/>
          </a:prstGeom>
        </p:spPr>
      </p:pic>
      <p:pic>
        <p:nvPicPr>
          <p:cNvPr id="30" name="Picture 29">
            <a:extLst>
              <a:ext uri="{FF2B5EF4-FFF2-40B4-BE49-F238E27FC236}">
                <a16:creationId xmlns:a16="http://schemas.microsoft.com/office/drawing/2014/main" id="{810265D4-E9F0-A65F-E51D-E00985D00F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89722" y="1310975"/>
            <a:ext cx="2724809" cy="1948555"/>
          </a:xfrm>
          <a:prstGeom prst="rect">
            <a:avLst/>
          </a:prstGeom>
        </p:spPr>
      </p:pic>
      <p:sp>
        <p:nvSpPr>
          <p:cNvPr id="31" name="TextBox 30">
            <a:extLst>
              <a:ext uri="{FF2B5EF4-FFF2-40B4-BE49-F238E27FC236}">
                <a16:creationId xmlns:a16="http://schemas.microsoft.com/office/drawing/2014/main" id="{C82BAE0E-270A-F0F6-5B12-C578DF96435D}"/>
              </a:ext>
            </a:extLst>
          </p:cNvPr>
          <p:cNvSpPr txBox="1"/>
          <p:nvPr/>
        </p:nvSpPr>
        <p:spPr>
          <a:xfrm>
            <a:off x="1053471" y="1367963"/>
            <a:ext cx="524503" cy="276999"/>
          </a:xfrm>
          <a:prstGeom prst="rect">
            <a:avLst/>
          </a:prstGeom>
          <a:noFill/>
        </p:spPr>
        <p:txBody>
          <a:bodyPr wrap="none" rtlCol="0">
            <a:spAutoFit/>
          </a:bodyPr>
          <a:lstStyle/>
          <a:p>
            <a:r>
              <a:rPr lang="en-US" sz="1200" b="1" dirty="0">
                <a:solidFill>
                  <a:schemeClr val="bg1"/>
                </a:solidFill>
                <a:latin typeface="DIN Pro Regular" panose="020B0504020101020102" pitchFamily="34" charset="0"/>
                <a:cs typeface="DIN Pro Regular" panose="020B0504020101020102" pitchFamily="34" charset="0"/>
              </a:rPr>
              <a:t>2014</a:t>
            </a:r>
            <a:endParaRPr lang="fr-FR" sz="1200" b="1" dirty="0">
              <a:solidFill>
                <a:schemeClr val="bg1"/>
              </a:solidFill>
              <a:latin typeface="DIN Pro Regular" panose="020B0504020101020102" pitchFamily="34" charset="0"/>
              <a:cs typeface="DIN Pro Regular" panose="020B0504020101020102" pitchFamily="34" charset="0"/>
            </a:endParaRPr>
          </a:p>
        </p:txBody>
      </p:sp>
      <p:sp>
        <p:nvSpPr>
          <p:cNvPr id="32" name="TextBox 31">
            <a:extLst>
              <a:ext uri="{FF2B5EF4-FFF2-40B4-BE49-F238E27FC236}">
                <a16:creationId xmlns:a16="http://schemas.microsoft.com/office/drawing/2014/main" id="{2EA0124B-AF76-DC6F-2B46-BDB90213822A}"/>
              </a:ext>
            </a:extLst>
          </p:cNvPr>
          <p:cNvSpPr txBox="1"/>
          <p:nvPr/>
        </p:nvSpPr>
        <p:spPr>
          <a:xfrm>
            <a:off x="3785386" y="1332533"/>
            <a:ext cx="524503" cy="276999"/>
          </a:xfrm>
          <a:prstGeom prst="rect">
            <a:avLst/>
          </a:prstGeom>
          <a:noFill/>
        </p:spPr>
        <p:txBody>
          <a:bodyPr wrap="none" rtlCol="0">
            <a:spAutoFit/>
          </a:bodyPr>
          <a:lstStyle/>
          <a:p>
            <a:r>
              <a:rPr lang="en-US" sz="1200" b="1" dirty="0">
                <a:solidFill>
                  <a:schemeClr val="bg1"/>
                </a:solidFill>
                <a:latin typeface="DIN Pro Regular" panose="020B0504020101020102" pitchFamily="34" charset="0"/>
                <a:cs typeface="DIN Pro Regular" panose="020B0504020101020102" pitchFamily="34" charset="0"/>
              </a:rPr>
              <a:t>2024</a:t>
            </a:r>
            <a:endParaRPr lang="fr-FR" sz="1200" b="1" dirty="0">
              <a:solidFill>
                <a:schemeClr val="bg1"/>
              </a:solidFill>
              <a:latin typeface="DIN Pro Regular" panose="020B0504020101020102" pitchFamily="34" charset="0"/>
              <a:cs typeface="DIN Pro Regular" panose="020B0504020101020102" pitchFamily="34" charset="0"/>
            </a:endParaRPr>
          </a:p>
        </p:txBody>
      </p:sp>
      <p:sp>
        <p:nvSpPr>
          <p:cNvPr id="33" name="TextBox 32">
            <a:extLst>
              <a:ext uri="{FF2B5EF4-FFF2-40B4-BE49-F238E27FC236}">
                <a16:creationId xmlns:a16="http://schemas.microsoft.com/office/drawing/2014/main" id="{B573E77B-9DC1-076C-2915-CFF3F28EAF40}"/>
              </a:ext>
            </a:extLst>
          </p:cNvPr>
          <p:cNvSpPr txBox="1"/>
          <p:nvPr/>
        </p:nvSpPr>
        <p:spPr>
          <a:xfrm>
            <a:off x="853722" y="3247094"/>
            <a:ext cx="5460810" cy="577081"/>
          </a:xfrm>
          <a:prstGeom prst="rect">
            <a:avLst/>
          </a:prstGeom>
          <a:solidFill>
            <a:schemeClr val="accent1">
              <a:lumMod val="40000"/>
              <a:lumOff val="60000"/>
            </a:schemeClr>
          </a:solidFill>
        </p:spPr>
        <p:txBody>
          <a:bodyPr wrap="square" rtlCol="0">
            <a:spAutoFit/>
          </a:bodyPr>
          <a:lstStyle/>
          <a:p>
            <a:r>
              <a:rPr lang="en-US" sz="1050" b="1" dirty="0">
                <a:latin typeface="DIN Pro Regular" panose="020B0504020101020102" pitchFamily="34" charset="0"/>
                <a:cs typeface="DIN Pro Regular" panose="020B0504020101020102" pitchFamily="34" charset="0"/>
              </a:rPr>
              <a:t>Example: </a:t>
            </a:r>
            <a:br>
              <a:rPr lang="en-US" sz="1050" dirty="0">
                <a:latin typeface="DIN Pro Regular" panose="020B0504020101020102" pitchFamily="34" charset="0"/>
                <a:cs typeface="DIN Pro Regular" panose="020B0504020101020102" pitchFamily="34" charset="0"/>
              </a:rPr>
            </a:br>
            <a:r>
              <a:rPr lang="en-US" sz="1050" dirty="0">
                <a:latin typeface="DIN Pro Regular" panose="020B0504020101020102" pitchFamily="34" charset="0"/>
                <a:cs typeface="DIN Pro Regular" panose="020B0504020101020102" pitchFamily="34" charset="0"/>
              </a:rPr>
              <a:t>Seabed 2030 bathymetric data coverage 2014 to 2024 – yellow area corresponds to bathymetry extracted from ~40,000 km</a:t>
            </a:r>
            <a:r>
              <a:rPr lang="en-US" sz="1050" baseline="30000" dirty="0">
                <a:latin typeface="DIN Pro Regular" panose="020B0504020101020102" pitchFamily="34" charset="0"/>
                <a:cs typeface="DIN Pro Regular" panose="020B0504020101020102" pitchFamily="34" charset="0"/>
              </a:rPr>
              <a:t>2</a:t>
            </a:r>
            <a:r>
              <a:rPr lang="en-US" sz="1050" dirty="0">
                <a:latin typeface="DIN Pro Regular" panose="020B0504020101020102" pitchFamily="34" charset="0"/>
                <a:cs typeface="DIN Pro Regular" panose="020B0504020101020102" pitchFamily="34" charset="0"/>
              </a:rPr>
              <a:t> of 3D seismic data contributed by ANCAP.</a:t>
            </a:r>
            <a:endParaRPr lang="fr-FR" sz="1050" dirty="0">
              <a:latin typeface="DIN Pro Regular" panose="020B0504020101020102" pitchFamily="34" charset="0"/>
              <a:cs typeface="DIN Pro Regular" panose="020B0504020101020102" pitchFamily="34" charset="0"/>
            </a:endParaRPr>
          </a:p>
        </p:txBody>
      </p:sp>
      <p:sp>
        <p:nvSpPr>
          <p:cNvPr id="34" name="Freeform: Shape 33">
            <a:extLst>
              <a:ext uri="{FF2B5EF4-FFF2-40B4-BE49-F238E27FC236}">
                <a16:creationId xmlns:a16="http://schemas.microsoft.com/office/drawing/2014/main" id="{D351EDAA-F0C8-1652-B35A-0A7B17F45C60}"/>
              </a:ext>
            </a:extLst>
          </p:cNvPr>
          <p:cNvSpPr/>
          <p:nvPr/>
        </p:nvSpPr>
        <p:spPr>
          <a:xfrm>
            <a:off x="4944693" y="1846011"/>
            <a:ext cx="1115343" cy="1399138"/>
          </a:xfrm>
          <a:custGeom>
            <a:avLst/>
            <a:gdLst>
              <a:gd name="connsiteX0" fmla="*/ 629728 w 1095555"/>
              <a:gd name="connsiteY0" fmla="*/ 0 h 1371600"/>
              <a:gd name="connsiteX1" fmla="*/ 457200 w 1095555"/>
              <a:gd name="connsiteY1" fmla="*/ 250166 h 1371600"/>
              <a:gd name="connsiteX2" fmla="*/ 508959 w 1095555"/>
              <a:gd name="connsiteY2" fmla="*/ 327804 h 1371600"/>
              <a:gd name="connsiteX3" fmla="*/ 379562 w 1095555"/>
              <a:gd name="connsiteY3" fmla="*/ 465827 h 1371600"/>
              <a:gd name="connsiteX4" fmla="*/ 345057 w 1095555"/>
              <a:gd name="connsiteY4" fmla="*/ 664234 h 1371600"/>
              <a:gd name="connsiteX5" fmla="*/ 181155 w 1095555"/>
              <a:gd name="connsiteY5" fmla="*/ 819510 h 1371600"/>
              <a:gd name="connsiteX6" fmla="*/ 163902 w 1095555"/>
              <a:gd name="connsiteY6" fmla="*/ 940279 h 1371600"/>
              <a:gd name="connsiteX7" fmla="*/ 0 w 1095555"/>
              <a:gd name="connsiteY7" fmla="*/ 1311215 h 1371600"/>
              <a:gd name="connsiteX8" fmla="*/ 69011 w 1095555"/>
              <a:gd name="connsiteY8" fmla="*/ 1337095 h 1371600"/>
              <a:gd name="connsiteX9" fmla="*/ 310551 w 1095555"/>
              <a:gd name="connsiteY9" fmla="*/ 1371600 h 1371600"/>
              <a:gd name="connsiteX10" fmla="*/ 388189 w 1095555"/>
              <a:gd name="connsiteY10" fmla="*/ 1173193 h 1371600"/>
              <a:gd name="connsiteX11" fmla="*/ 638355 w 1095555"/>
              <a:gd name="connsiteY11" fmla="*/ 1199072 h 1371600"/>
              <a:gd name="connsiteX12" fmla="*/ 905774 w 1095555"/>
              <a:gd name="connsiteY12" fmla="*/ 802257 h 1371600"/>
              <a:gd name="connsiteX13" fmla="*/ 793630 w 1095555"/>
              <a:gd name="connsiteY13" fmla="*/ 526212 h 1371600"/>
              <a:gd name="connsiteX14" fmla="*/ 966159 w 1095555"/>
              <a:gd name="connsiteY14" fmla="*/ 603849 h 1371600"/>
              <a:gd name="connsiteX15" fmla="*/ 1095555 w 1095555"/>
              <a:gd name="connsiteY15" fmla="*/ 396815 h 1371600"/>
              <a:gd name="connsiteX16" fmla="*/ 629728 w 1095555"/>
              <a:gd name="connsiteY1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555" h="1371600">
                <a:moveTo>
                  <a:pt x="629728" y="0"/>
                </a:moveTo>
                <a:lnTo>
                  <a:pt x="457200" y="250166"/>
                </a:lnTo>
                <a:lnTo>
                  <a:pt x="508959" y="327804"/>
                </a:lnTo>
                <a:lnTo>
                  <a:pt x="379562" y="465827"/>
                </a:lnTo>
                <a:lnTo>
                  <a:pt x="345057" y="664234"/>
                </a:lnTo>
                <a:lnTo>
                  <a:pt x="181155" y="819510"/>
                </a:lnTo>
                <a:lnTo>
                  <a:pt x="163902" y="940279"/>
                </a:lnTo>
                <a:lnTo>
                  <a:pt x="0" y="1311215"/>
                </a:lnTo>
                <a:lnTo>
                  <a:pt x="69011" y="1337095"/>
                </a:lnTo>
                <a:lnTo>
                  <a:pt x="310551" y="1371600"/>
                </a:lnTo>
                <a:lnTo>
                  <a:pt x="388189" y="1173193"/>
                </a:lnTo>
                <a:lnTo>
                  <a:pt x="638355" y="1199072"/>
                </a:lnTo>
                <a:lnTo>
                  <a:pt x="905774" y="802257"/>
                </a:lnTo>
                <a:lnTo>
                  <a:pt x="793630" y="526212"/>
                </a:lnTo>
                <a:lnTo>
                  <a:pt x="966159" y="603849"/>
                </a:lnTo>
                <a:lnTo>
                  <a:pt x="1095555" y="396815"/>
                </a:lnTo>
                <a:lnTo>
                  <a:pt x="629728" y="0"/>
                </a:lnTo>
                <a:close/>
              </a:path>
            </a:pathLst>
          </a:cu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FC5FA8C9-96CB-AA84-AFF3-590284FE2A6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01701" y="4254878"/>
            <a:ext cx="1160372" cy="1158882"/>
          </a:xfrm>
          <a:prstGeom prst="rect">
            <a:avLst/>
          </a:prstGeom>
        </p:spPr>
      </p:pic>
    </p:spTree>
    <p:extLst>
      <p:ext uri="{BB962C8B-B14F-4D97-AF65-F5344CB8AC3E}">
        <p14:creationId xmlns:p14="http://schemas.microsoft.com/office/powerpoint/2010/main" val="18064814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F8F0-7CD4-5266-4A67-0198C79A7DCF}"/>
            </a:ext>
          </a:extLst>
        </p:cNvPr>
        <p:cNvGrpSpPr/>
        <p:nvPr/>
      </p:nvGrpSpPr>
      <p:grpSpPr>
        <a:xfrm>
          <a:off x="0" y="0"/>
          <a:ext cx="0" cy="0"/>
          <a:chOff x="0" y="0"/>
          <a:chExt cx="0" cy="0"/>
        </a:xfrm>
      </p:grpSpPr>
      <p:sp>
        <p:nvSpPr>
          <p:cNvPr id="44" name="Retângulo 43">
            <a:extLst>
              <a:ext uri="{FF2B5EF4-FFF2-40B4-BE49-F238E27FC236}">
                <a16:creationId xmlns:a16="http://schemas.microsoft.com/office/drawing/2014/main" id="{A8675CD1-8F3B-2715-57CB-A38B78C071DE}"/>
              </a:ext>
            </a:extLst>
          </p:cNvPr>
          <p:cNvSpPr/>
          <p:nvPr/>
        </p:nvSpPr>
        <p:spPr>
          <a:xfrm>
            <a:off x="6514" y="-12724"/>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6" name="Retângulo 5">
            <a:extLst>
              <a:ext uri="{FF2B5EF4-FFF2-40B4-BE49-F238E27FC236}">
                <a16:creationId xmlns:a16="http://schemas.microsoft.com/office/drawing/2014/main" id="{227669B8-3AE9-719B-E22D-23EDF4D063D4}"/>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44F501FD-CA94-6B33-3A22-AEF26903550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E64F36EC-EA25-C77F-1FB7-B729B64FEA4D}"/>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18" name="Picture 17" descr="A picture containing text, businesscard, font, logo&#10;&#10;Description automatically generated">
            <a:extLst>
              <a:ext uri="{FF2B5EF4-FFF2-40B4-BE49-F238E27FC236}">
                <a16:creationId xmlns:a16="http://schemas.microsoft.com/office/drawing/2014/main" id="{CE612476-9E63-596D-F5BD-E9DA2D2A42D5}"/>
              </a:ext>
            </a:extLst>
          </p:cNvPr>
          <p:cNvPicPr>
            <a:picLocks noChangeAspect="1"/>
          </p:cNvPicPr>
          <p:nvPr/>
        </p:nvPicPr>
        <p:blipFill>
          <a:blip r:embed="rId3"/>
          <a:stretch>
            <a:fillRect/>
          </a:stretch>
        </p:blipFill>
        <p:spPr>
          <a:xfrm>
            <a:off x="252268" y="5938502"/>
            <a:ext cx="2144287" cy="837612"/>
          </a:xfrm>
          <a:prstGeom prst="rect">
            <a:avLst/>
          </a:prstGeom>
        </p:spPr>
      </p:pic>
      <p:sp>
        <p:nvSpPr>
          <p:cNvPr id="27" name="TextBox 26">
            <a:extLst>
              <a:ext uri="{FF2B5EF4-FFF2-40B4-BE49-F238E27FC236}">
                <a16:creationId xmlns:a16="http://schemas.microsoft.com/office/drawing/2014/main" id="{3F53C6D8-4283-0555-FD7C-B176AAEC60D7}"/>
              </a:ext>
            </a:extLst>
          </p:cNvPr>
          <p:cNvSpPr txBox="1"/>
          <p:nvPr/>
        </p:nvSpPr>
        <p:spPr>
          <a:xfrm>
            <a:off x="7795353" y="3901741"/>
            <a:ext cx="2286000" cy="1323439"/>
          </a:xfrm>
          <a:prstGeom prst="rect">
            <a:avLst/>
          </a:prstGeom>
          <a:noFill/>
        </p:spPr>
        <p:txBody>
          <a:bodyPr wrap="square" rtlCol="0">
            <a:spAutoFit/>
          </a:bodyPr>
          <a:lstStyle/>
          <a:p>
            <a:r>
              <a:rPr lang="en-US" sz="1600" b="1" dirty="0">
                <a:solidFill>
                  <a:schemeClr val="bg1"/>
                </a:solidFill>
                <a:latin typeface="DIN Pro Regular" panose="020B0504020101020102"/>
              </a:rPr>
              <a:t>IOC/EC-57/5.1.Doc1 presents detailed information and areas of enhanced programme delivery</a:t>
            </a:r>
          </a:p>
        </p:txBody>
      </p:sp>
      <p:sp>
        <p:nvSpPr>
          <p:cNvPr id="3" name="TextBox 2">
            <a:extLst>
              <a:ext uri="{FF2B5EF4-FFF2-40B4-BE49-F238E27FC236}">
                <a16:creationId xmlns:a16="http://schemas.microsoft.com/office/drawing/2014/main" id="{FA3A212E-387E-19F0-14C1-80EB86715976}"/>
              </a:ext>
            </a:extLst>
          </p:cNvPr>
          <p:cNvSpPr txBox="1"/>
          <p:nvPr/>
        </p:nvSpPr>
        <p:spPr>
          <a:xfrm>
            <a:off x="6911249" y="1278434"/>
            <a:ext cx="4732112" cy="3970318"/>
          </a:xfrm>
          <a:prstGeom prst="rect">
            <a:avLst/>
          </a:prstGeom>
          <a:noFill/>
        </p:spPr>
        <p:txBody>
          <a:bodyPr wrap="square" rtlCol="0">
            <a:spAutoFit/>
          </a:bodyPr>
          <a:lstStyle/>
          <a:p>
            <a:r>
              <a:rPr lang="en-US" b="1" dirty="0">
                <a:solidFill>
                  <a:srgbClr val="005C6D"/>
                </a:solidFill>
                <a:latin typeface="DIN Pro Regular" panose="020B0504020101020102"/>
              </a:rPr>
              <a:t>“to promote international cooperation and to coordinate </a:t>
            </a:r>
            <a:r>
              <a:rPr lang="en-US" b="1" dirty="0" err="1">
                <a:solidFill>
                  <a:srgbClr val="005C6D"/>
                </a:solidFill>
                <a:latin typeface="DIN Pro Regular" panose="020B0504020101020102"/>
              </a:rPr>
              <a:t>programmes</a:t>
            </a:r>
            <a:r>
              <a:rPr lang="en-US" b="1" dirty="0">
                <a:solidFill>
                  <a:srgbClr val="005C6D"/>
                </a:solidFill>
                <a:latin typeface="DIN Pro Regular" panose="020B0504020101020102"/>
              </a:rPr>
              <a:t> in research, services and capacity-building, in order to learn more about the nature and resources of the ocean and coastal areas</a:t>
            </a:r>
          </a:p>
          <a:p>
            <a:pPr marL="285750" indent="-285750">
              <a:buFont typeface="Wingdings" panose="05000000000000000000" pitchFamily="2" charset="2"/>
              <a:buChar char="§"/>
            </a:pPr>
            <a:endParaRPr lang="en-US" b="1" dirty="0">
              <a:solidFill>
                <a:srgbClr val="005C6D"/>
              </a:solidFill>
              <a:latin typeface="DIN Pro Regular" panose="020B0504020101020102"/>
            </a:endParaRPr>
          </a:p>
          <a:p>
            <a:r>
              <a:rPr lang="en-US" b="1" dirty="0">
                <a:solidFill>
                  <a:srgbClr val="005C6D"/>
                </a:solidFill>
                <a:latin typeface="DIN Pro Regular" panose="020B0504020101020102"/>
              </a:rPr>
              <a:t>and to</a:t>
            </a:r>
          </a:p>
          <a:p>
            <a:endParaRPr lang="en-US" b="1" dirty="0">
              <a:solidFill>
                <a:srgbClr val="005C6D"/>
              </a:solidFill>
              <a:latin typeface="DIN Pro Regular" panose="020B0504020101020102"/>
            </a:endParaRPr>
          </a:p>
          <a:p>
            <a:r>
              <a:rPr lang="en-US" b="1" dirty="0">
                <a:solidFill>
                  <a:srgbClr val="005C6D"/>
                </a:solidFill>
                <a:latin typeface="DIN Pro Regular" panose="020B0504020101020102"/>
              </a:rPr>
              <a:t>apply that knowledge for the improvement of management, sustainable development, the protection of the marine environment, and the decision-making process of its Member States.”</a:t>
            </a:r>
          </a:p>
          <a:p>
            <a:pPr marL="285750" indent="-285750">
              <a:buFont typeface="Wingdings" panose="05000000000000000000" pitchFamily="2" charset="2"/>
              <a:buChar char="§"/>
            </a:pPr>
            <a:endParaRPr lang="en-US" b="1" dirty="0">
              <a:solidFill>
                <a:srgbClr val="005C6D"/>
              </a:solidFill>
              <a:latin typeface="DIN Pro Regular" panose="020B0504020101020102"/>
            </a:endParaRPr>
          </a:p>
          <a:p>
            <a:pPr marL="285750" indent="-285750">
              <a:buFont typeface="Wingdings" panose="05000000000000000000" pitchFamily="2" charset="2"/>
              <a:buChar char="§"/>
            </a:pPr>
            <a:endParaRPr lang="en-US" b="1" dirty="0">
              <a:solidFill>
                <a:srgbClr val="005C6D"/>
              </a:solidFill>
              <a:latin typeface="DIN Pro Regular" panose="020B0504020101020102"/>
            </a:endParaRPr>
          </a:p>
        </p:txBody>
      </p:sp>
      <p:sp>
        <p:nvSpPr>
          <p:cNvPr id="4" name="CaixaDeTexto 14">
            <a:extLst>
              <a:ext uri="{FF2B5EF4-FFF2-40B4-BE49-F238E27FC236}">
                <a16:creationId xmlns:a16="http://schemas.microsoft.com/office/drawing/2014/main" id="{9C61E7B1-E9AA-FB73-F66F-B06693EEC91A}"/>
              </a:ext>
            </a:extLst>
          </p:cNvPr>
          <p:cNvSpPr txBox="1"/>
          <p:nvPr/>
        </p:nvSpPr>
        <p:spPr>
          <a:xfrm>
            <a:off x="548368" y="318398"/>
            <a:ext cx="11365209" cy="507831"/>
          </a:xfrm>
          <a:prstGeom prst="rect">
            <a:avLst/>
          </a:prstGeom>
          <a:noFill/>
        </p:spPr>
        <p:txBody>
          <a:bodyPr wrap="square" rtlCol="0">
            <a:spAutoFit/>
          </a:bodyPr>
          <a:lstStyle/>
          <a:p>
            <a:r>
              <a:rPr lang="pt-PT" sz="2700" b="1" dirty="0">
                <a:solidFill>
                  <a:schemeClr val="bg1"/>
                </a:solidFill>
                <a:latin typeface="DIN Pro Bold" panose="020B0504020101020102" pitchFamily="34" charset="0"/>
                <a:cs typeface="DIN Pro Bold" panose="020B0504020101020102" pitchFamily="34" charset="0"/>
              </a:rPr>
              <a:t>A DEEP PURPOSE: Putting knowledge to use </a:t>
            </a:r>
          </a:p>
        </p:txBody>
      </p:sp>
      <p:pic>
        <p:nvPicPr>
          <p:cNvPr id="7" name="Imagem 42">
            <a:extLst>
              <a:ext uri="{FF2B5EF4-FFF2-40B4-BE49-F238E27FC236}">
                <a16:creationId xmlns:a16="http://schemas.microsoft.com/office/drawing/2014/main" id="{30EAA474-6BBD-59CE-8DBC-076CBEFE9D5F}"/>
              </a:ext>
            </a:extLst>
          </p:cNvPr>
          <p:cNvPicPr>
            <a:picLocks noChangeAspect="1"/>
          </p:cNvPicPr>
          <p:nvPr/>
        </p:nvPicPr>
        <p:blipFill>
          <a:blip r:embed="rId4"/>
          <a:stretch>
            <a:fillRect/>
          </a:stretch>
        </p:blipFill>
        <p:spPr>
          <a:xfrm>
            <a:off x="10504125" y="4727173"/>
            <a:ext cx="1645919" cy="2130827"/>
          </a:xfrm>
          <a:prstGeom prst="rect">
            <a:avLst/>
          </a:prstGeom>
        </p:spPr>
      </p:pic>
      <p:pic>
        <p:nvPicPr>
          <p:cNvPr id="1026" name="Picture 2" descr="Vidar Helgesen">
            <a:extLst>
              <a:ext uri="{FF2B5EF4-FFF2-40B4-BE49-F238E27FC236}">
                <a16:creationId xmlns:a16="http://schemas.microsoft.com/office/drawing/2014/main" id="{F6ECFDDC-2B6F-48A0-DADA-86BD5FC14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07" y="1297688"/>
            <a:ext cx="1821740" cy="2736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iagram of a company's capacity development&#10;&#10;Description automatically generated">
            <a:extLst>
              <a:ext uri="{FF2B5EF4-FFF2-40B4-BE49-F238E27FC236}">
                <a16:creationId xmlns:a16="http://schemas.microsoft.com/office/drawing/2014/main" id="{65FEB260-F489-F976-56BB-B82F4C6B4CA4}"/>
              </a:ext>
            </a:extLst>
          </p:cNvPr>
          <p:cNvPicPr>
            <a:picLocks noChangeAspect="1"/>
          </p:cNvPicPr>
          <p:nvPr/>
        </p:nvPicPr>
        <p:blipFill rotWithShape="1">
          <a:blip r:embed="rId6">
            <a:extLst>
              <a:ext uri="{28A0092B-C50C-407E-A947-70E740481C1C}">
                <a14:useLocalDpi xmlns:a14="http://schemas.microsoft.com/office/drawing/2010/main" val="0"/>
              </a:ext>
            </a:extLst>
          </a:blip>
          <a:srcRect t="3236" b="5418"/>
          <a:stretch/>
        </p:blipFill>
        <p:spPr>
          <a:xfrm>
            <a:off x="2994751" y="2738565"/>
            <a:ext cx="2835532" cy="3039381"/>
          </a:xfrm>
          <a:prstGeom prst="rect">
            <a:avLst/>
          </a:prstGeom>
        </p:spPr>
      </p:pic>
      <p:sp>
        <p:nvSpPr>
          <p:cNvPr id="5" name="TextBox 4">
            <a:extLst>
              <a:ext uri="{FF2B5EF4-FFF2-40B4-BE49-F238E27FC236}">
                <a16:creationId xmlns:a16="http://schemas.microsoft.com/office/drawing/2014/main" id="{93AFB163-0A57-72F3-7B94-175A796CD3A2}"/>
              </a:ext>
            </a:extLst>
          </p:cNvPr>
          <p:cNvSpPr txBox="1"/>
          <p:nvPr/>
        </p:nvSpPr>
        <p:spPr>
          <a:xfrm>
            <a:off x="2396555" y="1297688"/>
            <a:ext cx="3699445" cy="1200329"/>
          </a:xfrm>
          <a:prstGeom prst="rect">
            <a:avLst/>
          </a:prstGeom>
          <a:noFill/>
        </p:spPr>
        <p:txBody>
          <a:bodyPr wrap="square" rtlCol="0">
            <a:spAutoFit/>
          </a:bodyPr>
          <a:lstStyle/>
          <a:p>
            <a:r>
              <a:rPr lang="en-FR" b="1" dirty="0"/>
              <a:t>New Leadership since March 2024: </a:t>
            </a:r>
          </a:p>
          <a:p>
            <a:endParaRPr lang="en-FR" b="1" dirty="0"/>
          </a:p>
          <a:p>
            <a:r>
              <a:rPr lang="en-FR" b="1" dirty="0"/>
              <a:t>Vidar Helgesen, IOC Executive Secretary</a:t>
            </a:r>
          </a:p>
        </p:txBody>
      </p:sp>
    </p:spTree>
    <p:extLst>
      <p:ext uri="{BB962C8B-B14F-4D97-AF65-F5344CB8AC3E}">
        <p14:creationId xmlns:p14="http://schemas.microsoft.com/office/powerpoint/2010/main" val="184291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924084F-1A30-3EE0-76F7-B4A72D6CC0FA}"/>
              </a:ext>
            </a:extLst>
          </p:cNvPr>
          <p:cNvPicPr>
            <a:picLocks noChangeAspect="1"/>
          </p:cNvPicPr>
          <p:nvPr/>
        </p:nvPicPr>
        <p:blipFill>
          <a:blip r:embed="rId2"/>
          <a:stretch>
            <a:fillRect/>
          </a:stretch>
        </p:blipFill>
        <p:spPr>
          <a:xfrm>
            <a:off x="0" y="-3675138"/>
            <a:ext cx="12193198" cy="8128799"/>
          </a:xfrm>
          <a:prstGeom prst="rect">
            <a:avLst/>
          </a:prstGeom>
        </p:spPr>
      </p:pic>
      <p:sp>
        <p:nvSpPr>
          <p:cNvPr id="7" name="Retângulo 6">
            <a:extLst>
              <a:ext uri="{FF2B5EF4-FFF2-40B4-BE49-F238E27FC236}">
                <a16:creationId xmlns:a16="http://schemas.microsoft.com/office/drawing/2014/main" id="{8610F651-870B-77EF-86F1-C7915C601B16}"/>
              </a:ext>
            </a:extLst>
          </p:cNvPr>
          <p:cNvSpPr/>
          <p:nvPr/>
        </p:nvSpPr>
        <p:spPr>
          <a:xfrm>
            <a:off x="0" y="3265070"/>
            <a:ext cx="12192000" cy="3592930"/>
          </a:xfrm>
          <a:prstGeom prst="rect">
            <a:avLst/>
          </a:prstGeom>
          <a:solidFill>
            <a:srgbClr val="005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3" name="Subtítulo 2">
            <a:extLst>
              <a:ext uri="{FF2B5EF4-FFF2-40B4-BE49-F238E27FC236}">
                <a16:creationId xmlns:a16="http://schemas.microsoft.com/office/drawing/2014/main" id="{AAECA4A7-CF96-5A67-0617-243C972AAB11}"/>
              </a:ext>
            </a:extLst>
          </p:cNvPr>
          <p:cNvSpPr>
            <a:spLocks noGrp="1"/>
          </p:cNvSpPr>
          <p:nvPr>
            <p:ph type="subTitle" idx="1"/>
          </p:nvPr>
        </p:nvSpPr>
        <p:spPr>
          <a:xfrm>
            <a:off x="561485" y="3688534"/>
            <a:ext cx="9953955" cy="1205740"/>
          </a:xfrm>
        </p:spPr>
        <p:txBody>
          <a:bodyPr>
            <a:noAutofit/>
          </a:bodyPr>
          <a:lstStyle/>
          <a:p>
            <a:pPr algn="l"/>
            <a:r>
              <a:rPr lang="en-GB" sz="3200" b="1" dirty="0">
                <a:solidFill>
                  <a:schemeClr val="bg1"/>
                </a:solidFill>
                <a:effectLst/>
                <a:latin typeface="Arial" panose="020B0604020202020204" pitchFamily="34" charset="0"/>
                <a:ea typeface="Times New Roman" panose="02020603050405020304" pitchFamily="18" charset="0"/>
              </a:rPr>
              <a:t>Updates from the 57</a:t>
            </a:r>
            <a:r>
              <a:rPr lang="en-GB" sz="3200" b="1" baseline="30000" dirty="0">
                <a:solidFill>
                  <a:schemeClr val="bg1"/>
                </a:solidFill>
                <a:effectLst/>
                <a:latin typeface="Arial" panose="020B0604020202020204" pitchFamily="34" charset="0"/>
                <a:ea typeface="Times New Roman" panose="02020603050405020304" pitchFamily="18" charset="0"/>
              </a:rPr>
              <a:t>th</a:t>
            </a:r>
            <a:r>
              <a:rPr lang="en-GB" sz="3200" b="1" dirty="0">
                <a:solidFill>
                  <a:schemeClr val="bg1"/>
                </a:solidFill>
                <a:effectLst/>
                <a:latin typeface="Arial" panose="020B0604020202020204" pitchFamily="34" charset="0"/>
                <a:ea typeface="Times New Roman" panose="02020603050405020304" pitchFamily="18" charset="0"/>
              </a:rPr>
              <a:t> Session of the IOC Executive Council (June 2024)</a:t>
            </a:r>
          </a:p>
          <a:p>
            <a:pPr algn="l"/>
            <a:endParaRPr lang="en-GB" sz="2800" b="1" dirty="0">
              <a:solidFill>
                <a:schemeClr val="bg1"/>
              </a:solidFill>
              <a:ea typeface="Times New Roman" panose="02020603050405020304" pitchFamily="18" charset="0"/>
            </a:endParaRPr>
          </a:p>
        </p:txBody>
      </p:sp>
      <p:pic>
        <p:nvPicPr>
          <p:cNvPr id="6" name="Imagem 5">
            <a:extLst>
              <a:ext uri="{FF2B5EF4-FFF2-40B4-BE49-F238E27FC236}">
                <a16:creationId xmlns:a16="http://schemas.microsoft.com/office/drawing/2014/main" id="{EDDEFDBF-6E03-DDE3-4F38-781BFDC6C8D1}"/>
              </a:ext>
            </a:extLst>
          </p:cNvPr>
          <p:cNvPicPr>
            <a:picLocks noChangeAspect="1"/>
          </p:cNvPicPr>
          <p:nvPr/>
        </p:nvPicPr>
        <p:blipFill>
          <a:blip r:embed="rId3"/>
          <a:stretch>
            <a:fillRect/>
          </a:stretch>
        </p:blipFill>
        <p:spPr>
          <a:xfrm>
            <a:off x="0" y="3162728"/>
            <a:ext cx="12192000" cy="109837"/>
          </a:xfrm>
          <a:prstGeom prst="rect">
            <a:avLst/>
          </a:prstGeom>
        </p:spPr>
      </p:pic>
      <p:pic>
        <p:nvPicPr>
          <p:cNvPr id="13" name="Picture 12" descr="A picture containing text, businesscard, font, logo&#10;&#10;Description automatically generated">
            <a:extLst>
              <a:ext uri="{FF2B5EF4-FFF2-40B4-BE49-F238E27FC236}">
                <a16:creationId xmlns:a16="http://schemas.microsoft.com/office/drawing/2014/main" id="{400673E3-FDC3-E111-0FA2-B01FD15F4664}"/>
              </a:ext>
            </a:extLst>
          </p:cNvPr>
          <p:cNvPicPr>
            <a:picLocks noChangeAspect="1"/>
          </p:cNvPicPr>
          <p:nvPr/>
        </p:nvPicPr>
        <p:blipFill>
          <a:blip r:embed="rId4"/>
          <a:stretch>
            <a:fillRect/>
          </a:stretch>
        </p:blipFill>
        <p:spPr>
          <a:xfrm>
            <a:off x="739254" y="5472500"/>
            <a:ext cx="2811812" cy="1098364"/>
          </a:xfrm>
          <a:prstGeom prst="rect">
            <a:avLst/>
          </a:prstGeom>
        </p:spPr>
      </p:pic>
      <p:pic>
        <p:nvPicPr>
          <p:cNvPr id="14" name="Picture 13" descr="A blue circle with white text&#10;&#10;Description automatically generated">
            <a:extLst>
              <a:ext uri="{FF2B5EF4-FFF2-40B4-BE49-F238E27FC236}">
                <a16:creationId xmlns:a16="http://schemas.microsoft.com/office/drawing/2014/main" id="{F4971B84-3AC8-A1CC-C3A9-FBE4197B84E4}"/>
              </a:ext>
            </a:extLst>
          </p:cNvPr>
          <p:cNvPicPr>
            <a:picLocks noChangeAspect="1"/>
          </p:cNvPicPr>
          <p:nvPr/>
        </p:nvPicPr>
        <p:blipFill>
          <a:blip r:embed="rId5"/>
          <a:stretch>
            <a:fillRect/>
          </a:stretch>
        </p:blipFill>
        <p:spPr>
          <a:xfrm>
            <a:off x="11076925" y="3271166"/>
            <a:ext cx="1115075" cy="1009879"/>
          </a:xfrm>
          <a:prstGeom prst="rect">
            <a:avLst/>
          </a:prstGeom>
        </p:spPr>
      </p:pic>
      <p:sp>
        <p:nvSpPr>
          <p:cNvPr id="4" name="TextBox 3">
            <a:extLst>
              <a:ext uri="{FF2B5EF4-FFF2-40B4-BE49-F238E27FC236}">
                <a16:creationId xmlns:a16="http://schemas.microsoft.com/office/drawing/2014/main" id="{B8453A25-FD41-D654-D7DF-BB0F703A6E9A}"/>
              </a:ext>
            </a:extLst>
          </p:cNvPr>
          <p:cNvSpPr txBox="1"/>
          <p:nvPr/>
        </p:nvSpPr>
        <p:spPr>
          <a:xfrm>
            <a:off x="3941379" y="1407651"/>
            <a:ext cx="7882758" cy="369332"/>
          </a:xfrm>
          <a:prstGeom prst="rect">
            <a:avLst/>
          </a:prstGeom>
          <a:noFill/>
        </p:spPr>
        <p:txBody>
          <a:bodyPr wrap="square">
            <a:spAutoFit/>
          </a:bodyPr>
          <a:lstStyle/>
          <a:p>
            <a:pPr algn="l"/>
            <a:endParaRPr lang="en-GB" sz="1800" dirty="0">
              <a:solidFill>
                <a:schemeClr val="bg1"/>
              </a:solidFill>
              <a:effectLst/>
              <a:cs typeface="Arial" panose="020B0604020202020204" pitchFamily="34" charset="0"/>
            </a:endParaRPr>
          </a:p>
        </p:txBody>
      </p:sp>
    </p:spTree>
    <p:extLst>
      <p:ext uri="{BB962C8B-B14F-4D97-AF65-F5344CB8AC3E}">
        <p14:creationId xmlns:p14="http://schemas.microsoft.com/office/powerpoint/2010/main" val="171677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247134" y="1166877"/>
            <a:ext cx="1183836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latin typeface="Arial" panose="020B0604020202020204" pitchFamily="34" charset="0"/>
              </a:rPr>
              <a:t>      </a:t>
            </a:r>
            <a:r>
              <a:rPr lang="en-GB" sz="2000" b="1" dirty="0">
                <a:effectLst/>
                <a:latin typeface="Arial" panose="020B0604020202020204" pitchFamily="34" charset="0"/>
              </a:rPr>
              <a:t>GEBCO Governance Review and Strategy </a:t>
            </a:r>
            <a:endParaRPr lang="en-GB" sz="2000" dirty="0">
              <a:effectLst/>
              <a:latin typeface="Arial" panose="020B0604020202020204" pitchFamily="34" charset="0"/>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884DA567-D566-3C69-AEB8-6557307379CB}"/>
              </a:ext>
            </a:extLst>
          </p:cNvPr>
          <p:cNvPicPr>
            <a:picLocks noChangeAspect="1"/>
          </p:cNvPicPr>
          <p:nvPr/>
        </p:nvPicPr>
        <p:blipFill>
          <a:blip r:embed="rId3"/>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5984D2FD-FCD2-72E4-4BCE-FE43E5CC1060}"/>
              </a:ext>
            </a:extLst>
          </p:cNvPr>
          <p:cNvPicPr>
            <a:picLocks noChangeAspect="1"/>
          </p:cNvPicPr>
          <p:nvPr/>
        </p:nvPicPr>
        <p:blipFill>
          <a:blip r:embed="rId4"/>
          <a:stretch>
            <a:fillRect/>
          </a:stretch>
        </p:blipFill>
        <p:spPr>
          <a:xfrm>
            <a:off x="2396555" y="5910626"/>
            <a:ext cx="1056588" cy="956910"/>
          </a:xfrm>
          <a:prstGeom prst="rect">
            <a:avLst/>
          </a:prstGeom>
        </p:spPr>
      </p:pic>
      <p:sp>
        <p:nvSpPr>
          <p:cNvPr id="14" name="Rectangle 1">
            <a:extLst>
              <a:ext uri="{FF2B5EF4-FFF2-40B4-BE49-F238E27FC236}">
                <a16:creationId xmlns:a16="http://schemas.microsoft.com/office/drawing/2014/main" id="{E97EDC98-EE60-0E5F-A7C7-C5E684FAD51E}"/>
              </a:ext>
            </a:extLst>
          </p:cNvPr>
          <p:cNvSpPr>
            <a:spLocks noChangeArrowheads="1"/>
          </p:cNvSpPr>
          <p:nvPr/>
        </p:nvSpPr>
        <p:spPr bwMode="auto">
          <a:xfrm>
            <a:off x="3328012" y="6034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FR" altLang="en-FR" sz="900" b="0" i="0" u="none" strike="noStrike" cap="none" normalizeH="0" baseline="0">
                <a:ln>
                  <a:noFill/>
                </a:ln>
                <a:solidFill>
                  <a:schemeClr val="tx1"/>
                </a:solidFill>
                <a:effectLst/>
                <a:latin typeface="Arial" panose="020B0604020202020204" pitchFamily="34" charset="0"/>
              </a:rPr>
            </a:br>
            <a:endParaRPr kumimoji="0" lang="en-FR" altLang="en-FR"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5FB4296-F616-0C91-FE3C-395C5B026107}"/>
              </a:ext>
            </a:extLst>
          </p:cNvPr>
          <p:cNvSpPr txBox="1"/>
          <p:nvPr/>
        </p:nvSpPr>
        <p:spPr>
          <a:xfrm>
            <a:off x="1324411" y="1737936"/>
            <a:ext cx="9405960" cy="3416320"/>
          </a:xfrm>
          <a:prstGeom prst="rect">
            <a:avLst/>
          </a:prstGeom>
          <a:noFill/>
        </p:spPr>
        <p:txBody>
          <a:bodyPr wrap="square">
            <a:spAutoFit/>
          </a:bodyPr>
          <a:lstStyle/>
          <a:p>
            <a:r>
              <a:rPr lang="en-GB" dirty="0">
                <a:effectLst/>
                <a:latin typeface="Arial" panose="020B0604020202020204" pitchFamily="34" charset="0"/>
              </a:rPr>
              <a:t>Recalling IOC Decision A-32/Dec.4.1,</a:t>
            </a:r>
          </a:p>
          <a:p>
            <a:r>
              <a:rPr lang="en-GB" dirty="0">
                <a:effectLst/>
                <a:latin typeface="Arial" panose="020B0604020202020204" pitchFamily="34" charset="0"/>
              </a:rPr>
              <a:t> </a:t>
            </a:r>
          </a:p>
          <a:p>
            <a:r>
              <a:rPr lang="en-GB" dirty="0">
                <a:effectLst/>
                <a:latin typeface="Arial" panose="020B0604020202020204" pitchFamily="34" charset="0"/>
              </a:rPr>
              <a:t>Having considered document IOC/EC-57/4.4.Doc(1) containing the Report and Recommendations of the GEBCO Governance Review Project Team (2024) and IOC/INF-1538, which presents the New GEBCO Strategy, </a:t>
            </a:r>
          </a:p>
          <a:p>
            <a:endParaRPr lang="en-GB" dirty="0">
              <a:effectLst/>
              <a:latin typeface="Arial" panose="020B0604020202020204" pitchFamily="34" charset="0"/>
            </a:endParaRPr>
          </a:p>
          <a:p>
            <a:r>
              <a:rPr lang="en-GB" dirty="0">
                <a:effectLst/>
                <a:latin typeface="Arial" panose="020B0604020202020204" pitchFamily="34" charset="0"/>
              </a:rPr>
              <a:t>Takes note of the report and its recommendations, as well as of the GEBCO Strategy; </a:t>
            </a:r>
          </a:p>
          <a:p>
            <a:endParaRPr lang="en-GB" dirty="0">
              <a:effectLst/>
              <a:latin typeface="Arial" panose="020B0604020202020204" pitchFamily="34" charset="0"/>
            </a:endParaRPr>
          </a:p>
          <a:p>
            <a:r>
              <a:rPr lang="en-GB" dirty="0">
                <a:effectLst/>
                <a:latin typeface="Arial" panose="020B0604020202020204" pitchFamily="34" charset="0"/>
              </a:rPr>
              <a:t>Requests the GEBCO Guiding Committee to consider the recommendations, identify the implications, if any, of their implementation, and report progress to the Governing Bodies of IOC and IHO through the report of the GEBCO Chair, including the preparation of an Implementation plan. </a:t>
            </a:r>
          </a:p>
        </p:txBody>
      </p:sp>
    </p:spTree>
    <p:extLst>
      <p:ext uri="{BB962C8B-B14F-4D97-AF65-F5344CB8AC3E}">
        <p14:creationId xmlns:p14="http://schemas.microsoft.com/office/powerpoint/2010/main" val="205691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615E6-7CA6-EDAF-CD7C-6EB2093C988E}"/>
            </a:ext>
          </a:extLst>
        </p:cNvPr>
        <p:cNvGrpSpPr/>
        <p:nvPr/>
      </p:nvGrpSpPr>
      <p:grpSpPr>
        <a:xfrm>
          <a:off x="0" y="0"/>
          <a:ext cx="0" cy="0"/>
          <a:chOff x="0" y="0"/>
          <a:chExt cx="0" cy="0"/>
        </a:xfrm>
      </p:grpSpPr>
      <p:sp>
        <p:nvSpPr>
          <p:cNvPr id="48" name="Retângulo 47">
            <a:extLst>
              <a:ext uri="{FF2B5EF4-FFF2-40B4-BE49-F238E27FC236}">
                <a16:creationId xmlns:a16="http://schemas.microsoft.com/office/drawing/2014/main" id="{344909A7-0585-D5ED-9ED0-9E0B6A5171D4}"/>
              </a:ext>
            </a:extLst>
          </p:cNvPr>
          <p:cNvSpPr/>
          <p:nvPr/>
        </p:nvSpPr>
        <p:spPr>
          <a:xfrm>
            <a:off x="247134" y="1166877"/>
            <a:ext cx="1183836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GEBCO provides global bathymetric data which is crucial to the work of the IOC Community both from a user and contributor perspective</a:t>
            </a:r>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EC Decision XLIX.4.4 (2014) to strengthen IOC engagement in GEBCO</a:t>
            </a:r>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Regular mechanism established to assess user requirements needs as it relates to GEBCO products, from the IOC perspective, and identify ways to strengthen potential IOC contributions to GEBCO data and products (Terms of reference defined through </a:t>
            </a:r>
            <a:r>
              <a:rPr lang="en-GB" dirty="0">
                <a:solidFill>
                  <a:schemeClr val="tx1"/>
                </a:solidFill>
                <a:effectLst/>
                <a:latin typeface="Arial" panose="020B0604020202020204" pitchFamily="34" charset="0"/>
              </a:rPr>
              <a:t>Decision EC-XLIX/Dec.4.4 (2016) and Decision A-31/3.5.1 (2021))</a:t>
            </a:r>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Previous Assessment conducted in 2017, 2021 building on an international questionnaire</a:t>
            </a:r>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2024 assessment based on inputs of MS representatives, national institutions working with ocean mapping products, IOC technical bodies but also industry and non-governmental organisations (using the global network of the GEBCO-Nippon Foundation Seabed 2030 Project)</a:t>
            </a:r>
            <a:b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dirty="0">
                <a:solidFill>
                  <a:schemeClr val="tx1"/>
                </a:solidFill>
                <a:latin typeface="Arial" panose="020B0604020202020204" pitchFamily="34" charset="0"/>
                <a:ea typeface="Calibri" panose="020F0502020204030204" pitchFamily="34" charset="0"/>
                <a:cs typeface="Arial" panose="020B0604020202020204" pitchFamily="34" charset="0"/>
              </a:rPr>
              <a:t>Assessment product transmitted to IHO and GEBCO Guiding Committee to inform their work and future developments</a:t>
            </a:r>
            <a:endPar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4" name="Retângulo 43">
            <a:extLst>
              <a:ext uri="{FF2B5EF4-FFF2-40B4-BE49-F238E27FC236}">
                <a16:creationId xmlns:a16="http://schemas.microsoft.com/office/drawing/2014/main" id="{E8AA2843-A1A3-4ED4-856B-9D716DD774FD}"/>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chemeClr val="bg1"/>
                </a:solidFill>
                <a:effectLst/>
                <a:latin typeface="Arial" panose="020B0604020202020204" pitchFamily="34" charset="0"/>
                <a:ea typeface="Times New Roman" panose="02020603050405020304" pitchFamily="18" charset="0"/>
              </a:rPr>
              <a:t>Triennial Review of the Working Group on User Requirements and Contributions to GEBCO Products (2024) – Rationale </a:t>
            </a:r>
          </a:p>
        </p:txBody>
      </p:sp>
      <p:sp>
        <p:nvSpPr>
          <p:cNvPr id="6" name="Retângulo 5">
            <a:extLst>
              <a:ext uri="{FF2B5EF4-FFF2-40B4-BE49-F238E27FC236}">
                <a16:creationId xmlns:a16="http://schemas.microsoft.com/office/drawing/2014/main" id="{C769C31F-ADD8-BADA-4462-C020A07C6401}"/>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358046AA-8EB3-2F79-3E23-DCD4C97CC441}"/>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C236C919-FFEC-06EB-82AA-FD80521D672E}"/>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F33D1B70-E27A-4060-AD5A-ED84B209A363}"/>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D408AFDB-46E4-6A8E-FFE1-22FE95AC1B51}"/>
              </a:ext>
            </a:extLst>
          </p:cNvPr>
          <p:cNvPicPr>
            <a:picLocks noChangeAspect="1"/>
          </p:cNvPicPr>
          <p:nvPr/>
        </p:nvPicPr>
        <p:blipFill>
          <a:blip r:embed="rId3"/>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11106F0C-F044-13E3-7C2D-54B88A05BD8A}"/>
              </a:ext>
            </a:extLst>
          </p:cNvPr>
          <p:cNvPicPr>
            <a:picLocks noChangeAspect="1"/>
          </p:cNvPicPr>
          <p:nvPr/>
        </p:nvPicPr>
        <p:blipFill>
          <a:blip r:embed="rId4"/>
          <a:stretch>
            <a:fillRect/>
          </a:stretch>
        </p:blipFill>
        <p:spPr>
          <a:xfrm>
            <a:off x="2396555" y="5910626"/>
            <a:ext cx="1056588" cy="956910"/>
          </a:xfrm>
          <a:prstGeom prst="rect">
            <a:avLst/>
          </a:prstGeom>
        </p:spPr>
      </p:pic>
      <p:sp>
        <p:nvSpPr>
          <p:cNvPr id="14" name="Rectangle 1">
            <a:extLst>
              <a:ext uri="{FF2B5EF4-FFF2-40B4-BE49-F238E27FC236}">
                <a16:creationId xmlns:a16="http://schemas.microsoft.com/office/drawing/2014/main" id="{26F66C81-CF33-EDCB-0418-DA0D5813B63D}"/>
              </a:ext>
            </a:extLst>
          </p:cNvPr>
          <p:cNvSpPr>
            <a:spLocks noChangeArrowheads="1"/>
          </p:cNvSpPr>
          <p:nvPr/>
        </p:nvSpPr>
        <p:spPr bwMode="auto">
          <a:xfrm>
            <a:off x="3328012" y="6034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FR" altLang="en-FR" sz="900" b="0" i="0" u="none" strike="noStrike" cap="none" normalizeH="0" baseline="0">
                <a:ln>
                  <a:noFill/>
                </a:ln>
                <a:solidFill>
                  <a:schemeClr val="tx1"/>
                </a:solidFill>
                <a:effectLst/>
                <a:latin typeface="Arial" panose="020B0604020202020204" pitchFamily="34" charset="0"/>
              </a:rPr>
            </a:br>
            <a:endParaRPr kumimoji="0" lang="en-FR" altLang="en-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3686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0" y="1120059"/>
            <a:ext cx="12192000" cy="474841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A total of 59 responses from 39 countries were received, to the questionnaire circulated through IOC Circular Letter and Seabed 2030 networks (Opened from 14 March-19 April 2024)</a:t>
            </a:r>
          </a:p>
          <a:p>
            <a:pPr marL="285750" indent="-285750">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dirty="0">
              <a:solidFill>
                <a:srgbClr val="000000"/>
              </a:solidFill>
              <a:latin typeface="Arial" panose="020B0604020202020204" pitchFamily="34" charset="0"/>
              <a:ea typeface="Calibri" panose="020F0502020204030204" pitchFamily="34" charset="0"/>
            </a:endParaRPr>
          </a:p>
          <a:p>
            <a:pPr>
              <a:spcAft>
                <a:spcPts val="1285"/>
              </a:spcAft>
            </a:pPr>
            <a:endParaRPr lang="en-GB" dirty="0">
              <a:solidFill>
                <a:srgbClr val="000000"/>
              </a:solidFill>
              <a:latin typeface="Arial" panose="020B0604020202020204" pitchFamily="34" charset="0"/>
              <a:ea typeface="Calibri" panose="020F0502020204030204" pitchFamily="34" charset="0"/>
            </a:endParaRPr>
          </a:p>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Respondents are </a:t>
            </a:r>
            <a:r>
              <a:rPr lang="en-GB" sz="1800" u="sng" dirty="0">
                <a:solidFill>
                  <a:srgbClr val="000000"/>
                </a:solidFill>
                <a:effectLst/>
                <a:latin typeface="Arial" panose="020B0604020202020204" pitchFamily="34" charset="0"/>
                <a:ea typeface="Calibri" panose="020F0502020204030204" pitchFamily="34" charset="0"/>
              </a:rPr>
              <a:t>highly supportive of GEBCO</a:t>
            </a:r>
            <a:r>
              <a:rPr lang="en-GB" sz="1800" dirty="0">
                <a:solidFill>
                  <a:srgbClr val="000000"/>
                </a:solidFill>
                <a:effectLst/>
                <a:latin typeface="Arial" panose="020B0604020202020204" pitchFamily="34" charset="0"/>
                <a:ea typeface="Calibri" panose="020F0502020204030204" pitchFamily="34" charset="0"/>
              </a:rPr>
              <a:t>, with over 90% valuing the GEBCO gridded bathymetry datasets, over 70% valuing the GEBCO web services, and over 60% valuing the undersea feature names and capacity development aspects of GEBCO’s work. </a:t>
            </a:r>
            <a:endParaRPr lang="en-FR" dirty="0">
              <a:solidFill>
                <a:srgbClr val="000000"/>
              </a:solidFill>
              <a:latin typeface="Arial" panose="020B0604020202020204" pitchFamily="34" charset="0"/>
              <a:ea typeface="Calibri" panose="020F0502020204030204" pitchFamily="34" charset="0"/>
            </a:endParaRPr>
          </a:p>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Less interest in availability of </a:t>
            </a:r>
            <a:r>
              <a:rPr lang="en-GB" sz="1800" u="sng" dirty="0">
                <a:solidFill>
                  <a:srgbClr val="000000"/>
                </a:solidFill>
                <a:effectLst/>
                <a:latin typeface="Arial" panose="020B0604020202020204" pitchFamily="34" charset="0"/>
                <a:ea typeface="Calibri" panose="020F0502020204030204" pitchFamily="34" charset="0"/>
              </a:rPr>
              <a:t>hard copy products </a:t>
            </a:r>
            <a:r>
              <a:rPr lang="en-GB" sz="1800" dirty="0">
                <a:solidFill>
                  <a:srgbClr val="000000"/>
                </a:solidFill>
                <a:effectLst/>
                <a:latin typeface="Arial" panose="020B0604020202020204" pitchFamily="34" charset="0"/>
                <a:ea typeface="Calibri" panose="020F0502020204030204" pitchFamily="34" charset="0"/>
              </a:rPr>
              <a:t>or in the </a:t>
            </a:r>
            <a:r>
              <a:rPr lang="en-GB" sz="1800" i="1" dirty="0">
                <a:solidFill>
                  <a:srgbClr val="000000"/>
                </a:solidFill>
                <a:effectLst/>
                <a:latin typeface="Arial" panose="020B0604020202020204" pitchFamily="34" charset="0"/>
                <a:ea typeface="Calibri" panose="020F0502020204030204" pitchFamily="34" charset="0"/>
              </a:rPr>
              <a:t>History of GEBCO</a:t>
            </a:r>
            <a:r>
              <a:rPr lang="en-GB" sz="1800" dirty="0">
                <a:solidFill>
                  <a:srgbClr val="000000"/>
                </a:solidFill>
                <a:effectLst/>
                <a:latin typeface="Arial" panose="020B0604020202020204" pitchFamily="34" charset="0"/>
                <a:ea typeface="Calibri" panose="020F0502020204030204" pitchFamily="34" charset="0"/>
              </a:rPr>
              <a:t>. </a:t>
            </a:r>
            <a:endParaRPr lang="en-FR"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FR" sz="1800" dirty="0">
              <a:solidFill>
                <a:srgbClr val="000000"/>
              </a:solidFill>
              <a:effectLst/>
              <a:latin typeface="Arial" panose="020B0604020202020204" pitchFamily="34" charset="0"/>
              <a:ea typeface="Calibri" panose="020F0502020204030204" pitchFamily="34" charset="0"/>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chemeClr val="bg1"/>
                </a:solidFill>
                <a:effectLst/>
                <a:latin typeface="Arial" panose="020B0604020202020204" pitchFamily="34" charset="0"/>
                <a:ea typeface="Times New Roman" panose="02020603050405020304" pitchFamily="18" charset="0"/>
              </a:rPr>
              <a:t>Triennial Review of the Working Group on User Requirements and Contributions to GEBCO Products (2024) – Summary of findings</a:t>
            </a: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884DA567-D566-3C69-AEB8-6557307379CB}"/>
              </a:ext>
            </a:extLst>
          </p:cNvPr>
          <p:cNvPicPr>
            <a:picLocks noChangeAspect="1"/>
          </p:cNvPicPr>
          <p:nvPr/>
        </p:nvPicPr>
        <p:blipFill>
          <a:blip r:embed="rId3"/>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5984D2FD-FCD2-72E4-4BCE-FE43E5CC1060}"/>
              </a:ext>
            </a:extLst>
          </p:cNvPr>
          <p:cNvPicPr>
            <a:picLocks noChangeAspect="1"/>
          </p:cNvPicPr>
          <p:nvPr/>
        </p:nvPicPr>
        <p:blipFill>
          <a:blip r:embed="rId4"/>
          <a:stretch>
            <a:fillRect/>
          </a:stretch>
        </p:blipFill>
        <p:spPr>
          <a:xfrm>
            <a:off x="2396555" y="5910626"/>
            <a:ext cx="1056588" cy="956910"/>
          </a:xfrm>
          <a:prstGeom prst="rect">
            <a:avLst/>
          </a:prstGeom>
        </p:spPr>
      </p:pic>
      <p:pic>
        <p:nvPicPr>
          <p:cNvPr id="8" name="Picture 7" descr="A table with text and images&#10;&#10;Description automatically generated with medium confidence">
            <a:extLst>
              <a:ext uri="{FF2B5EF4-FFF2-40B4-BE49-F238E27FC236}">
                <a16:creationId xmlns:a16="http://schemas.microsoft.com/office/drawing/2014/main" id="{A4326F7F-CA1B-523C-11C8-95B4C45C4450}"/>
              </a:ext>
            </a:extLst>
          </p:cNvPr>
          <p:cNvPicPr>
            <a:picLocks noChangeAspect="1"/>
          </p:cNvPicPr>
          <p:nvPr/>
        </p:nvPicPr>
        <p:blipFill>
          <a:blip r:embed="rId5"/>
          <a:stretch>
            <a:fillRect/>
          </a:stretch>
        </p:blipFill>
        <p:spPr>
          <a:xfrm>
            <a:off x="356012" y="2042729"/>
            <a:ext cx="7825787" cy="1997635"/>
          </a:xfrm>
          <a:prstGeom prst="rect">
            <a:avLst/>
          </a:prstGeom>
        </p:spPr>
      </p:pic>
    </p:spTree>
    <p:extLst>
      <p:ext uri="{BB962C8B-B14F-4D97-AF65-F5344CB8AC3E}">
        <p14:creationId xmlns:p14="http://schemas.microsoft.com/office/powerpoint/2010/main" val="2626315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0" y="1120059"/>
            <a:ext cx="11838369" cy="465873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85"/>
              </a:spcAft>
              <a:buFont typeface="Arial" panose="020B0604020202020204" pitchFamily="34" charset="0"/>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Demand for </a:t>
            </a:r>
            <a:r>
              <a:rPr lang="en-GB"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higher resolution products</a:t>
            </a: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 with considerable interest in expanding the scope of GECO data products to include a larger number of parameters and data layers, notwithstanding that some of these lies outside GEBCO’s current remit. </a:t>
            </a:r>
            <a:endParaRPr lang="en-FR"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1285"/>
              </a:spcAft>
              <a:buFont typeface="Arial" panose="020B0604020202020204" pitchFamily="34" charset="0"/>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Demand for </a:t>
            </a:r>
            <a:r>
              <a:rPr lang="en-GB"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greater choice of file formats and improved compatibility</a:t>
            </a: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 with state-of-the-art software products used in the geospatial sector, including better visualisation tools. </a:t>
            </a:r>
            <a:endParaRPr lang="en-FR"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1285"/>
              </a:spcAft>
              <a:buFont typeface="Arial" panose="020B0604020202020204" pitchFamily="34" charset="0"/>
              <a:buChar char="•"/>
            </a:pP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Concerns about </a:t>
            </a:r>
            <a:r>
              <a:rPr lang="en-GB"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security</a:t>
            </a:r>
            <a:r>
              <a:rPr lang="en-GB" dirty="0">
                <a:solidFill>
                  <a:srgbClr val="000000"/>
                </a:solidFill>
                <a:effectLst/>
                <a:latin typeface="Arial" panose="020B0604020202020204" pitchFamily="34" charset="0"/>
                <a:ea typeface="Calibri" panose="020F0502020204030204" pitchFamily="34" charset="0"/>
                <a:cs typeface="Arial" panose="020B0604020202020204" pitchFamily="34" charset="0"/>
              </a:rPr>
              <a:t> within coastal zones and EEZs, with a greater awareness of risks to subsea infrastructure from malevolent actors. </a:t>
            </a:r>
            <a:endParaRPr lang="en-FR"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spcAft>
                <a:spcPts val="1285"/>
              </a:spcAft>
              <a:buFont typeface="Arial" panose="020B0604020202020204" pitchFamily="34" charset="0"/>
              <a:buChar char="•"/>
            </a:pPr>
            <a:r>
              <a:rPr lang="en-GB" dirty="0">
                <a:solidFill>
                  <a:schemeClr val="tx1"/>
                </a:solidFill>
                <a:effectLst/>
                <a:latin typeface="Arial" panose="020B0604020202020204" pitchFamily="34" charset="0"/>
                <a:ea typeface="Calibri" panose="020F0502020204030204" pitchFamily="34" charset="0"/>
                <a:cs typeface="Arial" panose="020B0604020202020204" pitchFamily="34" charset="0"/>
              </a:rPr>
              <a:t>Suggestion to create an </a:t>
            </a:r>
            <a:r>
              <a:rPr lang="en-GB"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international seabed data users group </a:t>
            </a:r>
            <a:r>
              <a:rPr lang="en-GB" dirty="0">
                <a:solidFill>
                  <a:schemeClr val="tx1"/>
                </a:solidFill>
                <a:effectLst/>
                <a:latin typeface="Arial" panose="020B0604020202020204" pitchFamily="34" charset="0"/>
                <a:ea typeface="Calibri" panose="020F0502020204030204" pitchFamily="34" charset="0"/>
                <a:cs typeface="Arial" panose="020B0604020202020204" pitchFamily="34" charset="0"/>
              </a:rPr>
              <a:t>is a commonly requested feature, that would help transfer skills and promote knowledge exchange and capacity development. </a:t>
            </a:r>
            <a:endParaRPr lang="en-FR"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FR" dirty="0">
                <a:solidFill>
                  <a:schemeClr val="tx1"/>
                </a:solidFill>
                <a:effectLst/>
                <a:latin typeface="Arial" panose="020B0604020202020204" pitchFamily="34" charset="0"/>
                <a:ea typeface="Calibri" panose="020F0502020204030204" pitchFamily="34" charset="0"/>
                <a:cs typeface="Arial" panose="020B0604020202020204" pitchFamily="34" charset="0"/>
              </a:rPr>
              <a:t>Provision of </a:t>
            </a:r>
            <a:r>
              <a:rPr lang="en-FR"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specialist training sessions </a:t>
            </a:r>
            <a:r>
              <a:rPr lang="en-FR" dirty="0">
                <a:solidFill>
                  <a:schemeClr val="tx1"/>
                </a:solidFill>
                <a:effectLst/>
                <a:latin typeface="Arial" panose="020B0604020202020204" pitchFamily="34" charset="0"/>
                <a:ea typeface="Calibri" panose="020F0502020204030204" pitchFamily="34" charset="0"/>
                <a:cs typeface="Arial" panose="020B0604020202020204" pitchFamily="34" charset="0"/>
              </a:rPr>
              <a:t>and workshops identified as a priority</a:t>
            </a:r>
            <a:r>
              <a:rPr lang="en-FR" dirty="0">
                <a:solidFill>
                  <a:schemeClr val="tx1"/>
                </a:solidFill>
                <a:effectLst/>
                <a:latin typeface="Arial" panose="020B0604020202020204" pitchFamily="34" charset="0"/>
                <a:cs typeface="Arial" panose="020B0604020202020204" pitchFamily="34" charset="0"/>
              </a:rPr>
              <a:t> </a:t>
            </a:r>
            <a:endParaRPr lang="en-FR"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884DA567-D566-3C69-AEB8-6557307379CB}"/>
              </a:ext>
            </a:extLst>
          </p:cNvPr>
          <p:cNvPicPr>
            <a:picLocks noChangeAspect="1"/>
          </p:cNvPicPr>
          <p:nvPr/>
        </p:nvPicPr>
        <p:blipFill>
          <a:blip r:embed="rId2"/>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5984D2FD-FCD2-72E4-4BCE-FE43E5CC1060}"/>
              </a:ext>
            </a:extLst>
          </p:cNvPr>
          <p:cNvPicPr>
            <a:picLocks noChangeAspect="1"/>
          </p:cNvPicPr>
          <p:nvPr/>
        </p:nvPicPr>
        <p:blipFill>
          <a:blip r:embed="rId3"/>
          <a:stretch>
            <a:fillRect/>
          </a:stretch>
        </p:blipFill>
        <p:spPr>
          <a:xfrm>
            <a:off x="2396555" y="5910626"/>
            <a:ext cx="1056588" cy="956910"/>
          </a:xfrm>
          <a:prstGeom prst="rect">
            <a:avLst/>
          </a:prstGeom>
        </p:spPr>
      </p:pic>
      <p:sp>
        <p:nvSpPr>
          <p:cNvPr id="3" name="TextBox 2">
            <a:extLst>
              <a:ext uri="{FF2B5EF4-FFF2-40B4-BE49-F238E27FC236}">
                <a16:creationId xmlns:a16="http://schemas.microsoft.com/office/drawing/2014/main" id="{F7F7449D-F958-51B8-812E-1391E736B313}"/>
              </a:ext>
            </a:extLst>
          </p:cNvPr>
          <p:cNvSpPr txBox="1"/>
          <p:nvPr/>
        </p:nvSpPr>
        <p:spPr>
          <a:xfrm>
            <a:off x="3015155" y="3212803"/>
            <a:ext cx="6124902" cy="369332"/>
          </a:xfrm>
          <a:prstGeom prst="rect">
            <a:avLst/>
          </a:prstGeom>
          <a:noFill/>
        </p:spPr>
        <p:txBody>
          <a:bodyPr wrap="square">
            <a:spAutoFit/>
          </a:bodyPr>
          <a:lstStyle/>
          <a:p>
            <a:r>
              <a:rPr lang="en-GB" sz="1800" b="1" dirty="0">
                <a:solidFill>
                  <a:schemeClr val="bg1"/>
                </a:solidFill>
                <a:effectLst/>
                <a:latin typeface="Arial" panose="020B0604020202020204" pitchFamily="34" charset="0"/>
                <a:ea typeface="Times New Roman" panose="02020603050405020304" pitchFamily="18" charset="0"/>
              </a:rPr>
              <a:t>)</a:t>
            </a:r>
            <a:endParaRPr lang="en-FR" dirty="0"/>
          </a:p>
        </p:txBody>
      </p:sp>
      <p:sp>
        <p:nvSpPr>
          <p:cNvPr id="7" name="Retângulo 43">
            <a:extLst>
              <a:ext uri="{FF2B5EF4-FFF2-40B4-BE49-F238E27FC236}">
                <a16:creationId xmlns:a16="http://schemas.microsoft.com/office/drawing/2014/main" id="{17E0D7F3-0335-BB97-FE23-26BFDEAE4343}"/>
              </a:ext>
            </a:extLst>
          </p:cNvPr>
          <p:cNvSpPr/>
          <p:nvPr/>
        </p:nvSpPr>
        <p:spPr>
          <a:xfrm>
            <a:off x="0" y="-5558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8" name="Retângulo 43">
            <a:extLst>
              <a:ext uri="{FF2B5EF4-FFF2-40B4-BE49-F238E27FC236}">
                <a16:creationId xmlns:a16="http://schemas.microsoft.com/office/drawing/2014/main" id="{B0C9B55E-3542-BE40-409D-19B3B1F37613}"/>
              </a:ext>
            </a:extLst>
          </p:cNvPr>
          <p:cNvSpPr/>
          <p:nvPr/>
        </p:nvSpPr>
        <p:spPr>
          <a:xfrm>
            <a:off x="-18394" y="-4535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chemeClr val="bg1"/>
                </a:solidFill>
                <a:effectLst/>
                <a:latin typeface="Arial" panose="020B0604020202020204" pitchFamily="34" charset="0"/>
                <a:ea typeface="Times New Roman" panose="02020603050405020304" pitchFamily="18" charset="0"/>
              </a:rPr>
              <a:t>Triennial Review of the Working Group on User Requirements and Contributions to GEBCO Products (2024) – Summary of findings</a:t>
            </a:r>
          </a:p>
        </p:txBody>
      </p:sp>
    </p:spTree>
    <p:extLst>
      <p:ext uri="{BB962C8B-B14F-4D97-AF65-F5344CB8AC3E}">
        <p14:creationId xmlns:p14="http://schemas.microsoft.com/office/powerpoint/2010/main" val="140911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1A5B55E9-8ACA-E6E6-BCA7-ED9F4B1DE3D1}"/>
              </a:ext>
            </a:extLst>
          </p:cNvPr>
          <p:cNvSpPr/>
          <p:nvPr/>
        </p:nvSpPr>
        <p:spPr>
          <a:xfrm>
            <a:off x="0" y="1120059"/>
            <a:ext cx="12192000" cy="4800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Concept of </a:t>
            </a:r>
            <a:r>
              <a:rPr lang="en-GB" sz="1800" u="sng" dirty="0">
                <a:solidFill>
                  <a:srgbClr val="000000"/>
                </a:solidFill>
                <a:effectLst/>
                <a:latin typeface="Arial" panose="020B0604020202020204" pitchFamily="34" charset="0"/>
                <a:ea typeface="Calibri" panose="020F0502020204030204" pitchFamily="34" charset="0"/>
              </a:rPr>
              <a:t>rewards and incentives </a:t>
            </a:r>
            <a:r>
              <a:rPr lang="en-GB" sz="1800" dirty="0">
                <a:solidFill>
                  <a:srgbClr val="000000"/>
                </a:solidFill>
                <a:effectLst/>
                <a:latin typeface="Arial" panose="020B0604020202020204" pitchFamily="34" charset="0"/>
                <a:ea typeface="Calibri" panose="020F0502020204030204" pitchFamily="34" charset="0"/>
              </a:rPr>
              <a:t>for sharing data emerged from several respondents, particularly where this might encourage industry to share data more widely. </a:t>
            </a:r>
            <a:endParaRPr lang="en-FR" sz="1800" dirty="0">
              <a:solidFill>
                <a:srgbClr val="000000"/>
              </a:solidFill>
              <a:effectLst/>
              <a:latin typeface="Arial" panose="020B0604020202020204" pitchFamily="34" charset="0"/>
              <a:ea typeface="Calibri" panose="020F0502020204030204" pitchFamily="34" charset="0"/>
            </a:endParaRPr>
          </a:p>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Working Group, further recommended to integrate the </a:t>
            </a:r>
            <a:r>
              <a:rPr lang="en-GB" sz="1800" u="sng" dirty="0">
                <a:solidFill>
                  <a:srgbClr val="000000"/>
                </a:solidFill>
                <a:effectLst/>
                <a:latin typeface="Arial" panose="020B0604020202020204" pitchFamily="34" charset="0"/>
                <a:ea typeface="Calibri" panose="020F0502020204030204" pitchFamily="34" charset="0"/>
              </a:rPr>
              <a:t>GEBCO capacity development </a:t>
            </a:r>
            <a:r>
              <a:rPr lang="en-GB" sz="1800" dirty="0">
                <a:solidFill>
                  <a:srgbClr val="000000"/>
                </a:solidFill>
                <a:effectLst/>
                <a:latin typeface="Arial" panose="020B0604020202020204" pitchFamily="34" charset="0"/>
                <a:ea typeface="Calibri" panose="020F0502020204030204" pitchFamily="34" charset="0"/>
              </a:rPr>
              <a:t>needs and priorities within the IOC Capacity Development Strategy and delivery mechanism such as the Ocean Teacher Global Academy.</a:t>
            </a:r>
            <a:endParaRPr lang="en-FR" sz="1800" dirty="0">
              <a:solidFill>
                <a:srgbClr val="000000"/>
              </a:solidFill>
              <a:effectLst/>
              <a:latin typeface="Arial" panose="020B0604020202020204" pitchFamily="34" charset="0"/>
              <a:ea typeface="Calibri" panose="020F0502020204030204" pitchFamily="34" charset="0"/>
            </a:endParaRPr>
          </a:p>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Connecting the </a:t>
            </a:r>
            <a:r>
              <a:rPr lang="en-GB" sz="1800" u="sng" dirty="0">
                <a:solidFill>
                  <a:srgbClr val="000000"/>
                </a:solidFill>
                <a:effectLst/>
                <a:latin typeface="Arial" panose="020B0604020202020204" pitchFamily="34" charset="0"/>
                <a:ea typeface="Calibri" panose="020F0502020204030204" pitchFamily="34" charset="0"/>
              </a:rPr>
              <a:t>GEBCO data infrastructure </a:t>
            </a:r>
            <a:r>
              <a:rPr lang="en-GB" sz="1800" dirty="0">
                <a:solidFill>
                  <a:srgbClr val="000000"/>
                </a:solidFill>
                <a:effectLst/>
                <a:latin typeface="Arial" panose="020B0604020202020204" pitchFamily="34" charset="0"/>
                <a:ea typeface="Calibri" panose="020F0502020204030204" pitchFamily="34" charset="0"/>
              </a:rPr>
              <a:t>with the IOC Ocean Data Information System was also highlighted. </a:t>
            </a:r>
            <a:endParaRPr lang="en-FR" sz="1800" dirty="0">
              <a:solidFill>
                <a:srgbClr val="000000"/>
              </a:solidFill>
              <a:effectLst/>
              <a:latin typeface="Arial" panose="020B0604020202020204" pitchFamily="34" charset="0"/>
              <a:ea typeface="Calibri" panose="020F0502020204030204" pitchFamily="34" charset="0"/>
            </a:endParaRPr>
          </a:p>
          <a:p>
            <a:pPr marL="285750" indent="-285750">
              <a:spcAft>
                <a:spcPts val="1285"/>
              </a:spcAft>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For future assessments of GEBCO user needs, the Working Group recommended that the results should be </a:t>
            </a:r>
            <a:r>
              <a:rPr lang="en-GB" sz="1800" u="sng" dirty="0">
                <a:solidFill>
                  <a:srgbClr val="000000"/>
                </a:solidFill>
                <a:effectLst/>
                <a:latin typeface="Arial" panose="020B0604020202020204" pitchFamily="34" charset="0"/>
                <a:ea typeface="Calibri" panose="020F0502020204030204" pitchFamily="34" charset="0"/>
              </a:rPr>
              <a:t>more granular</a:t>
            </a:r>
            <a:r>
              <a:rPr lang="en-GB" sz="1800" dirty="0">
                <a:solidFill>
                  <a:srgbClr val="000000"/>
                </a:solidFill>
                <a:effectLst/>
                <a:latin typeface="Arial" panose="020B0604020202020204" pitchFamily="34" charset="0"/>
                <a:ea typeface="Calibri" panose="020F0502020204030204" pitchFamily="34" charset="0"/>
              </a:rPr>
              <a:t> in order to identify needs by type of users or by regional groups. </a:t>
            </a:r>
            <a:endParaRPr lang="en-FR"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Arial" panose="020B0604020202020204" pitchFamily="34" charset="0"/>
                <a:ea typeface="Calibri" panose="020F0502020204030204" pitchFamily="34" charset="0"/>
              </a:rPr>
              <a:t>The Working Group welcomed the </a:t>
            </a:r>
            <a:r>
              <a:rPr lang="en-GB" sz="1800" u="sng" dirty="0">
                <a:solidFill>
                  <a:srgbClr val="000000"/>
                </a:solidFill>
                <a:effectLst/>
                <a:latin typeface="Arial" panose="020B0604020202020204" pitchFamily="34" charset="0"/>
                <a:ea typeface="Calibri" panose="020F0502020204030204" pitchFamily="34" charset="0"/>
              </a:rPr>
              <a:t>increased diversity of respond</a:t>
            </a:r>
            <a:r>
              <a:rPr lang="en-GB" sz="1800" dirty="0">
                <a:solidFill>
                  <a:srgbClr val="000000"/>
                </a:solidFill>
                <a:effectLst/>
                <a:latin typeface="Arial" panose="020B0604020202020204" pitchFamily="34" charset="0"/>
                <a:ea typeface="Calibri" panose="020F0502020204030204" pitchFamily="34" charset="0"/>
              </a:rPr>
              <a:t>ents compared to the 2021 previous exercise but highlighted the lack of responses from specific IOC programmes. </a:t>
            </a:r>
            <a:br>
              <a:rPr lang="en-GB" sz="1800" dirty="0">
                <a:solidFill>
                  <a:srgbClr val="000000"/>
                </a:solidFill>
                <a:effectLst/>
                <a:latin typeface="Arial" panose="020B0604020202020204" pitchFamily="34" charset="0"/>
                <a:ea typeface="Calibri" panose="020F0502020204030204" pitchFamily="34" charset="0"/>
              </a:rPr>
            </a:br>
            <a:endParaRPr lang="en-GB"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dirty="0">
                <a:solidFill>
                  <a:srgbClr val="000000"/>
                </a:solidFill>
                <a:latin typeface="Arial" panose="020B0604020202020204" pitchFamily="34" charset="0"/>
                <a:ea typeface="Calibri" panose="020F0502020204030204" pitchFamily="34" charset="0"/>
              </a:rPr>
              <a:t>More in-depth discussion/needs assessment to be conducted with IOC programmes in the future.</a:t>
            </a:r>
          </a:p>
          <a:p>
            <a:endParaRPr lang="en-FR" sz="1800" dirty="0">
              <a:solidFill>
                <a:srgbClr val="C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dirty="0">
                <a:solidFill>
                  <a:srgbClr val="C00000"/>
                </a:solidFill>
                <a:effectLst/>
                <a:latin typeface="Arial" panose="020B0604020202020204" pitchFamily="34" charset="0"/>
              </a:rPr>
              <a:t>Decides to conduct the next Review of User Requirements and Potential Contributions to GEBCO, with the next assessment to be presented to the IOC Assembly in 2027; </a:t>
            </a:r>
          </a:p>
          <a:p>
            <a:pPr marL="285750" indent="-285750">
              <a:buFont typeface="Arial" panose="020B0604020202020204" pitchFamily="34" charset="0"/>
              <a:buChar char="•"/>
            </a:pP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tângulo 43">
            <a:extLst>
              <a:ext uri="{FF2B5EF4-FFF2-40B4-BE49-F238E27FC236}">
                <a16:creationId xmlns:a16="http://schemas.microsoft.com/office/drawing/2014/main" id="{DF2F25D1-56F1-8E6E-9D26-7C32D56FAD48}"/>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6" name="Retângulo 5">
            <a:extLst>
              <a:ext uri="{FF2B5EF4-FFF2-40B4-BE49-F238E27FC236}">
                <a16:creationId xmlns:a16="http://schemas.microsoft.com/office/drawing/2014/main" id="{5B1F49BE-530E-E796-0788-439B286F1158}"/>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5088E9F9-B7BB-9E53-7B90-801FD43141D0}"/>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342D8370-7CC7-B57F-57A8-E7623C15621F}"/>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90655C59-7768-69E7-7003-F7C6F1597172}"/>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884DA567-D566-3C69-AEB8-6557307379CB}"/>
              </a:ext>
            </a:extLst>
          </p:cNvPr>
          <p:cNvPicPr>
            <a:picLocks noChangeAspect="1"/>
          </p:cNvPicPr>
          <p:nvPr/>
        </p:nvPicPr>
        <p:blipFill>
          <a:blip r:embed="rId2"/>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5984D2FD-FCD2-72E4-4BCE-FE43E5CC1060}"/>
              </a:ext>
            </a:extLst>
          </p:cNvPr>
          <p:cNvPicPr>
            <a:picLocks noChangeAspect="1"/>
          </p:cNvPicPr>
          <p:nvPr/>
        </p:nvPicPr>
        <p:blipFill>
          <a:blip r:embed="rId3"/>
          <a:stretch>
            <a:fillRect/>
          </a:stretch>
        </p:blipFill>
        <p:spPr>
          <a:xfrm>
            <a:off x="2396555" y="5910626"/>
            <a:ext cx="1056588" cy="956910"/>
          </a:xfrm>
          <a:prstGeom prst="rect">
            <a:avLst/>
          </a:prstGeom>
        </p:spPr>
      </p:pic>
      <p:sp>
        <p:nvSpPr>
          <p:cNvPr id="2" name="Retângulo 43">
            <a:extLst>
              <a:ext uri="{FF2B5EF4-FFF2-40B4-BE49-F238E27FC236}">
                <a16:creationId xmlns:a16="http://schemas.microsoft.com/office/drawing/2014/main" id="{04F73D26-D786-295E-9BBE-3BD1498EE2AB}"/>
              </a:ext>
            </a:extLst>
          </p:cNvPr>
          <p:cNvSpPr/>
          <p:nvPr/>
        </p:nvSpPr>
        <p:spPr>
          <a:xfrm>
            <a:off x="0" y="-81205"/>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chemeClr val="bg1"/>
                </a:solidFill>
                <a:effectLst/>
                <a:latin typeface="Arial" panose="020B0604020202020204" pitchFamily="34" charset="0"/>
                <a:ea typeface="Times New Roman" panose="02020603050405020304" pitchFamily="18" charset="0"/>
              </a:rPr>
              <a:t>Triennial Review of the Working Group on User Requirements and Contributions to GEBCO Products (2024) – Summary of findings</a:t>
            </a:r>
          </a:p>
        </p:txBody>
      </p:sp>
    </p:spTree>
    <p:extLst>
      <p:ext uri="{BB962C8B-B14F-4D97-AF65-F5344CB8AC3E}">
        <p14:creationId xmlns:p14="http://schemas.microsoft.com/office/powerpoint/2010/main" val="300317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071F-A899-94A6-8DDB-231225604146}"/>
            </a:ext>
          </a:extLst>
        </p:cNvPr>
        <p:cNvGrpSpPr/>
        <p:nvPr/>
      </p:nvGrpSpPr>
      <p:grpSpPr>
        <a:xfrm>
          <a:off x="0" y="0"/>
          <a:ext cx="0" cy="0"/>
          <a:chOff x="0" y="0"/>
          <a:chExt cx="0" cy="0"/>
        </a:xfrm>
      </p:grpSpPr>
      <p:sp>
        <p:nvSpPr>
          <p:cNvPr id="48" name="Retângulo 47">
            <a:extLst>
              <a:ext uri="{FF2B5EF4-FFF2-40B4-BE49-F238E27FC236}">
                <a16:creationId xmlns:a16="http://schemas.microsoft.com/office/drawing/2014/main" id="{2ABA9C6C-FDED-3AF1-7D88-607F502A1255}"/>
              </a:ext>
            </a:extLst>
          </p:cNvPr>
          <p:cNvSpPr/>
          <p:nvPr/>
        </p:nvSpPr>
        <p:spPr>
          <a:xfrm>
            <a:off x="0" y="1090563"/>
            <a:ext cx="12192000" cy="480010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spcAft>
                <a:spcPts val="1285"/>
              </a:spcAft>
              <a:buFont typeface="Arial" panose="020B0604020202020204" pitchFamily="34" charset="0"/>
              <a:buChar char="•"/>
            </a:pPr>
            <a:endParaRPr lang="en-US" sz="1800" dirty="0">
              <a:solidFill>
                <a:srgbClr val="000000"/>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tângulo 43">
            <a:extLst>
              <a:ext uri="{FF2B5EF4-FFF2-40B4-BE49-F238E27FC236}">
                <a16:creationId xmlns:a16="http://schemas.microsoft.com/office/drawing/2014/main" id="{44C65A1C-02E7-196D-9E41-1859D48FAF9D}"/>
              </a:ext>
            </a:extLst>
          </p:cNvPr>
          <p:cNvSpPr/>
          <p:nvPr/>
        </p:nvSpPr>
        <p:spPr>
          <a:xfrm>
            <a:off x="0" y="-73920"/>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6" name="Retângulo 5">
            <a:extLst>
              <a:ext uri="{FF2B5EF4-FFF2-40B4-BE49-F238E27FC236}">
                <a16:creationId xmlns:a16="http://schemas.microsoft.com/office/drawing/2014/main" id="{E311A158-525F-6EBA-CC8A-978FBC57421C}"/>
              </a:ext>
            </a:extLst>
          </p:cNvPr>
          <p:cNvSpPr/>
          <p:nvPr/>
        </p:nvSpPr>
        <p:spPr>
          <a:xfrm>
            <a:off x="0" y="5912524"/>
            <a:ext cx="12192000" cy="945476"/>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3" name="Retângulo 12">
            <a:extLst>
              <a:ext uri="{FF2B5EF4-FFF2-40B4-BE49-F238E27FC236}">
                <a16:creationId xmlns:a16="http://schemas.microsoft.com/office/drawing/2014/main" id="{DE474141-8F7B-D032-9AAA-A16292FF0C0B}"/>
              </a:ext>
            </a:extLst>
          </p:cNvPr>
          <p:cNvSpPr/>
          <p:nvPr/>
        </p:nvSpPr>
        <p:spPr>
          <a:xfrm>
            <a:off x="-2381" y="1168297"/>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1" name="Retângulo 10">
            <a:extLst>
              <a:ext uri="{FF2B5EF4-FFF2-40B4-BE49-F238E27FC236}">
                <a16:creationId xmlns:a16="http://schemas.microsoft.com/office/drawing/2014/main" id="{BFBD9FC7-31DE-E551-344B-29F317A0895E}"/>
              </a:ext>
            </a:extLst>
          </p:cNvPr>
          <p:cNvSpPr/>
          <p:nvPr/>
        </p:nvSpPr>
        <p:spPr>
          <a:xfrm>
            <a:off x="-2381" y="5861274"/>
            <a:ext cx="12194380" cy="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sp>
        <p:nvSpPr>
          <p:cNvPr id="12" name="Retângulo 11">
            <a:extLst>
              <a:ext uri="{FF2B5EF4-FFF2-40B4-BE49-F238E27FC236}">
                <a16:creationId xmlns:a16="http://schemas.microsoft.com/office/drawing/2014/main" id="{DD15CDBD-8D60-6C49-66D8-8802CE65243C}"/>
              </a:ext>
            </a:extLst>
          </p:cNvPr>
          <p:cNvSpPr/>
          <p:nvPr/>
        </p:nvSpPr>
        <p:spPr>
          <a:xfrm>
            <a:off x="247135" y="5865236"/>
            <a:ext cx="329514" cy="68055"/>
          </a:xfrm>
          <a:prstGeom prst="rect">
            <a:avLst/>
          </a:prstGeom>
          <a:solidFill>
            <a:srgbClr val="0CA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anose="020B0604020202020204" pitchFamily="34" charset="0"/>
            </a:endParaRPr>
          </a:p>
        </p:txBody>
      </p:sp>
      <p:pic>
        <p:nvPicPr>
          <p:cNvPr id="4" name="Picture 3" descr="A picture containing text, businesscard, font, logo&#10;&#10;Description automatically generated">
            <a:extLst>
              <a:ext uri="{FF2B5EF4-FFF2-40B4-BE49-F238E27FC236}">
                <a16:creationId xmlns:a16="http://schemas.microsoft.com/office/drawing/2014/main" id="{599A931A-01B0-23DF-1C93-79EDC82481E0}"/>
              </a:ext>
            </a:extLst>
          </p:cNvPr>
          <p:cNvPicPr>
            <a:picLocks noChangeAspect="1"/>
          </p:cNvPicPr>
          <p:nvPr/>
        </p:nvPicPr>
        <p:blipFill>
          <a:blip r:embed="rId2"/>
          <a:stretch>
            <a:fillRect/>
          </a:stretch>
        </p:blipFill>
        <p:spPr>
          <a:xfrm>
            <a:off x="252268" y="5938501"/>
            <a:ext cx="2144287" cy="837612"/>
          </a:xfrm>
          <a:prstGeom prst="rect">
            <a:avLst/>
          </a:prstGeom>
        </p:spPr>
      </p:pic>
      <p:pic>
        <p:nvPicPr>
          <p:cNvPr id="5" name="Picture 4" descr="A blue circle with white text&#10;&#10;Description automatically generated">
            <a:extLst>
              <a:ext uri="{FF2B5EF4-FFF2-40B4-BE49-F238E27FC236}">
                <a16:creationId xmlns:a16="http://schemas.microsoft.com/office/drawing/2014/main" id="{4445A888-F8D9-30F3-642E-9372AE313D4D}"/>
              </a:ext>
            </a:extLst>
          </p:cNvPr>
          <p:cNvPicPr>
            <a:picLocks noChangeAspect="1"/>
          </p:cNvPicPr>
          <p:nvPr/>
        </p:nvPicPr>
        <p:blipFill>
          <a:blip r:embed="rId3"/>
          <a:stretch>
            <a:fillRect/>
          </a:stretch>
        </p:blipFill>
        <p:spPr>
          <a:xfrm>
            <a:off x="2396555" y="5910626"/>
            <a:ext cx="1056588" cy="956910"/>
          </a:xfrm>
          <a:prstGeom prst="rect">
            <a:avLst/>
          </a:prstGeom>
        </p:spPr>
      </p:pic>
      <p:sp>
        <p:nvSpPr>
          <p:cNvPr id="2" name="Retângulo 43">
            <a:extLst>
              <a:ext uri="{FF2B5EF4-FFF2-40B4-BE49-F238E27FC236}">
                <a16:creationId xmlns:a16="http://schemas.microsoft.com/office/drawing/2014/main" id="{510409D2-88CA-DC27-1F89-7AF41CCDD4D0}"/>
              </a:ext>
            </a:extLst>
          </p:cNvPr>
          <p:cNvSpPr/>
          <p:nvPr/>
        </p:nvSpPr>
        <p:spPr>
          <a:xfrm>
            <a:off x="0" y="-81205"/>
            <a:ext cx="12192000" cy="1175639"/>
          </a:xfrm>
          <a:prstGeom prst="rect">
            <a:avLst/>
          </a:prstGeom>
          <a:solidFill>
            <a:srgbClr val="005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chemeClr val="bg1"/>
                </a:solidFill>
                <a:effectLst/>
                <a:latin typeface="Arial" panose="020B0604020202020204" pitchFamily="34" charset="0"/>
                <a:ea typeface="Times New Roman" panose="02020603050405020304" pitchFamily="18" charset="0"/>
              </a:rPr>
              <a:t>     OTHER RELEVANT IOC EC ITEMS  </a:t>
            </a:r>
          </a:p>
        </p:txBody>
      </p:sp>
      <p:cxnSp>
        <p:nvCxnSpPr>
          <p:cNvPr id="7" name="Straight Connector 6">
            <a:extLst>
              <a:ext uri="{FF2B5EF4-FFF2-40B4-BE49-F238E27FC236}">
                <a16:creationId xmlns:a16="http://schemas.microsoft.com/office/drawing/2014/main" id="{69E880C5-24D9-00FF-E558-0A9BB35FA1B3}"/>
              </a:ext>
            </a:extLst>
          </p:cNvPr>
          <p:cNvCxnSpPr/>
          <p:nvPr/>
        </p:nvCxnSpPr>
        <p:spPr>
          <a:xfrm>
            <a:off x="6096000" y="1371600"/>
            <a:ext cx="0" cy="4318103"/>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F166DDA-0635-83AA-EF32-85D87C64032A}"/>
              </a:ext>
            </a:extLst>
          </p:cNvPr>
          <p:cNvCxnSpPr>
            <a:cxnSpLocks/>
          </p:cNvCxnSpPr>
          <p:nvPr/>
        </p:nvCxnSpPr>
        <p:spPr>
          <a:xfrm>
            <a:off x="247135" y="3554361"/>
            <a:ext cx="11536826" cy="0"/>
          </a:xfrm>
          <a:prstGeom prst="line">
            <a:avLst/>
          </a:prstGeom>
          <a:ln w="127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DE9C55D-29F7-B39C-C7B6-9D974735CD57}"/>
              </a:ext>
            </a:extLst>
          </p:cNvPr>
          <p:cNvSpPr txBox="1"/>
          <p:nvPr/>
        </p:nvSpPr>
        <p:spPr>
          <a:xfrm>
            <a:off x="247135" y="1221361"/>
            <a:ext cx="5711213" cy="2215991"/>
          </a:xfrm>
          <a:prstGeom prst="rect">
            <a:avLst/>
          </a:prstGeom>
          <a:solidFill>
            <a:schemeClr val="accent1">
              <a:lumMod val="20000"/>
              <a:lumOff val="80000"/>
            </a:schemeClr>
          </a:solidFill>
        </p:spPr>
        <p:txBody>
          <a:bodyPr wrap="square" rtlCol="0">
            <a:spAutoFit/>
          </a:bodyPr>
          <a:lstStyle/>
          <a:p>
            <a:r>
              <a:rPr lang="en-FR" sz="2000" b="1"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IOC Wide Strategy </a:t>
            </a:r>
            <a:r>
              <a:rPr lang="en-GB" sz="2000" b="1"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Sustainable Ocean Planning and Management  (SOPM)</a:t>
            </a:r>
          </a:p>
          <a:p>
            <a:pPr marL="285750" indent="-285750">
              <a:buFont typeface="Arial" panose="020B0604020202020204" pitchFamily="34" charset="0"/>
              <a:buChar char="•"/>
            </a:pPr>
            <a:r>
              <a:rPr lang="en-GB" sz="200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Working Group established (MS + Programmes)</a:t>
            </a:r>
          </a:p>
          <a:p>
            <a:pPr marL="285750" indent="-285750">
              <a:buFont typeface="Arial" panose="020B0604020202020204" pitchFamily="34" charset="0"/>
              <a:buChar char="•"/>
            </a:pPr>
            <a:r>
              <a:rPr lang="en-GB" sz="200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Finalise SOPM Strategy and develop implementation plan for Assembly 23 </a:t>
            </a:r>
          </a:p>
          <a:p>
            <a:pPr marL="285750" indent="-285750">
              <a:buFont typeface="Arial" panose="020B0604020202020204" pitchFamily="34" charset="0"/>
              <a:buChar char="•"/>
            </a:pPr>
            <a:endParaRPr lang="en-GB" dirty="0">
              <a:ln w="0"/>
              <a:solidFill>
                <a:schemeClr val="accent1"/>
              </a:solidFill>
              <a:effectLst>
                <a:outerShdw blurRad="38100" dist="25400" dir="5400000" algn="ctr" rotWithShape="0">
                  <a:srgbClr val="6E747A">
                    <a:alpha val="43000"/>
                  </a:srgbClr>
                </a:outerShdw>
              </a:effectLst>
              <a:latin typeface="Helvetica" pitchFamily="2" charset="0"/>
            </a:endParaRPr>
          </a:p>
        </p:txBody>
      </p:sp>
      <p:sp>
        <p:nvSpPr>
          <p:cNvPr id="15" name="TextBox 14">
            <a:extLst>
              <a:ext uri="{FF2B5EF4-FFF2-40B4-BE49-F238E27FC236}">
                <a16:creationId xmlns:a16="http://schemas.microsoft.com/office/drawing/2014/main" id="{16B068DC-A2B9-E4DE-FFF4-D6C16245DD92}"/>
              </a:ext>
            </a:extLst>
          </p:cNvPr>
          <p:cNvSpPr txBox="1"/>
          <p:nvPr/>
        </p:nvSpPr>
        <p:spPr>
          <a:xfrm>
            <a:off x="6300982" y="1266005"/>
            <a:ext cx="4367136" cy="2246769"/>
          </a:xfrm>
          <a:prstGeom prst="rect">
            <a:avLst/>
          </a:prstGeom>
          <a:solidFill>
            <a:schemeClr val="accent1">
              <a:lumMod val="20000"/>
              <a:lumOff val="80000"/>
            </a:schemeClr>
          </a:solidFill>
        </p:spPr>
        <p:txBody>
          <a:bodyPr wrap="square" rtlCol="0">
            <a:spAutoFit/>
          </a:bodyPr>
          <a:lstStyle/>
          <a:p>
            <a:r>
              <a:rPr lang="en-US" sz="2000" b="1"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2nd edition of State of the Ocean Report</a:t>
            </a:r>
          </a:p>
          <a:p>
            <a:endParaRPr lang="en-GB" sz="2000" b="1"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Published in June 24, GEBCO chapter</a:t>
            </a:r>
          </a:p>
          <a:p>
            <a:pPr marL="285750" indent="-285750">
              <a:buFont typeface="Arial" panose="020B0604020202020204" pitchFamily="34" charset="0"/>
              <a:buChar char="•"/>
            </a:pPr>
            <a:r>
              <a:rPr lang="en-GB" sz="2000" dirty="0">
                <a:effectLst/>
                <a:latin typeface="Arial" panose="020B0604020202020204" pitchFamily="34" charset="0"/>
              </a:rPr>
              <a:t>Endorses the continued publication of the </a:t>
            </a:r>
            <a:r>
              <a:rPr lang="en-GB" sz="2000" dirty="0" err="1">
                <a:effectLst/>
                <a:latin typeface="Arial" panose="020B0604020202020204" pitchFamily="34" charset="0"/>
              </a:rPr>
              <a:t>StOR</a:t>
            </a:r>
            <a:endParaRPr lang="en-GB" dirty="0">
              <a:ln w="0"/>
              <a:solidFill>
                <a:schemeClr val="accent1"/>
              </a:solidFill>
              <a:effectLst>
                <a:outerShdw blurRad="38100" dist="25400" dir="5400000" algn="ctr" rotWithShape="0">
                  <a:srgbClr val="6E747A">
                    <a:alpha val="43000"/>
                  </a:srgbClr>
                </a:outerShdw>
              </a:effectLst>
              <a:latin typeface="Helvetica" pitchFamily="2" charset="0"/>
            </a:endParaRPr>
          </a:p>
        </p:txBody>
      </p:sp>
      <p:sp>
        <p:nvSpPr>
          <p:cNvPr id="16" name="TextBox 15">
            <a:extLst>
              <a:ext uri="{FF2B5EF4-FFF2-40B4-BE49-F238E27FC236}">
                <a16:creationId xmlns:a16="http://schemas.microsoft.com/office/drawing/2014/main" id="{25CF2BA3-772E-9618-BA1B-3059F03FEFDA}"/>
              </a:ext>
            </a:extLst>
          </p:cNvPr>
          <p:cNvSpPr txBox="1"/>
          <p:nvPr/>
        </p:nvSpPr>
        <p:spPr>
          <a:xfrm>
            <a:off x="6300982" y="3621878"/>
            <a:ext cx="5891017" cy="2308324"/>
          </a:xfrm>
          <a:prstGeom prst="rect">
            <a:avLst/>
          </a:prstGeom>
          <a:solidFill>
            <a:schemeClr val="accent1">
              <a:lumMod val="20000"/>
              <a:lumOff val="80000"/>
            </a:schemeClr>
          </a:solidFill>
        </p:spPr>
        <p:txBody>
          <a:bodyPr wrap="square" rtlCol="0">
            <a:spAutoFit/>
          </a:bodyPr>
          <a:lstStyle/>
          <a:p>
            <a:r>
              <a:rPr lang="en-GB" sz="1800" b="1" dirty="0">
                <a:solidFill>
                  <a:schemeClr val="tx2"/>
                </a:solidFill>
                <a:effectLst/>
                <a:latin typeface="Arial" panose="020B0604020202020204" pitchFamily="34" charset="0"/>
              </a:rPr>
              <a:t>Ocean Observations in Areas under National Jurisdiction</a:t>
            </a:r>
          </a:p>
          <a:p>
            <a:endParaRPr lang="en-GB" sz="1800" b="1" dirty="0">
              <a:solidFill>
                <a:schemeClr val="tx2"/>
              </a:solidFill>
              <a:effectLst/>
              <a:latin typeface="Arial" panose="020B0604020202020204" pitchFamily="34" charset="0"/>
            </a:endParaRPr>
          </a:p>
          <a:p>
            <a:pPr marL="285750" indent="-285750">
              <a:buFont typeface="Arial" panose="020B0604020202020204" pitchFamily="34" charset="0"/>
              <a:buChar char="•"/>
            </a:pPr>
            <a:r>
              <a:rPr lang="en-GB" dirty="0">
                <a:effectLst/>
                <a:latin typeface="Arial" panose="020B0604020202020204" pitchFamily="34" charset="0"/>
              </a:rPr>
              <a:t>WG established and working </a:t>
            </a:r>
          </a:p>
          <a:p>
            <a:pPr marL="285750" indent="-285750">
              <a:buFont typeface="Arial" panose="020B0604020202020204" pitchFamily="34" charset="0"/>
              <a:buChar char="•"/>
            </a:pPr>
            <a:r>
              <a:rPr lang="en-GB" dirty="0">
                <a:effectLst/>
                <a:latin typeface="Arial" panose="020B0604020202020204" pitchFamily="34" charset="0"/>
              </a:rPr>
              <a:t>MS/Experts </a:t>
            </a:r>
            <a:r>
              <a:rPr lang="en-GB" dirty="0">
                <a:latin typeface="Arial" panose="020B0604020202020204" pitchFamily="34" charset="0"/>
              </a:rPr>
              <a:t>review </a:t>
            </a:r>
            <a:r>
              <a:rPr lang="en-GB" dirty="0">
                <a:effectLst/>
                <a:latin typeface="Arial" panose="020B0604020202020204" pitchFamily="34" charset="0"/>
              </a:rPr>
              <a:t>experiences and challenges, </a:t>
            </a:r>
            <a:r>
              <a:rPr lang="en-GB" dirty="0">
                <a:latin typeface="Arial" panose="020B0604020202020204" pitchFamily="34" charset="0"/>
              </a:rPr>
              <a:t>best practice </a:t>
            </a:r>
            <a:r>
              <a:rPr lang="en-GB" dirty="0">
                <a:effectLst/>
                <a:latin typeface="Arial" panose="020B0604020202020204" pitchFamily="34" charset="0"/>
              </a:rPr>
              <a:t>regarding sustained ocean observations in areas under national jurisdiction</a:t>
            </a:r>
          </a:p>
          <a:p>
            <a:r>
              <a:rPr lang="en-GB" dirty="0">
                <a:effectLst/>
                <a:latin typeface="Arial" panose="020B0604020202020204" pitchFamily="34" charset="0"/>
              </a:rPr>
              <a:t> </a:t>
            </a:r>
          </a:p>
        </p:txBody>
      </p:sp>
      <p:sp>
        <p:nvSpPr>
          <p:cNvPr id="17" name="TextBox 16">
            <a:extLst>
              <a:ext uri="{FF2B5EF4-FFF2-40B4-BE49-F238E27FC236}">
                <a16:creationId xmlns:a16="http://schemas.microsoft.com/office/drawing/2014/main" id="{9D7E816B-3993-74B2-2E28-DD7A8F41B1CA}"/>
              </a:ext>
            </a:extLst>
          </p:cNvPr>
          <p:cNvSpPr txBox="1"/>
          <p:nvPr/>
        </p:nvSpPr>
        <p:spPr>
          <a:xfrm>
            <a:off x="247135" y="3565587"/>
            <a:ext cx="5711213" cy="2308324"/>
          </a:xfrm>
          <a:prstGeom prst="rect">
            <a:avLst/>
          </a:prstGeom>
          <a:solidFill>
            <a:schemeClr val="accent1">
              <a:lumMod val="20000"/>
              <a:lumOff val="80000"/>
            </a:schemeClr>
          </a:solidFill>
        </p:spPr>
        <p:txBody>
          <a:bodyPr wrap="square" rtlCol="0">
            <a:spAutoFit/>
          </a:bodyPr>
          <a:lstStyle/>
          <a:p>
            <a:r>
              <a:rPr lang="en-GB" b="1" dirty="0">
                <a:solidFill>
                  <a:schemeClr val="tx2"/>
                </a:solidFill>
                <a:effectLst/>
                <a:latin typeface="Arial" panose="020B0604020202020204" pitchFamily="34" charset="0"/>
              </a:rPr>
              <a:t>Implementation of the IOC Capacity Development Strategy (2023-2030)</a:t>
            </a:r>
          </a:p>
          <a:p>
            <a:r>
              <a:rPr lang="en-GB" b="1" dirty="0">
                <a:solidFill>
                  <a:schemeClr val="tx2"/>
                </a:solidFill>
                <a:effectLst/>
                <a:latin typeface="Arial" panose="020B0604020202020204" pitchFamily="34" charset="0"/>
              </a:rPr>
              <a:t> </a:t>
            </a:r>
          </a:p>
          <a:p>
            <a:pPr marL="285750" indent="-285750">
              <a:buFont typeface="Arial" panose="020B0604020202020204" pitchFamily="34" charset="0"/>
              <a:buChar char="•"/>
            </a:pPr>
            <a:r>
              <a:rPr lang="en-GB" dirty="0">
                <a:latin typeface="Arial" panose="020B0604020202020204" pitchFamily="34" charset="0"/>
              </a:rPr>
              <a:t>New </a:t>
            </a:r>
            <a:r>
              <a:rPr lang="en-GB" dirty="0">
                <a:effectLst/>
                <a:latin typeface="Arial" panose="020B0604020202020204" pitchFamily="34" charset="0"/>
              </a:rPr>
              <a:t>IOC Group of Experts on Capacity Development (GE-CD) </a:t>
            </a:r>
          </a:p>
          <a:p>
            <a:pPr marL="285750" indent="-285750">
              <a:buFont typeface="Arial" panose="020B0604020202020204" pitchFamily="34" charset="0"/>
              <a:buChar char="•"/>
            </a:pPr>
            <a:r>
              <a:rPr lang="en-GB" dirty="0">
                <a:latin typeface="Arial" panose="020B0604020202020204" pitchFamily="34" charset="0"/>
              </a:rPr>
              <a:t>Assist with assessment of CD needs across the whole of IOC</a:t>
            </a:r>
          </a:p>
          <a:p>
            <a:pPr marL="285750" indent="-285750">
              <a:buFont typeface="Arial" panose="020B0604020202020204" pitchFamily="34" charset="0"/>
              <a:buChar char="•"/>
            </a:pPr>
            <a:r>
              <a:rPr lang="en-GB" dirty="0">
                <a:latin typeface="Arial" panose="020B0604020202020204" pitchFamily="34" charset="0"/>
              </a:rPr>
              <a:t>CD Implementation plan</a:t>
            </a:r>
            <a:endParaRPr lang="en-GB" b="1" dirty="0">
              <a:effectLst/>
              <a:latin typeface="Arial" panose="020B0604020202020204" pitchFamily="34" charset="0"/>
            </a:endParaRPr>
          </a:p>
        </p:txBody>
      </p:sp>
      <p:pic>
        <p:nvPicPr>
          <p:cNvPr id="1026" name="Picture 2" descr="IOC/UNESCO State of the Ocean Report ...">
            <a:extLst>
              <a:ext uri="{FF2B5EF4-FFF2-40B4-BE49-F238E27FC236}">
                <a16:creationId xmlns:a16="http://schemas.microsoft.com/office/drawing/2014/main" id="{EA7B3435-6E2D-978A-394A-1EE8B9761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5773" y="1417802"/>
            <a:ext cx="1365062" cy="194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7320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8827</TotalTime>
  <Words>2240</Words>
  <Application>Microsoft Macintosh PowerPoint</Application>
  <PresentationFormat>Widescreen</PresentationFormat>
  <Paragraphs>203</Paragraphs>
  <Slides>17</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Aptos</vt:lpstr>
      <vt:lpstr>Arial</vt:lpstr>
      <vt:lpstr>Calibri</vt:lpstr>
      <vt:lpstr>Calibri Light</vt:lpstr>
      <vt:lpstr>D-DIN-PRO</vt:lpstr>
      <vt:lpstr>DIN Pro Bold</vt:lpstr>
      <vt:lpstr>DIN Pro Regular</vt:lpstr>
      <vt:lpstr>Helvetica</vt:lpstr>
      <vt:lpstr>Roboto</vt:lpstr>
      <vt:lpstr>Segoe UI Semibold</vt:lpstr>
      <vt:lpstr>Times New Roman</vt:lpstr>
      <vt:lpstr>Wingdings</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Statens Kartverk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Evert Flier</dc:creator>
  <cp:lastModifiedBy>Julian Barbiere</cp:lastModifiedBy>
  <cp:revision>66</cp:revision>
  <dcterms:created xsi:type="dcterms:W3CDTF">2021-05-28T08:51:14Z</dcterms:created>
  <dcterms:modified xsi:type="dcterms:W3CDTF">2024-11-03T01:53:59Z</dcterms:modified>
</cp:coreProperties>
</file>