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3"/>
  </p:notesMasterIdLst>
  <p:sldIdLst>
    <p:sldId id="275" r:id="rId3"/>
    <p:sldId id="276" r:id="rId4"/>
    <p:sldId id="284" r:id="rId5"/>
    <p:sldId id="279" r:id="rId6"/>
    <p:sldId id="281" r:id="rId7"/>
    <p:sldId id="282" r:id="rId8"/>
    <p:sldId id="277" r:id="rId9"/>
    <p:sldId id="285" r:id="rId10"/>
    <p:sldId id="283" r:id="rId11"/>
    <p:sldId id="280" r:id="rId12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00"/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1206" y="-9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6/18/2019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prstClr val="black"/>
                </a:solidFill>
              </a:rPr>
              <a:t>International Hydrographic Organization</a:t>
            </a:r>
            <a:br>
              <a:rPr lang="de-DE" dirty="0" smtClean="0">
                <a:solidFill>
                  <a:prstClr val="black"/>
                </a:solidFill>
              </a:rPr>
            </a:br>
            <a:r>
              <a:rPr lang="de-DE" i="1" dirty="0" smtClean="0">
                <a:solidFill>
                  <a:prstClr val="black"/>
                </a:solidFill>
              </a:rPr>
              <a:t>Organisation Hydrographique Internationale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30263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prstClr val="black"/>
                </a:solidFill>
              </a:rPr>
              <a:t>International Hydrographic Organization</a:t>
            </a:r>
            <a:br>
              <a:rPr lang="de-DE" dirty="0" smtClean="0">
                <a:solidFill>
                  <a:prstClr val="black"/>
                </a:solidFill>
              </a:rPr>
            </a:br>
            <a:r>
              <a:rPr lang="de-DE" i="1" dirty="0" smtClean="0">
                <a:solidFill>
                  <a:prstClr val="black"/>
                </a:solidFill>
              </a:rPr>
              <a:t>Organisation Hydrographique Internationale</a:t>
            </a:r>
            <a:endParaRPr lang="en-US" i="1" dirty="0">
              <a:solidFill>
                <a:prstClr val="black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22080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3539893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737803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537832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880796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712792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79142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434282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19109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64144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508" y="6276122"/>
            <a:ext cx="4114800" cy="365125"/>
          </a:xfr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16508" y="627612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316508" y="627612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DE" dirty="0" smtClean="0">
                <a:solidFill>
                  <a:prstClr val="black"/>
                </a:solidFill>
              </a:rPr>
              <a:t>HCA-15, Niteroi, Brazil, 26 – 28 June 2018</a:t>
            </a:r>
          </a:p>
        </p:txBody>
      </p:sp>
    </p:spTree>
    <p:extLst>
      <p:ext uri="{BB962C8B-B14F-4D97-AF65-F5344CB8AC3E}">
        <p14:creationId xmlns:p14="http://schemas.microsoft.com/office/powerpoint/2010/main" val="295688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2259" y="496742"/>
            <a:ext cx="9144000" cy="784432"/>
          </a:xfrm>
        </p:spPr>
        <p:txBody>
          <a:bodyPr>
            <a:normAutofit/>
          </a:bodyPr>
          <a:lstStyle/>
          <a:p>
            <a:r>
              <a:rPr lang="en-AU" dirty="0" smtClean="0"/>
              <a:t>IHO Hydrographic Commission on Antarctica (HCA)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2254" y="6276122"/>
            <a:ext cx="4827492" cy="365125"/>
          </a:xfrm>
        </p:spPr>
        <p:txBody>
          <a:bodyPr/>
          <a:lstStyle/>
          <a:p>
            <a:pPr algn="ctr"/>
            <a:r>
              <a:rPr lang="de-DE" dirty="0" smtClean="0"/>
              <a:t>HCA-16, </a:t>
            </a:r>
            <a:r>
              <a:rPr lang="de-DE" dirty="0" err="1" smtClean="0"/>
              <a:t>Prague</a:t>
            </a:r>
            <a:r>
              <a:rPr lang="de-DE" dirty="0" smtClean="0"/>
              <a:t>, Czech </a:t>
            </a:r>
            <a:r>
              <a:rPr lang="de-DE" dirty="0" err="1" smtClean="0"/>
              <a:t>Republic</a:t>
            </a:r>
            <a:r>
              <a:rPr lang="de-DE" dirty="0" smtClean="0"/>
              <a:t>, 3-5 </a:t>
            </a:r>
            <a:r>
              <a:rPr lang="de-DE" dirty="0" err="1" smtClean="0"/>
              <a:t>July</a:t>
            </a:r>
            <a:r>
              <a:rPr lang="de-DE" dirty="0" smtClean="0"/>
              <a:t> 2019</a:t>
            </a: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24000" y="2045729"/>
            <a:ext cx="9144000" cy="247248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600" dirty="0" smtClean="0"/>
              <a:t>National Report by </a:t>
            </a:r>
            <a:br>
              <a:rPr lang="en-AU" sz="3600" dirty="0" smtClean="0"/>
            </a:br>
            <a:r>
              <a:rPr lang="en-AU" sz="3600" dirty="0" smtClean="0"/>
              <a:t> </a:t>
            </a:r>
            <a:endParaRPr lang="en-AU" sz="3600" dirty="0"/>
          </a:p>
          <a:p>
            <a:pPr eaLnBrk="1" hangingPunct="1">
              <a:defRPr/>
            </a:pPr>
            <a:r>
              <a:rPr lang="fr-FR" sz="3600" dirty="0" smtClean="0"/>
              <a:t>France</a:t>
            </a:r>
            <a:endParaRPr lang="en-AU" sz="3600" dirty="0"/>
          </a:p>
          <a:p>
            <a:pPr eaLnBrk="1" hangingPunct="1">
              <a:defRPr/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69" y="277815"/>
            <a:ext cx="11041790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Particular Issues that may require HCA Consideration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/>
              <a:t>MSs </a:t>
            </a:r>
            <a:r>
              <a:rPr lang="en-US" dirty="0" smtClean="0"/>
              <a:t>wishing </a:t>
            </a:r>
            <a:r>
              <a:rPr lang="en-US" dirty="0"/>
              <a:t>to exchange with the </a:t>
            </a:r>
            <a:r>
              <a:rPr lang="en-US" dirty="0" err="1"/>
              <a:t>Shom</a:t>
            </a:r>
            <a:r>
              <a:rPr lang="en-US" dirty="0"/>
              <a:t> on METOC support </a:t>
            </a:r>
            <a:r>
              <a:rPr lang="en-US" dirty="0" smtClean="0"/>
              <a:t>for ice navigation, </a:t>
            </a:r>
            <a:r>
              <a:rPr lang="en-US" dirty="0"/>
              <a:t>are </a:t>
            </a:r>
            <a:r>
              <a:rPr lang="en-US" dirty="0" smtClean="0"/>
              <a:t>kindly invited </a:t>
            </a:r>
            <a:r>
              <a:rPr lang="en-US" dirty="0"/>
              <a:t>to contact : </a:t>
            </a:r>
            <a:endParaRPr lang="en-US" dirty="0" smtClean="0"/>
          </a:p>
          <a:p>
            <a:pPr marL="0" indent="0" algn="just">
              <a:buNone/>
              <a:defRPr/>
            </a:pPr>
            <a:r>
              <a:rPr lang="en-US" dirty="0"/>
              <a:t>	</a:t>
            </a:r>
            <a:r>
              <a:rPr lang="en-US" dirty="0" smtClean="0">
                <a:solidFill>
                  <a:srgbClr val="0070C0"/>
                </a:solidFill>
              </a:rPr>
              <a:t>hom-cfud-d@shom.fr</a:t>
            </a:r>
            <a:r>
              <a:rPr lang="en-US" dirty="0" smtClean="0"/>
              <a:t> </a:t>
            </a:r>
            <a:r>
              <a:rPr lang="en-US" dirty="0"/>
              <a:t>&amp; </a:t>
            </a:r>
            <a:r>
              <a:rPr lang="en-US" dirty="0" smtClean="0">
                <a:solidFill>
                  <a:srgbClr val="0070C0"/>
                </a:solidFill>
              </a:rPr>
              <a:t>dmi-rex-d@shom.fr</a:t>
            </a:r>
          </a:p>
          <a:p>
            <a:pPr marL="0" indent="0" algn="just">
              <a:buNone/>
              <a:defRPr/>
            </a:pPr>
            <a:endParaRPr lang="en-US" dirty="0">
              <a:solidFill>
                <a:srgbClr val="0070C0"/>
              </a:solidFill>
            </a:endParaRPr>
          </a:p>
          <a:p>
            <a:pPr algn="just">
              <a:defRPr/>
            </a:pPr>
            <a:r>
              <a:rPr lang="en-US" dirty="0" smtClean="0"/>
              <a:t>Take </a:t>
            </a:r>
            <a:r>
              <a:rPr lang="en-US" dirty="0"/>
              <a:t>note of that report</a:t>
            </a:r>
          </a:p>
          <a:p>
            <a:pPr marL="0" indent="0" algn="just">
              <a:buNone/>
              <a:defRPr/>
            </a:pPr>
            <a:endParaRPr lang="en-GB" sz="2400" b="1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2254" y="6377722"/>
            <a:ext cx="4827492" cy="365125"/>
          </a:xfrm>
        </p:spPr>
        <p:txBody>
          <a:bodyPr/>
          <a:lstStyle/>
          <a:p>
            <a:pPr algn="ctr"/>
            <a:r>
              <a:rPr lang="de-DE" dirty="0" smtClean="0"/>
              <a:t>HCA-16, </a:t>
            </a:r>
            <a:r>
              <a:rPr lang="de-DE" dirty="0" err="1" smtClean="0"/>
              <a:t>Prague</a:t>
            </a:r>
            <a:r>
              <a:rPr lang="de-DE" dirty="0" smtClean="0"/>
              <a:t>, Czech </a:t>
            </a:r>
            <a:r>
              <a:rPr lang="de-DE" dirty="0" err="1" smtClean="0"/>
              <a:t>Republic</a:t>
            </a:r>
            <a:r>
              <a:rPr lang="de-DE" dirty="0" smtClean="0"/>
              <a:t>, 3-5 </a:t>
            </a:r>
            <a:r>
              <a:rPr lang="de-DE" dirty="0" err="1" smtClean="0"/>
              <a:t>July</a:t>
            </a:r>
            <a:r>
              <a:rPr lang="de-DE" dirty="0" smtClean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4491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335"/>
            <a:ext cx="11954212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300" dirty="0" smtClean="0"/>
              <a:t>Survey </a:t>
            </a:r>
            <a:r>
              <a:rPr lang="en-US" sz="3300" dirty="0"/>
              <a:t>and charting progress in Antarctica since </a:t>
            </a:r>
            <a:r>
              <a:rPr lang="en-US" sz="3300" dirty="0" smtClean="0"/>
              <a:t>HCA-15 (June 2018)</a:t>
            </a:r>
            <a:endParaRPr lang="en-AU" sz="33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4699" y="1234440"/>
            <a:ext cx="9058165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/>
              <a:t>N</a:t>
            </a:r>
            <a:r>
              <a:rPr lang="en-AU" dirty="0" smtClean="0"/>
              <a:t>ew charts produced (INT, national, ENC)</a:t>
            </a:r>
          </a:p>
          <a:p>
            <a:pPr marL="0" indent="0">
              <a:buNone/>
              <a:tabLst>
                <a:tab pos="357188" algn="l"/>
              </a:tabLst>
              <a:defRPr/>
            </a:pPr>
            <a:r>
              <a:rPr lang="en-AU" sz="2000" dirty="0" smtClean="0"/>
              <a:t>No new national / INT charts : 7 charts available</a:t>
            </a:r>
            <a:r>
              <a:rPr lang="en-AU" sz="2000" dirty="0"/>
              <a:t>	</a:t>
            </a:r>
            <a:endParaRPr lang="en-AU" sz="2000" dirty="0" smtClean="0"/>
          </a:p>
          <a:p>
            <a:pPr marL="0" indent="0">
              <a:buNone/>
              <a:tabLst>
                <a:tab pos="357188" algn="l"/>
              </a:tabLst>
              <a:defRPr/>
            </a:pPr>
            <a:r>
              <a:rPr lang="en-AU" sz="2000" dirty="0" smtClean="0"/>
              <a:t>No new ENCs produced or planned in the Region M : 7 cells available</a:t>
            </a:r>
          </a:p>
          <a:p>
            <a:pPr marL="0" indent="0">
              <a:buNone/>
              <a:tabLst>
                <a:tab pos="357188" algn="l"/>
              </a:tabLst>
              <a:defRPr/>
            </a:pPr>
            <a:r>
              <a:rPr lang="en-AU" sz="2400" dirty="0"/>
              <a:t>	</a:t>
            </a:r>
            <a:endParaRPr lang="en-AU" sz="2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593" y="2607847"/>
            <a:ext cx="4621618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9970208" y="6140855"/>
            <a:ext cx="16970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 smtClean="0"/>
              <a:t>Source : </a:t>
            </a:r>
            <a:r>
              <a:rPr lang="en-AU" sz="1200" i="1" dirty="0" err="1" smtClean="0"/>
              <a:t>INToGIS</a:t>
            </a:r>
            <a:r>
              <a:rPr lang="en-AU" sz="1200" i="1" dirty="0" smtClean="0"/>
              <a:t> </a:t>
            </a:r>
            <a:r>
              <a:rPr lang="en-AU" sz="1200" i="1" dirty="0" err="1" smtClean="0"/>
              <a:t>vII</a:t>
            </a:r>
            <a:r>
              <a:rPr lang="en-AU" sz="1200" i="1" dirty="0" smtClean="0"/>
              <a:t> Beta</a:t>
            </a:r>
            <a:endParaRPr lang="en-AU" sz="12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7636005" y="2904388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FR275910</a:t>
            </a:r>
            <a:endParaRPr lang="en-AU" sz="1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410948" y="3836303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FR375920</a:t>
            </a:r>
            <a:endParaRPr lang="en-AU" sz="1200" b="1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9105900" y="4013797"/>
            <a:ext cx="2147575" cy="4566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10727538" y="-802811"/>
            <a:ext cx="8210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FR57594B</a:t>
            </a:r>
            <a:endParaRPr lang="en-AU" sz="12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9342393" y="-399035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FR67594A</a:t>
            </a:r>
            <a:endParaRPr lang="en-AU" sz="12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11554904" y="-686194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FR67594A</a:t>
            </a:r>
            <a:endParaRPr lang="en-AU" sz="1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11253475" y="3534711"/>
            <a:ext cx="827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FR475940</a:t>
            </a:r>
          </a:p>
          <a:p>
            <a:r>
              <a:rPr lang="en-AU" sz="1200" b="1" dirty="0" smtClean="0"/>
              <a:t>FR575930</a:t>
            </a:r>
            <a:endParaRPr lang="en-AU" sz="1200" b="1" dirty="0"/>
          </a:p>
          <a:p>
            <a:r>
              <a:rPr lang="en-AU" sz="1200" b="1" dirty="0" smtClean="0"/>
              <a:t>FR57594B</a:t>
            </a:r>
          </a:p>
          <a:p>
            <a:r>
              <a:rPr lang="en-AU" sz="1200" b="1" dirty="0" smtClean="0"/>
              <a:t>FR67593A</a:t>
            </a:r>
          </a:p>
          <a:p>
            <a:r>
              <a:rPr lang="en-AU" sz="1200" b="1" dirty="0" smtClean="0"/>
              <a:t>FR67594A</a:t>
            </a:r>
            <a:endParaRPr lang="en-AU" sz="12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7128868" y="5646953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i="1" dirty="0" smtClean="0"/>
              <a:t>ENCs</a:t>
            </a:r>
            <a:endParaRPr lang="en-AU" sz="2000" b="1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2598408"/>
            <a:ext cx="4882608" cy="35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781377" y="5670054"/>
            <a:ext cx="1514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b="1" i="1" dirty="0" smtClean="0"/>
              <a:t>Paper charts</a:t>
            </a:r>
            <a:endParaRPr lang="en-AU" sz="2000" b="1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1667005" y="2766301"/>
            <a:ext cx="1258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INT901 – FR7591</a:t>
            </a:r>
            <a:endParaRPr lang="en-AU" sz="12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2321744" y="3643112"/>
            <a:ext cx="13372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INT9015 – FR7592</a:t>
            </a:r>
            <a:endParaRPr lang="en-AU" sz="12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5209656" y="3419604"/>
            <a:ext cx="1337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b="1" dirty="0" smtClean="0"/>
              <a:t>INT9016 – FR7594</a:t>
            </a:r>
          </a:p>
          <a:p>
            <a:r>
              <a:rPr lang="en-AU" sz="1200" dirty="0" smtClean="0"/>
              <a:t>(Main &amp; A &amp; B)</a:t>
            </a:r>
          </a:p>
          <a:p>
            <a:r>
              <a:rPr lang="en-AU" sz="1200" b="1" dirty="0" smtClean="0"/>
              <a:t>INT9017 – FR7593</a:t>
            </a:r>
          </a:p>
          <a:p>
            <a:r>
              <a:rPr lang="en-AU" sz="1200" dirty="0" smtClean="0"/>
              <a:t>(Main &amp; A)</a:t>
            </a:r>
            <a:endParaRPr lang="en-AU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377818" y="6051417"/>
            <a:ext cx="1231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i="1" dirty="0" smtClean="0"/>
              <a:t>Source : </a:t>
            </a:r>
            <a:r>
              <a:rPr lang="en-AU" sz="1200" i="1" dirty="0" err="1" smtClean="0"/>
              <a:t>INToGIS</a:t>
            </a:r>
            <a:r>
              <a:rPr lang="en-AU" sz="1200" i="1" dirty="0" smtClean="0"/>
              <a:t> </a:t>
            </a:r>
            <a:endParaRPr lang="en-AU" sz="1200" i="1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3092706" y="3826940"/>
            <a:ext cx="2147575" cy="4566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2254" y="6377722"/>
            <a:ext cx="4827492" cy="365125"/>
          </a:xfrm>
        </p:spPr>
        <p:txBody>
          <a:bodyPr/>
          <a:lstStyle/>
          <a:p>
            <a:pPr algn="ctr"/>
            <a:r>
              <a:rPr lang="de-DE" dirty="0" smtClean="0"/>
              <a:t>HCA-16, </a:t>
            </a:r>
            <a:r>
              <a:rPr lang="de-DE" dirty="0" err="1" smtClean="0"/>
              <a:t>Prague</a:t>
            </a:r>
            <a:r>
              <a:rPr lang="de-DE" dirty="0" smtClean="0"/>
              <a:t>, Czech </a:t>
            </a:r>
            <a:r>
              <a:rPr lang="de-DE" dirty="0" err="1" smtClean="0"/>
              <a:t>Republic</a:t>
            </a:r>
            <a:r>
              <a:rPr lang="de-DE" dirty="0" smtClean="0"/>
              <a:t>, 3-5 </a:t>
            </a:r>
            <a:r>
              <a:rPr lang="de-DE" dirty="0" err="1" smtClean="0"/>
              <a:t>July</a:t>
            </a:r>
            <a:r>
              <a:rPr lang="de-DE" dirty="0" smtClean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74699" y="1600200"/>
            <a:ext cx="10026651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 smtClean="0"/>
              <a:t>New publications</a:t>
            </a:r>
          </a:p>
          <a:p>
            <a:pPr marL="0" indent="0">
              <a:buNone/>
              <a:defRPr/>
            </a:pPr>
            <a:r>
              <a:rPr lang="en-AU" dirty="0"/>
              <a:t>	</a:t>
            </a:r>
            <a:r>
              <a:rPr lang="en-AU" dirty="0" smtClean="0"/>
              <a:t>NTR</a:t>
            </a:r>
            <a:endParaRPr lang="en-AU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AU" dirty="0"/>
              <a:t>A</a:t>
            </a:r>
            <a:r>
              <a:rPr lang="en-AU" dirty="0" smtClean="0"/>
              <a:t>reas surveyed</a:t>
            </a:r>
          </a:p>
          <a:p>
            <a:pPr marL="0" indent="0">
              <a:buNone/>
              <a:defRPr/>
            </a:pPr>
            <a:r>
              <a:rPr lang="en-AU" dirty="0"/>
              <a:t>	</a:t>
            </a:r>
            <a:r>
              <a:rPr lang="en-AU" dirty="0" smtClean="0"/>
              <a:t>NTR</a:t>
            </a:r>
            <a:endParaRPr lang="en-AU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AU" dirty="0"/>
              <a:t>R</a:t>
            </a:r>
            <a:r>
              <a:rPr lang="en-AU" dirty="0" smtClean="0"/>
              <a:t>isk assessment studies </a:t>
            </a:r>
          </a:p>
          <a:p>
            <a:pPr marL="0" indent="0">
              <a:buNone/>
              <a:defRPr/>
            </a:pPr>
            <a:r>
              <a:rPr lang="en-AU" dirty="0">
                <a:solidFill>
                  <a:srgbClr val="FF0000"/>
                </a:solidFill>
              </a:rPr>
              <a:t>	</a:t>
            </a:r>
            <a:r>
              <a:rPr lang="en-AU" dirty="0" smtClean="0"/>
              <a:t>NTR</a:t>
            </a:r>
            <a:endParaRPr lang="en-AU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AU" dirty="0"/>
              <a:t>I</a:t>
            </a:r>
            <a:r>
              <a:rPr lang="en-AU" dirty="0" smtClean="0"/>
              <a:t>mpact of Polar Code on your activities </a:t>
            </a:r>
          </a:p>
          <a:p>
            <a:pPr marL="0" indent="0">
              <a:buNone/>
              <a:defRPr/>
            </a:pPr>
            <a:r>
              <a:rPr lang="en-AU" dirty="0">
                <a:solidFill>
                  <a:srgbClr val="FF0000"/>
                </a:solidFill>
              </a:rPr>
              <a:t>	</a:t>
            </a:r>
            <a:r>
              <a:rPr lang="en-AU" dirty="0" smtClean="0"/>
              <a:t>NTR</a:t>
            </a:r>
            <a:endParaRPr lang="en-AU" dirty="0">
              <a:solidFill>
                <a:srgbClr val="FF0000"/>
              </a:solidFill>
            </a:endParaRPr>
          </a:p>
          <a:p>
            <a:pPr>
              <a:defRPr/>
            </a:pPr>
            <a:endParaRPr lang="en-AU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70335"/>
            <a:ext cx="11954212" cy="60063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300" dirty="0" smtClean="0"/>
              <a:t>Survey </a:t>
            </a:r>
            <a:r>
              <a:rPr lang="en-US" sz="3300" dirty="0"/>
              <a:t>and charting progress in Antarctica since </a:t>
            </a:r>
            <a:r>
              <a:rPr lang="en-US" sz="3300" dirty="0" smtClean="0"/>
              <a:t>HCA-15 (June 2018)</a:t>
            </a:r>
            <a:endParaRPr lang="en-AU" sz="33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2254" y="6377722"/>
            <a:ext cx="4827492" cy="365125"/>
          </a:xfrm>
        </p:spPr>
        <p:txBody>
          <a:bodyPr/>
          <a:lstStyle/>
          <a:p>
            <a:pPr algn="ctr"/>
            <a:r>
              <a:rPr lang="de-DE" dirty="0" smtClean="0"/>
              <a:t>HCA-16, </a:t>
            </a:r>
            <a:r>
              <a:rPr lang="de-DE" dirty="0" err="1" smtClean="0"/>
              <a:t>Prague</a:t>
            </a:r>
            <a:r>
              <a:rPr lang="de-DE" dirty="0" smtClean="0"/>
              <a:t>, Czech </a:t>
            </a:r>
            <a:r>
              <a:rPr lang="de-DE" dirty="0" err="1" smtClean="0"/>
              <a:t>Republic</a:t>
            </a:r>
            <a:r>
              <a:rPr lang="de-DE" dirty="0" smtClean="0"/>
              <a:t>, 3-5 </a:t>
            </a:r>
            <a:r>
              <a:rPr lang="de-DE" dirty="0" err="1" smtClean="0"/>
              <a:t>July</a:t>
            </a:r>
            <a:r>
              <a:rPr lang="de-DE" dirty="0" smtClean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13977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69" y="277815"/>
            <a:ext cx="10181177" cy="6365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Status </a:t>
            </a:r>
            <a:r>
              <a:rPr lang="en-US" dirty="0"/>
              <a:t>of Relations with Other </a:t>
            </a:r>
            <a:r>
              <a:rPr lang="en-US" dirty="0" smtClean="0"/>
              <a:t>Organizations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4700" y="1600200"/>
            <a:ext cx="7180581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dirty="0" smtClean="0"/>
              <a:t>New Polar </a:t>
            </a:r>
            <a:r>
              <a:rPr lang="en-AU" dirty="0"/>
              <a:t>L</a:t>
            </a:r>
            <a:r>
              <a:rPr lang="en-AU" dirty="0" smtClean="0"/>
              <a:t>ogistic and Patrol Vessel </a:t>
            </a:r>
            <a:r>
              <a:rPr lang="en-AU" i="1" dirty="0" err="1" smtClean="0"/>
              <a:t>L’Astrolabe</a:t>
            </a:r>
            <a:endParaRPr lang="en-AU" i="1" dirty="0" smtClean="0"/>
          </a:p>
          <a:p>
            <a:pPr>
              <a:defRPr/>
            </a:pPr>
            <a:r>
              <a:rPr lang="en-US" dirty="0"/>
              <a:t>72 m long, 16m large, 60 </a:t>
            </a:r>
            <a:r>
              <a:rPr lang="en-US" dirty="0" smtClean="0"/>
              <a:t>PX, IB5 Class</a:t>
            </a:r>
          </a:p>
          <a:p>
            <a:pPr>
              <a:defRPr/>
            </a:pPr>
            <a:r>
              <a:rPr lang="en-US" dirty="0" smtClean="0"/>
              <a:t>TAAF, IPEV &amp; </a:t>
            </a:r>
            <a:r>
              <a:rPr lang="en-US" dirty="0" err="1" smtClean="0"/>
              <a:t>MinArm</a:t>
            </a:r>
            <a:r>
              <a:rPr lang="en-US" dirty="0" smtClean="0"/>
              <a:t> partnership</a:t>
            </a:r>
            <a:endParaRPr lang="en-AU" dirty="0" smtClean="0"/>
          </a:p>
          <a:p>
            <a:pPr>
              <a:defRPr/>
            </a:pPr>
            <a:r>
              <a:rPr lang="en-AU" dirty="0" smtClean="0"/>
              <a:t>Operated by French Navy</a:t>
            </a:r>
          </a:p>
          <a:p>
            <a:pPr>
              <a:defRPr/>
            </a:pPr>
            <a:r>
              <a:rPr lang="en-AU" dirty="0"/>
              <a:t>Replaces both NS </a:t>
            </a:r>
            <a:r>
              <a:rPr lang="en-AU" i="1" dirty="0" err="1"/>
              <a:t>Albatros</a:t>
            </a:r>
            <a:r>
              <a:rPr lang="en-AU" dirty="0"/>
              <a:t> and </a:t>
            </a:r>
            <a:r>
              <a:rPr lang="en-AU" dirty="0" smtClean="0"/>
              <a:t>supply </a:t>
            </a:r>
            <a:r>
              <a:rPr lang="en-AU" dirty="0"/>
              <a:t>vessel </a:t>
            </a:r>
            <a:r>
              <a:rPr lang="en-AU" i="1" dirty="0"/>
              <a:t>Astrolabe</a:t>
            </a:r>
            <a:r>
              <a:rPr lang="en-AU" dirty="0"/>
              <a:t> (IPEV</a:t>
            </a:r>
            <a:r>
              <a:rPr lang="en-AU" dirty="0" smtClean="0"/>
              <a:t>).</a:t>
            </a:r>
          </a:p>
          <a:p>
            <a:pPr>
              <a:defRPr/>
            </a:pP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fitted with hydrographic sensors</a:t>
            </a:r>
          </a:p>
          <a:p>
            <a:pPr>
              <a:defRPr/>
            </a:pPr>
            <a:r>
              <a:rPr lang="en-A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 of the METOC support needed for ice navigation</a:t>
            </a:r>
            <a:endParaRPr lang="en-A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Résultat de recherche d'images pour &quot;french polar vesse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1" y="2849277"/>
            <a:ext cx="3997578" cy="299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2254" y="6377722"/>
            <a:ext cx="4827492" cy="365125"/>
          </a:xfrm>
        </p:spPr>
        <p:txBody>
          <a:bodyPr/>
          <a:lstStyle/>
          <a:p>
            <a:pPr algn="ctr"/>
            <a:r>
              <a:rPr lang="de-DE" dirty="0" smtClean="0"/>
              <a:t>HCA-16, </a:t>
            </a:r>
            <a:r>
              <a:rPr lang="de-DE" dirty="0" err="1" smtClean="0"/>
              <a:t>Prague</a:t>
            </a:r>
            <a:r>
              <a:rPr lang="de-DE" dirty="0" smtClean="0"/>
              <a:t>, Czech </a:t>
            </a:r>
            <a:r>
              <a:rPr lang="de-DE" dirty="0" err="1" smtClean="0"/>
              <a:t>Republic</a:t>
            </a:r>
            <a:r>
              <a:rPr lang="de-DE" dirty="0" smtClean="0"/>
              <a:t>, 3-5 </a:t>
            </a:r>
            <a:r>
              <a:rPr lang="de-DE" dirty="0" err="1" smtClean="0"/>
              <a:t>July</a:t>
            </a:r>
            <a:r>
              <a:rPr lang="de-DE" dirty="0" smtClean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9294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69" y="277815"/>
            <a:ext cx="10181177" cy="6365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Status </a:t>
            </a:r>
            <a:r>
              <a:rPr lang="en-US" dirty="0"/>
              <a:t>of Relations with Other </a:t>
            </a:r>
            <a:r>
              <a:rPr lang="en-US" dirty="0" smtClean="0"/>
              <a:t>Organizations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4700" y="1600200"/>
            <a:ext cx="9480924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AU" dirty="0" smtClean="0"/>
              <a:t>FR Tide gauge in Antarctica </a:t>
            </a:r>
            <a:r>
              <a:rPr lang="en-AU" dirty="0"/>
              <a:t>- Dumont </a:t>
            </a:r>
            <a:r>
              <a:rPr lang="en-AU" dirty="0" err="1"/>
              <a:t>d’Urville</a:t>
            </a:r>
            <a:r>
              <a:rPr lang="en-AU" dirty="0"/>
              <a:t> observatory</a:t>
            </a:r>
            <a:endParaRPr lang="en-AU" dirty="0" smtClean="0"/>
          </a:p>
          <a:p>
            <a:pPr>
              <a:defRPr/>
            </a:pPr>
            <a:r>
              <a:rPr lang="en-AU" dirty="0" smtClean="0"/>
              <a:t>ROSAME network</a:t>
            </a:r>
          </a:p>
          <a:p>
            <a:pPr marL="0" indent="0">
              <a:buNone/>
              <a:defRPr/>
            </a:pPr>
            <a:r>
              <a:rPr lang="en-AU" sz="1300" dirty="0" smtClean="0">
                <a:solidFill>
                  <a:srgbClr val="0070C0"/>
                </a:solidFill>
              </a:rPr>
              <a:t>http</a:t>
            </a:r>
            <a:r>
              <a:rPr lang="en-AU" sz="1300" dirty="0">
                <a:solidFill>
                  <a:srgbClr val="0070C0"/>
                </a:solidFill>
              </a:rPr>
              <a:t>://</a:t>
            </a:r>
            <a:r>
              <a:rPr lang="en-AU" sz="1300" dirty="0" smtClean="0">
                <a:solidFill>
                  <a:srgbClr val="0070C0"/>
                </a:solidFill>
              </a:rPr>
              <a:t>www.legos.obs-mip.fr/fr/share/soa/cgi/getobs/v0.2a/index.pl.cgi?contexte=ROSAME&amp;donnees=MRG&amp;suivi=TPS-REEL&amp;env=COTIER</a:t>
            </a:r>
          </a:p>
          <a:p>
            <a:pPr marL="0" indent="0">
              <a:buNone/>
              <a:defRPr/>
            </a:pPr>
            <a:r>
              <a:rPr lang="en-AU" sz="1300" dirty="0">
                <a:solidFill>
                  <a:srgbClr val="0070C0"/>
                </a:solidFill>
              </a:rPr>
              <a:t>http://</a:t>
            </a:r>
            <a:r>
              <a:rPr lang="en-AU" sz="1300" dirty="0" smtClean="0">
                <a:solidFill>
                  <a:srgbClr val="0070C0"/>
                </a:solidFill>
              </a:rPr>
              <a:t>refmar.shom.fr/en/partenaires/producteurs-de-donnees/reseau-maregraphique-rosame</a:t>
            </a:r>
          </a:p>
          <a:p>
            <a:pPr marL="0" indent="0">
              <a:buNone/>
              <a:defRPr/>
            </a:pPr>
            <a:r>
              <a:rPr lang="en-AU" sz="1300" dirty="0">
                <a:solidFill>
                  <a:srgbClr val="0070C0"/>
                </a:solidFill>
              </a:rPr>
              <a:t>https://data.shom.fr/donnees/refmar/108</a:t>
            </a:r>
            <a:endParaRPr lang="en-AU" sz="13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AU" dirty="0"/>
              <a:t>ARGOS real-time transmission </a:t>
            </a:r>
            <a:endParaRPr lang="en-AU" dirty="0" smtClean="0"/>
          </a:p>
          <a:p>
            <a:pPr>
              <a:defRPr/>
            </a:pPr>
            <a:r>
              <a:rPr lang="en-AU" dirty="0" smtClean="0"/>
              <a:t>Observatory </a:t>
            </a:r>
            <a:r>
              <a:rPr lang="en-AU" dirty="0"/>
              <a:t>checked in 2019</a:t>
            </a:r>
            <a:endParaRPr lang="en-AU" dirty="0" smtClean="0"/>
          </a:p>
          <a:p>
            <a:pPr marL="0" indent="0">
              <a:buNone/>
              <a:defRPr/>
            </a:pPr>
            <a:endParaRPr lang="en-AU" dirty="0" smtClean="0"/>
          </a:p>
          <a:p>
            <a:pPr>
              <a:defRPr/>
            </a:pPr>
            <a:endParaRPr lang="en-AU" dirty="0"/>
          </a:p>
        </p:txBody>
      </p:sp>
      <p:pic>
        <p:nvPicPr>
          <p:cNvPr id="8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86" y="3374136"/>
            <a:ext cx="2776930" cy="203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2254" y="6377722"/>
            <a:ext cx="4827492" cy="365125"/>
          </a:xfrm>
        </p:spPr>
        <p:txBody>
          <a:bodyPr/>
          <a:lstStyle/>
          <a:p>
            <a:pPr algn="ctr"/>
            <a:r>
              <a:rPr lang="de-DE" dirty="0" smtClean="0"/>
              <a:t>HCA-16, </a:t>
            </a:r>
            <a:r>
              <a:rPr lang="de-DE" dirty="0" err="1" smtClean="0"/>
              <a:t>Prague</a:t>
            </a:r>
            <a:r>
              <a:rPr lang="de-DE" dirty="0" smtClean="0"/>
              <a:t>, Czech </a:t>
            </a:r>
            <a:r>
              <a:rPr lang="de-DE" dirty="0" err="1" smtClean="0"/>
              <a:t>Republic</a:t>
            </a:r>
            <a:r>
              <a:rPr lang="de-DE" dirty="0" smtClean="0"/>
              <a:t>, 3-5 </a:t>
            </a:r>
            <a:r>
              <a:rPr lang="de-DE" dirty="0" err="1" smtClean="0"/>
              <a:t>July</a:t>
            </a:r>
            <a:r>
              <a:rPr lang="de-DE" dirty="0" smtClean="0"/>
              <a:t> 2019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4479160"/>
            <a:ext cx="2735263" cy="929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80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69" y="277815"/>
            <a:ext cx="10181177" cy="6365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Status </a:t>
            </a:r>
            <a:r>
              <a:rPr lang="en-US" dirty="0"/>
              <a:t>of Relations with Other </a:t>
            </a:r>
            <a:r>
              <a:rPr lang="en-US" dirty="0" smtClean="0"/>
              <a:t>Organizations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4700" y="1600200"/>
            <a:ext cx="9480924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/>
              <a:t>H</a:t>
            </a:r>
            <a:r>
              <a:rPr lang="en-AU" dirty="0" smtClean="0"/>
              <a:t>ydrographic data </a:t>
            </a:r>
            <a:r>
              <a:rPr lang="en-AU" i="1" u="sng" dirty="0" smtClean="0"/>
              <a:t>received</a:t>
            </a:r>
            <a:r>
              <a:rPr lang="en-AU" dirty="0" smtClean="0"/>
              <a:t> from other organizations</a:t>
            </a:r>
          </a:p>
          <a:p>
            <a:pPr marL="0" indent="0">
              <a:buNone/>
              <a:defRPr/>
            </a:pPr>
            <a:r>
              <a:rPr lang="en-AU" dirty="0"/>
              <a:t>	</a:t>
            </a:r>
            <a:r>
              <a:rPr lang="en-AU" dirty="0" smtClean="0"/>
              <a:t>NTR</a:t>
            </a:r>
          </a:p>
          <a:p>
            <a:pPr>
              <a:defRPr/>
            </a:pPr>
            <a:r>
              <a:rPr lang="en-AU" dirty="0"/>
              <a:t>H</a:t>
            </a:r>
            <a:r>
              <a:rPr lang="en-AU" dirty="0" smtClean="0"/>
              <a:t>ydrographic data </a:t>
            </a:r>
            <a:r>
              <a:rPr lang="en-AU" i="1" u="sng" dirty="0" smtClean="0"/>
              <a:t>provided</a:t>
            </a:r>
            <a:r>
              <a:rPr lang="en-AU" dirty="0" smtClean="0"/>
              <a:t> to other primary charting authorities and/or GEBCO</a:t>
            </a:r>
          </a:p>
          <a:p>
            <a:pPr marL="901700" indent="0">
              <a:buNone/>
              <a:defRPr/>
            </a:pPr>
            <a:r>
              <a:rPr lang="en-AU" dirty="0" err="1" smtClean="0"/>
              <a:t>Shom</a:t>
            </a:r>
            <a:r>
              <a:rPr lang="en-AU" dirty="0" smtClean="0"/>
              <a:t> hydrographic data (soundings, DTM) are available under open data licences on </a:t>
            </a:r>
            <a:r>
              <a:rPr lang="en-AU" dirty="0" err="1" smtClean="0"/>
              <a:t>Shom</a:t>
            </a:r>
            <a:r>
              <a:rPr lang="en-AU" dirty="0" smtClean="0"/>
              <a:t> portals : </a:t>
            </a:r>
          </a:p>
          <a:p>
            <a:pPr marL="901700" indent="0">
              <a:buNone/>
              <a:defRPr/>
            </a:pPr>
            <a:r>
              <a:rPr lang="en-A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data.shom.fr</a:t>
            </a:r>
            <a:r>
              <a:rPr lang="en-AU" dirty="0" smtClean="0"/>
              <a:t> &amp; </a:t>
            </a:r>
            <a:r>
              <a:rPr lang="en-AU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diffusion.shom.fr</a:t>
            </a:r>
            <a:r>
              <a:rPr lang="en-AU" dirty="0" smtClean="0"/>
              <a:t> </a:t>
            </a:r>
          </a:p>
          <a:p>
            <a:pPr marL="901700" indent="0">
              <a:buNone/>
              <a:defRPr/>
            </a:pPr>
            <a:r>
              <a:rPr lang="en-AU" sz="2000" dirty="0" smtClean="0"/>
              <a:t>(</a:t>
            </a:r>
            <a:r>
              <a:rPr lang="en-US" sz="2000" dirty="0" smtClean="0"/>
              <a:t>not </a:t>
            </a:r>
            <a:r>
              <a:rPr lang="en-US" sz="2000" dirty="0"/>
              <a:t>yet available however in this </a:t>
            </a:r>
            <a:r>
              <a:rPr lang="en-US" sz="2000" dirty="0" smtClean="0"/>
              <a:t>region)</a:t>
            </a:r>
            <a:endParaRPr lang="en-AU" sz="2000" dirty="0"/>
          </a:p>
          <a:p>
            <a:pPr marL="0" indent="0">
              <a:buNone/>
              <a:defRPr/>
            </a:pPr>
            <a:endParaRPr lang="en-AU" dirty="0" smtClean="0"/>
          </a:p>
          <a:p>
            <a:pPr>
              <a:defRPr/>
            </a:pPr>
            <a:endParaRPr lang="en-A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2254" y="6377722"/>
            <a:ext cx="4827492" cy="365125"/>
          </a:xfrm>
        </p:spPr>
        <p:txBody>
          <a:bodyPr/>
          <a:lstStyle/>
          <a:p>
            <a:pPr algn="ctr"/>
            <a:r>
              <a:rPr lang="de-DE" dirty="0" smtClean="0"/>
              <a:t>HCA-16, </a:t>
            </a:r>
            <a:r>
              <a:rPr lang="de-DE" dirty="0" err="1" smtClean="0"/>
              <a:t>Prague</a:t>
            </a:r>
            <a:r>
              <a:rPr lang="de-DE" dirty="0" smtClean="0"/>
              <a:t>, Czech </a:t>
            </a:r>
            <a:r>
              <a:rPr lang="de-DE" dirty="0" err="1" smtClean="0"/>
              <a:t>Republic</a:t>
            </a:r>
            <a:r>
              <a:rPr lang="de-DE" dirty="0" smtClean="0"/>
              <a:t>, 3-5 </a:t>
            </a:r>
            <a:r>
              <a:rPr lang="de-DE" dirty="0" err="1" smtClean="0"/>
              <a:t>July</a:t>
            </a:r>
            <a:r>
              <a:rPr lang="de-DE" dirty="0" smtClean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7885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Planned Activities </a:t>
            </a:r>
            <a:r>
              <a:rPr lang="en-AU" smtClean="0"/>
              <a:t>for 2019-20</a:t>
            </a:r>
            <a:endParaRPr lang="en-A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74700" y="1600200"/>
            <a:ext cx="100838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dirty="0"/>
              <a:t>N</a:t>
            </a:r>
            <a:r>
              <a:rPr lang="en-AU" dirty="0" smtClean="0"/>
              <a:t>ew charts, new publications</a:t>
            </a:r>
          </a:p>
          <a:p>
            <a:pPr marL="0" indent="0">
              <a:buNone/>
              <a:defRPr/>
            </a:pPr>
            <a:r>
              <a:rPr lang="en-AU" dirty="0"/>
              <a:t>	</a:t>
            </a:r>
            <a:r>
              <a:rPr lang="en-AU" dirty="0" smtClean="0"/>
              <a:t>NTR. </a:t>
            </a:r>
          </a:p>
          <a:p>
            <a:pPr marL="0" indent="0">
              <a:buNone/>
              <a:defRPr/>
            </a:pPr>
            <a:r>
              <a:rPr lang="en-AU" sz="2400" dirty="0"/>
              <a:t>	</a:t>
            </a:r>
            <a:r>
              <a:rPr lang="en-AU" sz="2400" dirty="0" smtClean="0"/>
              <a:t>ENC coverage “achieved” (at least covers the surveyed areas)</a:t>
            </a:r>
          </a:p>
          <a:p>
            <a:pPr marL="0" indent="0">
              <a:buNone/>
              <a:defRPr/>
            </a:pPr>
            <a:endParaRPr lang="en-AU" sz="2400" dirty="0" smtClean="0"/>
          </a:p>
          <a:p>
            <a:pPr>
              <a:defRPr/>
            </a:pPr>
            <a:r>
              <a:rPr lang="en-AU" dirty="0"/>
              <a:t>N</a:t>
            </a:r>
            <a:r>
              <a:rPr lang="en-AU" dirty="0" smtClean="0"/>
              <a:t>ew surveys</a:t>
            </a:r>
          </a:p>
          <a:p>
            <a:pPr marL="0" indent="0">
              <a:buNone/>
              <a:defRPr/>
            </a:pPr>
            <a:r>
              <a:rPr lang="en-AU" dirty="0">
                <a:solidFill>
                  <a:srgbClr val="FF0000"/>
                </a:solidFill>
              </a:rPr>
              <a:t>	</a:t>
            </a:r>
            <a:r>
              <a:rPr lang="en-AU" dirty="0" smtClean="0"/>
              <a:t>Survey </a:t>
            </a:r>
            <a:r>
              <a:rPr lang="en-US" dirty="0" smtClean="0"/>
              <a:t>campaign requested </a:t>
            </a:r>
            <a:r>
              <a:rPr lang="en-US" dirty="0"/>
              <a:t>in 2019-2020 but </a:t>
            </a:r>
            <a:r>
              <a:rPr lang="en-US" dirty="0" smtClean="0"/>
              <a:t>difficult to plan 	due to the lack of </a:t>
            </a:r>
            <a:r>
              <a:rPr lang="en-US" dirty="0"/>
              <a:t>suitable nautical </a:t>
            </a:r>
            <a:r>
              <a:rPr lang="en-US" dirty="0" smtClean="0"/>
              <a:t>assets</a:t>
            </a:r>
            <a:endParaRPr lang="en-AU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2254" y="6377722"/>
            <a:ext cx="4827492" cy="365125"/>
          </a:xfrm>
        </p:spPr>
        <p:txBody>
          <a:bodyPr/>
          <a:lstStyle/>
          <a:p>
            <a:pPr algn="ctr"/>
            <a:r>
              <a:rPr lang="de-DE" dirty="0" smtClean="0"/>
              <a:t>HCA-16, </a:t>
            </a:r>
            <a:r>
              <a:rPr lang="de-DE" dirty="0" err="1" smtClean="0"/>
              <a:t>Prague</a:t>
            </a:r>
            <a:r>
              <a:rPr lang="de-DE" dirty="0" smtClean="0"/>
              <a:t>, Czech </a:t>
            </a:r>
            <a:r>
              <a:rPr lang="de-DE" dirty="0" err="1" smtClean="0"/>
              <a:t>Republic</a:t>
            </a:r>
            <a:r>
              <a:rPr lang="de-DE" dirty="0" smtClean="0"/>
              <a:t>, 3-5 </a:t>
            </a:r>
            <a:r>
              <a:rPr lang="de-DE" dirty="0" err="1" smtClean="0"/>
              <a:t>July</a:t>
            </a:r>
            <a:r>
              <a:rPr lang="de-DE" dirty="0" smtClean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1067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Marine Spatial Data Infrastructure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1218571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Marine archives (charts and surveys) now available on </a:t>
            </a:r>
            <a:r>
              <a:rPr lang="en-US" dirty="0" err="1" smtClean="0"/>
              <a:t>Shom’s</a:t>
            </a:r>
            <a:r>
              <a:rPr lang="en-US" dirty="0"/>
              <a:t> maritime and coastal geographic information </a:t>
            </a:r>
            <a:r>
              <a:rPr lang="en-US" dirty="0" smtClean="0"/>
              <a:t>portal: </a:t>
            </a:r>
            <a:r>
              <a:rPr lang="en-US" dirty="0" smtClean="0">
                <a:solidFill>
                  <a:srgbClr val="0070C0"/>
                </a:solidFill>
              </a:rPr>
              <a:t>data.shom.fr</a:t>
            </a:r>
            <a:endParaRPr lang="en-US" sz="1200" dirty="0"/>
          </a:p>
          <a:p>
            <a:pPr>
              <a:defRPr/>
            </a:pPr>
            <a:r>
              <a:rPr lang="en-US" dirty="0" smtClean="0"/>
              <a:t>Also available through </a:t>
            </a:r>
            <a:r>
              <a:rPr lang="en-US" dirty="0" err="1" smtClean="0"/>
              <a:t>Shom’s</a:t>
            </a:r>
            <a:r>
              <a:rPr lang="en-US" dirty="0" smtClean="0"/>
              <a:t> o</a:t>
            </a:r>
            <a:r>
              <a:rPr lang="en-GB" dirty="0" err="1" smtClean="0"/>
              <a:t>nline</a:t>
            </a:r>
            <a:r>
              <a:rPr lang="en-GB" dirty="0" smtClean="0"/>
              <a:t> distribution portal: </a:t>
            </a:r>
            <a:r>
              <a:rPr lang="en-GB" dirty="0" smtClean="0">
                <a:solidFill>
                  <a:srgbClr val="0070C0"/>
                </a:solidFill>
              </a:rPr>
              <a:t>diffusion.shom.fr</a:t>
            </a:r>
          </a:p>
          <a:p>
            <a:pPr marL="0" indent="0">
              <a:buNone/>
              <a:defRPr/>
            </a:pP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2254" y="6377722"/>
            <a:ext cx="4827492" cy="365125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prstClr val="black"/>
                </a:solidFill>
              </a:rPr>
              <a:t>HCA-16, </a:t>
            </a:r>
            <a:r>
              <a:rPr lang="de-DE" dirty="0" err="1" smtClean="0">
                <a:solidFill>
                  <a:prstClr val="black"/>
                </a:solidFill>
              </a:rPr>
              <a:t>Prague</a:t>
            </a:r>
            <a:r>
              <a:rPr lang="de-DE" dirty="0" smtClean="0">
                <a:solidFill>
                  <a:prstClr val="black"/>
                </a:solidFill>
              </a:rPr>
              <a:t>, Czech </a:t>
            </a:r>
            <a:r>
              <a:rPr lang="de-DE" dirty="0" err="1" smtClean="0">
                <a:solidFill>
                  <a:prstClr val="black"/>
                </a:solidFill>
              </a:rPr>
              <a:t>Republic</a:t>
            </a:r>
            <a:r>
              <a:rPr lang="de-DE" dirty="0" smtClean="0">
                <a:solidFill>
                  <a:prstClr val="black"/>
                </a:solidFill>
              </a:rPr>
              <a:t>, 3-5 </a:t>
            </a:r>
            <a:r>
              <a:rPr lang="de-DE" dirty="0" err="1" smtClean="0">
                <a:solidFill>
                  <a:prstClr val="black"/>
                </a:solidFill>
              </a:rPr>
              <a:t>July</a:t>
            </a:r>
            <a:r>
              <a:rPr lang="de-DE" dirty="0" smtClean="0">
                <a:solidFill>
                  <a:prstClr val="black"/>
                </a:solidFill>
              </a:rPr>
              <a:t> 2019</a:t>
            </a:r>
          </a:p>
        </p:txBody>
      </p:sp>
      <p:pic>
        <p:nvPicPr>
          <p:cNvPr id="1025" name="Picture 1" descr="http://127.0.0.1:49316/service/home/~/?auth=co&amp;id=b3932596-d3ce-452a-8447-ff40f1adbee1:75470&amp;part=2.2&amp;t=15604398328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730" y="2838894"/>
            <a:ext cx="5544876" cy="316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fr-FR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234"/>
          <a:stretch/>
        </p:blipFill>
        <p:spPr bwMode="auto">
          <a:xfrm>
            <a:off x="350439" y="2838894"/>
            <a:ext cx="5877426" cy="316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94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dirty="0" smtClean="0"/>
              <a:t>Marine Spatial Data Infrastructure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err="1" smtClean="0"/>
              <a:t>Shom’s</a:t>
            </a:r>
            <a:r>
              <a:rPr lang="en-US" dirty="0" smtClean="0"/>
              <a:t> portals updated regularly</a:t>
            </a:r>
          </a:p>
          <a:p>
            <a:pPr>
              <a:defRPr/>
            </a:pPr>
            <a:r>
              <a:rPr lang="en-US" dirty="0"/>
              <a:t>Since December 3</a:t>
            </a:r>
            <a:r>
              <a:rPr lang="en-US" baseline="30000" dirty="0"/>
              <a:t>rd</a:t>
            </a:r>
            <a:r>
              <a:rPr lang="en-US" dirty="0"/>
              <a:t> 2017, in accordance with France open data policy, </a:t>
            </a:r>
            <a:r>
              <a:rPr lang="en-US" dirty="0" err="1"/>
              <a:t>Shom</a:t>
            </a:r>
            <a:r>
              <a:rPr lang="en-US" dirty="0"/>
              <a:t> has widely opened up access to its core </a:t>
            </a:r>
            <a:r>
              <a:rPr lang="en-US" dirty="0" smtClean="0"/>
              <a:t>data 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/>
              <a:t>	</a:t>
            </a:r>
            <a:endParaRPr lang="en-GB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43" y="2788539"/>
            <a:ext cx="540067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82254" y="6377722"/>
            <a:ext cx="4827492" cy="365125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prstClr val="black"/>
                </a:solidFill>
              </a:rPr>
              <a:t>HCA-16, </a:t>
            </a:r>
            <a:r>
              <a:rPr lang="de-DE" dirty="0" err="1" smtClean="0">
                <a:solidFill>
                  <a:prstClr val="black"/>
                </a:solidFill>
              </a:rPr>
              <a:t>Prague</a:t>
            </a:r>
            <a:r>
              <a:rPr lang="de-DE" dirty="0" smtClean="0">
                <a:solidFill>
                  <a:prstClr val="black"/>
                </a:solidFill>
              </a:rPr>
              <a:t>, Czech </a:t>
            </a:r>
            <a:r>
              <a:rPr lang="de-DE" dirty="0" err="1" smtClean="0">
                <a:solidFill>
                  <a:prstClr val="black"/>
                </a:solidFill>
              </a:rPr>
              <a:t>Republic</a:t>
            </a:r>
            <a:r>
              <a:rPr lang="de-DE" dirty="0" smtClean="0">
                <a:solidFill>
                  <a:prstClr val="black"/>
                </a:solidFill>
              </a:rPr>
              <a:t>, 3-5 </a:t>
            </a:r>
            <a:r>
              <a:rPr lang="de-DE" dirty="0" err="1" smtClean="0">
                <a:solidFill>
                  <a:prstClr val="black"/>
                </a:solidFill>
              </a:rPr>
              <a:t>July</a:t>
            </a:r>
            <a:r>
              <a:rPr lang="de-DE" dirty="0" smtClean="0">
                <a:solidFill>
                  <a:prstClr val="black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56151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HO presentations template" id="{C657DD33-74A5-46FF-87DC-702489CC64DD}" vid="{C4CF7E2C-A930-4DFE-9432-DAC967E2A5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1457</TotalTime>
  <Words>407</Words>
  <Application>Microsoft Office PowerPoint</Application>
  <PresentationFormat>Personnalisé</PresentationFormat>
  <Paragraphs>91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National Report by    France </vt:lpstr>
      <vt:lpstr>Survey and charting progress in Antarctica since HCA-15 (June 2018)</vt:lpstr>
      <vt:lpstr>Survey and charting progress in Antarctica since HCA-15 (June 2018)</vt:lpstr>
      <vt:lpstr>Status of Relations with Other Organizations</vt:lpstr>
      <vt:lpstr>Status of Relations with Other Organizations</vt:lpstr>
      <vt:lpstr>Status of Relations with Other Organizations</vt:lpstr>
      <vt:lpstr>Planned Activities for 2019-20</vt:lpstr>
      <vt:lpstr>Marine Spatial Data Infrastructure</vt:lpstr>
      <vt:lpstr>Marine Spatial Data Infrastructure</vt:lpstr>
      <vt:lpstr>Particular Issues that may require HCA Consideration</vt:lpstr>
    </vt:vector>
  </TitlesOfParts>
  <Company>IHO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Vincent Lamarre, DMI/REX</cp:lastModifiedBy>
  <cp:revision>94</cp:revision>
  <cp:lastPrinted>2017-10-13T08:19:11Z</cp:lastPrinted>
  <dcterms:created xsi:type="dcterms:W3CDTF">2017-10-09T13:46:17Z</dcterms:created>
  <dcterms:modified xsi:type="dcterms:W3CDTF">2019-06-18T11:10:44Z</dcterms:modified>
</cp:coreProperties>
</file>