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8" r:id="rId2"/>
    <p:sldId id="466" r:id="rId3"/>
    <p:sldId id="465" r:id="rId4"/>
    <p:sldId id="482" r:id="rId5"/>
    <p:sldId id="477" r:id="rId6"/>
    <p:sldId id="468" r:id="rId7"/>
    <p:sldId id="479" r:id="rId8"/>
    <p:sldId id="470" r:id="rId9"/>
    <p:sldId id="471" r:id="rId10"/>
    <p:sldId id="472" r:id="rId11"/>
    <p:sldId id="474" r:id="rId12"/>
    <p:sldId id="476" r:id="rId13"/>
    <p:sldId id="475" r:id="rId14"/>
    <p:sldId id="481" r:id="rId15"/>
  </p:sldIdLst>
  <p:sldSz cx="9144000" cy="6858000" type="screen4x3"/>
  <p:notesSz cx="7077075" cy="9363075"/>
  <p:embeddedFontLst>
    <p:embeddedFont>
      <p:font typeface="Arial Narrow" panose="020B0606020202030204" pitchFamily="3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0FED"/>
    <a:srgbClr val="00FF00"/>
    <a:srgbClr val="FFE9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85083" autoAdjust="0"/>
  </p:normalViewPr>
  <p:slideViewPr>
    <p:cSldViewPr>
      <p:cViewPr varScale="1">
        <p:scale>
          <a:sx n="78" d="100"/>
          <a:sy n="78" d="100"/>
        </p:scale>
        <p:origin x="137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15317116-9CCD-4909-A6D7-5CE95AA649D7}" type="datetimeFigureOut">
              <a:rPr lang="es-CO" smtClean="0"/>
              <a:t>7/06/2019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8A41B2FA-9120-4681-80A7-60E56690D80E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56176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6AB5C-5562-4F3B-8633-E289FE40494F}" type="datetimeFigureOut">
              <a:rPr lang="es-CO" smtClean="0"/>
              <a:t>7/06/2019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9988"/>
            <a:ext cx="4213225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8025" y="4505325"/>
            <a:ext cx="5661025" cy="36877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753BA-2D4B-4C65-A3F4-75968AF09C01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2763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753BA-2D4B-4C65-A3F4-75968AF09C01}" type="slidenum">
              <a:rPr lang="es-CO" smtClean="0"/>
              <a:t>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44131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1455" indent="-6350">
              <a:lnSpc>
                <a:spcPct val="107000"/>
              </a:lnSpc>
              <a:spcAft>
                <a:spcPts val="0"/>
              </a:spcAft>
            </a:pP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Active cooperation in capacity building is in place between SEPRHC, </a:t>
            </a:r>
            <a:r>
              <a:rPr lang="en-GB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SWAtHC</a:t>
            </a: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and MACHC. The projects submitted to the CBSC always consider the participation three Hydrographic Commissions. Spanish speakers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1455" indent="-6350">
              <a:lnSpc>
                <a:spcPct val="107000"/>
              </a:lnSpc>
              <a:spcAft>
                <a:spcPts val="0"/>
              </a:spcAft>
            </a:pP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1455" indent="-6350">
              <a:lnSpc>
                <a:spcPct val="107000"/>
              </a:lnSpc>
              <a:spcAft>
                <a:spcPts val="0"/>
              </a:spcAft>
            </a:pP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Member states are involved with other intergovernmental organizations related to maritime and navigation safety like IOC, IALA,</a:t>
            </a:r>
            <a:r>
              <a:rPr lang="en-GB" sz="1200" baseline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and IMO.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1455" indent="-6350">
              <a:lnSpc>
                <a:spcPct val="107000"/>
              </a:lnSpc>
              <a:spcAft>
                <a:spcPts val="0"/>
              </a:spcAft>
            </a:pP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1455" indent="-6350">
              <a:lnSpc>
                <a:spcPct val="107000"/>
              </a:lnSpc>
              <a:spcAft>
                <a:spcPts val="0"/>
              </a:spcAft>
            </a:pP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Under the agreements between navies there are a lot of cooperation in capacity building among hydrographic services.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1455" indent="-6350">
              <a:lnSpc>
                <a:spcPct val="107000"/>
              </a:lnSpc>
              <a:spcAft>
                <a:spcPts val="0"/>
              </a:spcAft>
            </a:pP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1455" indent="-6350">
              <a:lnSpc>
                <a:spcPct val="107000"/>
              </a:lnSpc>
              <a:spcAft>
                <a:spcPts val="0"/>
              </a:spcAft>
            </a:pP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 particular, Colombia has received assessorial in Antarctic expedition of Ecuador, Peru and Chile.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1455" indent="-6350">
              <a:lnSpc>
                <a:spcPct val="107000"/>
              </a:lnSpc>
              <a:spcAft>
                <a:spcPts val="0"/>
              </a:spcAft>
            </a:pP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1455" indent="-6350">
              <a:lnSpc>
                <a:spcPct val="107000"/>
              </a:lnSpc>
              <a:spcAft>
                <a:spcPts val="0"/>
              </a:spcAft>
            </a:pP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Antarctic Treaty is another organization that the four members state works together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1455" indent="-6350">
              <a:lnSpc>
                <a:spcPct val="107000"/>
              </a:lnSpc>
              <a:spcAft>
                <a:spcPts val="0"/>
              </a:spcAft>
            </a:pP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1455" indent="-6350">
              <a:lnSpc>
                <a:spcPct val="107000"/>
              </a:lnSpc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 the SEPRHC have been adopted one measure when occur natural disasters occur. The HS establish coordination's with other institute of respective government.</a:t>
            </a:r>
          </a:p>
          <a:p>
            <a:pPr marL="211455" indent="-6350">
              <a:lnSpc>
                <a:spcPct val="107000"/>
              </a:lnSpc>
              <a:spcAft>
                <a:spcPts val="0"/>
              </a:spcAft>
            </a:pP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1455" indent="-6350">
              <a:lnSpc>
                <a:spcPct val="107000"/>
              </a:lnSpc>
              <a:spcAft>
                <a:spcPts val="0"/>
              </a:spcAft>
            </a:pP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After XIII SEPRHC, is highlight MS compromise to support Panama. 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753BA-2D4B-4C65-A3F4-75968AF09C01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78559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753BA-2D4B-4C65-A3F4-75968AF09C01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08558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1455" indent="-6350">
              <a:lnSpc>
                <a:spcPct val="107000"/>
              </a:lnSpc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SEPRHC gives thanks to CBSC by the continuous support in Capacity Building. The close relation between MS permit the easy communicates, share the information and work early.</a:t>
            </a:r>
          </a:p>
          <a:p>
            <a:pPr marL="211455" indent="-6350">
              <a:lnSpc>
                <a:spcPct val="107000"/>
              </a:lnSpc>
              <a:spcAft>
                <a:spcPts val="0"/>
              </a:spcAft>
            </a:pP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1455" indent="-6350">
              <a:lnSpc>
                <a:spcPct val="107000"/>
              </a:lnSpc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This cooperation has been critical to promoting an understanding of respective national directions, hydrographic priorities and interests, and resulting opportunities for collaboration and mutual assistance. </a:t>
            </a:r>
          </a:p>
          <a:p>
            <a:pPr algn="ctr"/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753BA-2D4B-4C65-A3F4-75968AF09C01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12998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753BA-2D4B-4C65-A3F4-75968AF09C01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214126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753BA-2D4B-4C65-A3F4-75968AF09C01}" type="slidenum">
              <a:rPr lang="es-CO" smtClean="0"/>
              <a:t>14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51388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(this hydrographic commissions is integrated by 4 member states, it has the privilege to have panama as observer state)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753BA-2D4B-4C65-A3F4-75968AF09C01}" type="slidenum">
              <a:rPr lang="es-CO" smtClean="0"/>
              <a:t>2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84368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Nevertheless, in this region there are more than 8500 KM of Coast, we have more than 71 between terminals and ports and 3 NAVAREAS among other aspects.  In this way and considering the increase of maritime activities in our region, the capacity building program of IHO is a great help to try provide each time better hydrographic products and services.</a:t>
            </a:r>
          </a:p>
          <a:p>
            <a:pPr algn="ctr"/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753BA-2D4B-4C65-A3F4-75968AF09C01}" type="slidenum">
              <a:rPr lang="es-CO" smtClean="0"/>
              <a:t>3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4419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GB" sz="1200" b="0" dirty="0"/>
              <a:t> The control</a:t>
            </a:r>
            <a:r>
              <a:rPr lang="en-GB" sz="1200" b="0" baseline="0" dirty="0"/>
              <a:t> of action of IRCC task are review by video conferences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753BA-2D4B-4C65-A3F4-75968AF09C01}" type="slidenum">
              <a:rPr lang="es-CO" smtClean="0"/>
              <a:t>4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60222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GB" sz="1200" b="0" dirty="0"/>
              <a:t> </a:t>
            </a:r>
            <a:endParaRPr lang="en-US" sz="1200" b="0" dirty="0"/>
          </a:p>
          <a:p>
            <a:pPr algn="just"/>
            <a:r>
              <a:rPr lang="en-GB" sz="1200" b="0" dirty="0"/>
              <a:t>First video conference 26</a:t>
            </a:r>
            <a:r>
              <a:rPr lang="en-GB" sz="1200" b="0" baseline="30000" dirty="0"/>
              <a:t>th</a:t>
            </a:r>
            <a:r>
              <a:rPr lang="en-GB" sz="1200" b="0" dirty="0"/>
              <a:t> February 2018.</a:t>
            </a:r>
            <a:endParaRPr lang="en-US" sz="1200" b="0" dirty="0"/>
          </a:p>
          <a:p>
            <a:pPr algn="just"/>
            <a:r>
              <a:rPr lang="en-GB" sz="1200" b="0" dirty="0"/>
              <a:t> </a:t>
            </a:r>
            <a:endParaRPr lang="en-US" sz="1200" b="0" dirty="0"/>
          </a:p>
          <a:p>
            <a:pPr algn="just"/>
            <a:r>
              <a:rPr lang="en-GB" sz="1200" b="0" dirty="0"/>
              <a:t>Second video conference 3</a:t>
            </a:r>
            <a:r>
              <a:rPr lang="en-GB" sz="1200" b="0" baseline="30000" dirty="0"/>
              <a:t>rd</a:t>
            </a:r>
            <a:r>
              <a:rPr lang="en-GB" sz="1200" b="0" dirty="0"/>
              <a:t> May 2018.</a:t>
            </a:r>
          </a:p>
          <a:p>
            <a:pPr algn="just"/>
            <a:endParaRPr lang="en-GB" sz="1200" b="0" dirty="0"/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dirty="0"/>
              <a:t>Third video conference 26th July 2018.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dirty="0"/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dirty="0"/>
              <a:t>Four video conference 11th November 2018.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dirty="0"/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dirty="0"/>
              <a:t>Five video conference 21th March 2019.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dirty="0"/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dirty="0"/>
          </a:p>
          <a:p>
            <a:pPr algn="just"/>
            <a:endParaRPr lang="en-GB" sz="1200" b="0" dirty="0"/>
          </a:p>
          <a:p>
            <a:pPr algn="ctr"/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753BA-2D4B-4C65-A3F4-75968AF09C01}" type="slidenum">
              <a:rPr lang="es-CO" smtClean="0"/>
              <a:t>5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51193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0" dirty="0"/>
              <a:t>Workshop </a:t>
            </a:r>
            <a:r>
              <a:rPr lang="en-US" sz="1200" b="0" dirty="0"/>
              <a:t>on LIDAR technology and methodology for shallow waters and coastline hydrographic surveys.  Held in Guayaquil</a:t>
            </a:r>
            <a:r>
              <a:rPr lang="en-US" sz="1200" b="0" baseline="0" dirty="0"/>
              <a:t> Ecuador 22 to 26</a:t>
            </a:r>
            <a:r>
              <a:rPr lang="en-US" sz="1200" b="0" baseline="30000" dirty="0"/>
              <a:t>th</a:t>
            </a:r>
            <a:r>
              <a:rPr lang="en-US" sz="1200" b="0" baseline="0" dirty="0"/>
              <a:t> </a:t>
            </a:r>
            <a:r>
              <a:rPr lang="en-US" sz="1200" b="0" dirty="0"/>
              <a:t>October 2018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200" b="0" dirty="0"/>
              <a:t>RHC Disasters. On going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200" b="0" dirty="0"/>
              <a:t>MSDI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753BA-2D4B-4C65-A3F4-75968AF09C01}" type="slidenum">
              <a:rPr lang="es-CO" smtClean="0"/>
              <a:t>6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29627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noProof="0" dirty="0"/>
              <a:t>After</a:t>
            </a:r>
            <a:r>
              <a:rPr lang="es-CO" dirty="0"/>
              <a:t> </a:t>
            </a:r>
            <a:r>
              <a:rPr lang="en-US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es-C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course</a:t>
            </a:r>
            <a:r>
              <a:rPr lang="es-C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DIMAR – ENAP and IALA are </a:t>
            </a:r>
            <a:r>
              <a:rPr lang="en-US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trying</a:t>
            </a:r>
            <a:r>
              <a:rPr lang="es-C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en-US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</a:t>
            </a:r>
            <a:r>
              <a:rPr lang="es-C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CO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</a:t>
            </a:r>
            <a:r>
              <a:rPr lang="es-C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memorándum of </a:t>
            </a:r>
            <a:r>
              <a:rPr lang="es-CO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agreement</a:t>
            </a:r>
            <a:r>
              <a:rPr lang="es-C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s-CO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s-C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ENAP hope to be a </a:t>
            </a:r>
            <a:r>
              <a:rPr lang="en-US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official</a:t>
            </a:r>
            <a:r>
              <a:rPr lang="es-C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Academy</a:t>
            </a:r>
            <a:r>
              <a:rPr lang="es-C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CO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es-C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CO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course</a:t>
            </a:r>
            <a:r>
              <a:rPr lang="es-C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IALA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753BA-2D4B-4C65-A3F4-75968AF09C01}" type="slidenum">
              <a:rPr lang="es-CO" smtClean="0"/>
              <a:t>7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79680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CO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s-CO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Officer</a:t>
            </a:r>
            <a:r>
              <a:rPr lang="es-CO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Gonzalo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Agurto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Barragán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from Peru attend this meeting in name of SEPRHC. Colombia had the intention to attend but internal issues was no possible</a:t>
            </a:r>
            <a:endParaRPr lang="es-CO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753BA-2D4B-4C65-A3F4-75968AF09C01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3934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s-CO" dirty="0" err="1"/>
              <a:t>After</a:t>
            </a:r>
            <a:r>
              <a:rPr lang="es-CO" dirty="0"/>
              <a:t> Meeting IRRC 10, </a:t>
            </a:r>
            <a:r>
              <a:rPr lang="es-CO" dirty="0" err="1"/>
              <a:t>the</a:t>
            </a:r>
            <a:r>
              <a:rPr lang="es-CO" dirty="0"/>
              <a:t> </a:t>
            </a:r>
            <a:r>
              <a:rPr lang="en-US" noProof="0" dirty="0"/>
              <a:t>Commander</a:t>
            </a:r>
            <a:r>
              <a:rPr lang="es-CO" dirty="0"/>
              <a:t> Gustavo </a:t>
            </a:r>
            <a:r>
              <a:rPr lang="es-CO" dirty="0" err="1"/>
              <a:t>Gutierrez</a:t>
            </a:r>
            <a:r>
              <a:rPr lang="es-CO" dirty="0"/>
              <a:t> </a:t>
            </a:r>
            <a:r>
              <a:rPr lang="en-US" noProof="0" dirty="0"/>
              <a:t>wrote</a:t>
            </a:r>
            <a:r>
              <a:rPr lang="es-CO" dirty="0"/>
              <a:t> a </a:t>
            </a:r>
            <a:r>
              <a:rPr lang="en-US" noProof="0" dirty="0"/>
              <a:t>letter</a:t>
            </a:r>
            <a:r>
              <a:rPr lang="es-CO" baseline="0" dirty="0"/>
              <a:t> to </a:t>
            </a:r>
            <a:r>
              <a:rPr lang="es-CO" baseline="0" dirty="0" err="1"/>
              <a:t>members</a:t>
            </a:r>
            <a:r>
              <a:rPr lang="es-CO" baseline="0" dirty="0"/>
              <a:t> </a:t>
            </a:r>
            <a:r>
              <a:rPr lang="es-CO" baseline="0" dirty="0" err="1"/>
              <a:t>states</a:t>
            </a:r>
            <a:r>
              <a:rPr lang="es-CO" baseline="0" dirty="0"/>
              <a:t> </a:t>
            </a:r>
            <a:r>
              <a:rPr lang="es-CO" baseline="0" dirty="0" err="1"/>
              <a:t>about</a:t>
            </a:r>
            <a:r>
              <a:rPr lang="es-CO" baseline="0" dirty="0"/>
              <a:t> </a:t>
            </a:r>
            <a:r>
              <a:rPr lang="es-CO" baseline="0" dirty="0" err="1"/>
              <a:t>this</a:t>
            </a:r>
            <a:r>
              <a:rPr lang="es-CO" baseline="0" dirty="0"/>
              <a:t> </a:t>
            </a:r>
            <a:r>
              <a:rPr lang="es-CO" baseline="0" dirty="0" err="1"/>
              <a:t>actions</a:t>
            </a:r>
            <a:r>
              <a:rPr lang="es-CO" baseline="0" dirty="0"/>
              <a:t>. </a:t>
            </a:r>
            <a:r>
              <a:rPr lang="es-CO" baseline="0" dirty="0" err="1"/>
              <a:t>This</a:t>
            </a:r>
            <a:r>
              <a:rPr lang="es-CO" baseline="0" dirty="0"/>
              <a:t> </a:t>
            </a:r>
            <a:r>
              <a:rPr lang="es-CO" baseline="0" dirty="0" err="1"/>
              <a:t>actions</a:t>
            </a:r>
            <a:r>
              <a:rPr lang="es-CO" baseline="0" dirty="0"/>
              <a:t> </a:t>
            </a:r>
            <a:r>
              <a:rPr lang="es-CO" baseline="0" dirty="0" err="1"/>
              <a:t>was</a:t>
            </a:r>
            <a:r>
              <a:rPr lang="es-CO" baseline="0" dirty="0"/>
              <a:t> </a:t>
            </a:r>
            <a:r>
              <a:rPr lang="es-CO" baseline="0" dirty="0" err="1"/>
              <a:t>treat</a:t>
            </a:r>
            <a:r>
              <a:rPr lang="es-CO" baseline="0" dirty="0"/>
              <a:t> </a:t>
            </a:r>
            <a:r>
              <a:rPr lang="es-CO" baseline="0" dirty="0" err="1"/>
              <a:t>during</a:t>
            </a:r>
            <a:r>
              <a:rPr lang="es-CO" baseline="0" dirty="0"/>
              <a:t> </a:t>
            </a:r>
            <a:r>
              <a:rPr lang="es-CO" baseline="0" dirty="0" err="1"/>
              <a:t>the</a:t>
            </a:r>
            <a:r>
              <a:rPr lang="es-CO" baseline="0" dirty="0"/>
              <a:t> </a:t>
            </a:r>
            <a:r>
              <a:rPr lang="es-CO" baseline="0" dirty="0" err="1"/>
              <a:t>different</a:t>
            </a:r>
            <a:r>
              <a:rPr lang="es-CO" baseline="0" dirty="0"/>
              <a:t> video </a:t>
            </a:r>
            <a:r>
              <a:rPr lang="es-CO" baseline="0" dirty="0" err="1"/>
              <a:t>conferences</a:t>
            </a:r>
            <a:r>
              <a:rPr lang="es-CO" baseline="0" dirty="0"/>
              <a:t> as </a:t>
            </a:r>
            <a:r>
              <a:rPr lang="es-CO" baseline="0" dirty="0" err="1"/>
              <a:t>results</a:t>
            </a:r>
            <a:r>
              <a:rPr lang="es-CO" baseline="0" dirty="0"/>
              <a:t> of </a:t>
            </a:r>
            <a:r>
              <a:rPr lang="es-CO" baseline="0" dirty="0" err="1"/>
              <a:t>this</a:t>
            </a:r>
            <a:r>
              <a:rPr lang="es-CO" baseline="0" dirty="0"/>
              <a:t> </a:t>
            </a:r>
            <a:r>
              <a:rPr lang="es-CO" baseline="0" dirty="0" err="1"/>
              <a:t>effort</a:t>
            </a:r>
            <a:r>
              <a:rPr lang="es-CO" baseline="0" dirty="0"/>
              <a:t>, </a:t>
            </a:r>
            <a:r>
              <a:rPr lang="es-CO" baseline="0" dirty="0" err="1"/>
              <a:t>three</a:t>
            </a:r>
            <a:r>
              <a:rPr lang="es-CO" baseline="0" dirty="0"/>
              <a:t> MS vote in favor. </a:t>
            </a:r>
            <a:r>
              <a:rPr lang="es-CO" baseline="0" dirty="0" err="1"/>
              <a:t>You</a:t>
            </a:r>
            <a:r>
              <a:rPr lang="es-CO" baseline="0" dirty="0"/>
              <a:t> can </a:t>
            </a:r>
            <a:r>
              <a:rPr lang="es-CO" baseline="0" dirty="0" err="1"/>
              <a:t>see</a:t>
            </a:r>
            <a:r>
              <a:rPr lang="es-CO" baseline="0" dirty="0"/>
              <a:t> CL IHO 8/2019.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753BA-2D4B-4C65-A3F4-75968AF09C01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09613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326F6-1134-40E1-A3B4-040A448F20DB}" type="datetimeFigureOut">
              <a:rPr lang="es-CO" smtClean="0"/>
              <a:t>7/06/2019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8903-0417-4945-99B4-2C2D00CBEE1A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3077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326F6-1134-40E1-A3B4-040A448F20DB}" type="datetimeFigureOut">
              <a:rPr lang="es-CO" smtClean="0"/>
              <a:t>7/06/2019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8903-0417-4945-99B4-2C2D00CBEE1A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76456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326F6-1134-40E1-A3B4-040A448F20DB}" type="datetimeFigureOut">
              <a:rPr lang="es-CO" smtClean="0"/>
              <a:t>7/06/2019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8903-0417-4945-99B4-2C2D00CBEE1A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406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326F6-1134-40E1-A3B4-040A448F20DB}" type="datetimeFigureOut">
              <a:rPr lang="es-CO" smtClean="0"/>
              <a:t>7/06/2019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8903-0417-4945-99B4-2C2D00CBEE1A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14572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326F6-1134-40E1-A3B4-040A448F20DB}" type="datetimeFigureOut">
              <a:rPr lang="es-CO" smtClean="0"/>
              <a:t>7/06/2019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8903-0417-4945-99B4-2C2D00CBEE1A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67521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326F6-1134-40E1-A3B4-040A448F20DB}" type="datetimeFigureOut">
              <a:rPr lang="es-CO" smtClean="0"/>
              <a:t>7/06/2019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8903-0417-4945-99B4-2C2D00CBEE1A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701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326F6-1134-40E1-A3B4-040A448F20DB}" type="datetimeFigureOut">
              <a:rPr lang="es-CO" smtClean="0"/>
              <a:t>7/06/2019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8903-0417-4945-99B4-2C2D00CBEE1A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357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326F6-1134-40E1-A3B4-040A448F20DB}" type="datetimeFigureOut">
              <a:rPr lang="es-CO" smtClean="0"/>
              <a:t>7/06/2019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8903-0417-4945-99B4-2C2D00CBEE1A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21613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326F6-1134-40E1-A3B4-040A448F20DB}" type="datetimeFigureOut">
              <a:rPr lang="es-CO" smtClean="0"/>
              <a:t>7/06/2019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8903-0417-4945-99B4-2C2D00CBEE1A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41494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326F6-1134-40E1-A3B4-040A448F20DB}" type="datetimeFigureOut">
              <a:rPr lang="es-CO" smtClean="0"/>
              <a:t>7/06/2019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8903-0417-4945-99B4-2C2D00CBEE1A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0473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326F6-1134-40E1-A3B4-040A448F20DB}" type="datetimeFigureOut">
              <a:rPr lang="es-CO" smtClean="0"/>
              <a:t>7/06/2019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8903-0417-4945-99B4-2C2D00CBEE1A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7468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326F6-1134-40E1-A3B4-040A448F20DB}" type="datetimeFigureOut">
              <a:rPr lang="es-CO" smtClean="0"/>
              <a:t>7/06/2019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48903-0417-4945-99B4-2C2D00CBEE1A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6638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2.jpe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2.jpe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2.jpe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2.jpe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12" Type="http://schemas.microsoft.com/office/2007/relationships/hdphoto" Target="../media/hdphoto2.wdp"/><Relationship Id="rId1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openxmlformats.org/officeDocument/2006/relationships/image" Target="../media/image16.jpeg"/><Relationship Id="rId10" Type="http://schemas.openxmlformats.org/officeDocument/2006/relationships/image" Target="../media/image12.jpeg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1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9.png"/><Relationship Id="rId5" Type="http://schemas.openxmlformats.org/officeDocument/2006/relationships/image" Target="../media/image8.png"/><Relationship Id="rId10" Type="http://schemas.openxmlformats.org/officeDocument/2006/relationships/image" Target="../media/image12.jpe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20.jpeg"/><Relationship Id="rId5" Type="http://schemas.openxmlformats.org/officeDocument/2006/relationships/image" Target="../media/image8.png"/><Relationship Id="rId10" Type="http://schemas.openxmlformats.org/officeDocument/2006/relationships/image" Target="../media/image12.jpe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21.jpeg"/><Relationship Id="rId5" Type="http://schemas.openxmlformats.org/officeDocument/2006/relationships/image" Target="../media/image8.png"/><Relationship Id="rId10" Type="http://schemas.openxmlformats.org/officeDocument/2006/relationships/image" Target="../media/image12.jpe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22.jpeg"/><Relationship Id="rId5" Type="http://schemas.openxmlformats.org/officeDocument/2006/relationships/image" Target="../media/image8.png"/><Relationship Id="rId10" Type="http://schemas.openxmlformats.org/officeDocument/2006/relationships/image" Target="../media/image12.jpe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23.jpeg"/><Relationship Id="rId5" Type="http://schemas.openxmlformats.org/officeDocument/2006/relationships/image" Target="../media/image8.png"/><Relationship Id="rId10" Type="http://schemas.openxmlformats.org/officeDocument/2006/relationships/image" Target="../media/image12.jpe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25.jpeg"/><Relationship Id="rId5" Type="http://schemas.openxmlformats.org/officeDocument/2006/relationships/image" Target="../media/image8.png"/><Relationship Id="rId10" Type="http://schemas.openxmlformats.org/officeDocument/2006/relationships/image" Target="../media/image12.jpe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2.jpe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8864" y="3487115"/>
            <a:ext cx="8229600" cy="1143000"/>
          </a:xfrm>
        </p:spPr>
        <p:txBody>
          <a:bodyPr>
            <a:noAutofit/>
          </a:bodyPr>
          <a:lstStyle/>
          <a:p>
            <a:r>
              <a:rPr lang="en-US" sz="2000" b="1" dirty="0"/>
              <a:t>International Hydrographic Organization</a:t>
            </a:r>
            <a:br>
              <a:rPr lang="en-US" sz="2000" b="1" dirty="0"/>
            </a:br>
            <a:br>
              <a:rPr lang="en-US" sz="2000" b="1" dirty="0"/>
            </a:br>
            <a:r>
              <a:rPr lang="en-US" sz="2000" b="1" dirty="0"/>
              <a:t>Inter Regional Coordination Committee</a:t>
            </a:r>
            <a:br>
              <a:rPr lang="en-US" sz="2000" b="1" dirty="0"/>
            </a:br>
            <a:br>
              <a:rPr lang="en-US" sz="2000" b="1" dirty="0"/>
            </a:br>
            <a:r>
              <a:rPr lang="en-US" sz="3200" b="1" dirty="0"/>
              <a:t>SOUTH EAST PACIFIC REGIONAL HYDROGRAPHIC COMISSION (SEPRHC)</a:t>
            </a:r>
            <a:br>
              <a:rPr lang="en-US" sz="3200" b="1" dirty="0"/>
            </a:br>
            <a:r>
              <a:rPr lang="en-US" sz="3200" b="1" dirty="0">
                <a:solidFill>
                  <a:srgbClr val="0F0FED"/>
                </a:solidFill>
                <a:effectLst>
                  <a:glow rad="63500">
                    <a:schemeClr val="tx1">
                      <a:lumMod val="95000"/>
                      <a:lumOff val="5000"/>
                      <a:alpha val="86000"/>
                    </a:schemeClr>
                  </a:glow>
                </a:effectLst>
              </a:rPr>
              <a:t>REPORT</a:t>
            </a:r>
            <a:br>
              <a:rPr lang="en-US" sz="2000" b="1" dirty="0"/>
            </a:br>
            <a:br>
              <a:rPr lang="en-US" sz="2000" b="1" dirty="0"/>
            </a:b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0573" y="521530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/>
              <a:t>Lieutenant Commander Navy of Colombia</a:t>
            </a:r>
          </a:p>
          <a:p>
            <a:r>
              <a:rPr lang="es-CO" sz="1400" b="1" dirty="0"/>
              <a:t>NATHALIA MARÍA OTALORA MURILLO</a:t>
            </a:r>
            <a:endParaRPr lang="en-US" sz="1400" b="1" dirty="0"/>
          </a:p>
          <a:p>
            <a:r>
              <a:rPr lang="en-US" sz="1400" dirty="0"/>
              <a:t>National Hydrographic Service of Colombia (DIMAR-CIOH)</a:t>
            </a:r>
          </a:p>
          <a:p>
            <a:r>
              <a:rPr lang="en-US" sz="1400" dirty="0"/>
              <a:t>On behalf SEPRHC (chair)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616" y="6184411"/>
            <a:ext cx="8229600" cy="605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1400" dirty="0" err="1"/>
              <a:t>Genoa</a:t>
            </a:r>
            <a:r>
              <a:rPr lang="es-CO" sz="1400" dirty="0"/>
              <a:t>, </a:t>
            </a:r>
            <a:r>
              <a:rPr lang="es-CO" sz="1400" dirty="0" err="1"/>
              <a:t>Italy</a:t>
            </a:r>
            <a:r>
              <a:rPr lang="es-CO" sz="1400" dirty="0"/>
              <a:t> 3- 5 June 2019 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8030C2B6-C431-4F35-AF6E-9BED5C797F2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8604" y="840123"/>
            <a:ext cx="934549" cy="62303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BEF1B417-7C62-4E7B-B5E6-87870779C1C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4941" y="838845"/>
            <a:ext cx="938618" cy="625589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AD755223-EE63-4FBB-B3AC-32BE9708F0D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1980" y="838845"/>
            <a:ext cx="938618" cy="625589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FA6E68B1-919C-44D1-8869-A7595803CA4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7302" y="840123"/>
            <a:ext cx="935484" cy="62303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23B04FC-E0EB-42F6-939E-F0B7B5BF7CD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1746" y="188640"/>
            <a:ext cx="1644601" cy="215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37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id="{7DC0EEF1-D0DB-44CA-8687-C3E00579FF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2312"/>
            <a:ext cx="9144001" cy="5056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4F1436DE-AD63-4293-9EBC-F2CC8AEAD6A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082" y="6345133"/>
            <a:ext cx="503409" cy="503409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E718568-AA21-4F97-9B83-AE35F296BAD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6530" y="6373733"/>
            <a:ext cx="500732" cy="492618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83093A84-5970-46FF-9CF7-4553A7C5FFE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10" y="51317"/>
            <a:ext cx="1554462" cy="2923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AF755FCE-6ACE-4480-B1F8-F0920B78B6A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8710" y="6385592"/>
            <a:ext cx="295309" cy="450722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E1AC6AFD-CF1A-4EF3-829E-BD3AEBE23B1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3177" y="6370191"/>
            <a:ext cx="448796" cy="450722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1581A681-A394-4245-B8D8-437162AF79E6}"/>
              </a:ext>
            </a:extLst>
          </p:cNvPr>
          <p:cNvSpPr txBox="1"/>
          <p:nvPr/>
        </p:nvSpPr>
        <p:spPr>
          <a:xfrm>
            <a:off x="1763688" y="343353"/>
            <a:ext cx="71384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>
                <a:latin typeface="Arial Narrow" panose="020B0606020202030204" pitchFamily="34" charset="0"/>
                <a:cs typeface="Arial" panose="020B0604020202020204" pitchFamily="34" charset="0"/>
              </a:rPr>
              <a:t>VII. </a:t>
            </a:r>
            <a:r>
              <a:rPr lang="en-US" sz="3200" b="1" dirty="0">
                <a:latin typeface="Arial Narrow" panose="020B0606020202030204" pitchFamily="34" charset="0"/>
                <a:cs typeface="Arial" panose="020B0604020202020204" pitchFamily="34" charset="0"/>
              </a:rPr>
              <a:t>SEPRHC cooperation with stakeholders</a:t>
            </a:r>
          </a:p>
        </p:txBody>
      </p:sp>
      <p:pic>
        <p:nvPicPr>
          <p:cNvPr id="1030" name="Picture 6" descr="Related image">
            <a:extLst>
              <a:ext uri="{FF2B5EF4-FFF2-40B4-BE49-F238E27FC236}">
                <a16:creationId xmlns:a16="http://schemas.microsoft.com/office/drawing/2014/main" id="{9ED4E84E-4B09-4ACC-B4AD-F66EC3BA95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63688" y="66244"/>
            <a:ext cx="7380312" cy="262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2 Título"/>
          <p:cNvSpPr txBox="1">
            <a:spLocks/>
          </p:cNvSpPr>
          <p:nvPr/>
        </p:nvSpPr>
        <p:spPr>
          <a:xfrm>
            <a:off x="240057" y="1332566"/>
            <a:ext cx="8578653" cy="24482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342900" lvl="0" indent="-342900" algn="just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b="0" dirty="0"/>
              <a:t>There are active cooperation between SEPRHC, SWAtHC and MACHC.</a:t>
            </a:r>
          </a:p>
          <a:p>
            <a:pPr marL="342900" lvl="0" indent="-342900" algn="just">
              <a:lnSpc>
                <a:spcPts val="4000"/>
              </a:lnSpc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lvl="0" indent="-342900" algn="just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b="0" dirty="0"/>
              <a:t>The relationship among navies is strong a continuous.</a:t>
            </a:r>
          </a:p>
          <a:p>
            <a:pPr marL="342900" lvl="0" indent="-342900" algn="just">
              <a:lnSpc>
                <a:spcPts val="4000"/>
              </a:lnSpc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lvl="0" indent="-342900" algn="just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b="0" dirty="0"/>
              <a:t>The SEPRHC explore more efficient relationship with the some universities in the region to support the CB activities.</a:t>
            </a:r>
          </a:p>
          <a:p>
            <a:pPr marL="342900" lvl="0" indent="-342900" algn="just">
              <a:lnSpc>
                <a:spcPts val="4000"/>
              </a:lnSpc>
              <a:buFont typeface="Arial" panose="020B0604020202020204" pitchFamily="34" charset="0"/>
              <a:buChar char="•"/>
            </a:pPr>
            <a:endParaRPr lang="en-US" altLang="es-CO" b="0" dirty="0"/>
          </a:p>
          <a:p>
            <a:pPr lvl="0" algn="just">
              <a:lnSpc>
                <a:spcPts val="4000"/>
              </a:lnSpc>
            </a:pPr>
            <a:endParaRPr lang="en-US" altLang="es-CO" b="0" dirty="0"/>
          </a:p>
          <a:p>
            <a:pPr algn="just">
              <a:lnSpc>
                <a:spcPts val="4000"/>
              </a:lnSpc>
            </a:pPr>
            <a:endParaRPr lang="en-US" b="0" dirty="0"/>
          </a:p>
          <a:p>
            <a:pPr algn="just">
              <a:lnSpc>
                <a:spcPts val="4000"/>
              </a:lnSpc>
            </a:pPr>
            <a:endParaRPr lang="en-US" b="0" dirty="0"/>
          </a:p>
          <a:p>
            <a:pPr algn="just">
              <a:lnSpc>
                <a:spcPts val="4000"/>
              </a:lnSpc>
            </a:pPr>
            <a:r>
              <a:rPr lang="en-US" b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0974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id="{7DC0EEF1-D0DB-44CA-8687-C3E00579FF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2312"/>
            <a:ext cx="9144001" cy="5056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4F1436DE-AD63-4293-9EBC-F2CC8AEAD6A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082" y="6345133"/>
            <a:ext cx="503409" cy="503409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E718568-AA21-4F97-9B83-AE35F296BAD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6530" y="6373733"/>
            <a:ext cx="500732" cy="492618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83093A84-5970-46FF-9CF7-4553A7C5FFE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10" y="51317"/>
            <a:ext cx="1554462" cy="2923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AF755FCE-6ACE-4480-B1F8-F0920B78B6A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8710" y="6385592"/>
            <a:ext cx="295309" cy="450722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E1AC6AFD-CF1A-4EF3-829E-BD3AEBE23B1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3177" y="6370191"/>
            <a:ext cx="448796" cy="450722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1581A681-A394-4245-B8D8-437162AF79E6}"/>
              </a:ext>
            </a:extLst>
          </p:cNvPr>
          <p:cNvSpPr txBox="1"/>
          <p:nvPr/>
        </p:nvSpPr>
        <p:spPr>
          <a:xfrm>
            <a:off x="1763688" y="343353"/>
            <a:ext cx="27991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>
                <a:latin typeface="Arial Narrow" panose="020B0606020202030204" pitchFamily="34" charset="0"/>
                <a:cs typeface="Arial" panose="020B0604020202020204" pitchFamily="34" charset="0"/>
              </a:rPr>
              <a:t>VII. </a:t>
            </a:r>
            <a:r>
              <a:rPr lang="en-US" sz="3200" b="1" dirty="0">
                <a:latin typeface="Arial Narrow" panose="020B0606020202030204" pitchFamily="34" charset="0"/>
                <a:cs typeface="Arial" panose="020B0604020202020204" pitchFamily="34" charset="0"/>
              </a:rPr>
              <a:t>Conclusions</a:t>
            </a:r>
          </a:p>
        </p:txBody>
      </p:sp>
      <p:pic>
        <p:nvPicPr>
          <p:cNvPr id="1030" name="Picture 6" descr="Related image">
            <a:extLst>
              <a:ext uri="{FF2B5EF4-FFF2-40B4-BE49-F238E27FC236}">
                <a16:creationId xmlns:a16="http://schemas.microsoft.com/office/drawing/2014/main" id="{9ED4E84E-4B09-4ACC-B4AD-F66EC3BA95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63688" y="66244"/>
            <a:ext cx="7380312" cy="262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2 Título"/>
          <p:cNvSpPr txBox="1">
            <a:spLocks/>
          </p:cNvSpPr>
          <p:nvPr/>
        </p:nvSpPr>
        <p:spPr>
          <a:xfrm>
            <a:off x="279257" y="1420754"/>
            <a:ext cx="8567190" cy="10801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b="0" dirty="0"/>
              <a:t>The SEPRHC will continue working in the tasks and commitments signed in the XIII SEPRHC act.  Every two months </a:t>
            </a:r>
            <a:r>
              <a:rPr lang="en-US" altLang="es-CO" b="0" dirty="0">
                <a:solidFill>
                  <a:srgbClr val="212121"/>
                </a:solidFill>
              </a:rPr>
              <a:t>the advances are reviewed through video conferences.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n-US" altLang="es-CO" b="0" dirty="0">
              <a:solidFill>
                <a:srgbClr val="21212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b="0" dirty="0"/>
              <a:t>The Commission continue work in consistency with the IRCC and CBSC work plans</a:t>
            </a:r>
            <a:r>
              <a:rPr lang="en-US" altLang="es-CO" b="0" dirty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altLang="es-CO" b="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altLang="es-CO" b="0" dirty="0"/>
              <a:t>SEPHRC XIV </a:t>
            </a:r>
            <a:r>
              <a:rPr lang="en-US" altLang="es-CO" b="0" dirty="0"/>
              <a:t>will</a:t>
            </a:r>
            <a:r>
              <a:rPr lang="es-CO" altLang="es-CO" b="0" dirty="0"/>
              <a:t> be </a:t>
            </a:r>
            <a:r>
              <a:rPr lang="es-CO" altLang="es-CO" b="0" dirty="0" err="1"/>
              <a:t>the</a:t>
            </a:r>
            <a:r>
              <a:rPr lang="es-CO" altLang="es-CO" b="0" dirty="0"/>
              <a:t> </a:t>
            </a:r>
            <a:r>
              <a:rPr lang="es-CO" altLang="es-CO" b="0" dirty="0" err="1"/>
              <a:t>next</a:t>
            </a:r>
            <a:r>
              <a:rPr lang="es-CO" altLang="es-CO" b="0" dirty="0"/>
              <a:t> </a:t>
            </a:r>
            <a:r>
              <a:rPr lang="es-CO" altLang="es-CO" b="0" dirty="0" err="1"/>
              <a:t>year</a:t>
            </a:r>
            <a:r>
              <a:rPr lang="es-CO" altLang="es-CO" b="0" dirty="0"/>
              <a:t> in Chile. TBD date </a:t>
            </a:r>
            <a:endParaRPr lang="en-US" altLang="es-CO" b="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n-US" altLang="es-CO" b="0" dirty="0"/>
          </a:p>
          <a:p>
            <a:pPr lvl="0" algn="just"/>
            <a:endParaRPr lang="en-US" altLang="es-CO" b="0" dirty="0"/>
          </a:p>
          <a:p>
            <a:pPr algn="just"/>
            <a:endParaRPr lang="en-US" b="0" dirty="0"/>
          </a:p>
          <a:p>
            <a:pPr algn="just"/>
            <a:endParaRPr lang="en-US" b="0" dirty="0"/>
          </a:p>
          <a:p>
            <a:pPr algn="just"/>
            <a:r>
              <a:rPr lang="en-US" b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093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id="{7DC0EEF1-D0DB-44CA-8687-C3E00579FF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2312"/>
            <a:ext cx="9144001" cy="5056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4F1436DE-AD63-4293-9EBC-F2CC8AEAD6A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082" y="6345133"/>
            <a:ext cx="503409" cy="503409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E718568-AA21-4F97-9B83-AE35F296BAD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6530" y="6373733"/>
            <a:ext cx="500732" cy="492618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83093A84-5970-46FF-9CF7-4553A7C5FFE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10" y="51317"/>
            <a:ext cx="1554462" cy="2923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AF755FCE-6ACE-4480-B1F8-F0920B78B6A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8710" y="6385592"/>
            <a:ext cx="295309" cy="450722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E1AC6AFD-CF1A-4EF3-829E-BD3AEBE23B1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3177" y="6370191"/>
            <a:ext cx="448796" cy="450722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1581A681-A394-4245-B8D8-437162AF79E6}"/>
              </a:ext>
            </a:extLst>
          </p:cNvPr>
          <p:cNvSpPr txBox="1"/>
          <p:nvPr/>
        </p:nvSpPr>
        <p:spPr>
          <a:xfrm>
            <a:off x="1763688" y="343353"/>
            <a:ext cx="6380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>
                <a:latin typeface="Arial Narrow" panose="020B0606020202030204" pitchFamily="34" charset="0"/>
                <a:cs typeface="Arial" panose="020B0604020202020204" pitchFamily="34" charset="0"/>
              </a:rPr>
              <a:t>VII. </a:t>
            </a:r>
            <a:r>
              <a:rPr lang="en-US" sz="3200" b="1" dirty="0">
                <a:latin typeface="Arial Narrow" panose="020B0606020202030204" pitchFamily="34" charset="0"/>
                <a:cs typeface="Arial" panose="020B0604020202020204" pitchFamily="34" charset="0"/>
              </a:rPr>
              <a:t>Achievements and lessons learned</a:t>
            </a:r>
          </a:p>
        </p:txBody>
      </p:sp>
      <p:pic>
        <p:nvPicPr>
          <p:cNvPr id="1030" name="Picture 6" descr="Related image">
            <a:extLst>
              <a:ext uri="{FF2B5EF4-FFF2-40B4-BE49-F238E27FC236}">
                <a16:creationId xmlns:a16="http://schemas.microsoft.com/office/drawing/2014/main" id="{9ED4E84E-4B09-4ACC-B4AD-F66EC3BA95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63688" y="66244"/>
            <a:ext cx="7380312" cy="262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2 Título"/>
          <p:cNvSpPr txBox="1">
            <a:spLocks/>
          </p:cNvSpPr>
          <p:nvPr/>
        </p:nvSpPr>
        <p:spPr>
          <a:xfrm>
            <a:off x="301774" y="1412776"/>
            <a:ext cx="8540452" cy="421102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457200" indent="-457200" algn="just">
              <a:lnSpc>
                <a:spcPct val="150000"/>
              </a:lnSpc>
              <a:spcAft>
                <a:spcPts val="1000"/>
              </a:spcAft>
              <a:buFontTx/>
              <a:buChar char="-"/>
            </a:pPr>
            <a:r>
              <a:rPr lang="en-US" b="0" dirty="0"/>
              <a:t>The CB promoted by IHO trough CBSC has been very important for our region.</a:t>
            </a:r>
          </a:p>
          <a:p>
            <a:pPr marL="457200" indent="-457200" algn="just">
              <a:lnSpc>
                <a:spcPct val="150000"/>
              </a:lnSpc>
              <a:spcAft>
                <a:spcPts val="1000"/>
              </a:spcAft>
              <a:buFontTx/>
              <a:buChar char="-"/>
            </a:pPr>
            <a:r>
              <a:rPr lang="en-US" b="0" dirty="0"/>
              <a:t>The cooperation among the navies is excellent.</a:t>
            </a:r>
          </a:p>
          <a:p>
            <a:pPr marL="457200" indent="-457200" algn="just">
              <a:lnSpc>
                <a:spcPct val="150000"/>
              </a:lnSpc>
              <a:spcAft>
                <a:spcPts val="1000"/>
              </a:spcAft>
              <a:buFontTx/>
              <a:buChar char="-"/>
            </a:pPr>
            <a:r>
              <a:rPr lang="en-US" b="0" dirty="0"/>
              <a:t>The need of SEPRHC members states to participate actively in the IHO bodies and WG´s continues to be promoted.</a:t>
            </a:r>
          </a:p>
          <a:p>
            <a:pPr marL="457200" indent="-457200" algn="just">
              <a:lnSpc>
                <a:spcPct val="150000"/>
              </a:lnSpc>
              <a:spcAft>
                <a:spcPts val="1000"/>
              </a:spcAft>
              <a:buFontTx/>
              <a:buChar char="-"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507475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id="{7DC0EEF1-D0DB-44CA-8687-C3E00579FF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2312"/>
            <a:ext cx="9144001" cy="5056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4F1436DE-AD63-4293-9EBC-F2CC8AEAD6A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082" y="6345133"/>
            <a:ext cx="503409" cy="503409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E718568-AA21-4F97-9B83-AE35F296BAD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6530" y="6373733"/>
            <a:ext cx="500732" cy="492618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83093A84-5970-46FF-9CF7-4553A7C5FFE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10" y="51317"/>
            <a:ext cx="1554462" cy="2923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AF755FCE-6ACE-4480-B1F8-F0920B78B6A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8710" y="6385592"/>
            <a:ext cx="295309" cy="450722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E1AC6AFD-CF1A-4EF3-829E-BD3AEBE23B1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3177" y="6370191"/>
            <a:ext cx="448796" cy="450722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1581A681-A394-4245-B8D8-437162AF79E6}"/>
              </a:ext>
            </a:extLst>
          </p:cNvPr>
          <p:cNvSpPr txBox="1"/>
          <p:nvPr/>
        </p:nvSpPr>
        <p:spPr>
          <a:xfrm>
            <a:off x="1763688" y="343353"/>
            <a:ext cx="4882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>
                <a:latin typeface="Arial Narrow" panose="020B0606020202030204" pitchFamily="34" charset="0"/>
                <a:cs typeface="Arial" panose="020B0604020202020204" pitchFamily="34" charset="0"/>
              </a:rPr>
              <a:t>VII. </a:t>
            </a:r>
            <a:r>
              <a:rPr lang="en-US" sz="3200" b="1" dirty="0">
                <a:latin typeface="Arial Narrow" panose="020B0606020202030204" pitchFamily="34" charset="0"/>
                <a:cs typeface="Arial" panose="020B0604020202020204" pitchFamily="34" charset="0"/>
              </a:rPr>
              <a:t>Actions Required of IRCC</a:t>
            </a:r>
          </a:p>
        </p:txBody>
      </p:sp>
      <p:pic>
        <p:nvPicPr>
          <p:cNvPr id="1030" name="Picture 6" descr="Related image">
            <a:extLst>
              <a:ext uri="{FF2B5EF4-FFF2-40B4-BE49-F238E27FC236}">
                <a16:creationId xmlns:a16="http://schemas.microsoft.com/office/drawing/2014/main" id="{9ED4E84E-4B09-4ACC-B4AD-F66EC3BA95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63688" y="66244"/>
            <a:ext cx="7380312" cy="262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2 Título"/>
          <p:cNvSpPr txBox="1">
            <a:spLocks/>
          </p:cNvSpPr>
          <p:nvPr/>
        </p:nvSpPr>
        <p:spPr>
          <a:xfrm>
            <a:off x="842441" y="2253278"/>
            <a:ext cx="7601192" cy="10801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just">
              <a:lnSpc>
                <a:spcPct val="200000"/>
              </a:lnSpc>
            </a:pPr>
            <a:r>
              <a:rPr lang="es-MX" b="0" dirty="0"/>
              <a:t>The IRCC </a:t>
            </a:r>
            <a:r>
              <a:rPr lang="en-US" b="0" dirty="0"/>
              <a:t>is invited </a:t>
            </a:r>
            <a:r>
              <a:rPr lang="es-MX" b="0" dirty="0"/>
              <a:t>to:</a:t>
            </a:r>
          </a:p>
          <a:p>
            <a:pPr algn="just">
              <a:lnSpc>
                <a:spcPct val="200000"/>
              </a:lnSpc>
            </a:pPr>
            <a:r>
              <a:rPr lang="es-MX" b="0" dirty="0"/>
              <a:t>			a. Note </a:t>
            </a:r>
            <a:r>
              <a:rPr lang="en-US" b="0" dirty="0"/>
              <a:t>this report.</a:t>
            </a:r>
          </a:p>
          <a:p>
            <a:pPr algn="just">
              <a:lnSpc>
                <a:spcPct val="200000"/>
              </a:lnSpc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270993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8864" y="3487115"/>
            <a:ext cx="8229600" cy="1143000"/>
          </a:xfrm>
        </p:spPr>
        <p:txBody>
          <a:bodyPr>
            <a:noAutofit/>
          </a:bodyPr>
          <a:lstStyle/>
          <a:p>
            <a:r>
              <a:rPr lang="en-US" sz="2000" b="1" dirty="0"/>
              <a:t>International Hydrographic Organization</a:t>
            </a:r>
            <a:br>
              <a:rPr lang="en-US" sz="2000" b="1" dirty="0"/>
            </a:br>
            <a:br>
              <a:rPr lang="en-US" sz="2000" b="1" dirty="0"/>
            </a:br>
            <a:r>
              <a:rPr lang="en-US" sz="2000" b="1" dirty="0"/>
              <a:t>Inter Regional Coordination Committee</a:t>
            </a:r>
            <a:br>
              <a:rPr lang="en-US" sz="2000" b="1" dirty="0"/>
            </a:br>
            <a:br>
              <a:rPr lang="en-US" sz="2000" b="1" dirty="0"/>
            </a:br>
            <a:r>
              <a:rPr lang="en-US" sz="3200" b="1" dirty="0"/>
              <a:t>SOUTH EAST PACIFIC REGIONAL HYDROGRAPHIC COMISSION (SEPRHC)</a:t>
            </a:r>
            <a:br>
              <a:rPr lang="en-US" sz="3200" b="1" dirty="0"/>
            </a:br>
            <a:r>
              <a:rPr lang="en-US" sz="3200" dirty="0">
                <a:solidFill>
                  <a:srgbClr val="0F0FED"/>
                </a:solidFill>
                <a:effectLst>
                  <a:glow rad="63500">
                    <a:schemeClr val="tx1">
                      <a:lumMod val="95000"/>
                      <a:lumOff val="5000"/>
                      <a:alpha val="86000"/>
                    </a:schemeClr>
                  </a:glow>
                </a:effectLst>
              </a:rPr>
              <a:t>Thanks</a:t>
            </a:r>
            <a:br>
              <a:rPr lang="en-US" sz="2000" b="1" dirty="0"/>
            </a:br>
            <a:br>
              <a:rPr lang="en-US" sz="2000" b="1" dirty="0"/>
            </a:b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0573" y="521530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/>
              <a:t>Lieutenant Commander Navy of Colombia</a:t>
            </a:r>
          </a:p>
          <a:p>
            <a:r>
              <a:rPr lang="es-CO" sz="1400" b="1" dirty="0"/>
              <a:t>NATHALIA MARÍA OTALORA MURILLO</a:t>
            </a:r>
            <a:endParaRPr lang="en-US" sz="1400" b="1" dirty="0"/>
          </a:p>
          <a:p>
            <a:r>
              <a:rPr lang="en-US" sz="1400" dirty="0"/>
              <a:t>National Hydrographic Service of Colombia (DIMAR-CIOH)</a:t>
            </a:r>
          </a:p>
          <a:p>
            <a:r>
              <a:rPr lang="en-US" sz="1400" dirty="0"/>
              <a:t>On behalf SEPRHC (chair)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616" y="6184411"/>
            <a:ext cx="8229600" cy="605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1400" dirty="0" err="1"/>
              <a:t>Genoa</a:t>
            </a:r>
            <a:r>
              <a:rPr lang="es-CO" sz="1400" dirty="0"/>
              <a:t>, </a:t>
            </a:r>
            <a:r>
              <a:rPr lang="es-CO" sz="1400" dirty="0" err="1"/>
              <a:t>Italy</a:t>
            </a:r>
            <a:r>
              <a:rPr lang="es-CO" sz="1400" dirty="0"/>
              <a:t> 3- 5 June 2019 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8030C2B6-C431-4F35-AF6E-9BED5C797F2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8604" y="840123"/>
            <a:ext cx="934549" cy="62303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BEF1B417-7C62-4E7B-B5E6-87870779C1C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4941" y="838845"/>
            <a:ext cx="938618" cy="625589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AD755223-EE63-4FBB-B3AC-32BE9708F0D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1980" y="838845"/>
            <a:ext cx="938618" cy="625589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FA6E68B1-919C-44D1-8869-A7595803CA4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7302" y="840123"/>
            <a:ext cx="935484" cy="62303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23B04FC-E0EB-42F6-939E-F0B7B5BF7CD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1746" y="188640"/>
            <a:ext cx="1644601" cy="215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565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ángulo redondeado 33"/>
          <p:cNvSpPr/>
          <p:nvPr/>
        </p:nvSpPr>
        <p:spPr>
          <a:xfrm>
            <a:off x="6887800" y="4032941"/>
            <a:ext cx="1281922" cy="17002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1" name="Rectángulo redondeado 30"/>
          <p:cNvSpPr/>
          <p:nvPr/>
        </p:nvSpPr>
        <p:spPr>
          <a:xfrm>
            <a:off x="880645" y="4055052"/>
            <a:ext cx="1281922" cy="17002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" name="Rectángulo redondeado 5"/>
          <p:cNvSpPr/>
          <p:nvPr/>
        </p:nvSpPr>
        <p:spPr>
          <a:xfrm>
            <a:off x="6853643" y="1944977"/>
            <a:ext cx="1281922" cy="17002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7DC0EEF1-D0DB-44CA-8687-C3E00579FF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2312"/>
            <a:ext cx="9144001" cy="5056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4F1436DE-AD63-4293-9EBC-F2CC8AEAD6A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082" y="6345133"/>
            <a:ext cx="503409" cy="503409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E718568-AA21-4F97-9B83-AE35F296BAD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6530" y="6373733"/>
            <a:ext cx="500732" cy="492618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83093A84-5970-46FF-9CF7-4553A7C5FFE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10" y="51317"/>
            <a:ext cx="1554462" cy="2923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AF755FCE-6ACE-4480-B1F8-F0920B78B6A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8710" y="6385592"/>
            <a:ext cx="295309" cy="450722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E1AC6AFD-CF1A-4EF3-829E-BD3AEBE23B1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3177" y="6370191"/>
            <a:ext cx="448796" cy="450722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1581A681-A394-4245-B8D8-437162AF79E6}"/>
              </a:ext>
            </a:extLst>
          </p:cNvPr>
          <p:cNvSpPr txBox="1"/>
          <p:nvPr/>
        </p:nvSpPr>
        <p:spPr>
          <a:xfrm>
            <a:off x="1640235" y="348617"/>
            <a:ext cx="24465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>
                <a:latin typeface="Arial Narrow" panose="020B0606020202030204" pitchFamily="34" charset="0"/>
                <a:cs typeface="Arial" panose="020B0604020202020204" pitchFamily="34" charset="0"/>
              </a:rPr>
              <a:t>I. </a:t>
            </a:r>
            <a:r>
              <a:rPr lang="en-GB" sz="3200" b="1" dirty="0">
                <a:latin typeface="Arial Narrow" panose="020B0606020202030204" pitchFamily="34" charset="0"/>
                <a:cs typeface="Arial" panose="020B0604020202020204" pitchFamily="34" charset="0"/>
              </a:rPr>
              <a:t>Membership</a:t>
            </a:r>
          </a:p>
        </p:txBody>
      </p:sp>
      <p:pic>
        <p:nvPicPr>
          <p:cNvPr id="1030" name="Picture 6" descr="Related image">
            <a:extLst>
              <a:ext uri="{FF2B5EF4-FFF2-40B4-BE49-F238E27FC236}">
                <a16:creationId xmlns:a16="http://schemas.microsoft.com/office/drawing/2014/main" id="{9ED4E84E-4B09-4ACC-B4AD-F66EC3BA95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63688" y="66244"/>
            <a:ext cx="7380312" cy="262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Marcador de contenido 5"/>
          <p:cNvPicPr>
            <a:picLocks noGrp="1" noChangeAspect="1"/>
          </p:cNvPicPr>
          <p:nvPr>
            <p:ph sz="quarter" idx="10"/>
          </p:nvPr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0317" t="1826" r="25832" b="1392"/>
          <a:stretch/>
        </p:blipFill>
        <p:spPr>
          <a:xfrm>
            <a:off x="2502400" y="1935591"/>
            <a:ext cx="3765194" cy="4104456"/>
          </a:xfrm>
        </p:spPr>
      </p:pic>
      <p:sp>
        <p:nvSpPr>
          <p:cNvPr id="2" name="Rectángulo 1"/>
          <p:cNvSpPr/>
          <p:nvPr/>
        </p:nvSpPr>
        <p:spPr>
          <a:xfrm>
            <a:off x="2801008" y="1935591"/>
            <a:ext cx="3384376" cy="39970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cxnSp>
        <p:nvCxnSpPr>
          <p:cNvPr id="4" name="Conector recto de flecha 3"/>
          <p:cNvCxnSpPr/>
          <p:nvPr/>
        </p:nvCxnSpPr>
        <p:spPr>
          <a:xfrm>
            <a:off x="4207824" y="2663253"/>
            <a:ext cx="2563609" cy="9385"/>
          </a:xfrm>
          <a:prstGeom prst="straightConnector1">
            <a:avLst/>
          </a:prstGeom>
          <a:ln>
            <a:solidFill>
              <a:srgbClr val="0F0F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n 14">
            <a:extLst>
              <a:ext uri="{FF2B5EF4-FFF2-40B4-BE49-F238E27FC236}">
                <a16:creationId xmlns:a16="http://schemas.microsoft.com/office/drawing/2014/main" id="{DFDF3E2D-1D7E-4B26-865D-BADE56D7D366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3349" y="2337675"/>
            <a:ext cx="1055349" cy="1038248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6874082" y="1935591"/>
            <a:ext cx="1241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 </a:t>
            </a:r>
            <a:r>
              <a:rPr lang="en-US" sz="2000" dirty="0"/>
              <a:t>Colombia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7019542" y="3204946"/>
            <a:ext cx="982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 </a:t>
            </a:r>
            <a:r>
              <a:rPr lang="en-US" sz="2000" dirty="0"/>
              <a:t>DIMAR</a:t>
            </a:r>
          </a:p>
        </p:txBody>
      </p:sp>
      <p:cxnSp>
        <p:nvCxnSpPr>
          <p:cNvPr id="21" name="Conector recto de flecha 20"/>
          <p:cNvCxnSpPr/>
          <p:nvPr/>
        </p:nvCxnSpPr>
        <p:spPr>
          <a:xfrm flipH="1" flipV="1">
            <a:off x="2263795" y="2672122"/>
            <a:ext cx="1615604" cy="232258"/>
          </a:xfrm>
          <a:prstGeom prst="straightConnector1">
            <a:avLst/>
          </a:prstGeom>
          <a:ln>
            <a:solidFill>
              <a:srgbClr val="0F0F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ángulo redondeado 23"/>
          <p:cNvSpPr/>
          <p:nvPr/>
        </p:nvSpPr>
        <p:spPr>
          <a:xfrm>
            <a:off x="832569" y="1935591"/>
            <a:ext cx="1281922" cy="17002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B7528769-A922-46AA-8FDC-9E96459E215D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4792" y="2246959"/>
            <a:ext cx="1077476" cy="1077476"/>
          </a:xfrm>
          <a:prstGeom prst="rect">
            <a:avLst/>
          </a:prstGeom>
        </p:spPr>
      </p:pic>
      <p:sp>
        <p:nvSpPr>
          <p:cNvPr id="27" name="CuadroTexto 26"/>
          <p:cNvSpPr txBox="1"/>
          <p:nvPr/>
        </p:nvSpPr>
        <p:spPr>
          <a:xfrm>
            <a:off x="886280" y="1860443"/>
            <a:ext cx="110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 </a:t>
            </a:r>
            <a:r>
              <a:rPr lang="en-US" sz="2000" dirty="0"/>
              <a:t>Ecuador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934792" y="3204946"/>
            <a:ext cx="1077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 </a:t>
            </a:r>
            <a:r>
              <a:rPr lang="en-US" sz="2000" dirty="0"/>
              <a:t>INOCAR</a:t>
            </a: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AE3E8918-D2BC-4696-8033-3198873CEAAC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1495" y="4440455"/>
            <a:ext cx="600222" cy="991022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7800" y="4203939"/>
            <a:ext cx="1332798" cy="1332798"/>
          </a:xfrm>
          <a:prstGeom prst="rect">
            <a:avLst/>
          </a:prstGeom>
        </p:spPr>
      </p:pic>
      <p:sp>
        <p:nvSpPr>
          <p:cNvPr id="35" name="CuadroTexto 34"/>
          <p:cNvSpPr txBox="1"/>
          <p:nvPr/>
        </p:nvSpPr>
        <p:spPr>
          <a:xfrm>
            <a:off x="7137281" y="3934109"/>
            <a:ext cx="771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 </a:t>
            </a:r>
            <a:r>
              <a:rPr lang="en-US" sz="2000" dirty="0"/>
              <a:t>Chile</a:t>
            </a:r>
          </a:p>
        </p:txBody>
      </p:sp>
      <p:sp>
        <p:nvSpPr>
          <p:cNvPr id="36" name="CuadroTexto 35"/>
          <p:cNvSpPr txBox="1"/>
          <p:nvPr/>
        </p:nvSpPr>
        <p:spPr>
          <a:xfrm>
            <a:off x="7086707" y="5344901"/>
            <a:ext cx="84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 </a:t>
            </a:r>
            <a:r>
              <a:rPr lang="en-US" sz="2000" dirty="0"/>
              <a:t>SHOA</a:t>
            </a:r>
          </a:p>
        </p:txBody>
      </p:sp>
      <p:sp>
        <p:nvSpPr>
          <p:cNvPr id="37" name="CuadroTexto 36"/>
          <p:cNvSpPr txBox="1"/>
          <p:nvPr/>
        </p:nvSpPr>
        <p:spPr>
          <a:xfrm>
            <a:off x="1135316" y="5344901"/>
            <a:ext cx="736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 </a:t>
            </a:r>
            <a:r>
              <a:rPr lang="en-US" sz="2000" dirty="0"/>
              <a:t>DHN</a:t>
            </a:r>
          </a:p>
        </p:txBody>
      </p:sp>
      <p:sp>
        <p:nvSpPr>
          <p:cNvPr id="38" name="CuadroTexto 37"/>
          <p:cNvSpPr txBox="1"/>
          <p:nvPr/>
        </p:nvSpPr>
        <p:spPr>
          <a:xfrm>
            <a:off x="1095241" y="4041018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 </a:t>
            </a:r>
            <a:r>
              <a:rPr lang="en-US" sz="2000" dirty="0"/>
              <a:t>PERU</a:t>
            </a:r>
          </a:p>
        </p:txBody>
      </p:sp>
      <p:cxnSp>
        <p:nvCxnSpPr>
          <p:cNvPr id="39" name="Conector recto de flecha 38"/>
          <p:cNvCxnSpPr/>
          <p:nvPr/>
        </p:nvCxnSpPr>
        <p:spPr>
          <a:xfrm flipH="1">
            <a:off x="2310877" y="3435778"/>
            <a:ext cx="1753118" cy="1286536"/>
          </a:xfrm>
          <a:prstGeom prst="straightConnector1">
            <a:avLst/>
          </a:prstGeom>
          <a:ln>
            <a:solidFill>
              <a:srgbClr val="0F0F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de flecha 39"/>
          <p:cNvCxnSpPr/>
          <p:nvPr/>
        </p:nvCxnSpPr>
        <p:spPr>
          <a:xfrm>
            <a:off x="4210359" y="4915634"/>
            <a:ext cx="2563609" cy="9385"/>
          </a:xfrm>
          <a:prstGeom prst="straightConnector1">
            <a:avLst/>
          </a:prstGeom>
          <a:ln>
            <a:solidFill>
              <a:srgbClr val="0F0F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Imagen 40"/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5320" y="724012"/>
            <a:ext cx="987757" cy="1080120"/>
          </a:xfrm>
          <a:prstGeom prst="rect">
            <a:avLst/>
          </a:prstGeom>
        </p:spPr>
      </p:pic>
      <p:cxnSp>
        <p:nvCxnSpPr>
          <p:cNvPr id="14" name="Conector recto de flecha 13"/>
          <p:cNvCxnSpPr/>
          <p:nvPr/>
        </p:nvCxnSpPr>
        <p:spPr>
          <a:xfrm flipV="1">
            <a:off x="3879399" y="1491354"/>
            <a:ext cx="1315921" cy="770344"/>
          </a:xfrm>
          <a:prstGeom prst="straightConnector1">
            <a:avLst/>
          </a:prstGeom>
          <a:ln>
            <a:solidFill>
              <a:srgbClr val="0F0F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588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id="{7DC0EEF1-D0DB-44CA-8687-C3E00579FF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2312"/>
            <a:ext cx="9144001" cy="5056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4F1436DE-AD63-4293-9EBC-F2CC8AEAD6A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082" y="6345133"/>
            <a:ext cx="503409" cy="503409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E718568-AA21-4F97-9B83-AE35F296BAD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6530" y="6373733"/>
            <a:ext cx="500732" cy="492618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83093A84-5970-46FF-9CF7-4553A7C5FFE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10" y="51317"/>
            <a:ext cx="1554462" cy="2923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AF755FCE-6ACE-4480-B1F8-F0920B78B6A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8710" y="6385592"/>
            <a:ext cx="295309" cy="450722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E1AC6AFD-CF1A-4EF3-829E-BD3AEBE23B1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3177" y="6370191"/>
            <a:ext cx="448796" cy="450722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1581A681-A394-4245-B8D8-437162AF79E6}"/>
              </a:ext>
            </a:extLst>
          </p:cNvPr>
          <p:cNvSpPr txBox="1"/>
          <p:nvPr/>
        </p:nvSpPr>
        <p:spPr>
          <a:xfrm>
            <a:off x="1738561" y="343631"/>
            <a:ext cx="49359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 Narrow" panose="020B0606020202030204" pitchFamily="34" charset="0"/>
                <a:cs typeface="Arial" panose="020B0604020202020204" pitchFamily="34" charset="0"/>
              </a:rPr>
              <a:t>II. SEPRHC maritime scenario</a:t>
            </a:r>
          </a:p>
        </p:txBody>
      </p:sp>
      <p:pic>
        <p:nvPicPr>
          <p:cNvPr id="1030" name="Picture 6" descr="Related image">
            <a:extLst>
              <a:ext uri="{FF2B5EF4-FFF2-40B4-BE49-F238E27FC236}">
                <a16:creationId xmlns:a16="http://schemas.microsoft.com/office/drawing/2014/main" id="{9ED4E84E-4B09-4ACC-B4AD-F66EC3BA95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63688" y="66244"/>
            <a:ext cx="7380312" cy="262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3458" y="1052736"/>
            <a:ext cx="2386552" cy="4797374"/>
          </a:xfrm>
          <a:prstGeom prst="rect">
            <a:avLst/>
          </a:prstGeom>
        </p:spPr>
      </p:pic>
      <p:sp>
        <p:nvSpPr>
          <p:cNvPr id="11" name="2 Título"/>
          <p:cNvSpPr txBox="1">
            <a:spLocks/>
          </p:cNvSpPr>
          <p:nvPr/>
        </p:nvSpPr>
        <p:spPr>
          <a:xfrm>
            <a:off x="4842498" y="5883390"/>
            <a:ext cx="4248472" cy="3923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MX" sz="1200" b="0" dirty="0"/>
              <a:t>Fuente: Google </a:t>
            </a:r>
            <a:r>
              <a:rPr lang="en-US" sz="1200" b="0" dirty="0"/>
              <a:t>earth</a:t>
            </a:r>
          </a:p>
          <a:p>
            <a:pPr algn="just"/>
            <a:endParaRPr lang="en-GB" sz="2000" b="0" dirty="0"/>
          </a:p>
          <a:p>
            <a:pPr algn="just"/>
            <a:endParaRPr lang="en-US" sz="2000" b="0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286516"/>
              </p:ext>
            </p:extLst>
          </p:nvPr>
        </p:nvGraphicFramePr>
        <p:xfrm>
          <a:off x="539552" y="1671495"/>
          <a:ext cx="4446962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3481">
                  <a:extLst>
                    <a:ext uri="{9D8B030D-6E8A-4147-A177-3AD203B41FA5}">
                      <a16:colId xmlns:a16="http://schemas.microsoft.com/office/drawing/2014/main" val="2873212765"/>
                    </a:ext>
                  </a:extLst>
                </a:gridCol>
                <a:gridCol w="2223481">
                  <a:extLst>
                    <a:ext uri="{9D8B030D-6E8A-4147-A177-3AD203B41FA5}">
                      <a16:colId xmlns:a16="http://schemas.microsoft.com/office/drawing/2014/main" val="33375944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err="1"/>
                        <a:t>Issue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 err="1"/>
                        <a:t>Qty</a:t>
                      </a:r>
                      <a:endParaRPr lang="es-CO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1567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noProof="0" dirty="0"/>
                        <a:t>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8,621 Km </a:t>
                      </a:r>
                      <a:endParaRPr lang="es-CO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879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noProof="0" dirty="0"/>
                        <a:t>Countries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5</a:t>
                      </a:r>
                      <a:endParaRPr lang="es-CO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30057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sz="2800" noProof="0" dirty="0"/>
                        <a:t>Terminals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17</a:t>
                      </a:r>
                      <a:endParaRPr lang="es-CO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86652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sz="2800" noProof="0" dirty="0"/>
                        <a:t>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54</a:t>
                      </a:r>
                      <a:endParaRPr lang="es-CO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1970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noProof="0" dirty="0"/>
                        <a:t>Navareas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3</a:t>
                      </a:r>
                      <a:endParaRPr lang="es-CO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78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9314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id="{7DC0EEF1-D0DB-44CA-8687-C3E00579FF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2312"/>
            <a:ext cx="9144001" cy="5056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4F1436DE-AD63-4293-9EBC-F2CC8AEAD6A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082" y="6345133"/>
            <a:ext cx="503409" cy="503409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E718568-AA21-4F97-9B83-AE35F296BAD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6530" y="6373733"/>
            <a:ext cx="500732" cy="492618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83093A84-5970-46FF-9CF7-4553A7C5FFE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10" y="51317"/>
            <a:ext cx="1554462" cy="2923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AF755FCE-6ACE-4480-B1F8-F0920B78B6A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8710" y="6385592"/>
            <a:ext cx="295309" cy="450722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E1AC6AFD-CF1A-4EF3-829E-BD3AEBE23B1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3177" y="6370191"/>
            <a:ext cx="448796" cy="450722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1581A681-A394-4245-B8D8-437162AF79E6}"/>
              </a:ext>
            </a:extLst>
          </p:cNvPr>
          <p:cNvSpPr txBox="1"/>
          <p:nvPr/>
        </p:nvSpPr>
        <p:spPr>
          <a:xfrm>
            <a:off x="1763688" y="329567"/>
            <a:ext cx="6442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>
                <a:latin typeface="Arial Narrow" panose="020B0606020202030204" pitchFamily="34" charset="0"/>
                <a:cs typeface="Arial" panose="020B0604020202020204" pitchFamily="34" charset="0"/>
              </a:rPr>
              <a:t>III. V video </a:t>
            </a:r>
            <a:r>
              <a:rPr lang="en-US" sz="3200" b="1" dirty="0">
                <a:latin typeface="Arial Narrow" panose="020B0606020202030204" pitchFamily="34" charset="0"/>
                <a:cs typeface="Arial" panose="020B0604020202020204" pitchFamily="34" charset="0"/>
              </a:rPr>
              <a:t>conference</a:t>
            </a:r>
            <a:r>
              <a:rPr lang="es-CO" sz="3200" b="1" dirty="0">
                <a:latin typeface="Arial Narrow" panose="020B0606020202030204" pitchFamily="34" charset="0"/>
                <a:cs typeface="Arial" panose="020B0604020202020204" pitchFamily="34" charset="0"/>
              </a:rPr>
              <a:t> SEPHRC </a:t>
            </a:r>
            <a:r>
              <a:rPr lang="es-CO" sz="1600" dirty="0">
                <a:latin typeface="Arial Narrow" panose="020B0606020202030204" pitchFamily="34" charset="0"/>
                <a:cs typeface="Arial" panose="020B0604020202020204" pitchFamily="34" charset="0"/>
              </a:rPr>
              <a:t>21 </a:t>
            </a:r>
            <a:r>
              <a:rPr lang="en-US" sz="1600" dirty="0">
                <a:latin typeface="Arial Narrow" panose="020B0606020202030204" pitchFamily="34" charset="0"/>
                <a:cs typeface="Arial" panose="020B0604020202020204" pitchFamily="34" charset="0"/>
              </a:rPr>
              <a:t>March</a:t>
            </a:r>
            <a:r>
              <a:rPr lang="es-CO" sz="1600" dirty="0">
                <a:latin typeface="Arial Narrow" panose="020B0606020202030204" pitchFamily="34" charset="0"/>
                <a:cs typeface="Arial" panose="020B0604020202020204" pitchFamily="34" charset="0"/>
              </a:rPr>
              <a:t> 2019</a:t>
            </a:r>
            <a:endParaRPr lang="es-CO" sz="32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Related image">
            <a:extLst>
              <a:ext uri="{FF2B5EF4-FFF2-40B4-BE49-F238E27FC236}">
                <a16:creationId xmlns:a16="http://schemas.microsoft.com/office/drawing/2014/main" id="{9ED4E84E-4B09-4ACC-B4AD-F66EC3BA95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63688" y="66244"/>
            <a:ext cx="7380312" cy="262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2 Título"/>
          <p:cNvSpPr txBox="1">
            <a:spLocks/>
          </p:cNvSpPr>
          <p:nvPr/>
        </p:nvSpPr>
        <p:spPr>
          <a:xfrm>
            <a:off x="179512" y="2028556"/>
            <a:ext cx="4248472" cy="285786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just"/>
            <a:endParaRPr lang="en-GB" sz="2000" b="0" dirty="0"/>
          </a:p>
          <a:p>
            <a:pPr algn="just"/>
            <a:endParaRPr lang="en-US" sz="2000" b="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11" y="1368436"/>
            <a:ext cx="8501862" cy="425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41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id="{7DC0EEF1-D0DB-44CA-8687-C3E00579FF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2312"/>
            <a:ext cx="9144001" cy="5056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4F1436DE-AD63-4293-9EBC-F2CC8AEAD6A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082" y="6345133"/>
            <a:ext cx="503409" cy="503409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E718568-AA21-4F97-9B83-AE35F296BAD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6530" y="6373733"/>
            <a:ext cx="500732" cy="492618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83093A84-5970-46FF-9CF7-4553A7C5FFE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10" y="51317"/>
            <a:ext cx="1554462" cy="2923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AF755FCE-6ACE-4480-B1F8-F0920B78B6A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8710" y="6385592"/>
            <a:ext cx="295309" cy="450722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E1AC6AFD-CF1A-4EF3-829E-BD3AEBE23B1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3177" y="6370191"/>
            <a:ext cx="448796" cy="450722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1581A681-A394-4245-B8D8-437162AF79E6}"/>
              </a:ext>
            </a:extLst>
          </p:cNvPr>
          <p:cNvSpPr txBox="1"/>
          <p:nvPr/>
        </p:nvSpPr>
        <p:spPr>
          <a:xfrm>
            <a:off x="1763688" y="329567"/>
            <a:ext cx="6442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>
                <a:latin typeface="Arial Narrow" panose="020B0606020202030204" pitchFamily="34" charset="0"/>
                <a:cs typeface="Arial" panose="020B0604020202020204" pitchFamily="34" charset="0"/>
              </a:rPr>
              <a:t>III. V video </a:t>
            </a:r>
            <a:r>
              <a:rPr lang="en-US" sz="3200" b="1" dirty="0">
                <a:latin typeface="Arial Narrow" panose="020B0606020202030204" pitchFamily="34" charset="0"/>
                <a:cs typeface="Arial" panose="020B0604020202020204" pitchFamily="34" charset="0"/>
              </a:rPr>
              <a:t>conference</a:t>
            </a:r>
            <a:r>
              <a:rPr lang="es-CO" sz="3200" b="1" dirty="0">
                <a:latin typeface="Arial Narrow" panose="020B0606020202030204" pitchFamily="34" charset="0"/>
                <a:cs typeface="Arial" panose="020B0604020202020204" pitchFamily="34" charset="0"/>
              </a:rPr>
              <a:t> SEPHRC </a:t>
            </a:r>
            <a:r>
              <a:rPr lang="es-CO" sz="1600" dirty="0">
                <a:latin typeface="Arial Narrow" panose="020B0606020202030204" pitchFamily="34" charset="0"/>
                <a:cs typeface="Arial" panose="020B0604020202020204" pitchFamily="34" charset="0"/>
              </a:rPr>
              <a:t>21 </a:t>
            </a:r>
            <a:r>
              <a:rPr lang="en-US" sz="1600" dirty="0">
                <a:latin typeface="Arial Narrow" panose="020B0606020202030204" pitchFamily="34" charset="0"/>
                <a:cs typeface="Arial" panose="020B0604020202020204" pitchFamily="34" charset="0"/>
              </a:rPr>
              <a:t>March</a:t>
            </a:r>
            <a:r>
              <a:rPr lang="es-CO" sz="1600" dirty="0">
                <a:latin typeface="Arial Narrow" panose="020B0606020202030204" pitchFamily="34" charset="0"/>
                <a:cs typeface="Arial" panose="020B0604020202020204" pitchFamily="34" charset="0"/>
              </a:rPr>
              <a:t> 2019</a:t>
            </a:r>
            <a:endParaRPr lang="es-CO" sz="32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Related image">
            <a:extLst>
              <a:ext uri="{FF2B5EF4-FFF2-40B4-BE49-F238E27FC236}">
                <a16:creationId xmlns:a16="http://schemas.microsoft.com/office/drawing/2014/main" id="{9ED4E84E-4B09-4ACC-B4AD-F66EC3BA95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63688" y="66244"/>
            <a:ext cx="7380312" cy="262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2 Título"/>
          <p:cNvSpPr txBox="1">
            <a:spLocks/>
          </p:cNvSpPr>
          <p:nvPr/>
        </p:nvSpPr>
        <p:spPr>
          <a:xfrm>
            <a:off x="179512" y="2028556"/>
            <a:ext cx="4248472" cy="285786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just"/>
            <a:endParaRPr lang="en-GB" sz="2000" b="0" dirty="0"/>
          </a:p>
          <a:p>
            <a:pPr algn="just"/>
            <a:endParaRPr lang="en-US" sz="2000" b="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425" y="1268760"/>
            <a:ext cx="8426548" cy="421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731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id="{7DC0EEF1-D0DB-44CA-8687-C3E00579FF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2312"/>
            <a:ext cx="9144001" cy="5056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4F1436DE-AD63-4293-9EBC-F2CC8AEAD6A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082" y="6345133"/>
            <a:ext cx="503409" cy="503409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E718568-AA21-4F97-9B83-AE35F296BAD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6530" y="6373733"/>
            <a:ext cx="500732" cy="492618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83093A84-5970-46FF-9CF7-4553A7C5FFE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10" y="51317"/>
            <a:ext cx="1554462" cy="2923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AF755FCE-6ACE-4480-B1F8-F0920B78B6A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8710" y="6385592"/>
            <a:ext cx="295309" cy="450722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E1AC6AFD-CF1A-4EF3-829E-BD3AEBE23B1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3177" y="6370191"/>
            <a:ext cx="448796" cy="450722"/>
          </a:xfrm>
          <a:prstGeom prst="rect">
            <a:avLst/>
          </a:prstGeom>
        </p:spPr>
      </p:pic>
      <p:pic>
        <p:nvPicPr>
          <p:cNvPr id="1030" name="Picture 6" descr="Related image">
            <a:extLst>
              <a:ext uri="{FF2B5EF4-FFF2-40B4-BE49-F238E27FC236}">
                <a16:creationId xmlns:a16="http://schemas.microsoft.com/office/drawing/2014/main" id="{9ED4E84E-4B09-4ACC-B4AD-F66EC3BA95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63688" y="66244"/>
            <a:ext cx="7380312" cy="262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2 Título"/>
          <p:cNvSpPr txBox="1">
            <a:spLocks/>
          </p:cNvSpPr>
          <p:nvPr/>
        </p:nvSpPr>
        <p:spPr>
          <a:xfrm>
            <a:off x="957763" y="963854"/>
            <a:ext cx="7447918" cy="105973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000" b="0" dirty="0"/>
              <a:t>P21. Workshop on LIDAR technology and methodology for </a:t>
            </a:r>
          </a:p>
          <a:p>
            <a:r>
              <a:rPr lang="en-US" sz="2000" b="0" dirty="0"/>
              <a:t>shallow waters and coastline hydrographic surveys. </a:t>
            </a:r>
          </a:p>
          <a:p>
            <a:r>
              <a:rPr lang="en-GB" sz="2000" b="0" dirty="0"/>
              <a:t>October 2018</a:t>
            </a:r>
            <a:endParaRPr lang="en-US" sz="2000" b="0" dirty="0"/>
          </a:p>
          <a:p>
            <a:pPr algn="just"/>
            <a:r>
              <a:rPr lang="en-GB" sz="2000" b="0" dirty="0"/>
              <a:t> </a:t>
            </a:r>
            <a:endParaRPr lang="en-US" sz="2000" b="0" dirty="0"/>
          </a:p>
          <a:p>
            <a:pPr algn="just"/>
            <a:endParaRPr lang="en-US" sz="2000" b="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581A681-A394-4245-B8D8-437162AF79E6}"/>
              </a:ext>
            </a:extLst>
          </p:cNvPr>
          <p:cNvSpPr txBox="1"/>
          <p:nvPr/>
        </p:nvSpPr>
        <p:spPr>
          <a:xfrm>
            <a:off x="1683717" y="315841"/>
            <a:ext cx="24835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>
                <a:latin typeface="Arial Narrow" panose="020B0606020202030204" pitchFamily="34" charset="0"/>
                <a:cs typeface="Arial" panose="020B0604020202020204" pitchFamily="34" charset="0"/>
              </a:rPr>
              <a:t>IV. </a:t>
            </a:r>
            <a:r>
              <a:rPr lang="en-GB" sz="3200" b="1" dirty="0">
                <a:latin typeface="Arial Narrow" panose="020B0606020202030204" pitchFamily="34" charset="0"/>
                <a:cs typeface="Arial" panose="020B0604020202020204" pitchFamily="34" charset="0"/>
              </a:rPr>
              <a:t>Workshops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52"/>
          <a:stretch/>
        </p:blipFill>
        <p:spPr>
          <a:xfrm>
            <a:off x="1259632" y="2038378"/>
            <a:ext cx="7083545" cy="425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165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id="{7DC0EEF1-D0DB-44CA-8687-C3E00579FF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2312"/>
            <a:ext cx="9144001" cy="5056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4F1436DE-AD63-4293-9EBC-F2CC8AEAD6A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082" y="6345133"/>
            <a:ext cx="503409" cy="503409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E718568-AA21-4F97-9B83-AE35F296BAD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6530" y="6373733"/>
            <a:ext cx="500732" cy="492618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83093A84-5970-46FF-9CF7-4553A7C5FFE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10" y="51317"/>
            <a:ext cx="1554462" cy="2923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AF755FCE-6ACE-4480-B1F8-F0920B78B6A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8710" y="6385592"/>
            <a:ext cx="295309" cy="450722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E1AC6AFD-CF1A-4EF3-829E-BD3AEBE23B1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3177" y="6370191"/>
            <a:ext cx="448796" cy="450722"/>
          </a:xfrm>
          <a:prstGeom prst="rect">
            <a:avLst/>
          </a:prstGeom>
        </p:spPr>
      </p:pic>
      <p:pic>
        <p:nvPicPr>
          <p:cNvPr id="1030" name="Picture 6" descr="Related image">
            <a:extLst>
              <a:ext uri="{FF2B5EF4-FFF2-40B4-BE49-F238E27FC236}">
                <a16:creationId xmlns:a16="http://schemas.microsoft.com/office/drawing/2014/main" id="{9ED4E84E-4B09-4ACC-B4AD-F66EC3BA95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63688" y="66244"/>
            <a:ext cx="7380312" cy="262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2 Título"/>
          <p:cNvSpPr txBox="1">
            <a:spLocks/>
          </p:cNvSpPr>
          <p:nvPr/>
        </p:nvSpPr>
        <p:spPr>
          <a:xfrm>
            <a:off x="4167282" y="545877"/>
            <a:ext cx="3696024" cy="8490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000" b="0" dirty="0"/>
              <a:t> </a:t>
            </a:r>
            <a:r>
              <a:rPr lang="es-CO" sz="2000" b="0" dirty="0"/>
              <a:t>IALA – DIMAR-ENAP</a:t>
            </a:r>
          </a:p>
          <a:p>
            <a:r>
              <a:rPr lang="es-CO" sz="2000" b="0" dirty="0"/>
              <a:t>   17 to 21 </a:t>
            </a:r>
            <a:r>
              <a:rPr lang="en-US" sz="2000" b="0" dirty="0"/>
              <a:t>December</a:t>
            </a:r>
            <a:r>
              <a:rPr lang="es-CO" sz="2000" b="0" dirty="0"/>
              <a:t> 2018</a:t>
            </a:r>
          </a:p>
          <a:p>
            <a:r>
              <a:rPr lang="es-CO" sz="2000" b="0" dirty="0"/>
              <a:t>Colombia</a:t>
            </a:r>
            <a:endParaRPr lang="en-US" sz="2000" b="0" dirty="0"/>
          </a:p>
          <a:p>
            <a:pPr algn="just"/>
            <a:endParaRPr lang="en-US" sz="2000" b="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DB08E96-6706-497F-B93A-3B3779A9176E}"/>
              </a:ext>
            </a:extLst>
          </p:cNvPr>
          <p:cNvSpPr txBox="1"/>
          <p:nvPr/>
        </p:nvSpPr>
        <p:spPr>
          <a:xfrm>
            <a:off x="1683717" y="315841"/>
            <a:ext cx="24835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>
                <a:latin typeface="Arial Narrow" panose="020B0606020202030204" pitchFamily="34" charset="0"/>
                <a:cs typeface="Arial" panose="020B0604020202020204" pitchFamily="34" charset="0"/>
              </a:rPr>
              <a:t>IV. </a:t>
            </a:r>
            <a:r>
              <a:rPr lang="en-GB" sz="3200" b="1" dirty="0">
                <a:latin typeface="Arial Narrow" panose="020B0606020202030204" pitchFamily="34" charset="0"/>
                <a:cs typeface="Arial" panose="020B0604020202020204" pitchFamily="34" charset="0"/>
              </a:rPr>
              <a:t>Workshops</a:t>
            </a:r>
          </a:p>
        </p:txBody>
      </p:sp>
      <p:pic>
        <p:nvPicPr>
          <p:cNvPr id="2" name="Picture 2" descr="http://www.escuelanaval.edu.co/sites/default/files/articles/IALA_WEB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2852936"/>
            <a:ext cx="4499584" cy="299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210" y="1512256"/>
            <a:ext cx="4672823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20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id="{7DC0EEF1-D0DB-44CA-8687-C3E00579FF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2312"/>
            <a:ext cx="9144001" cy="5056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4F1436DE-AD63-4293-9EBC-F2CC8AEAD6A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082" y="6345133"/>
            <a:ext cx="503409" cy="503409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E718568-AA21-4F97-9B83-AE35F296BAD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6530" y="6373733"/>
            <a:ext cx="500732" cy="492618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83093A84-5970-46FF-9CF7-4553A7C5FFE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10" y="51317"/>
            <a:ext cx="1554462" cy="2923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AF755FCE-6ACE-4480-B1F8-F0920B78B6A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8710" y="6385592"/>
            <a:ext cx="295309" cy="450722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E1AC6AFD-CF1A-4EF3-829E-BD3AEBE23B1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3177" y="6370191"/>
            <a:ext cx="448796" cy="450722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1581A681-A394-4245-B8D8-437162AF79E6}"/>
              </a:ext>
            </a:extLst>
          </p:cNvPr>
          <p:cNvSpPr txBox="1"/>
          <p:nvPr/>
        </p:nvSpPr>
        <p:spPr>
          <a:xfrm>
            <a:off x="1763688" y="336021"/>
            <a:ext cx="59989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>
                <a:latin typeface="Arial Narrow" panose="020B0606020202030204" pitchFamily="34" charset="0"/>
                <a:cs typeface="Arial" panose="020B0604020202020204" pitchFamily="34" charset="0"/>
              </a:rPr>
              <a:t>V. </a:t>
            </a:r>
            <a:r>
              <a:rPr lang="en-US" sz="3200" b="1" dirty="0">
                <a:latin typeface="Arial Narrow" panose="020B0606020202030204" pitchFamily="34" charset="0"/>
                <a:cs typeface="Arial" panose="020B0604020202020204" pitchFamily="34" charset="0"/>
              </a:rPr>
              <a:t>Current SEPRHC Working Groups</a:t>
            </a:r>
          </a:p>
        </p:txBody>
      </p:sp>
      <p:pic>
        <p:nvPicPr>
          <p:cNvPr id="1030" name="Picture 6" descr="Related image">
            <a:extLst>
              <a:ext uri="{FF2B5EF4-FFF2-40B4-BE49-F238E27FC236}">
                <a16:creationId xmlns:a16="http://schemas.microsoft.com/office/drawing/2014/main" id="{9ED4E84E-4B09-4ACC-B4AD-F66EC3BA95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63688" y="66244"/>
            <a:ext cx="7380312" cy="262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2 Título"/>
          <p:cNvSpPr txBox="1">
            <a:spLocks/>
          </p:cNvSpPr>
          <p:nvPr/>
        </p:nvSpPr>
        <p:spPr>
          <a:xfrm>
            <a:off x="1229152" y="1027012"/>
            <a:ext cx="5784256" cy="4169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just"/>
            <a:r>
              <a:rPr lang="es-MX" sz="2000" dirty="0"/>
              <a:t>TWCWG</a:t>
            </a:r>
            <a:r>
              <a:rPr lang="es-MX" sz="2000" b="0" dirty="0"/>
              <a:t>	- </a:t>
            </a:r>
            <a:r>
              <a:rPr lang="es-MX" sz="2000" b="0" dirty="0" err="1"/>
              <a:t>Peru</a:t>
            </a:r>
            <a:r>
              <a:rPr lang="es-MX" sz="2000" b="0" dirty="0"/>
              <a:t>  </a:t>
            </a:r>
            <a:r>
              <a:rPr lang="en-US" sz="2000" b="0" dirty="0"/>
              <a:t>attend</a:t>
            </a:r>
            <a:r>
              <a:rPr lang="es-MX" sz="2000" b="0" dirty="0"/>
              <a:t> in </a:t>
            </a:r>
            <a:r>
              <a:rPr lang="es-MX" sz="2000" b="0" dirty="0" err="1"/>
              <a:t>Busan</a:t>
            </a:r>
            <a:endParaRPr lang="en-US" sz="2000" b="0" dirty="0"/>
          </a:p>
        </p:txBody>
      </p:sp>
      <p:sp>
        <p:nvSpPr>
          <p:cNvPr id="12" name="2 Título"/>
          <p:cNvSpPr txBox="1">
            <a:spLocks/>
          </p:cNvSpPr>
          <p:nvPr/>
        </p:nvSpPr>
        <p:spPr>
          <a:xfrm>
            <a:off x="1096305" y="5301477"/>
            <a:ext cx="5784256" cy="10801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just"/>
            <a:endParaRPr lang="es-MX" sz="2000" b="0" dirty="0"/>
          </a:p>
          <a:p>
            <a:pPr algn="just"/>
            <a:r>
              <a:rPr lang="es-MX" sz="2000" dirty="0"/>
              <a:t>MARITIME DISASTERS    </a:t>
            </a:r>
            <a:r>
              <a:rPr lang="es-CO" sz="2000" b="0" dirty="0"/>
              <a:t>- </a:t>
            </a:r>
            <a:r>
              <a:rPr lang="en-GB" sz="2000" b="0" dirty="0"/>
              <a:t>On going</a:t>
            </a:r>
            <a:r>
              <a:rPr lang="es-MX" sz="2000" b="0" dirty="0"/>
              <a:t>.</a:t>
            </a:r>
          </a:p>
          <a:p>
            <a:pPr algn="just"/>
            <a:r>
              <a:rPr lang="es-MX" sz="2000" b="0" dirty="0"/>
              <a:t>		</a:t>
            </a:r>
            <a:endParaRPr lang="en-US" sz="2000" b="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9152" y="1473645"/>
            <a:ext cx="5914602" cy="370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910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id="{7DC0EEF1-D0DB-44CA-8687-C3E00579FF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2312"/>
            <a:ext cx="9144001" cy="5056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4F1436DE-AD63-4293-9EBC-F2CC8AEAD6A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082" y="6345133"/>
            <a:ext cx="503409" cy="503409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E718568-AA21-4F97-9B83-AE35F296BAD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6530" y="6373733"/>
            <a:ext cx="500732" cy="492618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83093A84-5970-46FF-9CF7-4553A7C5FFE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10" y="51317"/>
            <a:ext cx="1554462" cy="2923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AF755FCE-6ACE-4480-B1F8-F0920B78B6A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8710" y="6385592"/>
            <a:ext cx="295309" cy="450722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E1AC6AFD-CF1A-4EF3-829E-BD3AEBE23B1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3177" y="6370191"/>
            <a:ext cx="448796" cy="450722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1581A681-A394-4245-B8D8-437162AF79E6}"/>
              </a:ext>
            </a:extLst>
          </p:cNvPr>
          <p:cNvSpPr txBox="1"/>
          <p:nvPr/>
        </p:nvSpPr>
        <p:spPr>
          <a:xfrm>
            <a:off x="1796260" y="422131"/>
            <a:ext cx="71701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>
                <a:latin typeface="Arial Narrow" panose="020B0606020202030204" pitchFamily="34" charset="0"/>
                <a:cs typeface="Arial" panose="020B0604020202020204" pitchFamily="34" charset="0"/>
              </a:rPr>
              <a:t>VI. </a:t>
            </a:r>
            <a:r>
              <a:rPr lang="en-US" sz="3200" b="1" dirty="0">
                <a:latin typeface="Arial Narrow" panose="020B0606020202030204" pitchFamily="34" charset="0"/>
                <a:cs typeface="Arial" panose="020B0604020202020204" pitchFamily="34" charset="0"/>
              </a:rPr>
              <a:t>Status of IRCC actions (See Appendix A)</a:t>
            </a:r>
          </a:p>
        </p:txBody>
      </p:sp>
      <p:pic>
        <p:nvPicPr>
          <p:cNvPr id="1030" name="Picture 6" descr="Related image">
            <a:extLst>
              <a:ext uri="{FF2B5EF4-FFF2-40B4-BE49-F238E27FC236}">
                <a16:creationId xmlns:a16="http://schemas.microsoft.com/office/drawing/2014/main" id="{9ED4E84E-4B09-4ACC-B4AD-F66EC3BA95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63688" y="66244"/>
            <a:ext cx="7380312" cy="262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882999"/>
              </p:ext>
            </p:extLst>
          </p:nvPr>
        </p:nvGraphicFramePr>
        <p:xfrm>
          <a:off x="251519" y="2420888"/>
          <a:ext cx="8640961" cy="284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5963">
                  <a:extLst>
                    <a:ext uri="{9D8B030D-6E8A-4147-A177-3AD203B41FA5}">
                      <a16:colId xmlns:a16="http://schemas.microsoft.com/office/drawing/2014/main" val="4089499654"/>
                    </a:ext>
                  </a:extLst>
                </a:gridCol>
                <a:gridCol w="3674518">
                  <a:extLst>
                    <a:ext uri="{9D8B030D-6E8A-4147-A177-3AD203B41FA5}">
                      <a16:colId xmlns:a16="http://schemas.microsoft.com/office/drawing/2014/main" val="730582256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3303675766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621373517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1289322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Action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Responsible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Deadline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SEPRHC status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5607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 submit draft IHO Resolution 2/1997 as amended (Annex C) to the RHC Members for comments and report back to IRCC (6.2)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/>
                        <a:t>RHC Chairs</a:t>
                      </a:r>
                    </a:p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Oct 2018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Done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1014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noProof="0" dirty="0">
                          <a:effectLst/>
                        </a:rPr>
                        <a:t>to provide comments to the revised draft IHO Resolution 2/1997 as amended (6.2)</a:t>
                      </a:r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RHC Chairs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IRCC10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89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>
                          <a:effectLst/>
                        </a:rPr>
                        <a:t>Done</a:t>
                      </a:r>
                    </a:p>
                    <a:p>
                      <a:pPr marL="889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aseline="0" noProof="0" dirty="0">
                          <a:effectLst/>
                        </a:rPr>
                        <a:t>3 MS </a:t>
                      </a:r>
                      <a:endParaRPr lang="en-US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163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018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56629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9431</TotalTime>
  <Words>723</Words>
  <Application>Microsoft Office PowerPoint</Application>
  <PresentationFormat>On-screen Show (4:3)</PresentationFormat>
  <Paragraphs>148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Arial</vt:lpstr>
      <vt:lpstr>Arial Narrow</vt:lpstr>
      <vt:lpstr>Times New Roman</vt:lpstr>
      <vt:lpstr>Tema de Office</vt:lpstr>
      <vt:lpstr>International Hydrographic Organization  Inter Regional Coordination Committee  SOUTH EAST PACIFIC REGIONAL HYDROGRAPHIC COMISSION (SEPRHC) REPORT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International Hydrographic Organization  Inter Regional Coordination Committee  SOUTH EAST PACIFIC REGIONAL HYDROGRAPHIC COMISSION (SEPRHC) Thanks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ANUAL DE DIRECCIÓN ESTRATÉGICA – TADE 2016</dc:title>
  <dc:creator>Hernan Romero</dc:creator>
  <cp:lastModifiedBy>Alberto Costaneves</cp:lastModifiedBy>
  <cp:revision>633</cp:revision>
  <cp:lastPrinted>2016-01-20T22:09:20Z</cp:lastPrinted>
  <dcterms:created xsi:type="dcterms:W3CDTF">2016-01-15T19:53:44Z</dcterms:created>
  <dcterms:modified xsi:type="dcterms:W3CDTF">2019-06-07T13:19:35Z</dcterms:modified>
</cp:coreProperties>
</file>