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77" r:id="rId12"/>
    <p:sldId id="266" r:id="rId13"/>
    <p:sldId id="267" r:id="rId14"/>
    <p:sldId id="274" r:id="rId15"/>
    <p:sldId id="276" r:id="rId16"/>
    <p:sldId id="278" r:id="rId17"/>
    <p:sldId id="268" r:id="rId18"/>
    <p:sldId id="269" r:id="rId19"/>
    <p:sldId id="270" r:id="rId20"/>
    <p:sldId id="271" r:id="rId21"/>
    <p:sldId id="272" r:id="rId22"/>
    <p:sldId id="273" r:id="rId23"/>
    <p:sldId id="275"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278" y="6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35706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1af282aa8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51af282aa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1af282aa8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51af282aa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09" name="Google Shape;2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09" name="Google Shape;2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09" name="Google Shape;2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09" name="Google Shape;2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a754dd30d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5a754dd30d_0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3" name="Google Shape;233;g5a754dd30d_0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546100" lvl="0" indent="0" algn="just"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546100" lvl="0" indent="0" algn="just"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546100" lvl="0" indent="0" algn="just"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a754dd30d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5a754dd30d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a754dd30d_0_1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5a754dd30d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a754dd30d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5a754dd30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a754dd30d_0_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g5a754dd30d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F5F9FC"/>
            </a:gs>
            <a:gs pos="75000">
              <a:srgbClr val="F5F9FC"/>
            </a:gs>
            <a:gs pos="100000">
              <a:srgbClr val="CEE1F1"/>
            </a:gs>
          </a:gsLst>
          <a:lin ang="5400000" scaled="0"/>
        </a:gra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p:nvPr/>
        </p:nvSpPr>
        <p:spPr>
          <a:xfrm>
            <a:off x="0" y="6040079"/>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276122"/>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p:nvPr/>
        </p:nvSpPr>
        <p:spPr>
          <a:xfrm>
            <a:off x="250262" y="6280348"/>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International Hydrographic Organization</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Organisation Hydrographique Internationale</a:t>
            </a:r>
            <a:endParaRPr sz="1200" b="0" i="1" u="none" strike="noStrike" cap="none">
              <a:solidFill>
                <a:schemeClr val="dk1"/>
              </a:solidFill>
              <a:latin typeface="Calibri"/>
              <a:ea typeface="Calibri"/>
              <a:cs typeface="Calibri"/>
              <a:sym typeface="Calibri"/>
            </a:endParaRPr>
          </a:p>
        </p:txBody>
      </p:sp>
      <p:pic>
        <p:nvPicPr>
          <p:cNvPr id="21" name="Google Shape;21;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5349" y="6049723"/>
            <a:ext cx="676525" cy="8179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gradFill>
          <a:gsLst>
            <a:gs pos="0">
              <a:srgbClr val="F5F9FC"/>
            </a:gs>
            <a:gs pos="75000">
              <a:srgbClr val="F5F9FC"/>
            </a:gs>
            <a:gs pos="100000">
              <a:srgbClr val="CEE1F1"/>
            </a:gs>
          </a:gsLst>
          <a:lin ang="5400000" scaled="0"/>
        </a:gra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0E57C4"/>
              </a:buClr>
              <a:buSzPts val="4400"/>
              <a:buFont typeface="Calibri"/>
              <a:buNone/>
              <a:defRPr sz="4400" b="0" i="0" u="none" strike="noStrike" cap="none">
                <a:solidFill>
                  <a:srgbClr val="0E57C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838201" y="1825625"/>
            <a:ext cx="7724182" cy="2158761"/>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5" name="Google Shape;25;p3"/>
          <p:cNvCxnSpPr/>
          <p:nvPr/>
        </p:nvCxnSpPr>
        <p:spPr>
          <a:xfrm rot="10800000" flipH="1">
            <a:off x="811992" y="893798"/>
            <a:ext cx="10568015" cy="5285"/>
          </a:xfrm>
          <a:prstGeom prst="straightConnector1">
            <a:avLst/>
          </a:prstGeom>
          <a:noFill/>
          <a:ln w="28575" cap="flat" cmpd="sng">
            <a:solidFill>
              <a:srgbClr val="0E57C4"/>
            </a:solidFill>
            <a:prstDash val="solid"/>
            <a:miter lim="800000"/>
            <a:headEnd type="none" w="sm" len="sm"/>
            <a:tailEnd type="none" w="sm" len="sm"/>
          </a:ln>
        </p:spPr>
      </p:cxnSp>
      <p:sp>
        <p:nvSpPr>
          <p:cNvPr id="26" name="Google Shape;26;p3"/>
          <p:cNvSpPr/>
          <p:nvPr/>
        </p:nvSpPr>
        <p:spPr>
          <a:xfrm>
            <a:off x="0" y="6040079"/>
            <a:ext cx="12192000" cy="8372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txBox="1">
            <a:spLocks noGrp="1"/>
          </p:cNvSpPr>
          <p:nvPr>
            <p:ph type="ftr" idx="11"/>
          </p:nvPr>
        </p:nvSpPr>
        <p:spPr>
          <a:xfrm>
            <a:off x="4038600" y="6276122"/>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3"/>
          <p:cNvSpPr txBox="1"/>
          <p:nvPr/>
        </p:nvSpPr>
        <p:spPr>
          <a:xfrm>
            <a:off x="250262" y="6280348"/>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dk1"/>
                </a:solidFill>
                <a:latin typeface="Calibri"/>
                <a:ea typeface="Calibri"/>
                <a:cs typeface="Calibri"/>
                <a:sym typeface="Calibri"/>
              </a:rPr>
              <a:t>International Hydrographic Organization</a:t>
            </a:r>
            <a:br>
              <a:rPr lang="en-US" sz="1200" b="0" i="0" u="none" strike="noStrike" cap="none">
                <a:solidFill>
                  <a:schemeClr val="dk1"/>
                </a:solidFill>
                <a:latin typeface="Calibri"/>
                <a:ea typeface="Calibri"/>
                <a:cs typeface="Calibri"/>
                <a:sym typeface="Calibri"/>
              </a:rPr>
            </a:br>
            <a:r>
              <a:rPr lang="en-US" sz="1200" b="0" i="1" u="none" strike="noStrike" cap="none">
                <a:solidFill>
                  <a:schemeClr val="dk1"/>
                </a:solidFill>
                <a:latin typeface="Calibri"/>
                <a:ea typeface="Calibri"/>
                <a:cs typeface="Calibri"/>
                <a:sym typeface="Calibri"/>
              </a:rPr>
              <a:t>Organisation Hydrographique Internationale</a:t>
            </a:r>
            <a:endParaRPr sz="1200" b="0" i="1" u="none" strike="noStrike" cap="none">
              <a:solidFill>
                <a:schemeClr val="dk1"/>
              </a:solidFill>
              <a:latin typeface="Calibri"/>
              <a:ea typeface="Calibri"/>
              <a:cs typeface="Calibri"/>
              <a:sym typeface="Calibri"/>
            </a:endParaRPr>
          </a:p>
        </p:txBody>
      </p:sp>
      <p:pic>
        <p:nvPicPr>
          <p:cNvPr id="30" name="Google Shape;30;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5467" y="6040079"/>
            <a:ext cx="676525" cy="8179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Arial"/>
              <a:buNone/>
            </a:pPr>
            <a:r>
              <a:rPr lang="en-US" sz="5400" b="0" i="0" u="none" strike="noStrike" cap="none">
                <a:solidFill>
                  <a:schemeClr val="dk1"/>
                </a:solidFill>
                <a:latin typeface="Arial"/>
                <a:ea typeface="Arial"/>
                <a:cs typeface="Arial"/>
                <a:sym typeface="Arial"/>
              </a:rPr>
              <a:t>Report of the Crowdsourced Bathymetry Working Group</a:t>
            </a:r>
            <a:br>
              <a:rPr lang="en-US" sz="5400" b="0" i="0" u="none" strike="noStrike" cap="none">
                <a:solidFill>
                  <a:schemeClr val="dk1"/>
                </a:solidFill>
                <a:latin typeface="Arial"/>
                <a:ea typeface="Arial"/>
                <a:cs typeface="Arial"/>
                <a:sym typeface="Arial"/>
              </a:rPr>
            </a:br>
            <a:r>
              <a:rPr lang="en-US" sz="5400" b="0" i="0" u="none" strike="noStrike" cap="none">
                <a:solidFill>
                  <a:schemeClr val="dk1"/>
                </a:solidFill>
                <a:latin typeface="Arial"/>
                <a:ea typeface="Arial"/>
                <a:cs typeface="Arial"/>
                <a:sym typeface="Arial"/>
              </a:rPr>
              <a:t>to IRCC1</a:t>
            </a:r>
            <a:r>
              <a:rPr lang="en-US" sz="5400">
                <a:latin typeface="Arial"/>
                <a:ea typeface="Arial"/>
                <a:cs typeface="Arial"/>
                <a:sym typeface="Arial"/>
              </a:rPr>
              <a:t>1</a:t>
            </a:r>
            <a:r>
              <a:rPr lang="en-US" sz="5400" b="0" i="0" u="none" strike="noStrike" cap="none">
                <a:solidFill>
                  <a:schemeClr val="dk1"/>
                </a:solidFill>
                <a:latin typeface="Arial"/>
                <a:ea typeface="Arial"/>
                <a:cs typeface="Arial"/>
                <a:sym typeface="Arial"/>
              </a:rPr>
              <a:t> </a:t>
            </a:r>
            <a:endParaRPr sz="5400" b="0" i="0" u="none" strike="noStrike" cap="none">
              <a:solidFill>
                <a:schemeClr val="dk1"/>
              </a:solidFill>
              <a:latin typeface="Arial"/>
              <a:ea typeface="Arial"/>
              <a:cs typeface="Arial"/>
              <a:sym typeface="Arial"/>
            </a:endParaRPr>
          </a:p>
        </p:txBody>
      </p:sp>
      <p:sp>
        <p:nvSpPr>
          <p:cNvPr id="93" name="Google Shape;93;p13"/>
          <p:cNvSpPr txBox="1">
            <a:spLocks noGrp="1"/>
          </p:cNvSpPr>
          <p:nvPr>
            <p:ph type="subTitle" idx="1"/>
          </p:nvPr>
        </p:nvSpPr>
        <p:spPr>
          <a:xfrm>
            <a:off x="1524000" y="3778500"/>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Jennifer Jencks</a:t>
            </a:r>
            <a:endParaRPr/>
          </a:p>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CSBWG Chair</a:t>
            </a:r>
            <a:endParaRPr sz="28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Director, IHO Data Centre for Digital Bathymetry</a:t>
            </a:r>
            <a:endParaRPr/>
          </a:p>
          <a:p>
            <a:pPr marL="0" marR="0" lvl="0" indent="0" algn="ctr" rtl="0">
              <a:lnSpc>
                <a:spcPct val="90000"/>
              </a:lnSpc>
              <a:spcBef>
                <a:spcPts val="0"/>
              </a:spcBef>
              <a:spcAft>
                <a:spcPts val="0"/>
              </a:spcAft>
              <a:buClr>
                <a:schemeClr val="dk1"/>
              </a:buClr>
              <a:buSzPts val="2000"/>
              <a:buFont typeface="Arial"/>
              <a:buNone/>
            </a:pPr>
            <a:r>
              <a:rPr lang="en-US" sz="2000" b="0" i="1" u="none" strike="noStrike" cap="none">
                <a:solidFill>
                  <a:schemeClr val="dk1"/>
                </a:solidFill>
                <a:latin typeface="Calibri"/>
                <a:ea typeface="Calibri"/>
                <a:cs typeface="Calibri"/>
                <a:sym typeface="Calibri"/>
              </a:rPr>
              <a:t>jennifer.jencks@noaa.gov</a:t>
            </a:r>
            <a:endParaRPr sz="2000" b="0" i="1" u="none" strike="noStrike" cap="none">
              <a:solidFill>
                <a:schemeClr val="dk1"/>
              </a:solidFill>
              <a:latin typeface="Calibri"/>
              <a:ea typeface="Calibri"/>
              <a:cs typeface="Calibri"/>
              <a:sym typeface="Calibri"/>
            </a:endParaRPr>
          </a:p>
        </p:txBody>
      </p:sp>
      <p:sp>
        <p:nvSpPr>
          <p:cNvPr id="94" name="Google Shape;94;p13"/>
          <p:cNvSpPr txBox="1">
            <a:spLocks noGrp="1"/>
          </p:cNvSpPr>
          <p:nvPr>
            <p:ph type="ftr" idx="11"/>
          </p:nvPr>
        </p:nvSpPr>
        <p:spPr>
          <a:xfrm>
            <a:off x="4038600" y="6276122"/>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atin typeface="Arial"/>
                <a:ea typeface="Arial"/>
                <a:cs typeface="Arial"/>
                <a:sym typeface="Arial"/>
              </a:rPr>
              <a:t>Genoa, Italy</a:t>
            </a:r>
            <a:r>
              <a:rPr lang="en-US" sz="1200" b="0" i="0" u="none" strike="noStrike" cap="none">
                <a:solidFill>
                  <a:srgbClr val="888888"/>
                </a:solidFill>
                <a:latin typeface="Arial"/>
                <a:ea typeface="Arial"/>
                <a:cs typeface="Arial"/>
                <a:sym typeface="Arial"/>
              </a:rPr>
              <a:t> 3</a:t>
            </a:r>
            <a:r>
              <a:rPr lang="en-US" sz="1200" b="0" i="0" u="none" strike="noStrike" cap="none" baseline="30000">
                <a:solidFill>
                  <a:srgbClr val="888888"/>
                </a:solidFill>
                <a:latin typeface="Arial"/>
                <a:ea typeface="Arial"/>
                <a:cs typeface="Arial"/>
                <a:sym typeface="Arial"/>
              </a:rPr>
              <a:t>rd</a:t>
            </a:r>
            <a:r>
              <a:rPr lang="en-US" sz="1200" b="0" i="0" u="none" strike="noStrike" cap="none">
                <a:solidFill>
                  <a:srgbClr val="888888"/>
                </a:solidFill>
                <a:latin typeface="Arial"/>
                <a:ea typeface="Arial"/>
                <a:cs typeface="Arial"/>
                <a:sym typeface="Arial"/>
              </a:rPr>
              <a:t> – </a:t>
            </a:r>
            <a:r>
              <a:rPr lang="en-US">
                <a:latin typeface="Arial"/>
                <a:ea typeface="Arial"/>
                <a:cs typeface="Arial"/>
                <a:sym typeface="Arial"/>
              </a:rPr>
              <a:t>5</a:t>
            </a:r>
            <a:r>
              <a:rPr lang="en-US" sz="1200" b="0" i="0" u="none" strike="noStrike" cap="none" baseline="30000">
                <a:solidFill>
                  <a:srgbClr val="888888"/>
                </a:solidFill>
                <a:latin typeface="Arial"/>
                <a:ea typeface="Arial"/>
                <a:cs typeface="Arial"/>
                <a:sym typeface="Arial"/>
              </a:rPr>
              <a:t>th</a:t>
            </a:r>
            <a:r>
              <a:rPr lang="en-US" sz="1200" b="0" i="0" u="none" strike="noStrike" cap="none">
                <a:solidFill>
                  <a:srgbClr val="888888"/>
                </a:solidFill>
                <a:latin typeface="Arial"/>
                <a:ea typeface="Arial"/>
                <a:cs typeface="Arial"/>
                <a:sym typeface="Arial"/>
              </a:rPr>
              <a:t> June</a:t>
            </a:r>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838200" y="259414"/>
            <a:ext cx="10515600" cy="54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CSB Working Group </a:t>
            </a:r>
            <a:r>
              <a:rPr lang="en-US" sz="3959">
                <a:latin typeface="Arial Narrow"/>
                <a:ea typeface="Arial Narrow"/>
                <a:cs typeface="Arial Narrow"/>
                <a:sym typeface="Arial Narrow"/>
              </a:rPr>
              <a:t>- Significant Highlights</a:t>
            </a:r>
            <a:endParaRPr sz="3959" i="0" u="none" strike="noStrike" cap="none">
              <a:solidFill>
                <a:srgbClr val="0E57C4"/>
              </a:solidFill>
              <a:latin typeface="Arial Narrow"/>
              <a:ea typeface="Arial Narrow"/>
              <a:cs typeface="Arial Narrow"/>
              <a:sym typeface="Arial Narrow"/>
            </a:endParaRPr>
          </a:p>
        </p:txBody>
      </p:sp>
      <p:sp>
        <p:nvSpPr>
          <p:cNvPr id="191" name="Google Shape;191;p22"/>
          <p:cNvSpPr txBox="1">
            <a:spLocks noGrp="1"/>
          </p:cNvSpPr>
          <p:nvPr>
            <p:ph type="sldNum" idx="12"/>
          </p:nvPr>
        </p:nvSpPr>
        <p:spPr>
          <a:xfrm>
            <a:off x="8986777" y="6276121"/>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10</a:t>
            </a:fld>
            <a:endParaRPr sz="1200" b="0" i="0" u="none" strike="noStrike" cap="none">
              <a:solidFill>
                <a:srgbClr val="888888"/>
              </a:solidFill>
              <a:latin typeface="Calibri"/>
              <a:ea typeface="Calibri"/>
              <a:cs typeface="Calibri"/>
              <a:sym typeface="Calibri"/>
            </a:endParaRPr>
          </a:p>
        </p:txBody>
      </p:sp>
      <p:sp>
        <p:nvSpPr>
          <p:cNvPr id="192" name="Google Shape;192;p22"/>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
        <p:nvSpPr>
          <p:cNvPr id="193" name="Google Shape;193;p22"/>
          <p:cNvSpPr txBox="1">
            <a:spLocks noGrp="1"/>
          </p:cNvSpPr>
          <p:nvPr>
            <p:ph type="body" idx="1"/>
          </p:nvPr>
        </p:nvSpPr>
        <p:spPr>
          <a:xfrm>
            <a:off x="730112" y="1424300"/>
            <a:ext cx="4478400" cy="3432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1800"/>
              </a:spcBef>
              <a:spcAft>
                <a:spcPts val="0"/>
              </a:spcAft>
              <a:buNone/>
            </a:pPr>
            <a:r>
              <a:rPr lang="en-US" sz="1800" b="1" i="1" dirty="0">
                <a:latin typeface="Arial Narrow"/>
                <a:ea typeface="Arial Narrow"/>
                <a:cs typeface="Arial Narrow"/>
                <a:sym typeface="Arial Narrow"/>
              </a:rPr>
              <a:t>Cruise Liner</a:t>
            </a:r>
            <a:r>
              <a:rPr lang="en-US" sz="1800" i="1" dirty="0">
                <a:latin typeface="Arial Narrow"/>
                <a:ea typeface="Arial Narrow"/>
                <a:cs typeface="Arial Narrow"/>
                <a:sym typeface="Arial Narrow"/>
              </a:rPr>
              <a:t>:</a:t>
            </a:r>
            <a:r>
              <a:rPr lang="en-US" sz="1800" dirty="0">
                <a:latin typeface="Arial Narrow"/>
                <a:ea typeface="Arial Narrow"/>
                <a:cs typeface="Arial Narrow"/>
                <a:sym typeface="Arial Narrow"/>
              </a:rPr>
              <a:t> </a:t>
            </a:r>
            <a:r>
              <a:rPr lang="en-US" sz="1800" b="1" dirty="0">
                <a:solidFill>
                  <a:srgbClr val="0000FF"/>
                </a:solidFill>
                <a:latin typeface="Arial Narrow"/>
                <a:ea typeface="Arial Narrow"/>
                <a:cs typeface="Arial Narrow"/>
                <a:sym typeface="Arial Narrow"/>
              </a:rPr>
              <a:t>Carnival Cruise Line &amp; </a:t>
            </a:r>
            <a:r>
              <a:rPr lang="en-US" sz="1800" b="1" dirty="0" err="1">
                <a:solidFill>
                  <a:srgbClr val="0000FF"/>
                </a:solidFill>
                <a:latin typeface="Arial Narrow"/>
                <a:ea typeface="Arial Narrow"/>
                <a:cs typeface="Arial Narrow"/>
                <a:sym typeface="Arial Narrow"/>
              </a:rPr>
              <a:t>MacGregor</a:t>
            </a:r>
            <a:r>
              <a:rPr lang="en-US" sz="1800" b="1" dirty="0">
                <a:solidFill>
                  <a:srgbClr val="0000FF"/>
                </a:solidFill>
                <a:latin typeface="Arial Narrow"/>
                <a:ea typeface="Arial Narrow"/>
                <a:cs typeface="Arial Narrow"/>
                <a:sym typeface="Arial Narrow"/>
              </a:rPr>
              <a:t> </a:t>
            </a:r>
            <a:endParaRPr sz="1800" b="1" dirty="0">
              <a:solidFill>
                <a:srgbClr val="0000FF"/>
              </a:solidFill>
              <a:latin typeface="Arial Narrow"/>
              <a:ea typeface="Arial Narrow"/>
              <a:cs typeface="Arial Narrow"/>
              <a:sym typeface="Arial Narrow"/>
            </a:endParaRPr>
          </a:p>
          <a:p>
            <a:pPr marL="228600" marR="0" lvl="0" indent="-177800" algn="l" rtl="0">
              <a:lnSpc>
                <a:spcPct val="80000"/>
              </a:lnSpc>
              <a:spcBef>
                <a:spcPts val="1000"/>
              </a:spcBef>
              <a:spcAft>
                <a:spcPts val="0"/>
              </a:spcAft>
              <a:buClr>
                <a:schemeClr val="dk1"/>
              </a:buClr>
              <a:buSzPts val="1600"/>
              <a:buFont typeface="Arial Narrow"/>
              <a:buChar char="•"/>
            </a:pPr>
            <a:r>
              <a:rPr lang="en-US" sz="1800" dirty="0">
                <a:latin typeface="Arial Narrow"/>
                <a:ea typeface="Arial Narrow"/>
                <a:cs typeface="Arial Narrow"/>
                <a:sym typeface="Arial Narrow"/>
              </a:rPr>
              <a:t>The Macgregor Maritime Data Engine (MDE) is a data </a:t>
            </a:r>
            <a:r>
              <a:rPr lang="en-US" sz="1800" dirty="0" err="1">
                <a:latin typeface="Arial Narrow"/>
                <a:ea typeface="Arial Narrow"/>
                <a:cs typeface="Arial Narrow"/>
                <a:sym typeface="Arial Narrow"/>
              </a:rPr>
              <a:t>normaliser</a:t>
            </a:r>
            <a:r>
              <a:rPr lang="en-US" sz="1800" dirty="0">
                <a:latin typeface="Arial Narrow"/>
                <a:ea typeface="Arial Narrow"/>
                <a:cs typeface="Arial Narrow"/>
                <a:sym typeface="Arial Narrow"/>
              </a:rPr>
              <a:t> that collects, standardizes and stores data from a ship’s Voyage Data Recorder (VDR)</a:t>
            </a:r>
            <a:endParaRPr sz="1800" dirty="0">
              <a:latin typeface="Arial Narrow"/>
              <a:ea typeface="Arial Narrow"/>
              <a:cs typeface="Arial Narrow"/>
              <a:sym typeface="Arial Narrow"/>
            </a:endParaRPr>
          </a:p>
          <a:p>
            <a:pPr marL="228600" marR="0" lvl="0" indent="-177800" algn="l" rtl="0">
              <a:lnSpc>
                <a:spcPct val="80000"/>
              </a:lnSpc>
              <a:spcBef>
                <a:spcPts val="1000"/>
              </a:spcBef>
              <a:spcAft>
                <a:spcPts val="0"/>
              </a:spcAft>
              <a:buClr>
                <a:schemeClr val="dk1"/>
              </a:buClr>
              <a:buSzPts val="1600"/>
              <a:buFont typeface="Arial Narrow"/>
              <a:buChar char="•"/>
            </a:pPr>
            <a:r>
              <a:rPr lang="en-US" sz="1800" dirty="0">
                <a:latin typeface="Arial Narrow"/>
                <a:ea typeface="Arial Narrow"/>
                <a:cs typeface="Arial Narrow"/>
                <a:sym typeface="Arial Narrow"/>
              </a:rPr>
              <a:t>Working to implement a single interface between MDE and the DCDB that can connect the Carnival fleet</a:t>
            </a:r>
            <a:endParaRPr sz="1800" dirty="0">
              <a:latin typeface="Arial Narrow"/>
              <a:ea typeface="Arial Narrow"/>
              <a:cs typeface="Arial Narrow"/>
              <a:sym typeface="Arial Narrow"/>
            </a:endParaRPr>
          </a:p>
          <a:p>
            <a:pPr marL="0" marR="0" lvl="0" indent="0" algn="l" rtl="0">
              <a:lnSpc>
                <a:spcPct val="80000"/>
              </a:lnSpc>
              <a:spcBef>
                <a:spcPts val="1800"/>
              </a:spcBef>
              <a:spcAft>
                <a:spcPts val="0"/>
              </a:spcAft>
              <a:buNone/>
            </a:pPr>
            <a:endParaRPr lang="en-US" sz="1800" b="1" i="1" dirty="0">
              <a:latin typeface="Arial Narrow"/>
              <a:ea typeface="Arial Narrow"/>
              <a:cs typeface="Arial Narrow"/>
              <a:sym typeface="Arial Narrow"/>
            </a:endParaRPr>
          </a:p>
          <a:p>
            <a:pPr marL="0" marR="0" lvl="0" indent="0" algn="l" rtl="0">
              <a:lnSpc>
                <a:spcPct val="80000"/>
              </a:lnSpc>
              <a:spcBef>
                <a:spcPts val="1800"/>
              </a:spcBef>
              <a:spcAft>
                <a:spcPts val="0"/>
              </a:spcAft>
              <a:buNone/>
            </a:pPr>
            <a:r>
              <a:rPr lang="en-US" sz="1800" b="1" i="1" dirty="0">
                <a:latin typeface="Arial Narrow"/>
                <a:ea typeface="Arial Narrow"/>
                <a:cs typeface="Arial Narrow"/>
                <a:sym typeface="Arial Narrow"/>
              </a:rPr>
              <a:t>Marine Survey</a:t>
            </a:r>
            <a:r>
              <a:rPr lang="en-US" sz="1800" i="1" dirty="0">
                <a:latin typeface="Arial Narrow"/>
                <a:ea typeface="Arial Narrow"/>
                <a:cs typeface="Arial Narrow"/>
                <a:sym typeface="Arial Narrow"/>
              </a:rPr>
              <a:t>:</a:t>
            </a:r>
            <a:r>
              <a:rPr lang="en-US" sz="1800" dirty="0">
                <a:latin typeface="Arial Narrow"/>
                <a:ea typeface="Arial Narrow"/>
                <a:cs typeface="Arial Narrow"/>
                <a:sym typeface="Arial Narrow"/>
              </a:rPr>
              <a:t> </a:t>
            </a:r>
            <a:r>
              <a:rPr lang="en-US" sz="1800" b="1" dirty="0">
                <a:solidFill>
                  <a:srgbClr val="0000FF"/>
                </a:solidFill>
                <a:latin typeface="Arial Narrow"/>
                <a:ea typeface="Arial Narrow"/>
                <a:cs typeface="Arial Narrow"/>
                <a:sym typeface="Arial Narrow"/>
              </a:rPr>
              <a:t> </a:t>
            </a:r>
            <a:r>
              <a:rPr lang="en-US" sz="1800" b="1" dirty="0" err="1">
                <a:solidFill>
                  <a:srgbClr val="0000FF"/>
                </a:solidFill>
                <a:latin typeface="Arial Narrow"/>
                <a:ea typeface="Arial Narrow"/>
                <a:cs typeface="Arial Narrow"/>
                <a:sym typeface="Arial Narrow"/>
              </a:rPr>
              <a:t>Fugro</a:t>
            </a:r>
            <a:endParaRPr sz="1800" dirty="0">
              <a:latin typeface="Arial Narrow"/>
              <a:ea typeface="Arial Narrow"/>
              <a:cs typeface="Arial Narrow"/>
              <a:sym typeface="Arial Narrow"/>
            </a:endParaRPr>
          </a:p>
          <a:p>
            <a:pPr marL="228600" marR="0" lvl="0" indent="-177800" algn="l" rtl="0">
              <a:lnSpc>
                <a:spcPct val="80000"/>
              </a:lnSpc>
              <a:spcBef>
                <a:spcPts val="1000"/>
              </a:spcBef>
              <a:spcAft>
                <a:spcPts val="0"/>
              </a:spcAft>
              <a:buClr>
                <a:schemeClr val="dk1"/>
              </a:buClr>
              <a:buSzPts val="1600"/>
              <a:buFont typeface="Arial Narrow"/>
              <a:buChar char="•"/>
            </a:pPr>
            <a:r>
              <a:rPr lang="en-US" sz="1800" dirty="0">
                <a:latin typeface="Arial Narrow"/>
                <a:ea typeface="Arial Narrow"/>
                <a:cs typeface="Arial Narrow"/>
                <a:sym typeface="Arial Narrow"/>
              </a:rPr>
              <a:t>Signed data submission agreement with DCDB</a:t>
            </a:r>
            <a:endParaRPr sz="1800" dirty="0">
              <a:latin typeface="Arial Narrow"/>
              <a:ea typeface="Arial Narrow"/>
              <a:cs typeface="Arial Narrow"/>
              <a:sym typeface="Arial Narrow"/>
            </a:endParaRPr>
          </a:p>
          <a:p>
            <a:pPr marL="228600" marR="0" lvl="0" indent="-177800" algn="l" rtl="0">
              <a:lnSpc>
                <a:spcPct val="80000"/>
              </a:lnSpc>
              <a:spcBef>
                <a:spcPts val="1000"/>
              </a:spcBef>
              <a:spcAft>
                <a:spcPts val="0"/>
              </a:spcAft>
              <a:buClr>
                <a:schemeClr val="dk1"/>
              </a:buClr>
              <a:buSzPts val="1600"/>
              <a:buFont typeface="Arial Narrow"/>
              <a:buChar char="•"/>
            </a:pPr>
            <a:r>
              <a:rPr lang="en-US" sz="1800" dirty="0">
                <a:latin typeface="Arial Narrow"/>
                <a:ea typeface="Arial Narrow"/>
                <a:cs typeface="Arial Narrow"/>
                <a:sym typeface="Arial Narrow"/>
              </a:rPr>
              <a:t>Contributed over 20 transit surveys</a:t>
            </a:r>
            <a:endParaRPr sz="1800" dirty="0">
              <a:latin typeface="Arial Narrow"/>
              <a:ea typeface="Arial Narrow"/>
              <a:cs typeface="Arial Narrow"/>
              <a:sym typeface="Arial Narrow"/>
            </a:endParaRPr>
          </a:p>
        </p:txBody>
      </p:sp>
      <p:pic>
        <p:nvPicPr>
          <p:cNvPr id="194" name="Google Shape;194;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507554" y="1639450"/>
            <a:ext cx="5846247" cy="3130326"/>
          </a:xfrm>
          <a:prstGeom prst="rect">
            <a:avLst/>
          </a:prstGeom>
          <a:noFill/>
          <a:ln>
            <a:noFill/>
          </a:ln>
        </p:spPr>
      </p:pic>
      <p:sp>
        <p:nvSpPr>
          <p:cNvPr id="196" name="Google Shape;196;p22"/>
          <p:cNvSpPr txBox="1">
            <a:spLocks noGrp="1"/>
          </p:cNvSpPr>
          <p:nvPr>
            <p:ph type="body" idx="1"/>
          </p:nvPr>
        </p:nvSpPr>
        <p:spPr>
          <a:xfrm>
            <a:off x="8079950" y="3439475"/>
            <a:ext cx="1721400" cy="54060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1000"/>
              </a:spcBef>
              <a:spcAft>
                <a:spcPts val="0"/>
              </a:spcAft>
              <a:buNone/>
            </a:pPr>
            <a:r>
              <a:rPr lang="en-US" sz="1800" b="1">
                <a:solidFill>
                  <a:srgbClr val="FFFFFF"/>
                </a:solidFill>
                <a:latin typeface="Arial Narrow"/>
                <a:ea typeface="Arial Narrow"/>
                <a:cs typeface="Arial Narrow"/>
                <a:sym typeface="Arial Narrow"/>
              </a:rPr>
              <a:t>Fugro Transits</a:t>
            </a:r>
            <a:endParaRPr sz="1800" b="1" i="0" u="none" strike="noStrike" cap="none">
              <a:solidFill>
                <a:srgbClr val="FFFFFF"/>
              </a:solidFill>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838200" y="259414"/>
            <a:ext cx="10515600" cy="54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dirty="0">
                <a:solidFill>
                  <a:srgbClr val="0E57C4"/>
                </a:solidFill>
                <a:latin typeface="Arial Narrow"/>
                <a:ea typeface="Arial Narrow"/>
                <a:cs typeface="Arial Narrow"/>
                <a:sym typeface="Arial Narrow"/>
              </a:rPr>
              <a:t>CSB Working Group </a:t>
            </a:r>
            <a:r>
              <a:rPr lang="en-US" sz="3959" dirty="0">
                <a:latin typeface="Arial Narrow"/>
                <a:ea typeface="Arial Narrow"/>
                <a:cs typeface="Arial Narrow"/>
                <a:sym typeface="Arial Narrow"/>
              </a:rPr>
              <a:t>- Significant Highlights </a:t>
            </a:r>
            <a:r>
              <a:rPr lang="en-US" sz="3959" dirty="0" err="1">
                <a:latin typeface="Arial Narrow"/>
                <a:ea typeface="Arial Narrow"/>
                <a:cs typeface="Arial Narrow"/>
                <a:sym typeface="Arial Narrow"/>
              </a:rPr>
              <a:t>cont</a:t>
            </a:r>
            <a:r>
              <a:rPr lang="is-IS" sz="3959" dirty="0">
                <a:latin typeface="Arial Narrow"/>
                <a:ea typeface="Arial Narrow"/>
                <a:cs typeface="Arial Narrow"/>
                <a:sym typeface="Arial Narrow"/>
              </a:rPr>
              <a:t>…</a:t>
            </a:r>
            <a:endParaRPr sz="3959" i="0" u="none" strike="noStrike" cap="none" dirty="0">
              <a:solidFill>
                <a:srgbClr val="0E57C4"/>
              </a:solidFill>
              <a:latin typeface="Arial Narrow"/>
              <a:ea typeface="Arial Narrow"/>
              <a:cs typeface="Arial Narrow"/>
              <a:sym typeface="Arial Narrow"/>
            </a:endParaRPr>
          </a:p>
        </p:txBody>
      </p:sp>
      <p:sp>
        <p:nvSpPr>
          <p:cNvPr id="191" name="Google Shape;191;p22"/>
          <p:cNvSpPr txBox="1">
            <a:spLocks noGrp="1"/>
          </p:cNvSpPr>
          <p:nvPr>
            <p:ph type="sldNum" idx="12"/>
          </p:nvPr>
        </p:nvSpPr>
        <p:spPr>
          <a:xfrm>
            <a:off x="8986777" y="6276121"/>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sp>
        <p:nvSpPr>
          <p:cNvPr id="192" name="Google Shape;192;p22"/>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pic>
        <p:nvPicPr>
          <p:cNvPr id="12" name="Bil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2593" y="3157054"/>
            <a:ext cx="5980557" cy="3183449"/>
          </a:xfrm>
          <a:prstGeom prst="rect">
            <a:avLst/>
          </a:prstGeom>
        </p:spPr>
      </p:pic>
      <p:sp>
        <p:nvSpPr>
          <p:cNvPr id="13" name="Google Shape;195;p22"/>
          <p:cNvSpPr txBox="1">
            <a:spLocks noGrp="1"/>
          </p:cNvSpPr>
          <p:nvPr>
            <p:ph type="body" idx="1"/>
          </p:nvPr>
        </p:nvSpPr>
        <p:spPr>
          <a:xfrm>
            <a:off x="798512" y="1477750"/>
            <a:ext cx="4651755" cy="1923300"/>
          </a:xfrm>
          <a:prstGeom prst="rect">
            <a:avLst/>
          </a:prstGeom>
          <a:noFill/>
          <a:ln>
            <a:noFill/>
          </a:ln>
        </p:spPr>
        <p:txBody>
          <a:bodyPr spcFirstLastPara="1" wrap="square" lIns="91425" tIns="45700" rIns="91425" bIns="45700" anchor="t" anchorCtr="0">
            <a:noAutofit/>
          </a:bodyPr>
          <a:lstStyle/>
          <a:p>
            <a:pPr marL="0" lvl="0" indent="0">
              <a:lnSpc>
                <a:spcPct val="80000"/>
              </a:lnSpc>
              <a:spcBef>
                <a:spcPts val="1800"/>
              </a:spcBef>
              <a:buNone/>
            </a:pPr>
            <a:r>
              <a:rPr lang="en-US" sz="1800" b="1" i="1" dirty="0">
                <a:latin typeface="Arial Narrow"/>
                <a:ea typeface="Arial Narrow"/>
                <a:cs typeface="Arial Narrow"/>
                <a:sym typeface="Arial Narrow"/>
              </a:rPr>
              <a:t>Seismic Survey</a:t>
            </a:r>
            <a:r>
              <a:rPr lang="en-US" sz="1800" i="1" dirty="0">
                <a:latin typeface="Arial Narrow"/>
                <a:ea typeface="Arial Narrow"/>
                <a:cs typeface="Arial Narrow"/>
                <a:sym typeface="Arial Narrow"/>
              </a:rPr>
              <a:t>:</a:t>
            </a:r>
            <a:r>
              <a:rPr lang="en-US" sz="1800" dirty="0">
                <a:latin typeface="Arial Narrow"/>
                <a:ea typeface="Arial Narrow"/>
                <a:cs typeface="Arial Narrow"/>
                <a:sym typeface="Arial Narrow"/>
              </a:rPr>
              <a:t> </a:t>
            </a:r>
            <a:r>
              <a:rPr lang="en-US" sz="1800" b="1" dirty="0">
                <a:solidFill>
                  <a:srgbClr val="0000FF"/>
                </a:solidFill>
                <a:latin typeface="Arial Narrow"/>
                <a:ea typeface="Arial Narrow"/>
                <a:cs typeface="Arial Narrow"/>
                <a:sym typeface="Arial Narrow"/>
              </a:rPr>
              <a:t>PGS</a:t>
            </a:r>
            <a:endParaRPr lang="en-US" sz="1800" dirty="0">
              <a:latin typeface="Arial Narrow"/>
              <a:ea typeface="Arial Narrow"/>
              <a:cs typeface="Arial Narrow"/>
              <a:sym typeface="Arial Narrow"/>
            </a:endParaRPr>
          </a:p>
          <a:p>
            <a:pPr marL="228600" lvl="0" indent="-177800">
              <a:lnSpc>
                <a:spcPct val="80000"/>
              </a:lnSpc>
              <a:buSzPts val="1600"/>
              <a:buFont typeface="Arial Narrow"/>
              <a:buChar char="•"/>
            </a:pPr>
            <a:r>
              <a:rPr lang="en-US" sz="1800" dirty="0" err="1">
                <a:latin typeface="Arial Narrow"/>
                <a:ea typeface="Arial Narrow"/>
                <a:cs typeface="Arial Narrow"/>
                <a:sym typeface="Arial Narrow"/>
              </a:rPr>
              <a:t>MoU</a:t>
            </a:r>
            <a:r>
              <a:rPr lang="en-US" sz="1800" dirty="0">
                <a:latin typeface="Arial Narrow"/>
                <a:ea typeface="Arial Narrow"/>
                <a:cs typeface="Arial Narrow"/>
                <a:sym typeface="Arial Narrow"/>
              </a:rPr>
              <a:t> signed by PGS CEO</a:t>
            </a:r>
          </a:p>
          <a:p>
            <a:pPr marL="228600" lvl="0" indent="-177800">
              <a:lnSpc>
                <a:spcPct val="80000"/>
              </a:lnSpc>
              <a:buSzPts val="1600"/>
              <a:buFont typeface="Arial Narrow"/>
              <a:buChar char="•"/>
            </a:pPr>
            <a:r>
              <a:rPr lang="en-US" sz="1800" dirty="0">
                <a:latin typeface="Arial Narrow"/>
                <a:ea typeface="Arial Narrow"/>
                <a:cs typeface="Arial Narrow"/>
                <a:sym typeface="Arial Narrow"/>
              </a:rPr>
              <a:t>Test data currently being evaluated by Norway</a:t>
            </a:r>
          </a:p>
          <a:p>
            <a:pPr marL="0" marR="0" lvl="0" indent="0" algn="l" rtl="0">
              <a:lnSpc>
                <a:spcPct val="80000"/>
              </a:lnSpc>
              <a:spcBef>
                <a:spcPts val="1800"/>
              </a:spcBef>
              <a:spcAft>
                <a:spcPts val="0"/>
              </a:spcAft>
              <a:buNone/>
            </a:pPr>
            <a:endParaRPr lang="en-US" sz="1800" b="1" i="1" dirty="0">
              <a:latin typeface="Arial Narrow"/>
              <a:ea typeface="Arial Narrow"/>
              <a:cs typeface="Arial Narrow"/>
              <a:sym typeface="Arial Narrow"/>
            </a:endParaRPr>
          </a:p>
          <a:p>
            <a:pPr marL="0" marR="0" lvl="0" indent="0" algn="l" rtl="0">
              <a:lnSpc>
                <a:spcPct val="80000"/>
              </a:lnSpc>
              <a:spcBef>
                <a:spcPts val="1800"/>
              </a:spcBef>
              <a:spcAft>
                <a:spcPts val="0"/>
              </a:spcAft>
              <a:buNone/>
            </a:pPr>
            <a:r>
              <a:rPr lang="en-US" sz="1800" b="1" i="1" dirty="0">
                <a:latin typeface="Arial Narrow"/>
                <a:ea typeface="Arial Narrow"/>
                <a:cs typeface="Arial Narrow"/>
                <a:sym typeface="Arial Narrow"/>
              </a:rPr>
              <a:t>Research Vessel</a:t>
            </a:r>
            <a:r>
              <a:rPr lang="en-US" sz="1800" dirty="0">
                <a:latin typeface="Arial Narrow"/>
                <a:ea typeface="Arial Narrow"/>
                <a:cs typeface="Arial Narrow"/>
                <a:sym typeface="Arial Narrow"/>
              </a:rPr>
              <a:t>: </a:t>
            </a:r>
            <a:r>
              <a:rPr lang="en-US" sz="1800" b="1" dirty="0">
                <a:solidFill>
                  <a:srgbClr val="0000FF"/>
                </a:solidFill>
                <a:latin typeface="Arial Narrow"/>
                <a:ea typeface="Arial Narrow"/>
                <a:cs typeface="Arial Narrow"/>
                <a:sym typeface="Arial Narrow"/>
              </a:rPr>
              <a:t>Antarctic Treaty Consultative Meeting 42</a:t>
            </a:r>
            <a:r>
              <a:rPr lang="en-US" sz="1800" dirty="0">
                <a:latin typeface="Arial Narrow"/>
                <a:ea typeface="Arial Narrow"/>
                <a:cs typeface="Arial Narrow"/>
                <a:sym typeface="Arial Narrow"/>
              </a:rPr>
              <a:t> </a:t>
            </a:r>
            <a:r>
              <a:rPr lang="en-US" sz="1600" dirty="0">
                <a:latin typeface="Arial Narrow"/>
                <a:ea typeface="Arial Narrow"/>
                <a:cs typeface="Arial Narrow"/>
                <a:sym typeface="Arial Narrow"/>
              </a:rPr>
              <a:t>(Prague, Jul ‘19)</a:t>
            </a:r>
            <a:endParaRPr sz="1600" dirty="0">
              <a:latin typeface="Arial Narrow"/>
              <a:ea typeface="Arial Narrow"/>
              <a:cs typeface="Arial Narrow"/>
              <a:sym typeface="Arial Narrow"/>
            </a:endParaRPr>
          </a:p>
          <a:p>
            <a:pPr marL="228600" marR="0" lvl="0" indent="-177800" algn="l" rtl="0">
              <a:lnSpc>
                <a:spcPct val="80000"/>
              </a:lnSpc>
              <a:spcBef>
                <a:spcPts val="1000"/>
              </a:spcBef>
              <a:spcAft>
                <a:spcPts val="0"/>
              </a:spcAft>
              <a:buClr>
                <a:schemeClr val="dk1"/>
              </a:buClr>
              <a:buSzPts val="1600"/>
              <a:buFont typeface="Arial Narrow"/>
              <a:buChar char="•"/>
            </a:pPr>
            <a:r>
              <a:rPr lang="en-US" sz="1800" dirty="0">
                <a:latin typeface="Arial Narrow"/>
                <a:ea typeface="Arial Narrow"/>
                <a:cs typeface="Arial Narrow"/>
                <a:sym typeface="Arial Narrow"/>
              </a:rPr>
              <a:t>Working Paper drafted by Norway</a:t>
            </a:r>
          </a:p>
          <a:p>
            <a:pPr marL="228600" marR="0" lvl="0" indent="-177800" algn="l" rtl="0">
              <a:lnSpc>
                <a:spcPct val="80000"/>
              </a:lnSpc>
              <a:spcBef>
                <a:spcPts val="1000"/>
              </a:spcBef>
              <a:spcAft>
                <a:spcPts val="0"/>
              </a:spcAft>
              <a:buClr>
                <a:schemeClr val="dk1"/>
              </a:buClr>
              <a:buSzPts val="1600"/>
              <a:buFont typeface="Arial Narrow"/>
              <a:buChar char="•"/>
            </a:pPr>
            <a:r>
              <a:rPr lang="en-US" sz="1800" dirty="0">
                <a:latin typeface="Arial Narrow"/>
                <a:ea typeface="Arial Narrow"/>
                <a:cs typeface="Arial Narrow"/>
                <a:sym typeface="Arial Narrow"/>
              </a:rPr>
              <a:t>Assisted/co-sponsored by Italy, New Zealand and USA</a:t>
            </a:r>
          </a:p>
          <a:p>
            <a:pPr marL="228600" marR="0" lvl="0" indent="-177800" algn="l" rtl="0">
              <a:lnSpc>
                <a:spcPct val="80000"/>
              </a:lnSpc>
              <a:spcBef>
                <a:spcPts val="1000"/>
              </a:spcBef>
              <a:spcAft>
                <a:spcPts val="0"/>
              </a:spcAft>
              <a:buClr>
                <a:schemeClr val="dk1"/>
              </a:buClr>
              <a:buSzPts val="1600"/>
              <a:buFont typeface="Arial Narrow"/>
              <a:buChar char="•"/>
            </a:pPr>
            <a:r>
              <a:rPr lang="en-US" sz="1800" dirty="0">
                <a:latin typeface="Arial Narrow"/>
                <a:ea typeface="Arial Narrow"/>
                <a:cs typeface="Arial Narrow"/>
                <a:sym typeface="Arial Narrow"/>
              </a:rPr>
              <a:t>Stronger resolution for countries to commit their research vessels to contribute to bathymetric data collection. </a:t>
            </a:r>
            <a:endParaRPr sz="1800" dirty="0">
              <a:latin typeface="Arial Narrow"/>
              <a:ea typeface="Arial Narrow"/>
              <a:cs typeface="Arial Narrow"/>
              <a:sym typeface="Arial Narrow"/>
            </a:endParaRPr>
          </a:p>
          <a:p>
            <a:pPr marL="50800" marR="0" lvl="0" indent="0" algn="l" rtl="0">
              <a:lnSpc>
                <a:spcPct val="80000"/>
              </a:lnSpc>
              <a:spcBef>
                <a:spcPts val="1000"/>
              </a:spcBef>
              <a:spcAft>
                <a:spcPts val="0"/>
              </a:spcAft>
              <a:buClr>
                <a:schemeClr val="dk1"/>
              </a:buClr>
              <a:buSzPts val="1600"/>
              <a:buNone/>
            </a:pPr>
            <a:endParaRPr sz="1800" dirty="0">
              <a:latin typeface="Arial Narrow"/>
              <a:ea typeface="Arial Narrow"/>
              <a:cs typeface="Arial Narrow"/>
              <a:sym typeface="Arial Narrow"/>
            </a:endParaRPr>
          </a:p>
        </p:txBody>
      </p:sp>
      <p:pic>
        <p:nvPicPr>
          <p:cNvPr id="7" name="Plassholder for bild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123471" y="871312"/>
            <a:ext cx="4136198" cy="2372869"/>
          </a:xfrm>
          <a:prstGeom prst="rect">
            <a:avLst/>
          </a:prstGeom>
          <a:noFill/>
          <a:ln>
            <a:noFill/>
          </a:ln>
        </p:spPr>
      </p:pic>
    </p:spTree>
    <p:extLst>
      <p:ext uri="{BB962C8B-B14F-4D97-AF65-F5344CB8AC3E}">
        <p14:creationId xmlns:p14="http://schemas.microsoft.com/office/powerpoint/2010/main" val="89656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38200" y="1129815"/>
            <a:ext cx="10515600" cy="4770835"/>
          </a:xfrm>
          <a:prstGeom prst="rect">
            <a:avLst/>
          </a:prstGeom>
          <a:noFill/>
          <a:ln>
            <a:noFill/>
          </a:ln>
        </p:spPr>
      </p:pic>
      <p:sp>
        <p:nvSpPr>
          <p:cNvPr id="202" name="Google Shape;202;p23"/>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IHO DCDB Database</a:t>
            </a:r>
            <a:endParaRPr sz="3959" i="0" u="none" strike="noStrike" cap="none">
              <a:solidFill>
                <a:srgbClr val="0E57C4"/>
              </a:solidFill>
              <a:latin typeface="Arial Narrow"/>
              <a:ea typeface="Arial Narrow"/>
              <a:cs typeface="Arial Narrow"/>
              <a:sym typeface="Arial Narrow"/>
            </a:endParaRPr>
          </a:p>
        </p:txBody>
      </p:sp>
      <p:sp>
        <p:nvSpPr>
          <p:cNvPr id="203" name="Google Shape;203;p23"/>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sp>
        <p:nvSpPr>
          <p:cNvPr id="204" name="Google Shape;204;p23"/>
          <p:cNvSpPr txBox="1">
            <a:spLocks noGrp="1"/>
          </p:cNvSpPr>
          <p:nvPr>
            <p:ph type="body" idx="1"/>
          </p:nvPr>
        </p:nvSpPr>
        <p:spPr>
          <a:xfrm>
            <a:off x="2866075" y="4427825"/>
            <a:ext cx="2841300" cy="1189200"/>
          </a:xfrm>
          <a:prstGeom prst="rect">
            <a:avLst/>
          </a:prstGeom>
          <a:noFill/>
          <a:ln>
            <a:noFill/>
          </a:ln>
        </p:spPr>
        <p:txBody>
          <a:bodyPr spcFirstLastPara="1" wrap="square" lIns="91425" tIns="45700" rIns="91425" bIns="45700" anchor="t" anchorCtr="0">
            <a:noAutofit/>
          </a:bodyPr>
          <a:lstStyle/>
          <a:p>
            <a:pPr marL="228600" marR="0" lvl="0" indent="-165100" algn="l" rtl="0">
              <a:lnSpc>
                <a:spcPct val="90000"/>
              </a:lnSpc>
              <a:spcBef>
                <a:spcPts val="0"/>
              </a:spcBef>
              <a:spcAft>
                <a:spcPts val="0"/>
              </a:spcAft>
              <a:buClr>
                <a:srgbClr val="FFFFFF"/>
              </a:buClr>
              <a:buSzPts val="1800"/>
              <a:buFont typeface="Arial Narrow"/>
              <a:buChar char="•"/>
            </a:pPr>
            <a:r>
              <a:rPr lang="en-US" sz="1800" b="1" i="0" u="none" strike="noStrike" cap="none">
                <a:solidFill>
                  <a:srgbClr val="FFFFFF"/>
                </a:solidFill>
                <a:latin typeface="Arial Narrow"/>
                <a:ea typeface="Arial Narrow"/>
                <a:cs typeface="Arial Narrow"/>
                <a:sym typeface="Arial Narrow"/>
              </a:rPr>
              <a:t>1</a:t>
            </a:r>
            <a:r>
              <a:rPr lang="en-US" sz="1800" b="1">
                <a:solidFill>
                  <a:srgbClr val="FFFFFF"/>
                </a:solidFill>
                <a:latin typeface="Arial Narrow"/>
                <a:ea typeface="Arial Narrow"/>
                <a:cs typeface="Arial Narrow"/>
                <a:sym typeface="Arial Narrow"/>
              </a:rPr>
              <a:t>54</a:t>
            </a:r>
            <a:r>
              <a:rPr lang="en-US" sz="1800" b="1" i="0" u="none" strike="noStrike" cap="none">
                <a:solidFill>
                  <a:srgbClr val="FFFFFF"/>
                </a:solidFill>
                <a:latin typeface="Arial Narrow"/>
                <a:ea typeface="Arial Narrow"/>
                <a:cs typeface="Arial Narrow"/>
                <a:sym typeface="Arial Narrow"/>
              </a:rPr>
              <a:t> million soundings</a:t>
            </a:r>
            <a:endParaRPr sz="1800" b="1" i="0" u="none" strike="noStrike" cap="none">
              <a:solidFill>
                <a:srgbClr val="FFFFFF"/>
              </a:solidFill>
              <a:latin typeface="Arial Narrow"/>
              <a:ea typeface="Arial Narrow"/>
              <a:cs typeface="Arial Narrow"/>
              <a:sym typeface="Arial Narrow"/>
            </a:endParaRPr>
          </a:p>
          <a:p>
            <a:pPr marL="228600" marR="0" lvl="0" indent="-165100" algn="l" rtl="0">
              <a:lnSpc>
                <a:spcPct val="90000"/>
              </a:lnSpc>
              <a:spcBef>
                <a:spcPts val="1000"/>
              </a:spcBef>
              <a:spcAft>
                <a:spcPts val="0"/>
              </a:spcAft>
              <a:buClr>
                <a:srgbClr val="FFFFFF"/>
              </a:buClr>
              <a:buSzPts val="1800"/>
              <a:buFont typeface="Arial Narrow"/>
              <a:buChar char="•"/>
            </a:pPr>
            <a:r>
              <a:rPr lang="en-US" sz="1800" b="1" i="0" u="none" strike="noStrike" cap="none">
                <a:solidFill>
                  <a:srgbClr val="FFFFFF"/>
                </a:solidFill>
                <a:latin typeface="Arial Narrow"/>
                <a:ea typeface="Arial Narrow"/>
                <a:cs typeface="Arial Narrow"/>
                <a:sym typeface="Arial Narrow"/>
              </a:rPr>
              <a:t>1</a:t>
            </a:r>
            <a:r>
              <a:rPr lang="en-US" sz="1800" b="1">
                <a:solidFill>
                  <a:srgbClr val="FFFFFF"/>
                </a:solidFill>
                <a:latin typeface="Arial Narrow"/>
                <a:ea typeface="Arial Narrow"/>
                <a:cs typeface="Arial Narrow"/>
                <a:sym typeface="Arial Narrow"/>
              </a:rPr>
              <a:t>68</a:t>
            </a:r>
            <a:r>
              <a:rPr lang="en-US" sz="1800" b="1" i="0" u="none" strike="noStrike" cap="none">
                <a:solidFill>
                  <a:srgbClr val="FFFFFF"/>
                </a:solidFill>
                <a:latin typeface="Arial Narrow"/>
                <a:ea typeface="Arial Narrow"/>
                <a:cs typeface="Arial Narrow"/>
                <a:sym typeface="Arial Narrow"/>
              </a:rPr>
              <a:t> contributing vessels</a:t>
            </a:r>
            <a:endParaRPr sz="1800" b="1" i="0" u="none" strike="noStrike" cap="none">
              <a:solidFill>
                <a:srgbClr val="FFFFFF"/>
              </a:solidFill>
              <a:latin typeface="Arial Narrow"/>
              <a:ea typeface="Arial Narrow"/>
              <a:cs typeface="Arial Narrow"/>
              <a:sym typeface="Arial Narrow"/>
            </a:endParaRPr>
          </a:p>
          <a:p>
            <a:pPr marL="228600" marR="0" lvl="0" indent="-165100" algn="l" rtl="0">
              <a:lnSpc>
                <a:spcPct val="90000"/>
              </a:lnSpc>
              <a:spcBef>
                <a:spcPts val="1000"/>
              </a:spcBef>
              <a:spcAft>
                <a:spcPts val="0"/>
              </a:spcAft>
              <a:buClr>
                <a:srgbClr val="FFFFFF"/>
              </a:buClr>
              <a:buSzPts val="1800"/>
              <a:buFont typeface="Arial Narrow"/>
              <a:buChar char="•"/>
            </a:pPr>
            <a:r>
              <a:rPr lang="en-US" sz="1800" b="1">
                <a:solidFill>
                  <a:srgbClr val="FFFFFF"/>
                </a:solidFill>
                <a:latin typeface="Arial Narrow"/>
                <a:ea typeface="Arial Narrow"/>
                <a:cs typeface="Arial Narrow"/>
                <a:sym typeface="Arial Narrow"/>
              </a:rPr>
              <a:t>6585</a:t>
            </a:r>
            <a:r>
              <a:rPr lang="en-US" sz="1800" b="1" i="0" u="none" strike="noStrike" cap="none">
                <a:solidFill>
                  <a:srgbClr val="FFFFFF"/>
                </a:solidFill>
                <a:latin typeface="Arial Narrow"/>
                <a:ea typeface="Arial Narrow"/>
                <a:cs typeface="Arial Narrow"/>
                <a:sym typeface="Arial Narrow"/>
              </a:rPr>
              <a:t> data deliveries</a:t>
            </a:r>
            <a:endParaRPr sz="1800" b="1" i="0" u="none" strike="noStrike" cap="none">
              <a:solidFill>
                <a:srgbClr val="FFFFFF"/>
              </a:solidFill>
              <a:latin typeface="Arial Narrow"/>
              <a:ea typeface="Arial Narrow"/>
              <a:cs typeface="Arial Narrow"/>
              <a:sym typeface="Arial Narrow"/>
            </a:endParaRPr>
          </a:p>
        </p:txBody>
      </p:sp>
      <p:sp>
        <p:nvSpPr>
          <p:cNvPr id="205" name="Google Shape;205;p23"/>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dirty="0">
                <a:solidFill>
                  <a:srgbClr val="0E57C4"/>
                </a:solidFill>
                <a:latin typeface="Arial Narrow"/>
                <a:ea typeface="Arial Narrow"/>
                <a:cs typeface="Arial Narrow"/>
                <a:sym typeface="Arial Narrow"/>
              </a:rPr>
              <a:t>CSB Use Cases – </a:t>
            </a:r>
            <a:r>
              <a:rPr lang="en-US" sz="3959" b="1" i="1" u="none" strike="noStrike" cap="none" dirty="0">
                <a:solidFill>
                  <a:srgbClr val="0E57C4"/>
                </a:solidFill>
                <a:latin typeface="Arial Narrow"/>
                <a:ea typeface="Arial Narrow"/>
                <a:cs typeface="Arial Narrow"/>
                <a:sym typeface="Arial Narrow"/>
              </a:rPr>
              <a:t>Frontiers in Marine Science </a:t>
            </a:r>
            <a:r>
              <a:rPr lang="en-US" sz="3959" i="0" u="none" strike="noStrike" cap="none" dirty="0">
                <a:solidFill>
                  <a:srgbClr val="0E57C4"/>
                </a:solidFill>
                <a:latin typeface="Arial Narrow"/>
                <a:ea typeface="Arial Narrow"/>
                <a:cs typeface="Arial Narrow"/>
                <a:sym typeface="Arial Narrow"/>
              </a:rPr>
              <a:t>journal</a:t>
            </a:r>
            <a:endParaRPr sz="3959" i="0" u="none" strike="noStrike" cap="none" dirty="0">
              <a:solidFill>
                <a:srgbClr val="0E57C4"/>
              </a:solidFill>
              <a:latin typeface="Arial Narrow"/>
              <a:ea typeface="Arial Narrow"/>
              <a:cs typeface="Arial Narrow"/>
              <a:sym typeface="Arial Narrow"/>
            </a:endParaRPr>
          </a:p>
        </p:txBody>
      </p:sp>
      <p:sp>
        <p:nvSpPr>
          <p:cNvPr id="212" name="Google Shape;212;p24"/>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13</a:t>
            </a:fld>
            <a:endParaRPr sz="1200" b="0" i="0" u="none" strike="noStrike" cap="none">
              <a:solidFill>
                <a:srgbClr val="888888"/>
              </a:solidFill>
              <a:latin typeface="Calibri"/>
              <a:ea typeface="Calibri"/>
              <a:cs typeface="Calibri"/>
              <a:sym typeface="Calibri"/>
            </a:endParaRPr>
          </a:p>
        </p:txBody>
      </p:sp>
      <p:pic>
        <p:nvPicPr>
          <p:cNvPr id="214" name="Google Shape;214;p24"/>
          <p:cNvPicPr preferRelativeResize="0"/>
          <p:nvPr/>
        </p:nvPicPr>
        <p:blipFill>
          <a:blip r:embed="rId3">
            <a:alphaModFix/>
          </a:blip>
          <a:stretch>
            <a:fillRect/>
          </a:stretch>
        </p:blipFill>
        <p:spPr>
          <a:xfrm>
            <a:off x="799109" y="966788"/>
            <a:ext cx="2238375" cy="4924425"/>
          </a:xfrm>
          <a:prstGeom prst="rect">
            <a:avLst/>
          </a:prstGeom>
          <a:noFill/>
          <a:ln>
            <a:noFill/>
          </a:ln>
        </p:spPr>
      </p:pic>
      <p:sp>
        <p:nvSpPr>
          <p:cNvPr id="215" name="Google Shape;215;p24"/>
          <p:cNvSpPr txBox="1"/>
          <p:nvPr/>
        </p:nvSpPr>
        <p:spPr>
          <a:xfrm>
            <a:off x="4975325" y="6276138"/>
            <a:ext cx="4975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i="1">
                <a:solidFill>
                  <a:srgbClr val="FF0000"/>
                </a:solidFill>
                <a:latin typeface="Arial Narrow"/>
                <a:ea typeface="Arial Narrow"/>
                <a:cs typeface="Arial Narrow"/>
                <a:sym typeface="Arial Narrow"/>
              </a:rPr>
              <a:t>https://www.frontiersin.org/articles/10.3389/fmars.2019.00225/full#h5</a:t>
            </a:r>
            <a:endParaRPr b="1" i="1">
              <a:solidFill>
                <a:srgbClr val="FF0000"/>
              </a:solidFill>
              <a:latin typeface="Arial Narrow"/>
              <a:ea typeface="Arial Narrow"/>
              <a:cs typeface="Arial Narrow"/>
              <a:sym typeface="Arial Narrow"/>
            </a:endParaRPr>
          </a:p>
        </p:txBody>
      </p:sp>
      <p:sp>
        <p:nvSpPr>
          <p:cNvPr id="218" name="Google Shape;218;p24"/>
          <p:cNvSpPr/>
          <p:nvPr/>
        </p:nvSpPr>
        <p:spPr>
          <a:xfrm>
            <a:off x="791746" y="2409175"/>
            <a:ext cx="2238300" cy="1330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2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691947" y="1080938"/>
            <a:ext cx="6258878" cy="2319122"/>
          </a:xfrm>
          <a:prstGeom prst="rect">
            <a:avLst/>
          </a:prstGeom>
          <a:noFill/>
          <a:ln>
            <a:noFill/>
          </a:ln>
        </p:spPr>
      </p:pic>
      <p:sp>
        <p:nvSpPr>
          <p:cNvPr id="13" name="Google Shape;213;p24"/>
          <p:cNvSpPr txBox="1">
            <a:spLocks noGrp="1"/>
          </p:cNvSpPr>
          <p:nvPr>
            <p:ph type="body" idx="1"/>
          </p:nvPr>
        </p:nvSpPr>
        <p:spPr>
          <a:xfrm>
            <a:off x="4174904" y="4041487"/>
            <a:ext cx="7116418" cy="1504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600"/>
              </a:spcAft>
              <a:buNone/>
            </a:pPr>
            <a:r>
              <a:rPr lang="en-US" sz="2400" b="1" dirty="0">
                <a:latin typeface="Arial Narrow"/>
                <a:ea typeface="Arial Narrow"/>
                <a:cs typeface="Arial Narrow"/>
                <a:sym typeface="Arial Narrow"/>
              </a:rPr>
              <a:t>Case Study #1: NOAA Chart Adequacy Assessment</a:t>
            </a:r>
            <a:endParaRPr lang="en-US" sz="2000" dirty="0">
              <a:latin typeface="Arial Narrow"/>
              <a:ea typeface="Arial Narrow"/>
              <a:cs typeface="Arial Narrow"/>
              <a:sym typeface="Arial Narrow"/>
            </a:endParaRPr>
          </a:p>
          <a:p>
            <a:pPr marL="0" indent="0">
              <a:spcBef>
                <a:spcPts val="0"/>
              </a:spcBef>
              <a:spcAft>
                <a:spcPts val="600"/>
              </a:spcAft>
              <a:buNone/>
            </a:pPr>
            <a:r>
              <a:rPr lang="en-US" sz="2400" b="1" dirty="0">
                <a:latin typeface="Arial Narrow"/>
                <a:ea typeface="Arial Narrow"/>
                <a:cs typeface="Arial Narrow"/>
                <a:sym typeface="Arial Narrow"/>
              </a:rPr>
              <a:t>Case Study #2: Canadian Hydro Service: Inside Passage</a:t>
            </a:r>
          </a:p>
          <a:p>
            <a:pPr marL="0" marR="0" lvl="0" indent="0" algn="l" rtl="0">
              <a:lnSpc>
                <a:spcPct val="90000"/>
              </a:lnSpc>
              <a:spcBef>
                <a:spcPts val="0"/>
              </a:spcBef>
              <a:spcAft>
                <a:spcPts val="600"/>
              </a:spcAft>
              <a:buNone/>
            </a:pPr>
            <a:r>
              <a:rPr lang="en-US" sz="2000" i="0" u="none" strike="noStrike" cap="none" dirty="0">
                <a:solidFill>
                  <a:schemeClr val="dk1"/>
                </a:solidFill>
                <a:latin typeface="Arial Narrow"/>
                <a:ea typeface="Arial Narrow"/>
                <a:cs typeface="Arial Narrow"/>
                <a:sym typeface="Arial Narrow"/>
              </a:rPr>
              <a:t> </a:t>
            </a:r>
            <a:endParaRPr sz="2000" dirty="0">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dirty="0">
                <a:solidFill>
                  <a:srgbClr val="0E57C4"/>
                </a:solidFill>
                <a:latin typeface="Arial Narrow"/>
                <a:ea typeface="Arial Narrow"/>
                <a:cs typeface="Arial Narrow"/>
                <a:sym typeface="Arial Narrow"/>
              </a:rPr>
              <a:t>CSB Use Cases – NOAA Chart Adequacy Assessment</a:t>
            </a:r>
            <a:endParaRPr sz="3959" i="0" u="none" strike="noStrike" cap="none" dirty="0">
              <a:solidFill>
                <a:srgbClr val="0E57C4"/>
              </a:solidFill>
              <a:latin typeface="Arial Narrow"/>
              <a:ea typeface="Arial Narrow"/>
              <a:cs typeface="Arial Narrow"/>
              <a:sym typeface="Arial Narrow"/>
            </a:endParaRPr>
          </a:p>
        </p:txBody>
      </p:sp>
      <p:sp>
        <p:nvSpPr>
          <p:cNvPr id="212" name="Google Shape;212;p24"/>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
        <p:nvSpPr>
          <p:cNvPr id="213" name="Google Shape;213;p24"/>
          <p:cNvSpPr txBox="1">
            <a:spLocks noGrp="1"/>
          </p:cNvSpPr>
          <p:nvPr>
            <p:ph type="body" idx="1"/>
          </p:nvPr>
        </p:nvSpPr>
        <p:spPr>
          <a:xfrm>
            <a:off x="882675" y="1451486"/>
            <a:ext cx="5546526" cy="1504200"/>
          </a:xfrm>
          <a:prstGeom prst="rect">
            <a:avLst/>
          </a:prstGeom>
          <a:noFill/>
          <a:ln>
            <a:noFill/>
          </a:ln>
        </p:spPr>
        <p:txBody>
          <a:bodyPr spcFirstLastPara="1" wrap="square" lIns="91425" tIns="45700" rIns="91425" bIns="45700" anchor="t" anchorCtr="0">
            <a:noAutofit/>
          </a:bodyPr>
          <a:lstStyle/>
          <a:p>
            <a:pPr marL="127000" marR="0" lvl="0" indent="0" algn="l" rtl="0">
              <a:lnSpc>
                <a:spcPct val="100000"/>
              </a:lnSpc>
              <a:spcBef>
                <a:spcPts val="0"/>
              </a:spcBef>
              <a:spcAft>
                <a:spcPts val="600"/>
              </a:spcAft>
              <a:buClr>
                <a:schemeClr val="dk1"/>
              </a:buClr>
              <a:buSzPts val="1600"/>
              <a:buNone/>
            </a:pPr>
            <a:r>
              <a:rPr lang="en-US" sz="2000" dirty="0">
                <a:latin typeface="Arial Narrow"/>
                <a:ea typeface="Arial Narrow"/>
                <a:cs typeface="Arial Narrow"/>
                <a:sym typeface="Arial Narrow"/>
              </a:rPr>
              <a:t>Describes </a:t>
            </a:r>
            <a:r>
              <a:rPr lang="en-US" sz="2000" i="0" u="none" strike="noStrike" cap="none" dirty="0">
                <a:solidFill>
                  <a:schemeClr val="dk1"/>
                </a:solidFill>
                <a:latin typeface="Arial Narrow"/>
                <a:ea typeface="Arial Narrow"/>
                <a:cs typeface="Arial Narrow"/>
                <a:sym typeface="Arial Narrow"/>
              </a:rPr>
              <a:t>NOAA</a:t>
            </a:r>
            <a:r>
              <a:rPr lang="en-US" sz="2000" dirty="0">
                <a:latin typeface="Arial Narrow"/>
                <a:ea typeface="Arial Narrow"/>
                <a:cs typeface="Arial Narrow"/>
                <a:sym typeface="Arial Narrow"/>
              </a:rPr>
              <a:t> &amp; </a:t>
            </a:r>
            <a:r>
              <a:rPr lang="en-US" sz="2000" i="0" u="none" strike="noStrike" cap="none" dirty="0">
                <a:solidFill>
                  <a:schemeClr val="dk1"/>
                </a:solidFill>
                <a:latin typeface="Arial Narrow"/>
                <a:ea typeface="Arial Narrow"/>
                <a:cs typeface="Arial Narrow"/>
                <a:sym typeface="Arial Narrow"/>
              </a:rPr>
              <a:t>George Mason University collaboration </a:t>
            </a:r>
            <a:r>
              <a:rPr lang="en-US" sz="2000" dirty="0">
                <a:latin typeface="Arial Narrow"/>
                <a:ea typeface="Arial Narrow"/>
                <a:cs typeface="Arial Narrow"/>
                <a:sym typeface="Arial Narrow"/>
              </a:rPr>
              <a:t>to:</a:t>
            </a:r>
          </a:p>
          <a:p>
            <a:pPr marL="469900" indent="-342900">
              <a:lnSpc>
                <a:spcPct val="100000"/>
              </a:lnSpc>
              <a:spcBef>
                <a:spcPts val="0"/>
              </a:spcBef>
              <a:spcAft>
                <a:spcPts val="1200"/>
              </a:spcAft>
              <a:buSzPts val="1600"/>
            </a:pPr>
            <a:r>
              <a:rPr lang="en-US" sz="2000" dirty="0">
                <a:latin typeface="Arial Narrow"/>
                <a:ea typeface="Arial Narrow"/>
                <a:cs typeface="Arial Narrow"/>
                <a:sym typeface="Arial Narrow"/>
              </a:rPr>
              <a:t>U</a:t>
            </a:r>
            <a:r>
              <a:rPr lang="en-US" sz="2000" i="0" u="none" strike="noStrike" cap="none" dirty="0">
                <a:solidFill>
                  <a:schemeClr val="dk1"/>
                </a:solidFill>
                <a:latin typeface="Arial Narrow"/>
                <a:ea typeface="Arial Narrow"/>
                <a:cs typeface="Arial Narrow"/>
                <a:sym typeface="Arial Narrow"/>
              </a:rPr>
              <a:t>se CSB to assess NOAA nautical chart adequacy</a:t>
            </a:r>
          </a:p>
          <a:p>
            <a:pPr marL="469900" indent="-342900">
              <a:lnSpc>
                <a:spcPct val="100000"/>
              </a:lnSpc>
              <a:spcBef>
                <a:spcPts val="0"/>
              </a:spcBef>
              <a:spcAft>
                <a:spcPts val="1200"/>
              </a:spcAft>
              <a:buSzPts val="1600"/>
            </a:pPr>
            <a:r>
              <a:rPr lang="en-US" sz="2000" dirty="0">
                <a:latin typeface="Arial Narrow"/>
                <a:ea typeface="Arial Narrow"/>
                <a:cs typeface="Arial Narrow"/>
                <a:sym typeface="Arial Narrow"/>
              </a:rPr>
              <a:t>D</a:t>
            </a:r>
            <a:r>
              <a:rPr lang="en-US" sz="2000" i="0" u="none" strike="noStrike" cap="none" dirty="0">
                <a:solidFill>
                  <a:schemeClr val="dk1"/>
                </a:solidFill>
                <a:latin typeface="Arial Narrow"/>
                <a:ea typeface="Arial Narrow"/>
                <a:cs typeface="Arial Narrow"/>
                <a:sym typeface="Arial Narrow"/>
              </a:rPr>
              <a:t>etermine when areas require updated survey information</a:t>
            </a:r>
          </a:p>
          <a:p>
            <a:pPr marL="469900" indent="-342900">
              <a:lnSpc>
                <a:spcPct val="100000"/>
              </a:lnSpc>
              <a:spcBef>
                <a:spcPts val="0"/>
              </a:spcBef>
              <a:spcAft>
                <a:spcPts val="1200"/>
              </a:spcAft>
              <a:buSzPts val="1600"/>
            </a:pPr>
            <a:r>
              <a:rPr lang="en-US" sz="2000" dirty="0">
                <a:latin typeface="Arial Narrow"/>
                <a:ea typeface="Arial Narrow"/>
                <a:cs typeface="Arial Narrow"/>
                <a:sym typeface="Arial Narrow"/>
              </a:rPr>
              <a:t>I</a:t>
            </a:r>
            <a:r>
              <a:rPr lang="en-US" sz="2000" i="0" u="none" strike="noStrike" cap="none" dirty="0">
                <a:solidFill>
                  <a:schemeClr val="dk1"/>
                </a:solidFill>
                <a:latin typeface="Arial Narrow"/>
                <a:ea typeface="Arial Narrow"/>
                <a:cs typeface="Arial Narrow"/>
                <a:sym typeface="Arial Narrow"/>
              </a:rPr>
              <a:t>dentify chart discrepancies before an incident occurs. </a:t>
            </a:r>
            <a:endParaRPr sz="2000" dirty="0">
              <a:latin typeface="Arial Narrow"/>
              <a:ea typeface="Arial Narrow"/>
              <a:cs typeface="Arial Narrow"/>
              <a:sym typeface="Arial Narrow"/>
            </a:endParaRPr>
          </a:p>
        </p:txBody>
      </p:sp>
      <p:sp>
        <p:nvSpPr>
          <p:cNvPr id="215" name="Google Shape;215;p24"/>
          <p:cNvSpPr txBox="1"/>
          <p:nvPr/>
        </p:nvSpPr>
        <p:spPr>
          <a:xfrm>
            <a:off x="4975325" y="6276138"/>
            <a:ext cx="4975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i="1">
                <a:solidFill>
                  <a:srgbClr val="FF0000"/>
                </a:solidFill>
                <a:latin typeface="Arial Narrow"/>
                <a:ea typeface="Arial Narrow"/>
                <a:cs typeface="Arial Narrow"/>
                <a:sym typeface="Arial Narrow"/>
              </a:rPr>
              <a:t>https://www.frontiersin.org/articles/10.3389/fmars.2019.00225/full#h5</a:t>
            </a:r>
            <a:endParaRPr b="1" i="1">
              <a:solidFill>
                <a:srgbClr val="FF0000"/>
              </a:solidFill>
              <a:latin typeface="Arial Narrow"/>
              <a:ea typeface="Arial Narrow"/>
              <a:cs typeface="Arial Narrow"/>
              <a:sym typeface="Arial Narrow"/>
            </a:endParaRPr>
          </a:p>
        </p:txBody>
      </p:sp>
      <p:pic>
        <p:nvPicPr>
          <p:cNvPr id="216" name="Google Shape;216;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32421" y="1327784"/>
            <a:ext cx="4903943" cy="3579109"/>
          </a:xfrm>
          <a:prstGeom prst="rect">
            <a:avLst/>
          </a:prstGeom>
          <a:noFill/>
          <a:ln>
            <a:noFill/>
          </a:ln>
        </p:spPr>
      </p:pic>
    </p:spTree>
    <p:extLst>
      <p:ext uri="{BB962C8B-B14F-4D97-AF65-F5344CB8AC3E}">
        <p14:creationId xmlns:p14="http://schemas.microsoft.com/office/powerpoint/2010/main" val="232715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dirty="0">
                <a:solidFill>
                  <a:srgbClr val="0E57C4"/>
                </a:solidFill>
                <a:latin typeface="Arial Narrow"/>
                <a:ea typeface="Arial Narrow"/>
                <a:cs typeface="Arial Narrow"/>
                <a:sym typeface="Arial Narrow"/>
              </a:rPr>
              <a:t>CSB Use Cases – CHS Inside Passage</a:t>
            </a:r>
            <a:endParaRPr sz="3959" i="0" u="none" strike="noStrike" cap="none" dirty="0">
              <a:solidFill>
                <a:srgbClr val="0E57C4"/>
              </a:solidFill>
              <a:latin typeface="Arial Narrow"/>
              <a:ea typeface="Arial Narrow"/>
              <a:cs typeface="Arial Narrow"/>
              <a:sym typeface="Arial Narrow"/>
            </a:endParaRPr>
          </a:p>
        </p:txBody>
      </p:sp>
      <p:sp>
        <p:nvSpPr>
          <p:cNvPr id="212" name="Google Shape;212;p24"/>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sp>
        <p:nvSpPr>
          <p:cNvPr id="215" name="Google Shape;215;p24"/>
          <p:cNvSpPr txBox="1"/>
          <p:nvPr/>
        </p:nvSpPr>
        <p:spPr>
          <a:xfrm>
            <a:off x="4975325" y="6276138"/>
            <a:ext cx="4975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i="1" dirty="0">
                <a:solidFill>
                  <a:srgbClr val="FF0000"/>
                </a:solidFill>
                <a:latin typeface="Arial Narrow"/>
                <a:ea typeface="Arial Narrow"/>
                <a:cs typeface="Arial Narrow"/>
                <a:sym typeface="Arial Narrow"/>
              </a:rPr>
              <a:t>https://</a:t>
            </a:r>
            <a:r>
              <a:rPr lang="en-US" b="1" i="1" dirty="0" err="1">
                <a:solidFill>
                  <a:srgbClr val="FF0000"/>
                </a:solidFill>
                <a:latin typeface="Arial Narrow"/>
                <a:ea typeface="Arial Narrow"/>
                <a:cs typeface="Arial Narrow"/>
                <a:sym typeface="Arial Narrow"/>
              </a:rPr>
              <a:t>www.frontiersin.org</a:t>
            </a:r>
            <a:r>
              <a:rPr lang="en-US" b="1" i="1" dirty="0">
                <a:solidFill>
                  <a:srgbClr val="FF0000"/>
                </a:solidFill>
                <a:latin typeface="Arial Narrow"/>
                <a:ea typeface="Arial Narrow"/>
                <a:cs typeface="Arial Narrow"/>
                <a:sym typeface="Arial Narrow"/>
              </a:rPr>
              <a:t>/articles/10.3389/fmars.2019.00225/full#h5</a:t>
            </a:r>
            <a:endParaRPr b="1" i="1" dirty="0">
              <a:solidFill>
                <a:srgbClr val="FF0000"/>
              </a:solidFill>
              <a:latin typeface="Arial Narrow"/>
              <a:ea typeface="Arial Narrow"/>
              <a:cs typeface="Arial Narrow"/>
              <a:sym typeface="Arial Narrow"/>
            </a:endParaRPr>
          </a:p>
        </p:txBody>
      </p:sp>
      <p:sp>
        <p:nvSpPr>
          <p:cNvPr id="217" name="Google Shape;217;p24"/>
          <p:cNvSpPr txBox="1">
            <a:spLocks noGrp="1"/>
          </p:cNvSpPr>
          <p:nvPr>
            <p:ph type="body" idx="1"/>
          </p:nvPr>
        </p:nvSpPr>
        <p:spPr>
          <a:xfrm>
            <a:off x="838200" y="1367386"/>
            <a:ext cx="5670373" cy="19080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0"/>
              </a:spcBef>
              <a:spcAft>
                <a:spcPts val="1800"/>
              </a:spcAft>
              <a:buClr>
                <a:schemeClr val="dk1"/>
              </a:buClr>
              <a:buSzPts val="1600"/>
              <a:buFont typeface="Arial Narrow"/>
              <a:buChar char="•"/>
            </a:pPr>
            <a:r>
              <a:rPr lang="en-US" sz="2000" dirty="0">
                <a:latin typeface="Arial Narrow"/>
                <a:ea typeface="Arial Narrow"/>
                <a:cs typeface="Arial Narrow"/>
                <a:sym typeface="Arial Narrow"/>
              </a:rPr>
              <a:t>CHS has used CSB to update several IP charts along coastal routes. </a:t>
            </a:r>
            <a:endParaRPr sz="2000" dirty="0">
              <a:latin typeface="Arial Narrow"/>
              <a:ea typeface="Arial Narrow"/>
              <a:cs typeface="Arial Narrow"/>
              <a:sym typeface="Arial Narrow"/>
            </a:endParaRPr>
          </a:p>
          <a:p>
            <a:pPr marL="457200" marR="0" lvl="0" indent="-330200" algn="l" rtl="0">
              <a:lnSpc>
                <a:spcPct val="100000"/>
              </a:lnSpc>
              <a:spcBef>
                <a:spcPts val="1000"/>
              </a:spcBef>
              <a:spcAft>
                <a:spcPts val="1800"/>
              </a:spcAft>
              <a:buClr>
                <a:schemeClr val="dk1"/>
              </a:buClr>
              <a:buSzPts val="1600"/>
              <a:buFont typeface="Arial Narrow"/>
              <a:buChar char="•"/>
            </a:pPr>
            <a:r>
              <a:rPr lang="en-US" sz="2000" dirty="0">
                <a:latin typeface="Arial Narrow"/>
                <a:ea typeface="Arial Narrow"/>
                <a:cs typeface="Arial Narrow"/>
                <a:sym typeface="Arial Narrow"/>
              </a:rPr>
              <a:t>A systematic comparison of charted depths &lt; 10 m yielded improved charted channel depths, data density and improved chart compilation in areas that were surveyed with </a:t>
            </a:r>
            <a:r>
              <a:rPr lang="en-US" sz="2000" dirty="0" err="1">
                <a:latin typeface="Arial Narrow"/>
                <a:ea typeface="Arial Narrow"/>
                <a:cs typeface="Arial Narrow"/>
                <a:sym typeface="Arial Narrow"/>
              </a:rPr>
              <a:t>singlebeam</a:t>
            </a:r>
            <a:r>
              <a:rPr lang="en-US" sz="2000" dirty="0">
                <a:latin typeface="Arial Narrow"/>
                <a:ea typeface="Arial Narrow"/>
                <a:cs typeface="Arial Narrow"/>
                <a:sym typeface="Arial Narrow"/>
              </a:rPr>
              <a:t>. </a:t>
            </a:r>
            <a:endParaRPr sz="2000" dirty="0">
              <a:latin typeface="Arial Narrow"/>
              <a:ea typeface="Arial Narrow"/>
              <a:cs typeface="Arial Narrow"/>
              <a:sym typeface="Arial Narrow"/>
            </a:endParaRPr>
          </a:p>
          <a:p>
            <a:pPr marL="457200" marR="0" lvl="0" indent="-330200" algn="l" rtl="0">
              <a:lnSpc>
                <a:spcPct val="100000"/>
              </a:lnSpc>
              <a:spcBef>
                <a:spcPts val="1000"/>
              </a:spcBef>
              <a:spcAft>
                <a:spcPts val="1800"/>
              </a:spcAft>
              <a:buClr>
                <a:schemeClr val="dk1"/>
              </a:buClr>
              <a:buSzPts val="1600"/>
              <a:buFont typeface="Arial Narrow"/>
              <a:buChar char="•"/>
            </a:pPr>
            <a:r>
              <a:rPr lang="en-US" sz="2000" dirty="0">
                <a:latin typeface="Arial Narrow"/>
                <a:ea typeface="Arial Narrow"/>
                <a:cs typeface="Arial Narrow"/>
                <a:sym typeface="Arial Narrow"/>
              </a:rPr>
              <a:t>CSB helped prioritize survey areas for the following survey season and initiated the publication of Notices to Mariners.</a:t>
            </a:r>
            <a:endParaRPr sz="2000" dirty="0">
              <a:latin typeface="Arial Narrow"/>
              <a:ea typeface="Arial Narrow"/>
              <a:cs typeface="Arial Narrow"/>
              <a:sym typeface="Arial Narrow"/>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6074" y="1048989"/>
            <a:ext cx="3721406" cy="4188193"/>
          </a:xfrm>
          <a:prstGeom prst="rect">
            <a:avLst/>
          </a:prstGeom>
        </p:spPr>
      </p:pic>
      <p:sp>
        <p:nvSpPr>
          <p:cNvPr id="10" name="Rectangle 9"/>
          <p:cNvSpPr/>
          <p:nvPr/>
        </p:nvSpPr>
        <p:spPr>
          <a:xfrm>
            <a:off x="5691591" y="5429515"/>
            <a:ext cx="6038386" cy="523220"/>
          </a:xfrm>
          <a:prstGeom prst="rect">
            <a:avLst/>
          </a:prstGeom>
          <a:solidFill>
            <a:schemeClr val="accent4">
              <a:lumMod val="40000"/>
              <a:lumOff val="60000"/>
            </a:schemeClr>
          </a:solidFill>
        </p:spPr>
        <p:txBody>
          <a:bodyPr wrap="square">
            <a:spAutoFit/>
          </a:bodyPr>
          <a:lstStyle/>
          <a:p>
            <a:pPr algn="ctr"/>
            <a:r>
              <a:rPr lang="en-US" dirty="0">
                <a:solidFill>
                  <a:prstClr val="black"/>
                </a:solidFill>
              </a:rPr>
              <a:t>CSB revealed some chart compilation problems.  </a:t>
            </a:r>
          </a:p>
          <a:p>
            <a:pPr algn="ctr"/>
            <a:r>
              <a:rPr lang="en-US" b="1" i="1" dirty="0">
                <a:solidFill>
                  <a:prstClr val="black"/>
                </a:solidFill>
              </a:rPr>
              <a:t>Don’t use the chart to figure out how much anchor chain you need!</a:t>
            </a:r>
          </a:p>
        </p:txBody>
      </p:sp>
    </p:spTree>
    <p:extLst>
      <p:ext uri="{BB962C8B-B14F-4D97-AF65-F5344CB8AC3E}">
        <p14:creationId xmlns:p14="http://schemas.microsoft.com/office/powerpoint/2010/main" val="3972281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dirty="0">
                <a:solidFill>
                  <a:srgbClr val="0E57C4"/>
                </a:solidFill>
                <a:latin typeface="Arial Narrow"/>
                <a:ea typeface="Arial Narrow"/>
                <a:cs typeface="Arial Narrow"/>
                <a:sym typeface="Arial Narrow"/>
              </a:rPr>
              <a:t>Why CSB?  – by Pete Wills (CHS)</a:t>
            </a:r>
            <a:endParaRPr sz="3959" i="0" u="none" strike="noStrike" cap="none" dirty="0">
              <a:solidFill>
                <a:srgbClr val="0E57C4"/>
              </a:solidFill>
              <a:latin typeface="Arial Narrow"/>
              <a:ea typeface="Arial Narrow"/>
              <a:cs typeface="Arial Narrow"/>
              <a:sym typeface="Arial Narrow"/>
            </a:endParaRPr>
          </a:p>
        </p:txBody>
      </p:sp>
      <p:sp>
        <p:nvSpPr>
          <p:cNvPr id="212" name="Google Shape;212;p24"/>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16</a:t>
            </a:fld>
            <a:endParaRPr sz="1200" b="0" i="0" u="none" strike="noStrike" cap="none">
              <a:solidFill>
                <a:srgbClr val="888888"/>
              </a:solidFill>
              <a:latin typeface="Calibri"/>
              <a:ea typeface="Calibri"/>
              <a:cs typeface="Calibri"/>
              <a:sym typeface="Calibri"/>
            </a:endParaRPr>
          </a:p>
        </p:txBody>
      </p:sp>
      <p:sp>
        <p:nvSpPr>
          <p:cNvPr id="217" name="Google Shape;217;p24"/>
          <p:cNvSpPr txBox="1">
            <a:spLocks noGrp="1"/>
          </p:cNvSpPr>
          <p:nvPr>
            <p:ph type="body" idx="1"/>
          </p:nvPr>
        </p:nvSpPr>
        <p:spPr>
          <a:xfrm>
            <a:off x="838200" y="1499686"/>
            <a:ext cx="10515600" cy="1908000"/>
          </a:xfrm>
          <a:prstGeom prst="rect">
            <a:avLst/>
          </a:prstGeom>
          <a:noFill/>
          <a:ln>
            <a:noFill/>
          </a:ln>
        </p:spPr>
        <p:txBody>
          <a:bodyPr spcFirstLastPara="1" wrap="square" lIns="91425" tIns="45700" rIns="91425" bIns="45700" anchor="t" anchorCtr="0">
            <a:noAutofit/>
          </a:bodyPr>
          <a:lstStyle/>
          <a:p>
            <a:pPr lvl="0" indent="-330200">
              <a:lnSpc>
                <a:spcPct val="100000"/>
              </a:lnSpc>
              <a:spcBef>
                <a:spcPts val="0"/>
              </a:spcBef>
              <a:spcAft>
                <a:spcPts val="1800"/>
              </a:spcAft>
              <a:buSzPts val="1600"/>
              <a:buFont typeface="Arial Narrow"/>
              <a:buChar char="•"/>
            </a:pPr>
            <a:r>
              <a:rPr lang="en-US" sz="2000" dirty="0">
                <a:latin typeface="Arial Narrow"/>
                <a:ea typeface="Arial Narrow"/>
                <a:cs typeface="Arial Narrow"/>
                <a:sym typeface="Arial Narrow"/>
              </a:rPr>
              <a:t>The potential is enormous as is our coastline. </a:t>
            </a:r>
          </a:p>
          <a:p>
            <a:pPr lvl="0" indent="-330200">
              <a:lnSpc>
                <a:spcPct val="100000"/>
              </a:lnSpc>
              <a:spcBef>
                <a:spcPts val="0"/>
              </a:spcBef>
              <a:spcAft>
                <a:spcPts val="1800"/>
              </a:spcAft>
              <a:buSzPts val="1600"/>
              <a:buFont typeface="Arial Narrow"/>
              <a:buChar char="•"/>
            </a:pPr>
            <a:r>
              <a:rPr lang="en-US" sz="2000" dirty="0">
                <a:latin typeface="Arial Narrow"/>
                <a:ea typeface="Arial Narrow"/>
                <a:cs typeface="Arial Narrow"/>
                <a:sym typeface="Arial Narrow"/>
              </a:rPr>
              <a:t>We have always received reported shoals from mariners and put them on charts.</a:t>
            </a:r>
          </a:p>
          <a:p>
            <a:pPr lvl="0" indent="-330200">
              <a:lnSpc>
                <a:spcPct val="100000"/>
              </a:lnSpc>
              <a:spcBef>
                <a:spcPts val="0"/>
              </a:spcBef>
              <a:spcAft>
                <a:spcPts val="1800"/>
              </a:spcAft>
              <a:buSzPts val="1600"/>
              <a:buFont typeface="Arial Narrow"/>
              <a:buChar char="•"/>
            </a:pPr>
            <a:r>
              <a:rPr lang="en-US" sz="2000" dirty="0">
                <a:latin typeface="Arial Narrow"/>
                <a:ea typeface="Arial Narrow"/>
                <a:cs typeface="Arial Narrow"/>
                <a:sym typeface="Arial Narrow"/>
              </a:rPr>
              <a:t>CSB is an evolution of the mariners reporting system. </a:t>
            </a:r>
          </a:p>
          <a:p>
            <a:pPr lvl="0" indent="-330200">
              <a:lnSpc>
                <a:spcPct val="100000"/>
              </a:lnSpc>
              <a:spcBef>
                <a:spcPts val="0"/>
              </a:spcBef>
              <a:spcAft>
                <a:spcPts val="1800"/>
              </a:spcAft>
              <a:buSzPts val="1600"/>
              <a:buFont typeface="Arial Narrow"/>
              <a:buChar char="•"/>
            </a:pPr>
            <a:r>
              <a:rPr lang="en-US" sz="2000" dirty="0">
                <a:latin typeface="Arial Narrow"/>
                <a:ea typeface="Arial Narrow"/>
                <a:cs typeface="Arial Narrow"/>
                <a:sym typeface="Arial Narrow"/>
              </a:rPr>
              <a:t>We still need to assess the quality of data however it comes in.</a:t>
            </a:r>
          </a:p>
          <a:p>
            <a:pPr lvl="0" indent="-330200">
              <a:lnSpc>
                <a:spcPct val="100000"/>
              </a:lnSpc>
              <a:spcBef>
                <a:spcPts val="0"/>
              </a:spcBef>
              <a:spcAft>
                <a:spcPts val="1800"/>
              </a:spcAft>
              <a:buSzPts val="1600"/>
              <a:buFont typeface="Arial Narrow"/>
              <a:buChar char="•"/>
            </a:pPr>
            <a:r>
              <a:rPr lang="en-US" sz="2000" dirty="0">
                <a:latin typeface="Arial Narrow"/>
                <a:ea typeface="Arial Narrow"/>
                <a:cs typeface="Arial Narrow"/>
                <a:sym typeface="Arial Narrow"/>
              </a:rPr>
              <a:t>We have very old sparse surveys or no surveys in many areas.</a:t>
            </a:r>
          </a:p>
          <a:p>
            <a:pPr lvl="0" indent="-330200">
              <a:lnSpc>
                <a:spcPct val="100000"/>
              </a:lnSpc>
              <a:spcBef>
                <a:spcPts val="0"/>
              </a:spcBef>
              <a:spcAft>
                <a:spcPts val="1800"/>
              </a:spcAft>
              <a:buSzPts val="1600"/>
              <a:buFont typeface="Arial Narrow"/>
              <a:buChar char="•"/>
            </a:pPr>
            <a:r>
              <a:rPr lang="en-US" sz="2000" dirty="0">
                <a:latin typeface="Arial Narrow"/>
                <a:ea typeface="Arial Narrow"/>
                <a:cs typeface="Arial Narrow"/>
                <a:sym typeface="Arial Narrow"/>
              </a:rPr>
              <a:t>Mariners have better positioning and sonars today than much of the older data.</a:t>
            </a:r>
          </a:p>
          <a:p>
            <a:pPr lvl="0" indent="-330200">
              <a:lnSpc>
                <a:spcPct val="100000"/>
              </a:lnSpc>
              <a:spcBef>
                <a:spcPts val="0"/>
              </a:spcBef>
              <a:spcAft>
                <a:spcPts val="1800"/>
              </a:spcAft>
              <a:buSzPts val="1600"/>
              <a:buFont typeface="Arial Narrow"/>
              <a:buChar char="•"/>
            </a:pPr>
            <a:r>
              <a:rPr lang="en-US" sz="2000" dirty="0">
                <a:latin typeface="Arial Narrow"/>
                <a:ea typeface="Arial Narrow"/>
                <a:cs typeface="Arial Narrow"/>
                <a:sym typeface="Arial Narrow"/>
              </a:rPr>
              <a:t>Free</a:t>
            </a:r>
          </a:p>
        </p:txBody>
      </p:sp>
    </p:spTree>
    <p:extLst>
      <p:ext uri="{BB962C8B-B14F-4D97-AF65-F5344CB8AC3E}">
        <p14:creationId xmlns:p14="http://schemas.microsoft.com/office/powerpoint/2010/main" val="334714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dirty="0">
                <a:solidFill>
                  <a:srgbClr val="0E57C4"/>
                </a:solidFill>
                <a:latin typeface="Arial Narrow"/>
                <a:ea typeface="Arial Narrow"/>
                <a:cs typeface="Arial Narrow"/>
                <a:sym typeface="Arial Narrow"/>
              </a:rPr>
              <a:t>Use Case – </a:t>
            </a:r>
            <a:r>
              <a:rPr lang="en-US" sz="3959" dirty="0">
                <a:latin typeface="Arial Narrow"/>
                <a:ea typeface="Arial Narrow"/>
                <a:cs typeface="Arial Narrow"/>
                <a:sym typeface="Arial Narrow"/>
              </a:rPr>
              <a:t>Great Barrier Reef Project (James Cook U.)</a:t>
            </a:r>
            <a:endParaRPr sz="3959" i="0" u="none" strike="noStrike" cap="none" dirty="0">
              <a:solidFill>
                <a:srgbClr val="0E57C4"/>
              </a:solidFill>
              <a:latin typeface="Arial Narrow"/>
              <a:ea typeface="Arial Narrow"/>
              <a:cs typeface="Arial Narrow"/>
              <a:sym typeface="Arial Narrow"/>
            </a:endParaRPr>
          </a:p>
        </p:txBody>
      </p:sp>
      <p:sp>
        <p:nvSpPr>
          <p:cNvPr id="226" name="Google Shape;226;p25"/>
          <p:cNvSpPr txBox="1">
            <a:spLocks noGrp="1"/>
          </p:cNvSpPr>
          <p:nvPr>
            <p:ph type="ftr" idx="11"/>
          </p:nvPr>
        </p:nvSpPr>
        <p:spPr>
          <a:xfrm>
            <a:off x="4114800" y="6276125"/>
            <a:ext cx="7135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i="1">
                <a:solidFill>
                  <a:srgbClr val="0000FF"/>
                </a:solidFill>
                <a:latin typeface="Arial Narrow"/>
                <a:ea typeface="Arial Narrow"/>
                <a:cs typeface="Arial Narrow"/>
                <a:sym typeface="Arial Narrow"/>
              </a:rPr>
              <a:t>https://www.deepreef.org/publications/conference/242-crowdsourced-bathy.html</a:t>
            </a:r>
            <a:endParaRPr b="1" i="1">
              <a:solidFill>
                <a:srgbClr val="0000FF"/>
              </a:solidFill>
              <a:latin typeface="Arial Narrow"/>
              <a:ea typeface="Arial Narrow"/>
              <a:cs typeface="Arial Narrow"/>
              <a:sym typeface="Arial Narrow"/>
            </a:endParaRPr>
          </a:p>
        </p:txBody>
      </p:sp>
      <p:pic>
        <p:nvPicPr>
          <p:cNvPr id="227" name="Google Shape;227;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99432" y="1097822"/>
            <a:ext cx="5173880" cy="3016978"/>
          </a:xfrm>
          <a:prstGeom prst="rect">
            <a:avLst/>
          </a:prstGeom>
          <a:noFill/>
          <a:ln>
            <a:noFill/>
          </a:ln>
        </p:spPr>
      </p:pic>
      <p:sp>
        <p:nvSpPr>
          <p:cNvPr id="228" name="Google Shape;228;p25"/>
          <p:cNvSpPr txBox="1">
            <a:spLocks noGrp="1"/>
          </p:cNvSpPr>
          <p:nvPr>
            <p:ph type="body" idx="1"/>
          </p:nvPr>
        </p:nvSpPr>
        <p:spPr>
          <a:xfrm>
            <a:off x="675745" y="1256280"/>
            <a:ext cx="5316906" cy="4180200"/>
          </a:xfrm>
          <a:prstGeom prst="rect">
            <a:avLst/>
          </a:prstGeom>
          <a:noFill/>
          <a:ln>
            <a:noFill/>
          </a:ln>
        </p:spPr>
        <p:txBody>
          <a:bodyPr spcFirstLastPara="1" wrap="square" lIns="91425" tIns="45700" rIns="91425" bIns="45700" anchor="t" anchorCtr="0">
            <a:noAutofit/>
          </a:bodyPr>
          <a:lstStyle/>
          <a:p>
            <a:pPr marL="228600" marR="0" lvl="0" indent="-190500" algn="l" rtl="0">
              <a:lnSpc>
                <a:spcPct val="80000"/>
              </a:lnSpc>
              <a:spcBef>
                <a:spcPts val="1800"/>
              </a:spcBef>
              <a:spcAft>
                <a:spcPts val="0"/>
              </a:spcAft>
              <a:buClr>
                <a:schemeClr val="dk1"/>
              </a:buClr>
              <a:buSzPts val="1800"/>
              <a:buFont typeface="Arial Narrow"/>
              <a:buChar char="•"/>
            </a:pPr>
            <a:r>
              <a:rPr lang="en-US" sz="1800" dirty="0">
                <a:latin typeface="Arial Narrow"/>
                <a:ea typeface="Arial Narrow"/>
                <a:cs typeface="Arial Narrow"/>
                <a:sym typeface="Arial Narrow"/>
              </a:rPr>
              <a:t>~40% of GBR shelf is mapped with in situ depth soundings, with a need to preserve, share and fill the data gaps</a:t>
            </a:r>
            <a:endParaRPr sz="1800" dirty="0">
              <a:latin typeface="Arial Narrow"/>
              <a:ea typeface="Arial Narrow"/>
              <a:cs typeface="Arial Narrow"/>
              <a:sym typeface="Arial Narrow"/>
            </a:endParaRPr>
          </a:p>
          <a:p>
            <a:pPr marL="228600" marR="0" lvl="0" indent="-190500" algn="l" rtl="0">
              <a:lnSpc>
                <a:spcPct val="80000"/>
              </a:lnSpc>
              <a:spcBef>
                <a:spcPts val="1800"/>
              </a:spcBef>
              <a:spcAft>
                <a:spcPts val="0"/>
              </a:spcAft>
              <a:buClr>
                <a:schemeClr val="dk1"/>
              </a:buClr>
              <a:buSzPts val="1800"/>
              <a:buFont typeface="Arial Narrow"/>
              <a:buChar char="•"/>
            </a:pPr>
            <a:r>
              <a:rPr lang="en-US" sz="1800" dirty="0">
                <a:latin typeface="Arial Narrow"/>
                <a:ea typeface="Arial Narrow"/>
                <a:cs typeface="Arial Narrow"/>
                <a:sym typeface="Arial Narrow"/>
              </a:rPr>
              <a:t>Many vessels on the GBR (from expedition dive boats to recreational fishing boats) use some type of echo sounder and GPS for safe navigation and guiding activities</a:t>
            </a:r>
            <a:endParaRPr sz="1800" dirty="0">
              <a:latin typeface="Arial Narrow"/>
              <a:ea typeface="Arial Narrow"/>
              <a:cs typeface="Arial Narrow"/>
              <a:sym typeface="Arial Narrow"/>
            </a:endParaRPr>
          </a:p>
          <a:p>
            <a:pPr marL="228600" marR="0" lvl="0" indent="-190500" algn="l" rtl="0">
              <a:lnSpc>
                <a:spcPct val="80000"/>
              </a:lnSpc>
              <a:spcBef>
                <a:spcPts val="1800"/>
              </a:spcBef>
              <a:spcAft>
                <a:spcPts val="0"/>
              </a:spcAft>
              <a:buClr>
                <a:schemeClr val="dk1"/>
              </a:buClr>
              <a:buSzPts val="1800"/>
              <a:buFont typeface="Arial Narrow"/>
              <a:buChar char="•"/>
            </a:pPr>
            <a:r>
              <a:rPr lang="en-US" sz="1800" dirty="0">
                <a:latin typeface="Arial Narrow"/>
                <a:ea typeface="Arial Narrow"/>
                <a:cs typeface="Arial Narrow"/>
                <a:sym typeface="Arial Narrow"/>
              </a:rPr>
              <a:t>In 2018, James Cook U. started the ‘</a:t>
            </a:r>
            <a:r>
              <a:rPr lang="en-US" sz="1800" dirty="0" err="1">
                <a:latin typeface="Arial Narrow"/>
                <a:ea typeface="Arial Narrow"/>
                <a:cs typeface="Arial Narrow"/>
                <a:sym typeface="Arial Narrow"/>
              </a:rPr>
              <a:t>Crowdsourced</a:t>
            </a:r>
            <a:r>
              <a:rPr lang="en-US" sz="1800" dirty="0">
                <a:latin typeface="Arial Narrow"/>
                <a:ea typeface="Arial Narrow"/>
                <a:cs typeface="Arial Narrow"/>
                <a:sym typeface="Arial Narrow"/>
              </a:rPr>
              <a:t> Bathymetry on the Great Barrier Reef’ project to collect CSB from voluntary vessels</a:t>
            </a:r>
            <a:endParaRPr sz="1800" dirty="0">
              <a:latin typeface="Arial Narrow"/>
              <a:ea typeface="Arial Narrow"/>
              <a:cs typeface="Arial Narrow"/>
              <a:sym typeface="Arial Narrow"/>
            </a:endParaRPr>
          </a:p>
          <a:p>
            <a:pPr marL="228600" marR="0" lvl="0" indent="-190500" algn="l" rtl="0">
              <a:lnSpc>
                <a:spcPct val="80000"/>
              </a:lnSpc>
              <a:spcBef>
                <a:spcPts val="1800"/>
              </a:spcBef>
              <a:spcAft>
                <a:spcPts val="0"/>
              </a:spcAft>
              <a:buClr>
                <a:schemeClr val="dk1"/>
              </a:buClr>
              <a:buSzPts val="1800"/>
              <a:buFont typeface="Arial Narrow"/>
              <a:buChar char="•"/>
            </a:pPr>
            <a:r>
              <a:rPr lang="en-US" sz="1800" dirty="0">
                <a:latin typeface="Arial Narrow"/>
                <a:ea typeface="Arial Narrow"/>
                <a:cs typeface="Arial Narrow"/>
                <a:sym typeface="Arial Narrow"/>
              </a:rPr>
              <a:t>Partnered with the Great Barrier Reef Foundation to establish a pool of </a:t>
            </a:r>
            <a:r>
              <a:rPr lang="en-US" sz="1800" dirty="0" err="1">
                <a:latin typeface="Arial Narrow"/>
                <a:ea typeface="Arial Narrow"/>
                <a:cs typeface="Arial Narrow"/>
                <a:sym typeface="Arial Narrow"/>
              </a:rPr>
              <a:t>TeamSurv</a:t>
            </a:r>
            <a:r>
              <a:rPr lang="en-US" sz="1800" dirty="0">
                <a:latin typeface="Arial Narrow"/>
                <a:ea typeface="Arial Narrow"/>
                <a:cs typeface="Arial Narrow"/>
                <a:sym typeface="Arial Narrow"/>
              </a:rPr>
              <a:t> </a:t>
            </a:r>
            <a:r>
              <a:rPr lang="en-US" sz="1800" dirty="0" err="1">
                <a:latin typeface="Arial Narrow"/>
                <a:ea typeface="Arial Narrow"/>
                <a:cs typeface="Arial Narrow"/>
                <a:sym typeface="Arial Narrow"/>
              </a:rPr>
              <a:t>SmartLog</a:t>
            </a:r>
            <a:r>
              <a:rPr lang="en-US" sz="1800" dirty="0">
                <a:latin typeface="Arial Narrow"/>
                <a:ea typeface="Arial Narrow"/>
                <a:cs typeface="Arial Narrow"/>
                <a:sym typeface="Arial Narrow"/>
              </a:rPr>
              <a:t> USB data loggers. </a:t>
            </a:r>
            <a:endParaRPr sz="1800" dirty="0">
              <a:latin typeface="Arial Narrow"/>
              <a:ea typeface="Arial Narrow"/>
              <a:cs typeface="Arial Narrow"/>
              <a:sym typeface="Arial Narrow"/>
            </a:endParaRPr>
          </a:p>
          <a:p>
            <a:pPr marL="228600" marR="0" lvl="0" indent="-190500" algn="l" rtl="0">
              <a:lnSpc>
                <a:spcPct val="80000"/>
              </a:lnSpc>
              <a:spcBef>
                <a:spcPts val="1800"/>
              </a:spcBef>
              <a:spcAft>
                <a:spcPts val="0"/>
              </a:spcAft>
              <a:buClr>
                <a:schemeClr val="dk1"/>
              </a:buClr>
              <a:buSzPts val="1800"/>
              <a:buFont typeface="Arial Narrow"/>
              <a:buChar char="•"/>
            </a:pPr>
            <a:r>
              <a:rPr lang="en-US" sz="1800" dirty="0">
                <a:latin typeface="Arial Narrow"/>
                <a:ea typeface="Arial Narrow"/>
                <a:cs typeface="Arial Narrow"/>
                <a:sym typeface="Arial Narrow"/>
              </a:rPr>
              <a:t>This project is also an activity of the Citizens of the Great Barrier Reef, which gives people an increasing role in contributing valuable citizen science data to improve a fundamental dataset that helps the Reef.</a:t>
            </a:r>
            <a:endParaRPr sz="1800" dirty="0">
              <a:latin typeface="Arial Narrow"/>
              <a:ea typeface="Arial Narrow"/>
              <a:cs typeface="Arial Narrow"/>
              <a:sym typeface="Arial Narrow"/>
            </a:endParaRPr>
          </a:p>
        </p:txBody>
      </p:sp>
      <p:pic>
        <p:nvPicPr>
          <p:cNvPr id="229" name="Google Shape;229;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84649" y="3542572"/>
            <a:ext cx="2980042" cy="2358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838200" y="259414"/>
            <a:ext cx="10515600" cy="54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Use Case – </a:t>
            </a:r>
            <a:r>
              <a:rPr lang="en-US" sz="3959">
                <a:latin typeface="Arial Narrow"/>
                <a:ea typeface="Arial Narrow"/>
                <a:cs typeface="Arial Narrow"/>
                <a:sym typeface="Arial Narrow"/>
              </a:rPr>
              <a:t>Great Barrier Reef</a:t>
            </a:r>
            <a:endParaRPr sz="3959" i="0" u="none" strike="noStrike" cap="none">
              <a:solidFill>
                <a:srgbClr val="0E57C4"/>
              </a:solidFill>
              <a:latin typeface="Arial Narrow"/>
              <a:ea typeface="Arial Narrow"/>
              <a:cs typeface="Arial Narrow"/>
              <a:sym typeface="Arial Narrow"/>
            </a:endParaRPr>
          </a:p>
        </p:txBody>
      </p:sp>
      <p:pic>
        <p:nvPicPr>
          <p:cNvPr id="236" name="Google Shape;236;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0" y="896118"/>
            <a:ext cx="9144000" cy="5146821"/>
          </a:xfrm>
          <a:prstGeom prst="rect">
            <a:avLst/>
          </a:prstGeom>
          <a:noFill/>
          <a:ln>
            <a:noFill/>
          </a:ln>
        </p:spPr>
      </p:pic>
      <p:sp>
        <p:nvSpPr>
          <p:cNvPr id="237" name="Google Shape;237;p26"/>
          <p:cNvSpPr txBox="1">
            <a:spLocks noGrp="1"/>
          </p:cNvSpPr>
          <p:nvPr>
            <p:ph type="ftr" idx="11"/>
          </p:nvPr>
        </p:nvSpPr>
        <p:spPr>
          <a:xfrm>
            <a:off x="4114800" y="6276125"/>
            <a:ext cx="7135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i="1">
                <a:solidFill>
                  <a:srgbClr val="0000FF"/>
                </a:solidFill>
                <a:latin typeface="Arial Narrow"/>
                <a:ea typeface="Arial Narrow"/>
                <a:cs typeface="Arial Narrow"/>
                <a:sym typeface="Arial Narrow"/>
              </a:rPr>
              <a:t>https://www.deepreef.org/publications/conference/242-crowdsourced-bathy.html</a:t>
            </a:r>
            <a:endParaRPr b="1" i="1">
              <a:solidFill>
                <a:srgbClr val="0000FF"/>
              </a:solidFill>
              <a:latin typeface="Arial Narrow"/>
              <a:ea typeface="Arial Narrow"/>
              <a:cs typeface="Arial Narrow"/>
              <a:sym typeface="Arial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Problems Encountered</a:t>
            </a:r>
            <a:endParaRPr sz="3959" i="0" u="none" strike="noStrike" cap="none">
              <a:solidFill>
                <a:srgbClr val="0E57C4"/>
              </a:solidFill>
              <a:latin typeface="Arial Narrow"/>
              <a:ea typeface="Arial Narrow"/>
              <a:cs typeface="Arial Narrow"/>
              <a:sym typeface="Arial Narrow"/>
            </a:endParaRPr>
          </a:p>
        </p:txBody>
      </p:sp>
      <p:sp>
        <p:nvSpPr>
          <p:cNvPr id="243" name="Google Shape;243;p27"/>
          <p:cNvSpPr txBox="1">
            <a:spLocks noGrp="1"/>
          </p:cNvSpPr>
          <p:nvPr>
            <p:ph type="body" idx="1"/>
          </p:nvPr>
        </p:nvSpPr>
        <p:spPr>
          <a:xfrm>
            <a:off x="838200" y="12160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1000"/>
              </a:spcBef>
              <a:spcAft>
                <a:spcPts val="1200"/>
              </a:spcAft>
              <a:buNone/>
            </a:pPr>
            <a:r>
              <a:rPr lang="en-US" sz="2200" i="0" u="none" strike="noStrike" cap="none" dirty="0">
                <a:solidFill>
                  <a:schemeClr val="dk1"/>
                </a:solidFill>
                <a:latin typeface="Arial Narrow"/>
                <a:ea typeface="Arial Narrow"/>
                <a:cs typeface="Arial Narrow"/>
                <a:sym typeface="Arial Narrow"/>
              </a:rPr>
              <a:t>There continues to be a need to overcome skepticism </a:t>
            </a:r>
            <a:r>
              <a:rPr lang="en-US" sz="2200" dirty="0">
                <a:latin typeface="Arial Narrow"/>
                <a:ea typeface="Arial Narrow"/>
                <a:cs typeface="Arial Narrow"/>
                <a:sym typeface="Arial Narrow"/>
              </a:rPr>
              <a:t>within parts of the IHO community and sections of the marine domain where an overly cautious focus on potential, although untested, legal issues and concerns on commercial exploitation of data is observed.</a:t>
            </a:r>
            <a:endParaRPr sz="2200" dirty="0">
              <a:latin typeface="Arial Narrow"/>
              <a:ea typeface="Arial Narrow"/>
              <a:cs typeface="Arial Narrow"/>
              <a:sym typeface="Arial Narrow"/>
            </a:endParaRPr>
          </a:p>
          <a:p>
            <a:pPr marL="685800" marR="0" lvl="1" indent="-190500" algn="l" rtl="0">
              <a:lnSpc>
                <a:spcPct val="80000"/>
              </a:lnSpc>
              <a:spcBef>
                <a:spcPts val="500"/>
              </a:spcBef>
              <a:spcAft>
                <a:spcPts val="0"/>
              </a:spcAft>
              <a:buClr>
                <a:schemeClr val="dk1"/>
              </a:buClr>
              <a:buSzPts val="1800"/>
              <a:buFont typeface="Arial Narrow"/>
              <a:buChar char="•"/>
            </a:pPr>
            <a:r>
              <a:rPr lang="en-US" sz="1800" i="1" u="none" strike="noStrike" cap="none" dirty="0">
                <a:solidFill>
                  <a:schemeClr val="dk1"/>
                </a:solidFill>
                <a:latin typeface="Arial Narrow"/>
                <a:ea typeface="Arial Narrow"/>
                <a:cs typeface="Arial Narrow"/>
                <a:sym typeface="Arial Narrow"/>
              </a:rPr>
              <a:t>Increased awareness and information as well as stakeholder engagement/involvement should all help to overcome these reservations. </a:t>
            </a:r>
            <a:endParaRPr sz="1800" i="1" u="none" strike="noStrike" cap="none" dirty="0">
              <a:solidFill>
                <a:schemeClr val="dk1"/>
              </a:solidFill>
              <a:latin typeface="Arial Narrow"/>
              <a:ea typeface="Arial Narrow"/>
              <a:cs typeface="Arial Narrow"/>
              <a:sym typeface="Arial Narrow"/>
            </a:endParaRPr>
          </a:p>
          <a:p>
            <a:pPr marL="685800" marR="0" lvl="0" indent="0" algn="l" rtl="0">
              <a:lnSpc>
                <a:spcPct val="80000"/>
              </a:lnSpc>
              <a:spcBef>
                <a:spcPts val="500"/>
              </a:spcBef>
              <a:spcAft>
                <a:spcPts val="0"/>
              </a:spcAft>
              <a:buNone/>
            </a:pPr>
            <a:endParaRPr sz="1800" dirty="0">
              <a:latin typeface="Arial Narrow"/>
              <a:ea typeface="Arial Narrow"/>
              <a:cs typeface="Arial Narrow"/>
              <a:sym typeface="Arial Narrow"/>
            </a:endParaRPr>
          </a:p>
          <a:p>
            <a:pPr marL="0" marR="0" lvl="0" indent="0" algn="l" rtl="0">
              <a:lnSpc>
                <a:spcPct val="80000"/>
              </a:lnSpc>
              <a:spcBef>
                <a:spcPts val="500"/>
              </a:spcBef>
              <a:spcAft>
                <a:spcPts val="1200"/>
              </a:spcAft>
              <a:buNone/>
            </a:pPr>
            <a:r>
              <a:rPr lang="en-US" sz="2200" dirty="0">
                <a:latin typeface="Arial Narrow"/>
                <a:ea typeface="Arial Narrow"/>
                <a:cs typeface="Arial Narrow"/>
                <a:sym typeface="Arial Narrow"/>
              </a:rPr>
              <a:t>There is a growing concern over the apparent lack of dedicated resources available within national HOs to process data available via the DCDB. </a:t>
            </a:r>
            <a:endParaRPr sz="2200" dirty="0">
              <a:latin typeface="Arial Narrow"/>
              <a:ea typeface="Arial Narrow"/>
              <a:cs typeface="Arial Narrow"/>
              <a:sym typeface="Arial Narrow"/>
            </a:endParaRPr>
          </a:p>
          <a:p>
            <a:pPr marL="685800" marR="0" lvl="1" indent="-190500" algn="l" rtl="0">
              <a:lnSpc>
                <a:spcPct val="80000"/>
              </a:lnSpc>
              <a:spcBef>
                <a:spcPts val="500"/>
              </a:spcBef>
              <a:spcAft>
                <a:spcPts val="0"/>
              </a:spcAft>
              <a:buClr>
                <a:schemeClr val="dk1"/>
              </a:buClr>
              <a:buSzPts val="1800"/>
              <a:buFont typeface="Arial Narrow"/>
              <a:buChar char="•"/>
            </a:pPr>
            <a:r>
              <a:rPr lang="en-US" sz="1800" i="1" dirty="0">
                <a:latin typeface="Arial Narrow"/>
                <a:ea typeface="Arial Narrow"/>
                <a:cs typeface="Arial Narrow"/>
                <a:sym typeface="Arial Narrow"/>
              </a:rPr>
              <a:t>This is an issue that will need to be addressed for the full benefits of CSB to be realized and will require for HO’s to consider engaging efforts and resources, including the development of automated processing, to integrate CSB data into their routines.</a:t>
            </a:r>
            <a:endParaRPr sz="1800" i="1" dirty="0">
              <a:latin typeface="Arial Narrow"/>
              <a:ea typeface="Arial Narrow"/>
              <a:cs typeface="Arial Narrow"/>
              <a:sym typeface="Arial Narrow"/>
            </a:endParaRPr>
          </a:p>
        </p:txBody>
      </p:sp>
      <p:sp>
        <p:nvSpPr>
          <p:cNvPr id="244" name="Google Shape;244;p27"/>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19</a:t>
            </a:fld>
            <a:endParaRPr sz="1200">
              <a:solidFill>
                <a:srgbClr val="888888"/>
              </a:solidFill>
              <a:latin typeface="Calibri"/>
              <a:ea typeface="Calibri"/>
              <a:cs typeface="Calibri"/>
              <a:sym typeface="Calibri"/>
            </a:endParaRPr>
          </a:p>
        </p:txBody>
      </p:sp>
      <p:sp>
        <p:nvSpPr>
          <p:cNvPr id="245" name="Google Shape;245;p27"/>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CSB Working Group Task</a:t>
            </a:r>
            <a:endParaRPr sz="3959" i="0" u="none" strike="noStrike" cap="none">
              <a:solidFill>
                <a:srgbClr val="0E57C4"/>
              </a:solidFill>
              <a:latin typeface="Arial Narrow"/>
              <a:ea typeface="Arial Narrow"/>
              <a:cs typeface="Arial Narrow"/>
              <a:sym typeface="Arial Narrow"/>
            </a:endParaRPr>
          </a:p>
        </p:txBody>
      </p:sp>
      <p:sp>
        <p:nvSpPr>
          <p:cNvPr id="100" name="Google Shape;100;p14"/>
          <p:cNvSpPr txBox="1">
            <a:spLocks noGrp="1"/>
          </p:cNvSpPr>
          <p:nvPr>
            <p:ph type="body" idx="1"/>
          </p:nvPr>
        </p:nvSpPr>
        <p:spPr>
          <a:xfrm>
            <a:off x="838200" y="1520825"/>
            <a:ext cx="72003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i="0" u="none" strike="noStrike" cap="none">
                <a:solidFill>
                  <a:schemeClr val="dk1"/>
                </a:solidFill>
                <a:latin typeface="Arial Narrow"/>
                <a:ea typeface="Arial Narrow"/>
                <a:cs typeface="Arial Narrow"/>
                <a:sym typeface="Arial Narrow"/>
              </a:rPr>
              <a:t>The CSBWG is tasked by the IRCC to develop a draft IHO publication on policy for trusted crowdsourced bathymetry (CSB). </a:t>
            </a:r>
            <a:endParaRPr sz="240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2800"/>
              <a:buFont typeface="Arial"/>
              <a:buNone/>
            </a:pPr>
            <a:endParaRPr sz="240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2800"/>
              <a:buFont typeface="Arial"/>
              <a:buNone/>
            </a:pPr>
            <a:r>
              <a:rPr lang="en-US" sz="2400" i="0" u="none" strike="noStrike" cap="none">
                <a:solidFill>
                  <a:schemeClr val="dk1"/>
                </a:solidFill>
                <a:latin typeface="Arial Narrow"/>
                <a:ea typeface="Arial Narrow"/>
                <a:cs typeface="Arial Narrow"/>
                <a:sym typeface="Arial Narrow"/>
              </a:rPr>
              <a:t>This document will provide guidelines on the collection and assessment of CSB data for inclusion in the global bathymetric data set which is maintained in the IHO Data Centre for Digital Bathymetry (DCDB). </a:t>
            </a:r>
            <a:endParaRPr sz="2400">
              <a:latin typeface="Arial Narrow"/>
              <a:ea typeface="Arial Narrow"/>
              <a:cs typeface="Arial Narrow"/>
              <a:sym typeface="Arial Narrow"/>
            </a:endParaRPr>
          </a:p>
        </p:txBody>
      </p:sp>
      <p:sp>
        <p:nvSpPr>
          <p:cNvPr id="101" name="Google Shape;101;p14"/>
          <p:cNvSpPr txBox="1">
            <a:spLocks noGrp="1"/>
          </p:cNvSpPr>
          <p:nvPr>
            <p:ph type="ftr" idx="11"/>
          </p:nvPr>
        </p:nvSpPr>
        <p:spPr>
          <a:xfrm>
            <a:off x="4038600" y="6276122"/>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
        <p:nvSpPr>
          <p:cNvPr id="102" name="Google Shape;102;p14"/>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pic>
        <p:nvPicPr>
          <p:cNvPr id="103" name="Google Shape;103;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572371" y="0"/>
            <a:ext cx="3619629" cy="2492926"/>
          </a:xfrm>
          <a:prstGeom prst="rect">
            <a:avLst/>
          </a:prstGeom>
          <a:noFill/>
          <a:ln>
            <a:noFill/>
          </a:ln>
        </p:spPr>
      </p:pic>
      <p:pic>
        <p:nvPicPr>
          <p:cNvPr id="104" name="Google Shape;104;p14" descr="bongos-profile.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581204" y="2455796"/>
            <a:ext cx="2233395" cy="1578894"/>
          </a:xfrm>
          <a:prstGeom prst="rect">
            <a:avLst/>
          </a:prstGeom>
          <a:noFill/>
          <a:ln>
            <a:noFill/>
          </a:ln>
        </p:spPr>
      </p:pic>
      <p:pic>
        <p:nvPicPr>
          <p:cNvPr id="105" name="Google Shape;105;p14" descr="image3364.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367917" y="4050380"/>
            <a:ext cx="1816249" cy="1437856"/>
          </a:xfrm>
          <a:prstGeom prst="rect">
            <a:avLst/>
          </a:prstGeom>
          <a:noFill/>
          <a:ln>
            <a:noFill/>
          </a:ln>
        </p:spPr>
      </p:pic>
      <p:pic>
        <p:nvPicPr>
          <p:cNvPr id="106" name="Google Shape;106;p14" descr="thumb-voyagerofthesea.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82113" y="5464248"/>
            <a:ext cx="3605748" cy="1378984"/>
          </a:xfrm>
          <a:prstGeom prst="rect">
            <a:avLst/>
          </a:prstGeom>
          <a:noFill/>
          <a:ln>
            <a:noFill/>
          </a:ln>
        </p:spPr>
      </p:pic>
      <p:pic>
        <p:nvPicPr>
          <p:cNvPr id="107" name="Google Shape;107;p14" descr="image.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401133" y="2481057"/>
            <a:ext cx="1786728" cy="1580202"/>
          </a:xfrm>
          <a:prstGeom prst="rect">
            <a:avLst/>
          </a:prstGeom>
          <a:noFill/>
          <a:ln>
            <a:noFill/>
          </a:ln>
        </p:spPr>
      </p:pic>
      <p:pic>
        <p:nvPicPr>
          <p:cNvPr id="108" name="Google Shape;108;p14" descr="ferretti-groups-yachts-flybridges-450-cannes-high_oggetto_editoriale_h495.jp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580028" y="4028460"/>
            <a:ext cx="1802660" cy="14362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8"/>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a:latin typeface="Arial Narrow"/>
                <a:ea typeface="Arial Narrow"/>
                <a:cs typeface="Arial Narrow"/>
                <a:sym typeface="Arial Narrow"/>
              </a:rPr>
              <a:t>Other Items of Note</a:t>
            </a:r>
            <a:endParaRPr sz="3959" i="0" u="none" strike="noStrike" cap="none">
              <a:solidFill>
                <a:srgbClr val="0E57C4"/>
              </a:solidFill>
              <a:latin typeface="Arial Narrow"/>
              <a:ea typeface="Arial Narrow"/>
              <a:cs typeface="Arial Narrow"/>
              <a:sym typeface="Arial Narrow"/>
            </a:endParaRPr>
          </a:p>
        </p:txBody>
      </p:sp>
      <p:sp>
        <p:nvSpPr>
          <p:cNvPr id="251" name="Google Shape;251;p28"/>
          <p:cNvSpPr txBox="1">
            <a:spLocks noGrp="1"/>
          </p:cNvSpPr>
          <p:nvPr>
            <p:ph type="body" idx="1"/>
          </p:nvPr>
        </p:nvSpPr>
        <p:spPr>
          <a:xfrm>
            <a:off x="838200" y="1216025"/>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i="0" u="none" strike="noStrike" cap="none" dirty="0">
                <a:solidFill>
                  <a:schemeClr val="dk1"/>
                </a:solidFill>
                <a:latin typeface="Arial Narrow"/>
                <a:ea typeface="Arial Narrow"/>
                <a:cs typeface="Arial Narrow"/>
                <a:sym typeface="Arial Narrow"/>
              </a:rPr>
              <a:t>The continued importance of liaison with other IHO bodies, as well as appropriate engagement with industry to progress the work items, was identified as a key enabler for the project.  </a:t>
            </a:r>
            <a:endParaRPr sz="2400" i="0" u="none" strike="noStrike" cap="none" dirty="0">
              <a:solidFill>
                <a:schemeClr val="dk1"/>
              </a:solidFill>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2800"/>
              <a:buFont typeface="Arial"/>
              <a:buNone/>
            </a:pPr>
            <a:endParaRPr sz="2400" dirty="0">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2800"/>
              <a:buFont typeface="Arial"/>
              <a:buNone/>
            </a:pPr>
            <a:r>
              <a:rPr lang="en-US" sz="2400" dirty="0">
                <a:latin typeface="Arial Narrow"/>
                <a:ea typeface="Arial Narrow"/>
                <a:cs typeface="Arial Narrow"/>
                <a:sym typeface="Arial Narrow"/>
              </a:rPr>
              <a:t>There is a need to showcase various use cases of CSB data to indicate the benefits and how MS can utilize ‘free’ data for their own national uses.</a:t>
            </a:r>
            <a:endParaRPr sz="2400" dirty="0">
              <a:latin typeface="Arial Narrow"/>
              <a:ea typeface="Arial Narrow"/>
              <a:cs typeface="Arial Narrow"/>
              <a:sym typeface="Arial Narrow"/>
            </a:endParaRPr>
          </a:p>
        </p:txBody>
      </p:sp>
      <p:sp>
        <p:nvSpPr>
          <p:cNvPr id="252" name="Google Shape;252;p28"/>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20</a:t>
            </a:fld>
            <a:endParaRPr sz="1200">
              <a:solidFill>
                <a:srgbClr val="888888"/>
              </a:solidFill>
              <a:latin typeface="Calibri"/>
              <a:ea typeface="Calibri"/>
              <a:cs typeface="Calibri"/>
              <a:sym typeface="Calibri"/>
            </a:endParaRPr>
          </a:p>
        </p:txBody>
      </p:sp>
      <p:sp>
        <p:nvSpPr>
          <p:cNvPr id="253" name="Google Shape;253;p28"/>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Actions requested of IRCC</a:t>
            </a:r>
            <a:endParaRPr sz="3959" i="0" u="none" strike="noStrike" cap="none">
              <a:solidFill>
                <a:srgbClr val="0E57C4"/>
              </a:solidFill>
              <a:latin typeface="Arial Narrow"/>
              <a:ea typeface="Arial Narrow"/>
              <a:cs typeface="Arial Narrow"/>
              <a:sym typeface="Arial Narrow"/>
            </a:endParaRPr>
          </a:p>
        </p:txBody>
      </p:sp>
      <p:sp>
        <p:nvSpPr>
          <p:cNvPr id="259" name="Google Shape;259;p29"/>
          <p:cNvSpPr txBox="1">
            <a:spLocks noGrp="1"/>
          </p:cNvSpPr>
          <p:nvPr>
            <p:ph type="body" idx="1"/>
          </p:nvPr>
        </p:nvSpPr>
        <p:spPr>
          <a:xfrm>
            <a:off x="838200" y="1216025"/>
            <a:ext cx="10515600" cy="4351338"/>
          </a:xfrm>
          <a:prstGeom prst="rect">
            <a:avLst/>
          </a:prstGeom>
          <a:noFill/>
          <a:ln>
            <a:noFill/>
          </a:ln>
        </p:spPr>
        <p:txBody>
          <a:bodyPr spcFirstLastPara="1" wrap="square" lIns="91425" tIns="45700" rIns="91425" bIns="45700" anchor="t" anchorCtr="0">
            <a:noAutofit/>
          </a:bodyPr>
          <a:lstStyle/>
          <a:p>
            <a:pPr marL="514350" marR="0" lvl="0" indent="-514350" algn="l" rtl="0">
              <a:lnSpc>
                <a:spcPct val="70000"/>
              </a:lnSpc>
              <a:spcBef>
                <a:spcPts val="0"/>
              </a:spcBef>
              <a:spcAft>
                <a:spcPts val="1200"/>
              </a:spcAft>
              <a:buClr>
                <a:schemeClr val="dk1"/>
              </a:buClr>
              <a:buSzPts val="1960"/>
              <a:buFont typeface="Arial Narrow"/>
              <a:buAutoNum type="alphaLcParenR"/>
            </a:pPr>
            <a:r>
              <a:rPr lang="en-US" sz="1960" i="0" u="none" strike="noStrike" cap="none" dirty="0">
                <a:solidFill>
                  <a:schemeClr val="dk1"/>
                </a:solidFill>
                <a:latin typeface="Arial Narrow"/>
                <a:ea typeface="Arial Narrow"/>
                <a:cs typeface="Arial Narrow"/>
                <a:sym typeface="Arial Narrow"/>
              </a:rPr>
              <a:t>Note the contents of this report;</a:t>
            </a:r>
            <a:endParaRPr dirty="0">
              <a:latin typeface="Arial Narrow"/>
              <a:ea typeface="Arial Narrow"/>
              <a:cs typeface="Arial Narrow"/>
              <a:sym typeface="Arial Narrow"/>
            </a:endParaRPr>
          </a:p>
          <a:p>
            <a:pPr marL="514350" marR="0" lvl="0" indent="-514350" algn="l" rtl="0">
              <a:lnSpc>
                <a:spcPct val="70000"/>
              </a:lnSpc>
              <a:spcBef>
                <a:spcPts val="1000"/>
              </a:spcBef>
              <a:spcAft>
                <a:spcPts val="1200"/>
              </a:spcAft>
              <a:buClr>
                <a:schemeClr val="dk1"/>
              </a:buClr>
              <a:buSzPts val="1960"/>
              <a:buFont typeface="Arial Narrow"/>
              <a:buAutoNum type="alphaLcParenR"/>
            </a:pPr>
            <a:r>
              <a:rPr lang="en-US" sz="1960" dirty="0">
                <a:latin typeface="Arial Narrow"/>
                <a:ea typeface="Arial Narrow"/>
                <a:cs typeface="Arial Narrow"/>
                <a:sym typeface="Arial Narrow"/>
              </a:rPr>
              <a:t>Encourage IHO Member States to release datasets or subsets into the public domain via the IHO DCDB;</a:t>
            </a:r>
            <a:endParaRPr sz="1960" dirty="0">
              <a:latin typeface="Arial Narrow"/>
              <a:ea typeface="Arial Narrow"/>
              <a:cs typeface="Arial Narrow"/>
              <a:sym typeface="Arial Narrow"/>
            </a:endParaRPr>
          </a:p>
          <a:p>
            <a:pPr marL="514350" marR="0" lvl="0" indent="-514350" algn="l" rtl="0">
              <a:spcBef>
                <a:spcPts val="1000"/>
              </a:spcBef>
              <a:spcAft>
                <a:spcPts val="1200"/>
              </a:spcAft>
              <a:buClr>
                <a:schemeClr val="dk1"/>
              </a:buClr>
              <a:buSzPts val="1960"/>
              <a:buFont typeface="Arial Narrow"/>
              <a:buAutoNum type="alphaLcParenR"/>
            </a:pPr>
            <a:r>
              <a:rPr lang="en-US" sz="1960" b="1" i="1" dirty="0">
                <a:latin typeface="Arial Narrow"/>
                <a:ea typeface="Arial Narrow"/>
                <a:cs typeface="Arial Narrow"/>
                <a:sym typeface="Arial Narrow"/>
              </a:rPr>
              <a:t>Request IHO Member States state their policy on data gathering restrictions within their maritime areas of jurisdiction, as requested in IHO CL 11/2019, to enable CSB activities to be undertaken</a:t>
            </a:r>
            <a:r>
              <a:rPr lang="en-US" sz="1960" dirty="0">
                <a:latin typeface="Arial Narrow"/>
                <a:ea typeface="Arial Narrow"/>
                <a:cs typeface="Arial Narrow"/>
                <a:sym typeface="Arial Narrow"/>
              </a:rPr>
              <a:t>;</a:t>
            </a:r>
            <a:endParaRPr sz="1960" dirty="0">
              <a:latin typeface="Arial Narrow"/>
              <a:ea typeface="Arial Narrow"/>
              <a:cs typeface="Arial Narrow"/>
              <a:sym typeface="Arial Narrow"/>
            </a:endParaRPr>
          </a:p>
          <a:p>
            <a:pPr marL="514350" marR="0" lvl="0" indent="-514350" algn="l" rtl="0">
              <a:spcBef>
                <a:spcPts val="1000"/>
              </a:spcBef>
              <a:spcAft>
                <a:spcPts val="1200"/>
              </a:spcAft>
              <a:buClr>
                <a:schemeClr val="dk1"/>
              </a:buClr>
              <a:buSzPts val="1960"/>
              <a:buFont typeface="Arial Narrow"/>
              <a:buAutoNum type="alphaLcParenR"/>
            </a:pPr>
            <a:r>
              <a:rPr lang="en-US" sz="1960" dirty="0">
                <a:latin typeface="Arial Narrow"/>
                <a:ea typeface="Arial Narrow"/>
                <a:cs typeface="Arial Narrow"/>
                <a:sym typeface="Arial Narrow"/>
              </a:rPr>
              <a:t>Request IHO Member States to support the CSB initiative with positive actions, such as requiring all research vessels collect bathymetric data for late uploading, when on passage or when it does not interfere with other research activities;</a:t>
            </a:r>
            <a:endParaRPr sz="1960" dirty="0">
              <a:latin typeface="Arial Narrow"/>
              <a:ea typeface="Arial Narrow"/>
              <a:cs typeface="Arial Narrow"/>
              <a:sym typeface="Arial Narrow"/>
            </a:endParaRPr>
          </a:p>
          <a:p>
            <a:pPr marL="514350" marR="0" lvl="0" indent="-514350" algn="l" rtl="0">
              <a:lnSpc>
                <a:spcPct val="70000"/>
              </a:lnSpc>
              <a:spcBef>
                <a:spcPts val="1000"/>
              </a:spcBef>
              <a:spcAft>
                <a:spcPts val="1200"/>
              </a:spcAft>
              <a:buClr>
                <a:schemeClr val="dk1"/>
              </a:buClr>
              <a:buSzPts val="1960"/>
              <a:buFont typeface="Arial Narrow"/>
              <a:buAutoNum type="alphaLcParenR"/>
            </a:pPr>
            <a:r>
              <a:rPr lang="en-US" sz="1960" dirty="0">
                <a:latin typeface="Arial Narrow"/>
                <a:ea typeface="Arial Narrow"/>
                <a:cs typeface="Arial Narrow"/>
                <a:sym typeface="Arial Narrow"/>
              </a:rPr>
              <a:t>Request the IHO to support a scaled trial of CSB data collection as a follow on to earlier pilot </a:t>
            </a:r>
            <a:r>
              <a:rPr lang="en-US" sz="1960" dirty="0" err="1">
                <a:latin typeface="Arial Narrow"/>
                <a:ea typeface="Arial Narrow"/>
                <a:cs typeface="Arial Narrow"/>
                <a:sym typeface="Arial Narrow"/>
              </a:rPr>
              <a:t>programmes</a:t>
            </a:r>
            <a:r>
              <a:rPr lang="en-US" sz="1960" dirty="0">
                <a:latin typeface="Arial Narrow"/>
                <a:ea typeface="Arial Narrow"/>
                <a:cs typeface="Arial Narrow"/>
                <a:sym typeface="Arial Narrow"/>
              </a:rPr>
              <a:t>.</a:t>
            </a:r>
            <a:endParaRPr sz="1960" dirty="0">
              <a:latin typeface="Arial Narrow"/>
              <a:ea typeface="Arial Narrow"/>
              <a:cs typeface="Arial Narrow"/>
              <a:sym typeface="Arial Narrow"/>
            </a:endParaRPr>
          </a:p>
          <a:p>
            <a:pPr marL="514350" marR="0" lvl="0" indent="-514350" algn="l" rtl="0">
              <a:lnSpc>
                <a:spcPct val="70000"/>
              </a:lnSpc>
              <a:spcBef>
                <a:spcPts val="1000"/>
              </a:spcBef>
              <a:spcAft>
                <a:spcPts val="1200"/>
              </a:spcAft>
              <a:buClr>
                <a:schemeClr val="dk1"/>
              </a:buClr>
              <a:buSzPts val="1960"/>
              <a:buFont typeface="Arial Narrow"/>
              <a:buAutoNum type="alphaLcParenR"/>
            </a:pPr>
            <a:r>
              <a:rPr lang="en-US" sz="1960" i="0" u="none" strike="noStrike" cap="none" dirty="0">
                <a:solidFill>
                  <a:schemeClr val="dk1"/>
                </a:solidFill>
                <a:latin typeface="Arial Narrow"/>
                <a:ea typeface="Arial Narrow"/>
                <a:cs typeface="Arial Narrow"/>
                <a:sym typeface="Arial Narrow"/>
              </a:rPr>
              <a:t>Reappoint the WG to continue its work under the proposed revised </a:t>
            </a:r>
            <a:r>
              <a:rPr lang="en-US" sz="1960" i="0" u="none" strike="noStrike" cap="none" dirty="0" err="1">
                <a:solidFill>
                  <a:schemeClr val="dk1"/>
                </a:solidFill>
                <a:latin typeface="Arial Narrow"/>
                <a:ea typeface="Arial Narrow"/>
                <a:cs typeface="Arial Narrow"/>
                <a:sym typeface="Arial Narrow"/>
              </a:rPr>
              <a:t>ToRs</a:t>
            </a:r>
            <a:r>
              <a:rPr lang="en-US" sz="1960" i="0" u="none" strike="noStrike" cap="none" dirty="0">
                <a:solidFill>
                  <a:schemeClr val="dk1"/>
                </a:solidFill>
                <a:latin typeface="Arial Narrow"/>
                <a:ea typeface="Arial Narrow"/>
                <a:cs typeface="Arial Narrow"/>
                <a:sym typeface="Arial Narrow"/>
              </a:rPr>
              <a:t>; and</a:t>
            </a:r>
            <a:endParaRPr dirty="0">
              <a:latin typeface="Arial Narrow"/>
              <a:ea typeface="Arial Narrow"/>
              <a:cs typeface="Arial Narrow"/>
              <a:sym typeface="Arial Narrow"/>
            </a:endParaRPr>
          </a:p>
          <a:p>
            <a:pPr marL="514350" marR="0" lvl="0" indent="-514350" algn="l" rtl="0">
              <a:lnSpc>
                <a:spcPct val="70000"/>
              </a:lnSpc>
              <a:spcBef>
                <a:spcPts val="1000"/>
              </a:spcBef>
              <a:spcAft>
                <a:spcPts val="1200"/>
              </a:spcAft>
              <a:buClr>
                <a:schemeClr val="dk1"/>
              </a:buClr>
              <a:buSzPts val="1960"/>
              <a:buFont typeface="Arial Narrow"/>
              <a:buAutoNum type="alphaLcParenR"/>
            </a:pPr>
            <a:r>
              <a:rPr lang="en-US" sz="1960" i="0" u="none" strike="noStrike" cap="none" dirty="0">
                <a:solidFill>
                  <a:schemeClr val="dk1"/>
                </a:solidFill>
                <a:latin typeface="Arial Narrow"/>
                <a:ea typeface="Arial Narrow"/>
                <a:cs typeface="Arial Narrow"/>
                <a:sym typeface="Arial Narrow"/>
              </a:rPr>
              <a:t>Take what other action is deemed necessary.</a:t>
            </a:r>
            <a:endParaRPr dirty="0">
              <a:latin typeface="Arial Narrow"/>
              <a:ea typeface="Arial Narrow"/>
              <a:cs typeface="Arial Narrow"/>
              <a:sym typeface="Arial Narrow"/>
            </a:endParaRPr>
          </a:p>
        </p:txBody>
      </p:sp>
      <p:sp>
        <p:nvSpPr>
          <p:cNvPr id="260" name="Google Shape;260;p29"/>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21</a:t>
            </a:fld>
            <a:endParaRPr sz="1200">
              <a:solidFill>
                <a:srgbClr val="888888"/>
              </a:solidFill>
              <a:latin typeface="Calibri"/>
              <a:ea typeface="Calibri"/>
              <a:cs typeface="Calibri"/>
              <a:sym typeface="Calibri"/>
            </a:endParaRPr>
          </a:p>
        </p:txBody>
      </p:sp>
      <p:sp>
        <p:nvSpPr>
          <p:cNvPr id="261" name="Google Shape;261;p29"/>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Acknowledgements</a:t>
            </a:r>
            <a:endParaRPr sz="3959" i="0" u="none" strike="noStrike" cap="none">
              <a:solidFill>
                <a:srgbClr val="0E57C4"/>
              </a:solidFill>
              <a:latin typeface="Arial Narrow"/>
              <a:ea typeface="Arial Narrow"/>
              <a:cs typeface="Arial Narrow"/>
              <a:sym typeface="Arial Narrow"/>
            </a:endParaRPr>
          </a:p>
        </p:txBody>
      </p:sp>
      <p:sp>
        <p:nvSpPr>
          <p:cNvPr id="267" name="Google Shape;267;p30"/>
          <p:cNvSpPr txBox="1">
            <a:spLocks noGrp="1"/>
          </p:cNvSpPr>
          <p:nvPr>
            <p:ph type="body" idx="1"/>
          </p:nvPr>
        </p:nvSpPr>
        <p:spPr>
          <a:xfrm>
            <a:off x="838200" y="1749425"/>
            <a:ext cx="10515600" cy="220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590" i="0" u="none" strike="noStrike" cap="none">
                <a:solidFill>
                  <a:schemeClr val="dk1"/>
                </a:solidFill>
                <a:latin typeface="Arial Narrow"/>
                <a:ea typeface="Arial Narrow"/>
                <a:cs typeface="Arial Narrow"/>
                <a:sym typeface="Arial Narrow"/>
              </a:rPr>
              <a:t>David Wyatt (Executive secretary)</a:t>
            </a:r>
            <a:endParaRPr>
              <a:latin typeface="Arial Narrow"/>
              <a:ea typeface="Arial Narrow"/>
              <a:cs typeface="Arial Narrow"/>
              <a:sym typeface="Arial Narrow"/>
            </a:endParaRPr>
          </a:p>
          <a:p>
            <a:pPr marL="0" marR="0" lvl="0" indent="0" algn="ctr" rtl="0">
              <a:lnSpc>
                <a:spcPct val="100000"/>
              </a:lnSpc>
              <a:spcBef>
                <a:spcPts val="2500"/>
              </a:spcBef>
              <a:spcAft>
                <a:spcPts val="0"/>
              </a:spcAft>
              <a:buNone/>
            </a:pPr>
            <a:r>
              <a:rPr lang="en-US" sz="2590" i="0" u="none" strike="noStrike" cap="none">
                <a:solidFill>
                  <a:schemeClr val="dk1"/>
                </a:solidFill>
                <a:latin typeface="Arial Narrow"/>
                <a:ea typeface="Arial Narrow"/>
                <a:cs typeface="Arial Narrow"/>
                <a:sym typeface="Arial Narrow"/>
              </a:rPr>
              <a:t>Serge Gosselin (Vice-Chair)</a:t>
            </a:r>
            <a:endParaRPr sz="2220" i="0" u="none" strike="noStrike" cap="none">
              <a:solidFill>
                <a:srgbClr val="FFFF00"/>
              </a:solidFill>
              <a:latin typeface="Arial Narrow"/>
              <a:ea typeface="Arial Narrow"/>
              <a:cs typeface="Arial Narrow"/>
              <a:sym typeface="Arial Narrow"/>
            </a:endParaRPr>
          </a:p>
          <a:p>
            <a:pPr marL="0" marR="0" lvl="0" indent="0" algn="ctr" rtl="0">
              <a:lnSpc>
                <a:spcPct val="100000"/>
              </a:lnSpc>
              <a:spcBef>
                <a:spcPts val="2500"/>
              </a:spcBef>
              <a:spcAft>
                <a:spcPts val="0"/>
              </a:spcAft>
              <a:buNone/>
            </a:pPr>
            <a:r>
              <a:rPr lang="en-US" sz="2590" i="0" u="none" strike="noStrike" cap="none">
                <a:solidFill>
                  <a:schemeClr val="dk1"/>
                </a:solidFill>
                <a:latin typeface="Arial Narrow"/>
                <a:ea typeface="Arial Narrow"/>
                <a:cs typeface="Arial Narrow"/>
                <a:sym typeface="Arial Narrow"/>
              </a:rPr>
              <a:t>All the am</a:t>
            </a:r>
            <a:r>
              <a:rPr lang="en-US" sz="2590">
                <a:latin typeface="Arial Narrow"/>
                <a:ea typeface="Arial Narrow"/>
                <a:cs typeface="Arial Narrow"/>
                <a:sym typeface="Arial Narrow"/>
              </a:rPr>
              <a:t>azing CSB W</a:t>
            </a:r>
            <a:r>
              <a:rPr lang="en-US" sz="2590" i="0" u="none" strike="noStrike" cap="none">
                <a:solidFill>
                  <a:schemeClr val="dk1"/>
                </a:solidFill>
                <a:latin typeface="Arial Narrow"/>
                <a:ea typeface="Arial Narrow"/>
                <a:cs typeface="Arial Narrow"/>
                <a:sym typeface="Arial Narrow"/>
              </a:rPr>
              <a:t>orking </a:t>
            </a:r>
            <a:r>
              <a:rPr lang="en-US" sz="2590">
                <a:latin typeface="Arial Narrow"/>
                <a:ea typeface="Arial Narrow"/>
                <a:cs typeface="Arial Narrow"/>
                <a:sym typeface="Arial Narrow"/>
              </a:rPr>
              <a:t>G</a:t>
            </a:r>
            <a:r>
              <a:rPr lang="en-US" sz="2590" i="0" u="none" strike="noStrike" cap="none">
                <a:solidFill>
                  <a:schemeClr val="dk1"/>
                </a:solidFill>
                <a:latin typeface="Arial Narrow"/>
                <a:ea typeface="Arial Narrow"/>
                <a:cs typeface="Arial Narrow"/>
                <a:sym typeface="Arial Narrow"/>
              </a:rPr>
              <a:t>roup members</a:t>
            </a:r>
            <a:endParaRPr sz="259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2500"/>
              </a:spcBef>
              <a:spcAft>
                <a:spcPts val="2500"/>
              </a:spcAft>
              <a:buNone/>
            </a:pPr>
            <a:r>
              <a:rPr lang="en-US" sz="2590">
                <a:latin typeface="Arial Narrow"/>
                <a:ea typeface="Arial Narrow"/>
                <a:cs typeface="Arial Narrow"/>
                <a:sym typeface="Arial Narrow"/>
              </a:rPr>
              <a:t>The </a:t>
            </a:r>
            <a:r>
              <a:rPr lang="en-US" sz="2590" i="0" u="none" strike="noStrike" cap="none">
                <a:solidFill>
                  <a:schemeClr val="dk1"/>
                </a:solidFill>
                <a:latin typeface="Arial Narrow"/>
                <a:ea typeface="Arial Narrow"/>
                <a:cs typeface="Arial Narrow"/>
                <a:sym typeface="Arial Narrow"/>
              </a:rPr>
              <a:t>IHO, GEBCO, SMEs and observers whose contributions are making this possible!</a:t>
            </a:r>
            <a:endParaRPr>
              <a:latin typeface="Arial Narrow"/>
              <a:ea typeface="Arial Narrow"/>
              <a:cs typeface="Arial Narrow"/>
              <a:sym typeface="Arial Narrow"/>
            </a:endParaRPr>
          </a:p>
        </p:txBody>
      </p:sp>
      <p:sp>
        <p:nvSpPr>
          <p:cNvPr id="268" name="Google Shape;268;p30"/>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22</a:t>
            </a:fld>
            <a:endParaRPr sz="1200">
              <a:solidFill>
                <a:srgbClr val="888888"/>
              </a:solidFill>
              <a:latin typeface="Calibri"/>
              <a:ea typeface="Calibri"/>
              <a:cs typeface="Calibri"/>
              <a:sym typeface="Calibri"/>
            </a:endParaRPr>
          </a:p>
        </p:txBody>
      </p:sp>
      <p:sp>
        <p:nvSpPr>
          <p:cNvPr id="269" name="Google Shape;269;p30"/>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dirty="0">
                <a:solidFill>
                  <a:srgbClr val="0E57C4"/>
                </a:solidFill>
                <a:latin typeface="Arial Narrow"/>
                <a:ea typeface="Arial Narrow"/>
                <a:cs typeface="Arial Narrow"/>
                <a:sym typeface="Arial Narrow"/>
              </a:rPr>
              <a:t>Final Thought – </a:t>
            </a:r>
            <a:r>
              <a:rPr lang="en-US" sz="2400" b="1" i="1" u="none" strike="noStrike" cap="none" dirty="0">
                <a:solidFill>
                  <a:srgbClr val="0E57C4"/>
                </a:solidFill>
                <a:latin typeface="Arial Narrow"/>
                <a:ea typeface="Arial Narrow"/>
                <a:cs typeface="Arial Narrow"/>
                <a:sym typeface="Arial Narrow"/>
              </a:rPr>
              <a:t>UN Decade of Ocean Science for Sustainable Development </a:t>
            </a:r>
            <a:endParaRPr sz="2400" b="1" i="1" u="none" strike="noStrike" cap="none" dirty="0">
              <a:solidFill>
                <a:srgbClr val="0E57C4"/>
              </a:solidFill>
              <a:latin typeface="Arial Narrow"/>
              <a:ea typeface="Arial Narrow"/>
              <a:cs typeface="Arial Narrow"/>
              <a:sym typeface="Arial Narrow"/>
            </a:endParaRPr>
          </a:p>
        </p:txBody>
      </p:sp>
      <p:sp>
        <p:nvSpPr>
          <p:cNvPr id="267" name="Google Shape;267;p30"/>
          <p:cNvSpPr txBox="1">
            <a:spLocks noGrp="1"/>
          </p:cNvSpPr>
          <p:nvPr>
            <p:ph type="body" idx="1"/>
          </p:nvPr>
        </p:nvSpPr>
        <p:spPr>
          <a:xfrm>
            <a:off x="838200" y="1365755"/>
            <a:ext cx="4942789" cy="2205600"/>
          </a:xfrm>
          <a:prstGeom prst="rect">
            <a:avLst/>
          </a:prstGeom>
          <a:noFill/>
          <a:ln>
            <a:noFill/>
          </a:ln>
        </p:spPr>
        <p:txBody>
          <a:bodyPr spcFirstLastPara="1" wrap="square" lIns="91425" tIns="45700" rIns="91425" bIns="45700" anchor="t" anchorCtr="0">
            <a:noAutofit/>
          </a:bodyPr>
          <a:lstStyle/>
          <a:p>
            <a:pPr marL="342900" indent="-342900">
              <a:lnSpc>
                <a:spcPct val="100000"/>
              </a:lnSpc>
              <a:spcBef>
                <a:spcPts val="0"/>
              </a:spcBef>
              <a:spcAft>
                <a:spcPts val="2400"/>
              </a:spcAft>
            </a:pPr>
            <a:r>
              <a:rPr lang="en-US" sz="2200" b="1" i="1" dirty="0">
                <a:latin typeface="Arial Narrow"/>
                <a:ea typeface="Arial Narrow"/>
                <a:cs typeface="Arial Narrow"/>
                <a:sym typeface="Arial Narrow"/>
              </a:rPr>
              <a:t>195 UN member states </a:t>
            </a:r>
            <a:r>
              <a:rPr lang="en-US" sz="2200" dirty="0">
                <a:latin typeface="Arial Narrow"/>
                <a:ea typeface="Arial Narrow"/>
                <a:cs typeface="Arial Narrow"/>
                <a:sym typeface="Arial Narrow"/>
              </a:rPr>
              <a:t>have given their support/approval </a:t>
            </a:r>
          </a:p>
          <a:p>
            <a:pPr marL="342900" indent="-342900" algn="just">
              <a:lnSpc>
                <a:spcPct val="100000"/>
              </a:lnSpc>
              <a:spcBef>
                <a:spcPts val="0"/>
              </a:spcBef>
              <a:spcAft>
                <a:spcPts val="2400"/>
              </a:spcAft>
            </a:pPr>
            <a:r>
              <a:rPr lang="en-US" sz="2200" dirty="0">
                <a:latin typeface="Arial Narrow"/>
                <a:ea typeface="Arial Narrow"/>
                <a:cs typeface="Arial Narrow"/>
                <a:sym typeface="Arial Narrow"/>
              </a:rPr>
              <a:t>SDG14 will not be achievable without a </a:t>
            </a:r>
            <a:br>
              <a:rPr lang="en-US" sz="2200" dirty="0">
                <a:latin typeface="Arial Narrow"/>
                <a:ea typeface="Arial Narrow"/>
                <a:cs typeface="Arial Narrow"/>
                <a:sym typeface="Arial Narrow"/>
              </a:rPr>
            </a:br>
            <a:r>
              <a:rPr lang="en-US" sz="2200" dirty="0">
                <a:latin typeface="Arial Narrow"/>
                <a:ea typeface="Arial Narrow"/>
                <a:cs typeface="Arial Narrow"/>
                <a:sym typeface="Arial Narrow"/>
              </a:rPr>
              <a:t>comprehensive map of the world ocean floor</a:t>
            </a:r>
          </a:p>
          <a:p>
            <a:pPr marL="342900" indent="-342900">
              <a:lnSpc>
                <a:spcPct val="100000"/>
              </a:lnSpc>
              <a:spcBef>
                <a:spcPts val="0"/>
              </a:spcBef>
              <a:spcAft>
                <a:spcPts val="2400"/>
              </a:spcAft>
            </a:pPr>
            <a:r>
              <a:rPr lang="en-US" sz="2200" dirty="0">
                <a:latin typeface="Arial Narrow"/>
                <a:ea typeface="Arial Narrow"/>
                <a:cs typeface="Arial Narrow"/>
                <a:sym typeface="Arial Narrow"/>
              </a:rPr>
              <a:t>Some of these same member states do not fully support the CSB activity in their EEZ, yet have limited resources or capability to collect the data themselves.</a:t>
            </a:r>
          </a:p>
        </p:txBody>
      </p:sp>
      <p:sp>
        <p:nvSpPr>
          <p:cNvPr id="268" name="Google Shape;268;p30"/>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23</a:t>
            </a:fld>
            <a:endParaRPr sz="1200">
              <a:solidFill>
                <a:srgbClr val="888888"/>
              </a:solidFill>
              <a:latin typeface="Calibri"/>
              <a:ea typeface="Calibri"/>
              <a:cs typeface="Calibri"/>
              <a:sym typeface="Calibri"/>
            </a:endParaRPr>
          </a:p>
        </p:txBody>
      </p:sp>
      <p:sp>
        <p:nvSpPr>
          <p:cNvPr id="269" name="Google Shape;269;p30"/>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
        <p:nvSpPr>
          <p:cNvPr id="6" name="object 7">
            <a:extLst>
              <a:ext uri="{FF2B5EF4-FFF2-40B4-BE49-F238E27FC236}">
                <a16:creationId xmlns:a16="http://schemas.microsoft.com/office/drawing/2014/main" id="{937A85B9-2033-6044-9A4F-7AE7FAA30640}"/>
              </a:ext>
            </a:extLst>
          </p:cNvPr>
          <p:cNvSpPr/>
          <p:nvPr/>
        </p:nvSpPr>
        <p:spPr>
          <a:xfrm>
            <a:off x="6204311" y="1035353"/>
            <a:ext cx="5190316" cy="324891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p>
        </p:txBody>
      </p:sp>
      <p:pic>
        <p:nvPicPr>
          <p:cNvPr id="7" name="Content Placeholder 5">
            <a:extLst>
              <a:ext uri="{FF2B5EF4-FFF2-40B4-BE49-F238E27FC236}">
                <a16:creationId xmlns:a16="http://schemas.microsoft.com/office/drawing/2014/main" id="{A0E73260-1B2D-EF48-B836-858D090D9F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4311" y="4459425"/>
            <a:ext cx="5190316" cy="1525953"/>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702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Progress on IRCC Action Item</a:t>
            </a:r>
            <a:endParaRPr sz="3959" i="0" u="none" strike="noStrike" cap="none">
              <a:solidFill>
                <a:srgbClr val="0E57C4"/>
              </a:solidFill>
              <a:latin typeface="Arial Narrow"/>
              <a:ea typeface="Arial Narrow"/>
              <a:cs typeface="Arial Narrow"/>
              <a:sym typeface="Arial Narrow"/>
            </a:endParaRPr>
          </a:p>
        </p:txBody>
      </p:sp>
      <p:sp>
        <p:nvSpPr>
          <p:cNvPr id="114" name="Google Shape;114;p15"/>
          <p:cNvSpPr txBox="1">
            <a:spLocks noGrp="1"/>
          </p:cNvSpPr>
          <p:nvPr>
            <p:ph type="body" idx="1"/>
          </p:nvPr>
        </p:nvSpPr>
        <p:spPr>
          <a:xfrm>
            <a:off x="838200" y="1142410"/>
            <a:ext cx="7383300" cy="134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1800" dirty="0">
                <a:latin typeface="Arial Narrow"/>
                <a:ea typeface="Arial Narrow"/>
                <a:cs typeface="Arial Narrow"/>
                <a:sym typeface="Arial Narrow"/>
              </a:rPr>
              <a:t>IRCC10:</a:t>
            </a:r>
            <a:endParaRPr sz="1800" dirty="0">
              <a:latin typeface="Arial Narrow"/>
              <a:ea typeface="Arial Narrow"/>
              <a:cs typeface="Arial Narrow"/>
              <a:sym typeface="Arial Narrow"/>
            </a:endParaRPr>
          </a:p>
          <a:p>
            <a:pPr marL="457200" marR="0" lvl="0" indent="-342900" algn="l" rtl="0">
              <a:lnSpc>
                <a:spcPct val="90000"/>
              </a:lnSpc>
              <a:spcBef>
                <a:spcPts val="1000"/>
              </a:spcBef>
              <a:spcAft>
                <a:spcPts val="0"/>
              </a:spcAft>
              <a:buSzPts val="1800"/>
              <a:buFont typeface="Arial Narrow"/>
              <a:buChar char="•"/>
            </a:pPr>
            <a:r>
              <a:rPr lang="en-US" sz="1800" dirty="0">
                <a:latin typeface="Arial Narrow"/>
                <a:ea typeface="Arial Narrow"/>
                <a:cs typeface="Arial Narrow"/>
                <a:sym typeface="Arial Narrow"/>
              </a:rPr>
              <a:t>Decision 20:  To endorse the CSB Guidance Document.</a:t>
            </a:r>
            <a:endParaRPr sz="1800" dirty="0">
              <a:latin typeface="Arial Narrow"/>
              <a:ea typeface="Arial Narrow"/>
              <a:cs typeface="Arial Narrow"/>
              <a:sym typeface="Arial Narrow"/>
            </a:endParaRPr>
          </a:p>
          <a:p>
            <a:pPr marL="457200" marR="0" lvl="0" indent="-342900" algn="l" rtl="0">
              <a:lnSpc>
                <a:spcPct val="90000"/>
              </a:lnSpc>
              <a:spcBef>
                <a:spcPts val="1000"/>
              </a:spcBef>
              <a:spcAft>
                <a:spcPts val="0"/>
              </a:spcAft>
              <a:buSzPts val="1800"/>
              <a:buFont typeface="Arial Narrow"/>
              <a:buChar char="•"/>
            </a:pPr>
            <a:r>
              <a:rPr lang="en-US" sz="1800" dirty="0">
                <a:latin typeface="Arial Narrow"/>
                <a:ea typeface="Arial Narrow"/>
                <a:cs typeface="Arial Narrow"/>
                <a:sym typeface="Arial Narrow"/>
              </a:rPr>
              <a:t>Action 16:      Chair to submit the CSB Guidance Document to the Council for endorsement and subsequent approval by MS (deadline: C-2).</a:t>
            </a:r>
            <a:endParaRPr sz="1800" dirty="0">
              <a:latin typeface="Arial Narrow"/>
              <a:ea typeface="Arial Narrow"/>
              <a:cs typeface="Arial Narrow"/>
              <a:sym typeface="Arial Narrow"/>
            </a:endParaRPr>
          </a:p>
        </p:txBody>
      </p:sp>
      <p:sp>
        <p:nvSpPr>
          <p:cNvPr id="115" name="Google Shape;115;p15"/>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pic>
        <p:nvPicPr>
          <p:cNvPr id="116" name="Google Shape;116;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88025" y="1142111"/>
            <a:ext cx="3265775" cy="4231665"/>
          </a:xfrm>
          <a:prstGeom prst="rect">
            <a:avLst/>
          </a:prstGeom>
          <a:noFill/>
          <a:ln w="9525" cap="flat" cmpd="sng">
            <a:solidFill>
              <a:schemeClr val="accent1"/>
            </a:solidFill>
            <a:prstDash val="solid"/>
            <a:round/>
            <a:headEnd type="none" w="sm" len="sm"/>
            <a:tailEnd type="none" w="sm" len="sm"/>
          </a:ln>
        </p:spPr>
      </p:pic>
      <p:sp>
        <p:nvSpPr>
          <p:cNvPr id="117" name="Google Shape;117;p15"/>
          <p:cNvSpPr txBox="1"/>
          <p:nvPr/>
        </p:nvSpPr>
        <p:spPr>
          <a:xfrm>
            <a:off x="838199" y="5527835"/>
            <a:ext cx="7462643" cy="427128"/>
          </a:xfrm>
          <a:prstGeom prst="rect">
            <a:avLst/>
          </a:prstGeom>
          <a:gradFill>
            <a:gsLst>
              <a:gs pos="0">
                <a:srgbClr val="BDC4D0"/>
              </a:gs>
              <a:gs pos="50000">
                <a:srgbClr val="B1B9C8"/>
              </a:gs>
              <a:gs pos="100000">
                <a:srgbClr val="A5AFC1"/>
              </a:gs>
            </a:gsLst>
            <a:lin ang="5400000" scaled="0"/>
          </a:gra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0000FF"/>
              </a:buClr>
              <a:buSzPts val="1200"/>
              <a:buFont typeface="Arial Narrow"/>
              <a:buNone/>
            </a:pPr>
            <a:r>
              <a:rPr lang="en-US" sz="1200" b="1" i="0" u="none" strike="noStrike" cap="none">
                <a:solidFill>
                  <a:srgbClr val="0000FF"/>
                </a:solidFill>
                <a:latin typeface="Arial Narrow"/>
                <a:ea typeface="Arial Narrow"/>
                <a:cs typeface="Arial Narrow"/>
                <a:sym typeface="Arial Narrow"/>
              </a:rPr>
              <a:t>To access the document: https://www.iho.int/srv1/index.php?option=com_content&amp;amp;view=article&amp;amp;id=635&amp;amp;Itemid=988&amp;amp;lang=en</a:t>
            </a:r>
            <a:endParaRPr/>
          </a:p>
        </p:txBody>
      </p:sp>
      <p:sp>
        <p:nvSpPr>
          <p:cNvPr id="118" name="Google Shape;118;p15"/>
          <p:cNvSpPr txBox="1">
            <a:spLocks noGrp="1"/>
          </p:cNvSpPr>
          <p:nvPr>
            <p:ph type="body" idx="1"/>
          </p:nvPr>
        </p:nvSpPr>
        <p:spPr>
          <a:xfrm>
            <a:off x="812225" y="2758650"/>
            <a:ext cx="7383300" cy="2523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latin typeface="Arial Narrow"/>
                <a:ea typeface="Arial Narrow"/>
                <a:cs typeface="Arial Narrow"/>
                <a:sym typeface="Arial Narrow"/>
              </a:rPr>
              <a:t>B-12 Edition 1.0.0 submitted to C-2.</a:t>
            </a:r>
            <a:endParaRPr sz="1800">
              <a:latin typeface="Arial Narrow"/>
              <a:ea typeface="Arial Narrow"/>
              <a:cs typeface="Arial Narrow"/>
              <a:sym typeface="Arial Narrow"/>
            </a:endParaRPr>
          </a:p>
          <a:p>
            <a:pPr marL="0" marR="0" lvl="0" indent="0" algn="l" rtl="0">
              <a:lnSpc>
                <a:spcPct val="90000"/>
              </a:lnSpc>
              <a:spcBef>
                <a:spcPts val="0"/>
              </a:spcBef>
              <a:spcAft>
                <a:spcPts val="0"/>
              </a:spcAft>
              <a:buNone/>
            </a:pPr>
            <a:endParaRPr sz="1800">
              <a:latin typeface="Arial Narrow"/>
              <a:ea typeface="Arial Narrow"/>
              <a:cs typeface="Arial Narrow"/>
              <a:sym typeface="Arial Narrow"/>
            </a:endParaRPr>
          </a:p>
          <a:p>
            <a:pPr marL="0" marR="0" lvl="0" indent="0" algn="l" rtl="0">
              <a:lnSpc>
                <a:spcPct val="90000"/>
              </a:lnSpc>
              <a:spcBef>
                <a:spcPts val="0"/>
              </a:spcBef>
              <a:spcAft>
                <a:spcPts val="0"/>
              </a:spcAft>
              <a:buNone/>
            </a:pPr>
            <a:r>
              <a:rPr lang="en-US" sz="1800">
                <a:latin typeface="Arial Narrow"/>
                <a:ea typeface="Arial Narrow"/>
                <a:cs typeface="Arial Narrow"/>
                <a:sym typeface="Arial Narrow"/>
              </a:rPr>
              <a:t>Subsequent changes required by C-2 incorporated into Edition 2.0.1 for approval by IHO Member States under IHO CL 11/2019 dated 25 January 2019.</a:t>
            </a:r>
            <a:endParaRPr sz="1800">
              <a:latin typeface="Arial Narrow"/>
              <a:ea typeface="Arial Narrow"/>
              <a:cs typeface="Arial Narrow"/>
              <a:sym typeface="Arial Narrow"/>
            </a:endParaRPr>
          </a:p>
          <a:p>
            <a:pPr marL="0" marR="0" lvl="0" indent="0" algn="l" rtl="0">
              <a:lnSpc>
                <a:spcPct val="90000"/>
              </a:lnSpc>
              <a:spcBef>
                <a:spcPts val="0"/>
              </a:spcBef>
              <a:spcAft>
                <a:spcPts val="0"/>
              </a:spcAft>
              <a:buNone/>
            </a:pPr>
            <a:endParaRPr sz="1800">
              <a:latin typeface="Arial Narrow"/>
              <a:ea typeface="Arial Narrow"/>
              <a:cs typeface="Arial Narrow"/>
              <a:sym typeface="Arial Narrow"/>
            </a:endParaRPr>
          </a:p>
          <a:p>
            <a:pPr marL="0" marR="0" lvl="0" indent="0" algn="l" rtl="0">
              <a:lnSpc>
                <a:spcPct val="90000"/>
              </a:lnSpc>
              <a:spcBef>
                <a:spcPts val="0"/>
              </a:spcBef>
              <a:spcAft>
                <a:spcPts val="0"/>
              </a:spcAft>
              <a:buNone/>
            </a:pPr>
            <a:r>
              <a:rPr lang="en-US" sz="1800" b="1" i="1">
                <a:latin typeface="Arial Narrow"/>
                <a:ea typeface="Arial Narrow"/>
                <a:cs typeface="Arial Narrow"/>
                <a:sym typeface="Arial Narrow"/>
              </a:rPr>
              <a:t>35 Member States approved the adoption of B-12 out of 38 replies.</a:t>
            </a:r>
            <a:endParaRPr sz="1800" b="1" i="1">
              <a:latin typeface="Arial Narrow"/>
              <a:ea typeface="Arial Narrow"/>
              <a:cs typeface="Arial Narrow"/>
              <a:sym typeface="Arial Narrow"/>
            </a:endParaRPr>
          </a:p>
          <a:p>
            <a:pPr marL="0" marR="0" lvl="0" indent="0" algn="l" rtl="0">
              <a:lnSpc>
                <a:spcPct val="90000"/>
              </a:lnSpc>
              <a:spcBef>
                <a:spcPts val="0"/>
              </a:spcBef>
              <a:spcAft>
                <a:spcPts val="0"/>
              </a:spcAft>
              <a:buNone/>
            </a:pPr>
            <a:endParaRPr sz="1800">
              <a:latin typeface="Arial Narrow"/>
              <a:ea typeface="Arial Narrow"/>
              <a:cs typeface="Arial Narrow"/>
              <a:sym typeface="Arial Narrow"/>
            </a:endParaRPr>
          </a:p>
          <a:p>
            <a:pPr marL="0" marR="0" lvl="0" indent="0" algn="l" rtl="0">
              <a:lnSpc>
                <a:spcPct val="90000"/>
              </a:lnSpc>
              <a:spcBef>
                <a:spcPts val="0"/>
              </a:spcBef>
              <a:spcAft>
                <a:spcPts val="0"/>
              </a:spcAft>
              <a:buNone/>
            </a:pPr>
            <a:r>
              <a:rPr lang="en-US" sz="1800">
                <a:latin typeface="Arial Narrow"/>
                <a:ea typeface="Arial Narrow"/>
                <a:cs typeface="Arial Narrow"/>
                <a:sym typeface="Arial Narrow"/>
              </a:rPr>
              <a:t>A follow-up IHO CL is being prepared with the full details, including responses to the comments provided.</a:t>
            </a:r>
            <a:r>
              <a:rPr lang="en-US" sz="1800" i="0" u="none" strike="noStrike" cap="none">
                <a:solidFill>
                  <a:schemeClr val="dk1"/>
                </a:solidFill>
                <a:latin typeface="Arial Narrow"/>
                <a:ea typeface="Arial Narrow"/>
                <a:cs typeface="Arial Narrow"/>
                <a:sym typeface="Arial Narrow"/>
              </a:rPr>
              <a:t> </a:t>
            </a:r>
            <a:endParaRPr sz="1800">
              <a:latin typeface="Arial Narrow"/>
              <a:ea typeface="Arial Narrow"/>
              <a:cs typeface="Arial Narrow"/>
              <a:sym typeface="Arial Narrow"/>
            </a:endParaRPr>
          </a:p>
        </p:txBody>
      </p:sp>
      <p:sp>
        <p:nvSpPr>
          <p:cNvPr id="119" name="Google Shape;119;p15"/>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CSB Working Group </a:t>
            </a:r>
            <a:r>
              <a:rPr lang="en-US" sz="3959">
                <a:latin typeface="Arial Narrow"/>
                <a:ea typeface="Arial Narrow"/>
                <a:cs typeface="Arial Narrow"/>
                <a:sym typeface="Arial Narrow"/>
              </a:rPr>
              <a:t>6</a:t>
            </a:r>
            <a:r>
              <a:rPr lang="en-US" sz="3959" i="0" u="none" strike="noStrike" cap="none">
                <a:solidFill>
                  <a:srgbClr val="0E57C4"/>
                </a:solidFill>
                <a:latin typeface="Arial Narrow"/>
                <a:ea typeface="Arial Narrow"/>
                <a:cs typeface="Arial Narrow"/>
                <a:sym typeface="Arial Narrow"/>
              </a:rPr>
              <a:t>th Meeting</a:t>
            </a:r>
            <a:endParaRPr sz="3959" i="0" u="none" strike="noStrike" cap="none">
              <a:solidFill>
                <a:srgbClr val="0E57C4"/>
              </a:solidFill>
              <a:latin typeface="Arial Narrow"/>
              <a:ea typeface="Arial Narrow"/>
              <a:cs typeface="Arial Narrow"/>
              <a:sym typeface="Arial Narrow"/>
            </a:endParaRPr>
          </a:p>
        </p:txBody>
      </p:sp>
      <p:sp>
        <p:nvSpPr>
          <p:cNvPr id="125" name="Google Shape;125;p16"/>
          <p:cNvSpPr txBox="1">
            <a:spLocks noGrp="1"/>
          </p:cNvSpPr>
          <p:nvPr>
            <p:ph type="body" idx="1"/>
          </p:nvPr>
        </p:nvSpPr>
        <p:spPr>
          <a:xfrm>
            <a:off x="718775" y="1201000"/>
            <a:ext cx="5115900" cy="4040100"/>
          </a:xfrm>
          <a:prstGeom prst="rect">
            <a:avLst/>
          </a:prstGeom>
          <a:noFill/>
          <a:ln>
            <a:noFill/>
          </a:ln>
        </p:spPr>
        <p:txBody>
          <a:bodyPr spcFirstLastPara="1" wrap="square" lIns="91425" tIns="45700" rIns="91425" bIns="45700" anchor="t" anchorCtr="0">
            <a:noAutofit/>
          </a:bodyPr>
          <a:lstStyle/>
          <a:p>
            <a:pPr marL="228600" marR="0" lvl="0" indent="-215900" algn="l" rtl="0">
              <a:lnSpc>
                <a:spcPct val="100000"/>
              </a:lnSpc>
              <a:spcBef>
                <a:spcPts val="1000"/>
              </a:spcBef>
              <a:spcAft>
                <a:spcPts val="0"/>
              </a:spcAft>
              <a:buClr>
                <a:schemeClr val="dk1"/>
              </a:buClr>
              <a:buSzPts val="1800"/>
              <a:buFont typeface="Arial Narrow"/>
              <a:buChar char="•"/>
            </a:pPr>
            <a:r>
              <a:rPr lang="en-US" sz="1800" dirty="0">
                <a:latin typeface="Arial Narrow"/>
                <a:ea typeface="Arial Narrow"/>
                <a:cs typeface="Arial Narrow"/>
                <a:sym typeface="Arial Narrow"/>
              </a:rPr>
              <a:t>Chair (Jennifer Jencks, USA) and </a:t>
            </a:r>
            <a:r>
              <a:rPr lang="en-US" sz="1800" i="0" u="none" strike="noStrike" cap="none" dirty="0">
                <a:solidFill>
                  <a:schemeClr val="dk1"/>
                </a:solidFill>
                <a:latin typeface="Arial Narrow"/>
                <a:ea typeface="Arial Narrow"/>
                <a:cs typeface="Arial Narrow"/>
                <a:sym typeface="Arial Narrow"/>
              </a:rPr>
              <a:t>Vice-Chair </a:t>
            </a:r>
            <a:r>
              <a:rPr lang="en-US" sz="1800" dirty="0">
                <a:latin typeface="Arial Narrow"/>
                <a:ea typeface="Arial Narrow"/>
                <a:cs typeface="Arial Narrow"/>
                <a:sym typeface="Arial Narrow"/>
              </a:rPr>
              <a:t>(Serge </a:t>
            </a:r>
            <a:r>
              <a:rPr lang="en-US" sz="1800" dirty="0" err="1">
                <a:latin typeface="Arial Narrow"/>
                <a:ea typeface="Arial Narrow"/>
                <a:cs typeface="Arial Narrow"/>
                <a:sym typeface="Arial Narrow"/>
              </a:rPr>
              <a:t>Gosselin</a:t>
            </a:r>
            <a:r>
              <a:rPr lang="en-US" sz="1800" dirty="0">
                <a:latin typeface="Arial Narrow"/>
                <a:ea typeface="Arial Narrow"/>
                <a:cs typeface="Arial Narrow"/>
                <a:sym typeface="Arial Narrow"/>
              </a:rPr>
              <a:t>, Canada) of CSBWG</a:t>
            </a:r>
            <a:endParaRPr sz="1800" dirty="0">
              <a:latin typeface="Arial Narrow"/>
              <a:ea typeface="Arial Narrow"/>
              <a:cs typeface="Arial Narrow"/>
              <a:sym typeface="Arial Narrow"/>
            </a:endParaRPr>
          </a:p>
          <a:p>
            <a:pPr marL="228600" marR="0" lvl="0" indent="-215900" algn="l" rtl="0">
              <a:lnSpc>
                <a:spcPct val="100000"/>
              </a:lnSpc>
              <a:spcBef>
                <a:spcPts val="1500"/>
              </a:spcBef>
              <a:spcAft>
                <a:spcPts val="0"/>
              </a:spcAft>
              <a:buClr>
                <a:schemeClr val="dk1"/>
              </a:buClr>
              <a:buSzPts val="1800"/>
              <a:buFont typeface="Arial Narrow"/>
              <a:buChar char="•"/>
            </a:pPr>
            <a:r>
              <a:rPr lang="en-US" sz="1800" dirty="0">
                <a:latin typeface="Arial Narrow"/>
                <a:ea typeface="Arial Narrow"/>
                <a:cs typeface="Arial Narrow"/>
                <a:sym typeface="Arial Narrow"/>
              </a:rPr>
              <a:t> </a:t>
            </a:r>
            <a:r>
              <a:rPr lang="en-US" sz="1800" i="0" u="none" strike="noStrike" cap="none" dirty="0">
                <a:solidFill>
                  <a:schemeClr val="dk1"/>
                </a:solidFill>
                <a:latin typeface="Arial Narrow"/>
                <a:ea typeface="Arial Narrow"/>
                <a:cs typeface="Arial Narrow"/>
                <a:sym typeface="Arial Narrow"/>
              </a:rPr>
              <a:t>Representatives from </a:t>
            </a:r>
            <a:r>
              <a:rPr lang="en-US" sz="1800" dirty="0">
                <a:latin typeface="Arial Narrow"/>
                <a:ea typeface="Arial Narrow"/>
                <a:cs typeface="Arial Narrow"/>
                <a:sym typeface="Arial Narrow"/>
              </a:rPr>
              <a:t>four</a:t>
            </a:r>
            <a:r>
              <a:rPr lang="en-US" sz="1800" i="0" u="none" strike="noStrike" cap="none" dirty="0">
                <a:solidFill>
                  <a:schemeClr val="dk1"/>
                </a:solidFill>
                <a:latin typeface="Arial Narrow"/>
                <a:ea typeface="Arial Narrow"/>
                <a:cs typeface="Arial Narrow"/>
                <a:sym typeface="Arial Narrow"/>
              </a:rPr>
              <a:t> Member States</a:t>
            </a:r>
            <a:endParaRPr sz="1800" dirty="0">
              <a:latin typeface="Arial Narrow"/>
              <a:ea typeface="Arial Narrow"/>
              <a:cs typeface="Arial Narrow"/>
              <a:sym typeface="Arial Narrow"/>
            </a:endParaRPr>
          </a:p>
          <a:p>
            <a:pPr marL="685800" marR="0" lvl="1" indent="-228600" algn="l" rtl="0">
              <a:lnSpc>
                <a:spcPct val="90000"/>
              </a:lnSpc>
              <a:spcBef>
                <a:spcPts val="0"/>
              </a:spcBef>
              <a:spcAft>
                <a:spcPts val="0"/>
              </a:spcAft>
              <a:buClr>
                <a:schemeClr val="dk1"/>
              </a:buClr>
              <a:buSzPts val="1800"/>
              <a:buFont typeface="Arial Narrow"/>
              <a:buChar char="•"/>
            </a:pPr>
            <a:r>
              <a:rPr lang="en-US" sz="1800" i="0" u="none" strike="noStrike" cap="none" dirty="0">
                <a:solidFill>
                  <a:schemeClr val="dk1"/>
                </a:solidFill>
                <a:latin typeface="Arial Narrow"/>
                <a:ea typeface="Arial Narrow"/>
                <a:cs typeface="Arial Narrow"/>
                <a:sym typeface="Arial Narrow"/>
              </a:rPr>
              <a:t>Canada, Norway, UK and USA</a:t>
            </a:r>
            <a:endParaRPr sz="1800" dirty="0">
              <a:latin typeface="Arial Narrow"/>
              <a:ea typeface="Arial Narrow"/>
              <a:cs typeface="Arial Narrow"/>
              <a:sym typeface="Arial Narrow"/>
            </a:endParaRPr>
          </a:p>
          <a:p>
            <a:pPr marL="228600" marR="0" lvl="0" indent="-215900" algn="l" rtl="0">
              <a:lnSpc>
                <a:spcPct val="100000"/>
              </a:lnSpc>
              <a:spcBef>
                <a:spcPts val="1500"/>
              </a:spcBef>
              <a:spcAft>
                <a:spcPts val="0"/>
              </a:spcAft>
              <a:buClr>
                <a:schemeClr val="dk1"/>
              </a:buClr>
              <a:buSzPts val="1800"/>
              <a:buFont typeface="Arial Narrow"/>
              <a:buChar char="•"/>
            </a:pPr>
            <a:r>
              <a:rPr lang="en-US" sz="1800" i="0" u="none" strike="noStrike" cap="none" dirty="0">
                <a:solidFill>
                  <a:schemeClr val="dk1"/>
                </a:solidFill>
                <a:latin typeface="Arial Narrow"/>
                <a:ea typeface="Arial Narrow"/>
                <a:cs typeface="Arial Narrow"/>
                <a:sym typeface="Arial Narrow"/>
              </a:rPr>
              <a:t>Observers and expert contributors from </a:t>
            </a:r>
            <a:r>
              <a:rPr lang="en-US" sz="1800" dirty="0">
                <a:latin typeface="Arial Narrow"/>
                <a:ea typeface="Arial Narrow"/>
                <a:cs typeface="Arial Narrow"/>
                <a:sym typeface="Arial Narrow"/>
              </a:rPr>
              <a:t>the World Ocean Council, the NF-GEBCO Seabed 2030 Project, ONE Data Technology Co, </a:t>
            </a:r>
            <a:r>
              <a:rPr lang="en-US" sz="1800" dirty="0" err="1">
                <a:latin typeface="Arial Narrow"/>
                <a:ea typeface="Arial Narrow"/>
                <a:cs typeface="Arial Narrow"/>
                <a:sym typeface="Arial Narrow"/>
              </a:rPr>
              <a:t>Dongseo</a:t>
            </a:r>
            <a:r>
              <a:rPr lang="en-US" sz="1800" dirty="0">
                <a:latin typeface="Arial Narrow"/>
                <a:ea typeface="Arial Narrow"/>
                <a:cs typeface="Arial Narrow"/>
                <a:sym typeface="Arial Narrow"/>
              </a:rPr>
              <a:t> University and </a:t>
            </a:r>
            <a:r>
              <a:rPr lang="en-US" sz="1800" dirty="0" err="1">
                <a:latin typeface="Arial Narrow"/>
                <a:ea typeface="Arial Narrow"/>
                <a:cs typeface="Arial Narrow"/>
                <a:sym typeface="Arial Narrow"/>
              </a:rPr>
              <a:t>Farsounder</a:t>
            </a:r>
            <a:r>
              <a:rPr lang="en-US" sz="1800" dirty="0">
                <a:latin typeface="Arial Narrow"/>
                <a:ea typeface="Arial Narrow"/>
                <a:cs typeface="Arial Narrow"/>
                <a:sym typeface="Arial Narrow"/>
              </a:rPr>
              <a:t> INC</a:t>
            </a:r>
            <a:endParaRPr sz="1800" dirty="0">
              <a:latin typeface="Arial Narrow"/>
              <a:ea typeface="Arial Narrow"/>
              <a:cs typeface="Arial Narrow"/>
              <a:sym typeface="Arial Narrow"/>
            </a:endParaRPr>
          </a:p>
          <a:p>
            <a:pPr marL="228600" marR="0" lvl="0" indent="-215900" algn="l" rtl="0">
              <a:lnSpc>
                <a:spcPct val="100000"/>
              </a:lnSpc>
              <a:spcBef>
                <a:spcPts val="1500"/>
              </a:spcBef>
              <a:spcAft>
                <a:spcPts val="0"/>
              </a:spcAft>
              <a:buClr>
                <a:schemeClr val="dk1"/>
              </a:buClr>
              <a:buSzPts val="1800"/>
              <a:buFont typeface="Arial Narrow"/>
              <a:buChar char="•"/>
            </a:pPr>
            <a:r>
              <a:rPr lang="en-US" sz="1800" dirty="0">
                <a:latin typeface="Arial Narrow"/>
                <a:ea typeface="Arial Narrow"/>
                <a:cs typeface="Arial Narrow"/>
                <a:sym typeface="Arial Narrow"/>
              </a:rPr>
              <a:t>Remote participation by: Denmark, GMATEK, Sea-ID, </a:t>
            </a:r>
            <a:r>
              <a:rPr lang="en-US" sz="1800" dirty="0" err="1">
                <a:latin typeface="Arial Narrow"/>
                <a:ea typeface="Arial Narrow"/>
                <a:cs typeface="Arial Narrow"/>
                <a:sym typeface="Arial Narrow"/>
              </a:rPr>
              <a:t>ChartWorld</a:t>
            </a:r>
            <a:r>
              <a:rPr lang="en-US" sz="1800" dirty="0">
                <a:latin typeface="Arial Narrow"/>
                <a:ea typeface="Arial Narrow"/>
                <a:cs typeface="Arial Narrow"/>
                <a:sym typeface="Arial Narrow"/>
              </a:rPr>
              <a:t>/</a:t>
            </a:r>
            <a:r>
              <a:rPr lang="en-US" sz="1800" dirty="0" err="1">
                <a:latin typeface="Arial Narrow"/>
                <a:ea typeface="Arial Narrow"/>
                <a:cs typeface="Arial Narrow"/>
                <a:sym typeface="Arial Narrow"/>
              </a:rPr>
              <a:t>SevenCs</a:t>
            </a:r>
            <a:r>
              <a:rPr lang="en-US" sz="1800" dirty="0">
                <a:latin typeface="Arial Narrow"/>
                <a:ea typeface="Arial Narrow"/>
                <a:cs typeface="Arial Narrow"/>
                <a:sym typeface="Arial Narrow"/>
              </a:rPr>
              <a:t> and </a:t>
            </a:r>
            <a:r>
              <a:rPr lang="en-US" sz="1800" dirty="0" err="1">
                <a:latin typeface="Arial Narrow"/>
                <a:ea typeface="Arial Narrow"/>
                <a:cs typeface="Arial Narrow"/>
                <a:sym typeface="Arial Narrow"/>
              </a:rPr>
              <a:t>TeamSurv</a:t>
            </a:r>
            <a:endParaRPr sz="1800" dirty="0">
              <a:latin typeface="Arial Narrow"/>
              <a:ea typeface="Arial Narrow"/>
              <a:cs typeface="Arial Narrow"/>
              <a:sym typeface="Arial Narrow"/>
            </a:endParaRPr>
          </a:p>
          <a:p>
            <a:pPr marL="228600" marR="0" lvl="0" indent="-215900" algn="l" rtl="0">
              <a:lnSpc>
                <a:spcPct val="100000"/>
              </a:lnSpc>
              <a:spcBef>
                <a:spcPts val="1500"/>
              </a:spcBef>
              <a:spcAft>
                <a:spcPts val="0"/>
              </a:spcAft>
              <a:buClr>
                <a:schemeClr val="dk1"/>
              </a:buClr>
              <a:buSzPts val="1800"/>
              <a:buFont typeface="Arial Narrow"/>
              <a:buChar char="•"/>
            </a:pPr>
            <a:r>
              <a:rPr lang="en-US" sz="1800" i="0" u="none" strike="noStrike" cap="none" dirty="0">
                <a:solidFill>
                  <a:schemeClr val="dk1"/>
                </a:solidFill>
                <a:latin typeface="Arial Narrow"/>
                <a:ea typeface="Arial Narrow"/>
                <a:cs typeface="Arial Narrow"/>
                <a:sym typeface="Arial Narrow"/>
              </a:rPr>
              <a:t>Assistant Director David Wyatt represented the IHO Secretariat</a:t>
            </a:r>
            <a:endParaRPr sz="1800" dirty="0">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2800"/>
              <a:buFont typeface="Arial"/>
              <a:buNone/>
            </a:pPr>
            <a:endParaRPr sz="1800" i="0" u="none" strike="noStrike" cap="none" dirty="0">
              <a:solidFill>
                <a:schemeClr val="dk1"/>
              </a:solidFill>
              <a:latin typeface="Arial Narrow"/>
              <a:ea typeface="Arial Narrow"/>
              <a:cs typeface="Arial Narrow"/>
              <a:sym typeface="Arial Narrow"/>
            </a:endParaRPr>
          </a:p>
        </p:txBody>
      </p:sp>
      <p:sp>
        <p:nvSpPr>
          <p:cNvPr id="126" name="Google Shape;126;p16"/>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
        <p:nvSpPr>
          <p:cNvPr id="127" name="Google Shape;127;p16"/>
          <p:cNvSpPr txBox="1"/>
          <p:nvPr/>
        </p:nvSpPr>
        <p:spPr>
          <a:xfrm>
            <a:off x="0" y="5571782"/>
            <a:ext cx="12192000" cy="467100"/>
          </a:xfrm>
          <a:prstGeom prst="rect">
            <a:avLst/>
          </a:prstGeom>
          <a:solidFill>
            <a:schemeClr val="accent4"/>
          </a:solidFill>
          <a:ln w="12700" cap="flat" cmpd="sng">
            <a:solidFill>
              <a:srgbClr val="5C68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200"/>
              <a:buFont typeface="Noto Sans Symbols"/>
              <a:buNone/>
            </a:pPr>
            <a:r>
              <a:rPr lang="en-US" sz="2000" b="0" i="1" u="none" strike="noStrike" cap="none">
                <a:solidFill>
                  <a:schemeClr val="dk1"/>
                </a:solidFill>
                <a:latin typeface="Arial Narrow"/>
                <a:ea typeface="Arial Narrow"/>
                <a:cs typeface="Arial Narrow"/>
                <a:sym typeface="Arial Narrow"/>
              </a:rPr>
              <a:t>Hosted by the </a:t>
            </a:r>
            <a:r>
              <a:rPr lang="en-US" sz="2000" i="1">
                <a:solidFill>
                  <a:schemeClr val="dk1"/>
                </a:solidFill>
                <a:latin typeface="Arial Narrow"/>
                <a:ea typeface="Arial Narrow"/>
                <a:cs typeface="Arial Narrow"/>
                <a:sym typeface="Arial Narrow"/>
              </a:rPr>
              <a:t>NOAA’s National Centers for Environmental Information</a:t>
            </a:r>
            <a:r>
              <a:rPr lang="en-US" sz="2000" b="0" i="1" u="none" strike="noStrike" cap="none">
                <a:solidFill>
                  <a:schemeClr val="dk1"/>
                </a:solidFill>
                <a:latin typeface="Arial Narrow"/>
                <a:ea typeface="Arial Narrow"/>
                <a:cs typeface="Arial Narrow"/>
                <a:sym typeface="Arial Narrow"/>
              </a:rPr>
              <a:t>, on </a:t>
            </a:r>
            <a:r>
              <a:rPr lang="en-US" sz="2000" b="1" i="1">
                <a:solidFill>
                  <a:schemeClr val="dk1"/>
                </a:solidFill>
                <a:latin typeface="Arial Narrow"/>
                <a:ea typeface="Arial Narrow"/>
                <a:cs typeface="Arial Narrow"/>
                <a:sym typeface="Arial Narrow"/>
              </a:rPr>
              <a:t>19-21 June 2018</a:t>
            </a:r>
            <a:r>
              <a:rPr lang="en-US" sz="2000" b="0" i="1" u="none" strike="noStrike" cap="none">
                <a:solidFill>
                  <a:schemeClr val="dk1"/>
                </a:solidFill>
                <a:latin typeface="Arial Narrow"/>
                <a:ea typeface="Arial Narrow"/>
                <a:cs typeface="Arial Narrow"/>
                <a:sym typeface="Arial Narrow"/>
              </a:rPr>
              <a:t> </a:t>
            </a:r>
            <a:endParaRPr sz="2000" b="0" i="1" u="none" strike="noStrike" cap="none">
              <a:solidFill>
                <a:schemeClr val="dk1"/>
              </a:solidFill>
              <a:latin typeface="Arial Narrow"/>
              <a:ea typeface="Arial Narrow"/>
              <a:cs typeface="Arial Narrow"/>
              <a:sym typeface="Arial Narrow"/>
            </a:endParaRPr>
          </a:p>
        </p:txBody>
      </p:sp>
      <p:pic>
        <p:nvPicPr>
          <p:cNvPr id="128" name="Google Shape;128;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74364" y="1065900"/>
            <a:ext cx="5379434" cy="4268625"/>
          </a:xfrm>
          <a:prstGeom prst="rect">
            <a:avLst/>
          </a:prstGeom>
          <a:noFill/>
          <a:ln>
            <a:noFill/>
          </a:ln>
        </p:spPr>
      </p:pic>
      <p:sp>
        <p:nvSpPr>
          <p:cNvPr id="129" name="Google Shape;129;p16"/>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838200" y="259414"/>
            <a:ext cx="10515600" cy="5405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CSB Working Group </a:t>
            </a:r>
            <a:r>
              <a:rPr lang="en-US" sz="3959">
                <a:latin typeface="Arial Narrow"/>
                <a:ea typeface="Arial Narrow"/>
                <a:cs typeface="Arial Narrow"/>
                <a:sym typeface="Arial Narrow"/>
              </a:rPr>
              <a:t>6</a:t>
            </a:r>
            <a:r>
              <a:rPr lang="en-US" sz="3959" i="0" u="none" strike="noStrike" cap="none">
                <a:solidFill>
                  <a:srgbClr val="0E57C4"/>
                </a:solidFill>
                <a:latin typeface="Arial Narrow"/>
                <a:ea typeface="Arial Narrow"/>
                <a:cs typeface="Arial Narrow"/>
                <a:sym typeface="Arial Narrow"/>
              </a:rPr>
              <a:t>th Meeting</a:t>
            </a:r>
            <a:endParaRPr sz="3959" i="0" u="none" strike="noStrike" cap="none">
              <a:solidFill>
                <a:srgbClr val="0E57C4"/>
              </a:solidFill>
              <a:latin typeface="Arial Narrow"/>
              <a:ea typeface="Arial Narrow"/>
              <a:cs typeface="Arial Narrow"/>
              <a:sym typeface="Arial Narrow"/>
            </a:endParaRPr>
          </a:p>
        </p:txBody>
      </p:sp>
      <p:sp>
        <p:nvSpPr>
          <p:cNvPr id="135" name="Google Shape;135;p17"/>
          <p:cNvSpPr txBox="1">
            <a:spLocks noGrp="1"/>
          </p:cNvSpPr>
          <p:nvPr>
            <p:ph type="body" idx="1"/>
          </p:nvPr>
        </p:nvSpPr>
        <p:spPr>
          <a:xfrm>
            <a:off x="609600" y="1433410"/>
            <a:ext cx="4642500" cy="4180200"/>
          </a:xfrm>
          <a:prstGeom prst="rect">
            <a:avLst/>
          </a:prstGeom>
          <a:noFill/>
          <a:ln>
            <a:noFill/>
          </a:ln>
        </p:spPr>
        <p:txBody>
          <a:bodyPr spcFirstLastPara="1" wrap="square" lIns="91425" tIns="45700" rIns="91425" bIns="45700" anchor="t" anchorCtr="0">
            <a:noAutofit/>
          </a:bodyPr>
          <a:lstStyle/>
          <a:p>
            <a:pPr marL="228600" marR="0" lvl="0" indent="-190500" algn="l" rtl="0">
              <a:lnSpc>
                <a:spcPct val="80000"/>
              </a:lnSpc>
              <a:spcBef>
                <a:spcPts val="1800"/>
              </a:spcBef>
              <a:spcAft>
                <a:spcPts val="0"/>
              </a:spcAft>
              <a:buClr>
                <a:schemeClr val="dk1"/>
              </a:buClr>
              <a:buSzPts val="1800"/>
              <a:buFont typeface="Arial Narrow"/>
              <a:buChar char="•"/>
            </a:pPr>
            <a:r>
              <a:rPr lang="en-US" sz="1800" dirty="0">
                <a:latin typeface="Arial Narrow"/>
                <a:ea typeface="Arial Narrow"/>
                <a:cs typeface="Arial Narrow"/>
                <a:sym typeface="Arial Narrow"/>
              </a:rPr>
              <a:t>Provided updates on a number of ongoing CSB-related projects.</a:t>
            </a:r>
            <a:endParaRPr sz="1800" dirty="0">
              <a:latin typeface="Arial Narrow"/>
              <a:ea typeface="Arial Narrow"/>
              <a:cs typeface="Arial Narrow"/>
              <a:sym typeface="Arial Narrow"/>
            </a:endParaRPr>
          </a:p>
          <a:p>
            <a:pPr marL="228600" marR="0" lvl="0" indent="-190500" algn="l" rtl="0">
              <a:lnSpc>
                <a:spcPct val="80000"/>
              </a:lnSpc>
              <a:spcBef>
                <a:spcPts val="1800"/>
              </a:spcBef>
              <a:spcAft>
                <a:spcPts val="0"/>
              </a:spcAft>
              <a:buClr>
                <a:schemeClr val="dk1"/>
              </a:buClr>
              <a:buSzPts val="1800"/>
              <a:buFont typeface="Arial Narrow"/>
              <a:buChar char="•"/>
            </a:pPr>
            <a:r>
              <a:rPr lang="en-US" sz="1800" dirty="0">
                <a:latin typeface="Arial Narrow"/>
                <a:ea typeface="Arial Narrow"/>
                <a:cs typeface="Arial Narrow"/>
                <a:sym typeface="Arial Narrow"/>
              </a:rPr>
              <a:t>Discussed future tasks approved by IRCC10 as a result of the adoption of the revisions to the </a:t>
            </a:r>
            <a:r>
              <a:rPr lang="en-US" sz="1800" dirty="0" err="1">
                <a:latin typeface="Arial Narrow"/>
                <a:ea typeface="Arial Narrow"/>
                <a:cs typeface="Arial Narrow"/>
                <a:sym typeface="Arial Narrow"/>
              </a:rPr>
              <a:t>ToRs</a:t>
            </a:r>
            <a:r>
              <a:rPr lang="en-US" sz="1800" dirty="0">
                <a:latin typeface="Arial Narrow"/>
                <a:ea typeface="Arial Narrow"/>
                <a:cs typeface="Arial Narrow"/>
                <a:sym typeface="Arial Narrow"/>
              </a:rPr>
              <a:t> of the CSBWG. </a:t>
            </a:r>
            <a:endParaRPr sz="1800" dirty="0">
              <a:latin typeface="Arial Narrow"/>
              <a:ea typeface="Arial Narrow"/>
              <a:cs typeface="Arial Narrow"/>
              <a:sym typeface="Arial Narrow"/>
            </a:endParaRPr>
          </a:p>
          <a:p>
            <a:pPr marL="228600" marR="0" lvl="0" indent="-190500" algn="l" rtl="0">
              <a:lnSpc>
                <a:spcPct val="80000"/>
              </a:lnSpc>
              <a:spcBef>
                <a:spcPts val="1800"/>
              </a:spcBef>
              <a:spcAft>
                <a:spcPts val="1200"/>
              </a:spcAft>
              <a:buClr>
                <a:schemeClr val="dk1"/>
              </a:buClr>
              <a:buSzPts val="1800"/>
              <a:buFont typeface="Arial Narrow"/>
              <a:buChar char="•"/>
            </a:pPr>
            <a:r>
              <a:rPr lang="en-US" sz="1800" dirty="0">
                <a:latin typeface="Arial Narrow"/>
                <a:ea typeface="Arial Narrow"/>
                <a:cs typeface="Arial Narrow"/>
                <a:sym typeface="Arial Narrow"/>
              </a:rPr>
              <a:t>Focused on </a:t>
            </a:r>
            <a:r>
              <a:rPr lang="en-US" sz="1800" b="1" i="1" dirty="0">
                <a:latin typeface="Arial Narrow"/>
                <a:ea typeface="Arial Narrow"/>
                <a:cs typeface="Arial Narrow"/>
                <a:sym typeface="Arial Narrow"/>
              </a:rPr>
              <a:t>future outreach strategies</a:t>
            </a:r>
            <a:r>
              <a:rPr lang="en-US" sz="1800" dirty="0">
                <a:latin typeface="Arial Narrow"/>
                <a:ea typeface="Arial Narrow"/>
                <a:cs typeface="Arial Narrow"/>
                <a:sym typeface="Arial Narrow"/>
              </a:rPr>
              <a:t> for which various sectors were identified and 5 headline topics (need, how, what, incentives and benefits) were defined to increase contributions and participation</a:t>
            </a:r>
            <a:endParaRPr sz="1800" dirty="0">
              <a:latin typeface="Arial Narrow"/>
              <a:ea typeface="Arial Narrow"/>
              <a:cs typeface="Arial Narrow"/>
              <a:sym typeface="Arial Narrow"/>
            </a:endParaRPr>
          </a:p>
          <a:p>
            <a:pPr marL="685800" marR="0" lvl="1" indent="-190500" algn="l" rtl="0">
              <a:lnSpc>
                <a:spcPct val="80000"/>
              </a:lnSpc>
              <a:spcBef>
                <a:spcPts val="0"/>
              </a:spcBef>
              <a:spcAft>
                <a:spcPts val="0"/>
              </a:spcAft>
              <a:buClr>
                <a:schemeClr val="dk1"/>
              </a:buClr>
              <a:buSzPts val="1800"/>
              <a:buFont typeface="Arial Narrow"/>
              <a:buChar char="•"/>
            </a:pPr>
            <a:r>
              <a:rPr lang="en-US" sz="1800" dirty="0">
                <a:latin typeface="Arial Narrow"/>
                <a:ea typeface="Arial Narrow"/>
                <a:cs typeface="Arial Narrow"/>
                <a:sym typeface="Arial Narrow"/>
              </a:rPr>
              <a:t> These would be further developed at the next meeting.</a:t>
            </a:r>
            <a:endParaRPr sz="1800" i="0" u="none" strike="noStrike" cap="none" dirty="0">
              <a:solidFill>
                <a:schemeClr val="dk1"/>
              </a:solidFill>
              <a:latin typeface="Arial Narrow"/>
              <a:ea typeface="Arial Narrow"/>
              <a:cs typeface="Arial Narrow"/>
              <a:sym typeface="Arial Narrow"/>
            </a:endParaRPr>
          </a:p>
        </p:txBody>
      </p:sp>
      <p:sp>
        <p:nvSpPr>
          <p:cNvPr id="136" name="Google Shape;136;p17"/>
          <p:cNvSpPr txBox="1">
            <a:spLocks noGrp="1"/>
          </p:cNvSpPr>
          <p:nvPr>
            <p:ph type="sldNum" idx="12"/>
          </p:nvPr>
        </p:nvSpPr>
        <p:spPr>
          <a:xfrm>
            <a:off x="8986777" y="627612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sp>
        <p:nvSpPr>
          <p:cNvPr id="137" name="Google Shape;137;p17"/>
          <p:cNvSpPr txBox="1"/>
          <p:nvPr/>
        </p:nvSpPr>
        <p:spPr>
          <a:xfrm>
            <a:off x="0" y="5571782"/>
            <a:ext cx="12192000" cy="467100"/>
          </a:xfrm>
          <a:prstGeom prst="rect">
            <a:avLst/>
          </a:prstGeom>
          <a:solidFill>
            <a:schemeClr val="accent4"/>
          </a:solidFill>
          <a:ln w="12700" cap="flat" cmpd="sng">
            <a:solidFill>
              <a:srgbClr val="5C68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200"/>
              <a:buFont typeface="Noto Sans Symbols"/>
              <a:buNone/>
            </a:pPr>
            <a:r>
              <a:rPr lang="en-US" sz="2000" b="0" i="1" u="none" strike="noStrike" cap="none">
                <a:solidFill>
                  <a:schemeClr val="dk1"/>
                </a:solidFill>
                <a:latin typeface="Arial Narrow"/>
                <a:ea typeface="Arial Narrow"/>
                <a:cs typeface="Arial Narrow"/>
                <a:sym typeface="Arial Narrow"/>
              </a:rPr>
              <a:t>Hosted by the </a:t>
            </a:r>
            <a:r>
              <a:rPr lang="en-US" sz="2000" i="1">
                <a:solidFill>
                  <a:schemeClr val="dk1"/>
                </a:solidFill>
                <a:latin typeface="Arial Narrow"/>
                <a:ea typeface="Arial Narrow"/>
                <a:cs typeface="Arial Narrow"/>
                <a:sym typeface="Arial Narrow"/>
              </a:rPr>
              <a:t>NOAA’s National Centers for Environmental Information</a:t>
            </a:r>
            <a:r>
              <a:rPr lang="en-US" sz="2000" b="0" i="1" u="none" strike="noStrike" cap="none">
                <a:solidFill>
                  <a:schemeClr val="dk1"/>
                </a:solidFill>
                <a:latin typeface="Arial Narrow"/>
                <a:ea typeface="Arial Narrow"/>
                <a:cs typeface="Arial Narrow"/>
                <a:sym typeface="Arial Narrow"/>
              </a:rPr>
              <a:t>, on </a:t>
            </a:r>
            <a:r>
              <a:rPr lang="en-US" sz="2000" b="1" i="1">
                <a:solidFill>
                  <a:schemeClr val="dk1"/>
                </a:solidFill>
                <a:latin typeface="Arial Narrow"/>
                <a:ea typeface="Arial Narrow"/>
                <a:cs typeface="Arial Narrow"/>
                <a:sym typeface="Arial Narrow"/>
              </a:rPr>
              <a:t>19-21 June 2018</a:t>
            </a:r>
            <a:r>
              <a:rPr lang="en-US" sz="2000" b="0" i="1" u="none" strike="noStrike" cap="none">
                <a:solidFill>
                  <a:schemeClr val="dk1"/>
                </a:solidFill>
                <a:latin typeface="Arial Narrow"/>
                <a:ea typeface="Arial Narrow"/>
                <a:cs typeface="Arial Narrow"/>
                <a:sym typeface="Arial Narrow"/>
              </a:rPr>
              <a:t> </a:t>
            </a:r>
            <a:endParaRPr sz="2000" b="0" i="1" u="none" strike="noStrike" cap="none">
              <a:solidFill>
                <a:schemeClr val="dk1"/>
              </a:solidFill>
              <a:latin typeface="Arial Narrow"/>
              <a:ea typeface="Arial Narrow"/>
              <a:cs typeface="Arial Narrow"/>
              <a:sym typeface="Arial Narrow"/>
            </a:endParaRPr>
          </a:p>
        </p:txBody>
      </p:sp>
      <p:sp>
        <p:nvSpPr>
          <p:cNvPr id="138" name="Google Shape;138;p17"/>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pic>
        <p:nvPicPr>
          <p:cNvPr id="139" name="Google Shape;139;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44700" y="987550"/>
            <a:ext cx="6122476" cy="439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p:nvPr/>
        </p:nvSpPr>
        <p:spPr>
          <a:xfrm>
            <a:off x="6281421" y="972000"/>
            <a:ext cx="5390100" cy="45999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txBox="1">
            <a:spLocks noGrp="1"/>
          </p:cNvSpPr>
          <p:nvPr>
            <p:ph type="title"/>
          </p:nvPr>
        </p:nvSpPr>
        <p:spPr>
          <a:xfrm>
            <a:off x="838200" y="259414"/>
            <a:ext cx="10515600" cy="54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CSB </a:t>
            </a:r>
            <a:r>
              <a:rPr lang="en-US" sz="3959">
                <a:latin typeface="Arial Narrow"/>
                <a:ea typeface="Arial Narrow"/>
                <a:cs typeface="Arial Narrow"/>
                <a:sym typeface="Arial Narrow"/>
              </a:rPr>
              <a:t>Industry Workshop</a:t>
            </a:r>
            <a:endParaRPr sz="3959" i="0" u="none" strike="noStrike" cap="none">
              <a:solidFill>
                <a:srgbClr val="0E57C4"/>
              </a:solidFill>
              <a:latin typeface="Arial Narrow"/>
              <a:ea typeface="Arial Narrow"/>
              <a:cs typeface="Arial Narrow"/>
              <a:sym typeface="Arial Narrow"/>
            </a:endParaRPr>
          </a:p>
        </p:txBody>
      </p:sp>
      <p:sp>
        <p:nvSpPr>
          <p:cNvPr id="146" name="Google Shape;146;p18"/>
          <p:cNvSpPr txBox="1">
            <a:spLocks noGrp="1"/>
          </p:cNvSpPr>
          <p:nvPr>
            <p:ph type="body" idx="1"/>
          </p:nvPr>
        </p:nvSpPr>
        <p:spPr>
          <a:xfrm>
            <a:off x="6369471" y="1133470"/>
            <a:ext cx="5214000" cy="1082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sz="1600" i="1" dirty="0">
                <a:latin typeface="Arial Narrow"/>
                <a:ea typeface="Arial Narrow"/>
                <a:cs typeface="Arial Narrow"/>
                <a:sym typeface="Arial Narrow"/>
              </a:rPr>
              <a:t>Representatives from: CIDCO, Da Gama Maritime, EGS Survey (representing ICPC), ECC, ESRI, </a:t>
            </a:r>
            <a:r>
              <a:rPr lang="en-US" sz="1600" i="1" dirty="0" err="1">
                <a:latin typeface="Arial Narrow"/>
                <a:ea typeface="Arial Narrow"/>
                <a:cs typeface="Arial Narrow"/>
                <a:sym typeface="Arial Narrow"/>
              </a:rPr>
              <a:t>FarSounder</a:t>
            </a:r>
            <a:r>
              <a:rPr lang="en-US" sz="1600" i="1" dirty="0">
                <a:latin typeface="Arial Narrow"/>
                <a:ea typeface="Arial Narrow"/>
                <a:cs typeface="Arial Narrow"/>
                <a:sym typeface="Arial Narrow"/>
              </a:rPr>
              <a:t>, </a:t>
            </a:r>
            <a:r>
              <a:rPr lang="en-US" sz="1600" i="1" dirty="0" err="1">
                <a:latin typeface="Arial Narrow"/>
                <a:ea typeface="Arial Narrow"/>
                <a:cs typeface="Arial Narrow"/>
                <a:sym typeface="Arial Narrow"/>
              </a:rPr>
              <a:t>Fugro</a:t>
            </a:r>
            <a:r>
              <a:rPr lang="en-US" sz="1600" i="1" dirty="0">
                <a:latin typeface="Arial Narrow"/>
                <a:ea typeface="Arial Narrow"/>
                <a:cs typeface="Arial Narrow"/>
                <a:sym typeface="Arial Narrow"/>
              </a:rPr>
              <a:t>, GMATEK, </a:t>
            </a:r>
            <a:r>
              <a:rPr lang="en-US" sz="1600" i="1" dirty="0" err="1">
                <a:latin typeface="Arial Narrow"/>
                <a:ea typeface="Arial Narrow"/>
                <a:cs typeface="Arial Narrow"/>
                <a:sym typeface="Arial Narrow"/>
              </a:rPr>
              <a:t>Hypack</a:t>
            </a:r>
            <a:r>
              <a:rPr lang="en-US" sz="1600" i="1" dirty="0">
                <a:latin typeface="Arial Narrow"/>
                <a:ea typeface="Arial Narrow"/>
                <a:cs typeface="Arial Narrow"/>
                <a:sym typeface="Arial Narrow"/>
              </a:rPr>
              <a:t>, </a:t>
            </a:r>
            <a:r>
              <a:rPr lang="en-US" sz="1600" i="1" dirty="0" err="1">
                <a:latin typeface="Arial Narrow"/>
                <a:ea typeface="Arial Narrow"/>
                <a:cs typeface="Arial Narrow"/>
                <a:sym typeface="Arial Narrow"/>
              </a:rPr>
              <a:t>Olex</a:t>
            </a:r>
            <a:r>
              <a:rPr lang="en-US" sz="1600" i="1" dirty="0">
                <a:latin typeface="Arial Narrow"/>
                <a:ea typeface="Arial Narrow"/>
                <a:cs typeface="Arial Narrow"/>
                <a:sym typeface="Arial Narrow"/>
              </a:rPr>
              <a:t>, </a:t>
            </a:r>
            <a:r>
              <a:rPr lang="en-US" sz="1600" i="1" dirty="0" err="1">
                <a:latin typeface="Arial Narrow"/>
                <a:ea typeface="Arial Narrow"/>
                <a:cs typeface="Arial Narrow"/>
                <a:sym typeface="Arial Narrow"/>
              </a:rPr>
              <a:t>Secunda</a:t>
            </a:r>
            <a:r>
              <a:rPr lang="en-US" sz="1600" i="1" dirty="0">
                <a:latin typeface="Arial Narrow"/>
                <a:ea typeface="Arial Narrow"/>
                <a:cs typeface="Arial Narrow"/>
                <a:sym typeface="Arial Narrow"/>
              </a:rPr>
              <a:t>, </a:t>
            </a:r>
            <a:r>
              <a:rPr lang="en-US" sz="1600" i="1" dirty="0" err="1">
                <a:latin typeface="Arial Narrow"/>
                <a:ea typeface="Arial Narrow"/>
                <a:cs typeface="Arial Narrow"/>
                <a:sym typeface="Arial Narrow"/>
              </a:rPr>
              <a:t>SevenCs</a:t>
            </a:r>
            <a:r>
              <a:rPr lang="en-US" sz="1600" i="1" dirty="0">
                <a:latin typeface="Arial Narrow"/>
                <a:ea typeface="Arial Narrow"/>
                <a:cs typeface="Arial Narrow"/>
                <a:sym typeface="Arial Narrow"/>
              </a:rPr>
              <a:t>/</a:t>
            </a:r>
            <a:r>
              <a:rPr lang="en-US" sz="1600" i="1" dirty="0" err="1">
                <a:latin typeface="Arial Narrow"/>
                <a:ea typeface="Arial Narrow"/>
                <a:cs typeface="Arial Narrow"/>
                <a:sym typeface="Arial Narrow"/>
              </a:rPr>
              <a:t>ChartWorld</a:t>
            </a:r>
            <a:r>
              <a:rPr lang="en-US" sz="1600" i="1" dirty="0">
                <a:latin typeface="Arial Narrow"/>
                <a:ea typeface="Arial Narrow"/>
                <a:cs typeface="Arial Narrow"/>
                <a:sym typeface="Arial Narrow"/>
              </a:rPr>
              <a:t> and Teledyne CARIS</a:t>
            </a:r>
            <a:endParaRPr sz="1600" i="1" dirty="0">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2800"/>
              <a:buFont typeface="Arial"/>
              <a:buNone/>
            </a:pPr>
            <a:endParaRPr sz="1800" i="1" u="none" strike="noStrike" cap="none" dirty="0">
              <a:solidFill>
                <a:schemeClr val="dk1"/>
              </a:solidFill>
              <a:latin typeface="Arial Narrow"/>
              <a:ea typeface="Arial Narrow"/>
              <a:cs typeface="Arial Narrow"/>
              <a:sym typeface="Arial Narrow"/>
            </a:endParaRPr>
          </a:p>
        </p:txBody>
      </p:sp>
      <p:sp>
        <p:nvSpPr>
          <p:cNvPr id="147" name="Google Shape;147;p18"/>
          <p:cNvSpPr txBox="1">
            <a:spLocks noGrp="1"/>
          </p:cNvSpPr>
          <p:nvPr>
            <p:ph type="sldNum" idx="12"/>
          </p:nvPr>
        </p:nvSpPr>
        <p:spPr>
          <a:xfrm>
            <a:off x="8986777" y="6276121"/>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
        <p:nvSpPr>
          <p:cNvPr id="148" name="Google Shape;148;p18"/>
          <p:cNvSpPr txBox="1"/>
          <p:nvPr/>
        </p:nvSpPr>
        <p:spPr>
          <a:xfrm>
            <a:off x="0" y="5571782"/>
            <a:ext cx="12192000" cy="467100"/>
          </a:xfrm>
          <a:prstGeom prst="rect">
            <a:avLst/>
          </a:prstGeom>
          <a:solidFill>
            <a:schemeClr val="accent4"/>
          </a:solidFill>
          <a:ln w="12700" cap="flat" cmpd="sng">
            <a:solidFill>
              <a:srgbClr val="5C68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200"/>
              <a:buFont typeface="Noto Sans Symbols"/>
              <a:buNone/>
            </a:pPr>
            <a:r>
              <a:rPr lang="en-US" sz="2000" b="0" i="1" u="none" strike="noStrike" cap="none">
                <a:solidFill>
                  <a:schemeClr val="dk1"/>
                </a:solidFill>
                <a:latin typeface="Arial Narrow"/>
                <a:ea typeface="Arial Narrow"/>
                <a:cs typeface="Arial Narrow"/>
                <a:sym typeface="Arial Narrow"/>
              </a:rPr>
              <a:t>Hosted by the Canadian Hydrographic Service, Quebec City, Canada, o</a:t>
            </a:r>
            <a:r>
              <a:rPr lang="en-US" sz="2000" i="1">
                <a:solidFill>
                  <a:schemeClr val="dk1"/>
                </a:solidFill>
                <a:latin typeface="Arial Narrow"/>
                <a:ea typeface="Arial Narrow"/>
                <a:cs typeface="Arial Narrow"/>
                <a:sym typeface="Arial Narrow"/>
              </a:rPr>
              <a:t>n </a:t>
            </a:r>
            <a:r>
              <a:rPr lang="en-US" sz="2000" b="1" i="1">
                <a:solidFill>
                  <a:schemeClr val="dk1"/>
                </a:solidFill>
                <a:latin typeface="Arial Narrow"/>
                <a:ea typeface="Arial Narrow"/>
                <a:cs typeface="Arial Narrow"/>
                <a:sym typeface="Arial Narrow"/>
              </a:rPr>
              <a:t>12-13, February 2019</a:t>
            </a:r>
            <a:r>
              <a:rPr lang="en-US" sz="2000" b="0" i="1" u="none" strike="noStrike" cap="none">
                <a:solidFill>
                  <a:schemeClr val="dk1"/>
                </a:solidFill>
                <a:latin typeface="Arial Narrow"/>
                <a:ea typeface="Arial Narrow"/>
                <a:cs typeface="Arial Narrow"/>
                <a:sym typeface="Arial Narrow"/>
              </a:rPr>
              <a:t> </a:t>
            </a:r>
            <a:endParaRPr sz="2000" b="0" i="1" u="none" strike="noStrike" cap="none">
              <a:solidFill>
                <a:schemeClr val="dk1"/>
              </a:solidFill>
              <a:latin typeface="Arial Narrow"/>
              <a:ea typeface="Arial Narrow"/>
              <a:cs typeface="Arial Narrow"/>
              <a:sym typeface="Arial Narrow"/>
            </a:endParaRPr>
          </a:p>
        </p:txBody>
      </p:sp>
      <p:sp>
        <p:nvSpPr>
          <p:cNvPr id="149" name="Google Shape;149;p18"/>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pic>
        <p:nvPicPr>
          <p:cNvPr id="150" name="Google Shape;150;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62096" y="1986201"/>
            <a:ext cx="5028748" cy="3438927"/>
          </a:xfrm>
          <a:prstGeom prst="rect">
            <a:avLst/>
          </a:prstGeom>
          <a:noFill/>
          <a:ln>
            <a:noFill/>
          </a:ln>
        </p:spPr>
      </p:pic>
      <p:sp>
        <p:nvSpPr>
          <p:cNvPr id="151" name="Google Shape;151;p18"/>
          <p:cNvSpPr txBox="1">
            <a:spLocks noGrp="1"/>
          </p:cNvSpPr>
          <p:nvPr>
            <p:ph type="body" idx="1"/>
          </p:nvPr>
        </p:nvSpPr>
        <p:spPr>
          <a:xfrm>
            <a:off x="347975" y="1187490"/>
            <a:ext cx="5904000" cy="408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i="1" dirty="0">
                <a:latin typeface="Arial Narrow"/>
                <a:ea typeface="Arial Narrow"/>
                <a:cs typeface="Arial Narrow"/>
                <a:sym typeface="Arial Narrow"/>
              </a:rPr>
              <a:t>Goal: To showcase a variety of current industry CSB participants and discuss the potential for future collaborations to advance the IHO CSB  Initiative.</a:t>
            </a:r>
            <a:endParaRPr sz="1800" b="1" i="1" dirty="0">
              <a:latin typeface="Arial Narrow"/>
              <a:ea typeface="Arial Narrow"/>
              <a:cs typeface="Arial Narrow"/>
              <a:sym typeface="Arial Narrow"/>
            </a:endParaRPr>
          </a:p>
          <a:p>
            <a:pPr marL="0" marR="0" lvl="0" indent="0" algn="l" rtl="0">
              <a:lnSpc>
                <a:spcPct val="90000"/>
              </a:lnSpc>
              <a:spcBef>
                <a:spcPts val="0"/>
              </a:spcBef>
              <a:spcAft>
                <a:spcPts val="0"/>
              </a:spcAft>
              <a:buNone/>
            </a:pPr>
            <a:endParaRPr sz="1800" b="1" i="1" dirty="0">
              <a:latin typeface="Arial Narrow"/>
              <a:ea typeface="Arial Narrow"/>
              <a:cs typeface="Arial Narrow"/>
              <a:sym typeface="Arial Narrow"/>
            </a:endParaRPr>
          </a:p>
          <a:p>
            <a:pPr marL="0" marR="0" lvl="0" indent="0" algn="l" rtl="0">
              <a:lnSpc>
                <a:spcPct val="90000"/>
              </a:lnSpc>
              <a:spcBef>
                <a:spcPts val="0"/>
              </a:spcBef>
              <a:spcAft>
                <a:spcPts val="0"/>
              </a:spcAft>
              <a:buNone/>
            </a:pPr>
            <a:r>
              <a:rPr lang="en-US" sz="1800" dirty="0">
                <a:latin typeface="Arial Narrow"/>
                <a:ea typeface="Arial Narrow"/>
                <a:cs typeface="Arial Narrow"/>
                <a:sym typeface="Arial Narrow"/>
              </a:rPr>
              <a:t>Key Objectives:</a:t>
            </a:r>
            <a:endParaRPr sz="1800" dirty="0">
              <a:latin typeface="Arial Narrow"/>
              <a:ea typeface="Arial Narrow"/>
              <a:cs typeface="Arial Narrow"/>
              <a:sym typeface="Arial Narrow"/>
            </a:endParaRPr>
          </a:p>
          <a:p>
            <a:pPr marL="228600" marR="0" lvl="0" indent="-203200" algn="l" rtl="0">
              <a:lnSpc>
                <a:spcPct val="90000"/>
              </a:lnSpc>
              <a:spcBef>
                <a:spcPts val="1000"/>
              </a:spcBef>
              <a:spcAft>
                <a:spcPts val="0"/>
              </a:spcAft>
              <a:buClr>
                <a:schemeClr val="dk1"/>
              </a:buClr>
              <a:buSzPts val="1600"/>
              <a:buFont typeface="Arial Narrow"/>
              <a:buChar char="•"/>
            </a:pPr>
            <a:r>
              <a:rPr lang="en-US" sz="1600" dirty="0">
                <a:latin typeface="Arial Narrow"/>
                <a:ea typeface="Arial Narrow"/>
                <a:cs typeface="Arial Narrow"/>
                <a:sym typeface="Arial Narrow"/>
              </a:rPr>
              <a:t>Raise awareness of corporate leadership/opportunities to stimulate action for the collection and sharing of CSB data;</a:t>
            </a:r>
            <a:endParaRPr sz="1600" dirty="0">
              <a:latin typeface="Arial Narrow"/>
              <a:ea typeface="Arial Narrow"/>
              <a:cs typeface="Arial Narrow"/>
              <a:sym typeface="Arial Narrow"/>
            </a:endParaRPr>
          </a:p>
          <a:p>
            <a:pPr marL="228600" marR="0" lvl="0" indent="-203200" algn="l" rtl="0">
              <a:lnSpc>
                <a:spcPct val="90000"/>
              </a:lnSpc>
              <a:spcBef>
                <a:spcPts val="1000"/>
              </a:spcBef>
              <a:spcAft>
                <a:spcPts val="0"/>
              </a:spcAft>
              <a:buClr>
                <a:schemeClr val="dk1"/>
              </a:buClr>
              <a:buSzPts val="1600"/>
              <a:buFont typeface="Arial Narrow"/>
              <a:buChar char="•"/>
            </a:pPr>
            <a:r>
              <a:rPr lang="en-US" sz="1600" dirty="0">
                <a:latin typeface="Arial Narrow"/>
                <a:ea typeface="Arial Narrow"/>
                <a:cs typeface="Arial Narrow"/>
                <a:sym typeface="Arial Narrow"/>
              </a:rPr>
              <a:t>Discuss CSB acquisition methods/procedures/opportunities;</a:t>
            </a:r>
            <a:endParaRPr sz="1600" dirty="0">
              <a:latin typeface="Arial Narrow"/>
              <a:ea typeface="Arial Narrow"/>
              <a:cs typeface="Arial Narrow"/>
              <a:sym typeface="Arial Narrow"/>
            </a:endParaRPr>
          </a:p>
          <a:p>
            <a:pPr marL="228600" marR="0" lvl="0" indent="-203200" algn="l" rtl="0">
              <a:lnSpc>
                <a:spcPct val="90000"/>
              </a:lnSpc>
              <a:spcBef>
                <a:spcPts val="1000"/>
              </a:spcBef>
              <a:spcAft>
                <a:spcPts val="0"/>
              </a:spcAft>
              <a:buClr>
                <a:schemeClr val="dk1"/>
              </a:buClr>
              <a:buSzPts val="1600"/>
              <a:buFont typeface="Arial Narrow"/>
              <a:buChar char="•"/>
            </a:pPr>
            <a:r>
              <a:rPr lang="en-US" sz="1600" dirty="0">
                <a:latin typeface="Arial Narrow"/>
                <a:ea typeface="Arial Narrow"/>
                <a:cs typeface="Arial Narrow"/>
                <a:sym typeface="Arial Narrow"/>
              </a:rPr>
              <a:t>Information sharing on transit/CSB data acquisition and exchange formats and protocols;</a:t>
            </a:r>
            <a:endParaRPr sz="1600" dirty="0">
              <a:latin typeface="Arial Narrow"/>
              <a:ea typeface="Arial Narrow"/>
              <a:cs typeface="Arial Narrow"/>
              <a:sym typeface="Arial Narrow"/>
            </a:endParaRPr>
          </a:p>
          <a:p>
            <a:pPr marL="228600" marR="0" lvl="0" indent="-203200" algn="l" rtl="0">
              <a:lnSpc>
                <a:spcPct val="90000"/>
              </a:lnSpc>
              <a:spcBef>
                <a:spcPts val="1000"/>
              </a:spcBef>
              <a:spcAft>
                <a:spcPts val="0"/>
              </a:spcAft>
              <a:buClr>
                <a:schemeClr val="dk1"/>
              </a:buClr>
              <a:buSzPts val="1600"/>
              <a:buFont typeface="Arial Narrow"/>
              <a:buChar char="•"/>
            </a:pPr>
            <a:r>
              <a:rPr lang="en-US" sz="1600" dirty="0">
                <a:latin typeface="Arial Narrow"/>
                <a:ea typeface="Arial Narrow"/>
                <a:cs typeface="Arial Narrow"/>
                <a:sym typeface="Arial Narrow"/>
              </a:rPr>
              <a:t>Determine tools, methods and protocols to leverage/stimulate a generic participative approach for CSB data collection</a:t>
            </a:r>
            <a:endParaRPr sz="1600" dirty="0">
              <a:latin typeface="Arial Narrow"/>
              <a:ea typeface="Arial Narrow"/>
              <a:cs typeface="Arial Narrow"/>
              <a:sym typeface="Arial Narrow"/>
            </a:endParaRPr>
          </a:p>
          <a:p>
            <a:pPr marL="228600" marR="0" lvl="0" indent="-203200" algn="l" rtl="0">
              <a:lnSpc>
                <a:spcPct val="90000"/>
              </a:lnSpc>
              <a:spcBef>
                <a:spcPts val="1000"/>
              </a:spcBef>
              <a:spcAft>
                <a:spcPts val="0"/>
              </a:spcAft>
              <a:buClr>
                <a:schemeClr val="dk1"/>
              </a:buClr>
              <a:buSzPts val="1600"/>
              <a:buFont typeface="Arial Narrow"/>
              <a:buChar char="•"/>
            </a:pPr>
            <a:r>
              <a:rPr lang="en-US" sz="1600" dirty="0">
                <a:latin typeface="Arial Narrow"/>
                <a:ea typeface="Arial Narrow"/>
                <a:cs typeface="Arial Narrow"/>
                <a:sym typeface="Arial Narrow"/>
              </a:rPr>
              <a:t>Develop synergies with global initiatives including Seabed 2030</a:t>
            </a:r>
            <a:endParaRPr sz="1600" dirty="0">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2800"/>
              <a:buFont typeface="Arial"/>
              <a:buNone/>
            </a:pPr>
            <a:endParaRPr sz="1800" i="0" u="none" strike="noStrike" cap="none" dirty="0">
              <a:solidFill>
                <a:schemeClr val="dk1"/>
              </a:solidFill>
              <a:latin typeface="Arial Narrow"/>
              <a:ea typeface="Arial Narrow"/>
              <a:cs typeface="Arial Narrow"/>
              <a:sym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838200" y="259414"/>
            <a:ext cx="10515600" cy="54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CSB </a:t>
            </a:r>
            <a:r>
              <a:rPr lang="en-US" sz="3959">
                <a:latin typeface="Arial Narrow"/>
                <a:ea typeface="Arial Narrow"/>
                <a:cs typeface="Arial Narrow"/>
                <a:sym typeface="Arial Narrow"/>
              </a:rPr>
              <a:t>Industry Workshop</a:t>
            </a:r>
            <a:endParaRPr sz="3959" i="0" u="none" strike="noStrike" cap="none">
              <a:solidFill>
                <a:srgbClr val="0E57C4"/>
              </a:solidFill>
              <a:latin typeface="Arial Narrow"/>
              <a:ea typeface="Arial Narrow"/>
              <a:cs typeface="Arial Narrow"/>
              <a:sym typeface="Arial Narrow"/>
            </a:endParaRPr>
          </a:p>
        </p:txBody>
      </p:sp>
      <p:sp>
        <p:nvSpPr>
          <p:cNvPr id="157" name="Google Shape;157;p19"/>
          <p:cNvSpPr txBox="1">
            <a:spLocks noGrp="1"/>
          </p:cNvSpPr>
          <p:nvPr>
            <p:ph type="sldNum" idx="12"/>
          </p:nvPr>
        </p:nvSpPr>
        <p:spPr>
          <a:xfrm>
            <a:off x="8683542" y="5377092"/>
            <a:ext cx="2285400" cy="30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
        <p:nvSpPr>
          <p:cNvPr id="158" name="Google Shape;158;p19"/>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
        <p:nvSpPr>
          <p:cNvPr id="159" name="Google Shape;159;p19"/>
          <p:cNvSpPr txBox="1">
            <a:spLocks noGrp="1"/>
          </p:cNvSpPr>
          <p:nvPr>
            <p:ph type="body" idx="1"/>
          </p:nvPr>
        </p:nvSpPr>
        <p:spPr>
          <a:xfrm>
            <a:off x="762000" y="1285850"/>
            <a:ext cx="5628600" cy="4040100"/>
          </a:xfrm>
          <a:prstGeom prst="rect">
            <a:avLst/>
          </a:prstGeom>
          <a:noFill/>
          <a:ln>
            <a:noFill/>
          </a:ln>
        </p:spPr>
        <p:txBody>
          <a:bodyPr spcFirstLastPara="1" wrap="square" lIns="91425" tIns="45700" rIns="91425" bIns="45700" anchor="t" anchorCtr="0">
            <a:noAutofit/>
          </a:bodyPr>
          <a:lstStyle/>
          <a:p>
            <a:pPr marL="228600" marR="0" lvl="0" indent="-215900" algn="l" rtl="0">
              <a:lnSpc>
                <a:spcPct val="100000"/>
              </a:lnSpc>
              <a:spcBef>
                <a:spcPts val="1000"/>
              </a:spcBef>
              <a:spcAft>
                <a:spcPts val="0"/>
              </a:spcAft>
              <a:buClr>
                <a:schemeClr val="dk1"/>
              </a:buClr>
              <a:buSzPts val="1800"/>
              <a:buFont typeface="Arial Narrow"/>
              <a:buChar char="•"/>
            </a:pPr>
            <a:r>
              <a:rPr lang="en-US" sz="1800" dirty="0">
                <a:latin typeface="Arial Narrow"/>
                <a:ea typeface="Arial Narrow"/>
                <a:cs typeface="Arial Narrow"/>
                <a:sym typeface="Arial Narrow"/>
              </a:rPr>
              <a:t>Industry reps. given an initiative overview, short presentations on current industry partner projects, examples of CSB data usage by HOs and other projects, and tech. perspectives. </a:t>
            </a:r>
            <a:endParaRPr sz="1800" dirty="0">
              <a:latin typeface="Arial Narrow"/>
              <a:ea typeface="Arial Narrow"/>
              <a:cs typeface="Arial Narrow"/>
              <a:sym typeface="Arial Narrow"/>
            </a:endParaRPr>
          </a:p>
          <a:p>
            <a:pPr marL="228600" marR="0" lvl="0" indent="-215900" algn="l" rtl="0">
              <a:lnSpc>
                <a:spcPct val="100000"/>
              </a:lnSpc>
              <a:spcBef>
                <a:spcPts val="2500"/>
              </a:spcBef>
              <a:spcAft>
                <a:spcPts val="0"/>
              </a:spcAft>
              <a:buClr>
                <a:schemeClr val="dk1"/>
              </a:buClr>
              <a:buSzPts val="1800"/>
              <a:buFont typeface="Arial Narrow"/>
              <a:buChar char="•"/>
            </a:pPr>
            <a:r>
              <a:rPr lang="en-US" sz="1800" dirty="0">
                <a:latin typeface="Arial Narrow"/>
                <a:ea typeface="Arial Narrow"/>
                <a:cs typeface="Arial Narrow"/>
                <a:sym typeface="Arial Narrow"/>
              </a:rPr>
              <a:t>Discussion on how to expand the initiative into various maritime sectors, what methodologies were appropriate to </a:t>
            </a:r>
            <a:r>
              <a:rPr lang="en-US" sz="1800" dirty="0" err="1">
                <a:latin typeface="Arial Narrow"/>
                <a:ea typeface="Arial Narrow"/>
                <a:cs typeface="Arial Narrow"/>
                <a:sym typeface="Arial Narrow"/>
              </a:rPr>
              <a:t>incentivise</a:t>
            </a:r>
            <a:r>
              <a:rPr lang="en-US" sz="1800" dirty="0">
                <a:latin typeface="Arial Narrow"/>
                <a:ea typeface="Arial Narrow"/>
                <a:cs typeface="Arial Narrow"/>
                <a:sym typeface="Arial Narrow"/>
              </a:rPr>
              <a:t> data gathering activities, how data could be made available and what recognition strategies were desirable.</a:t>
            </a:r>
            <a:endParaRPr sz="1800" dirty="0">
              <a:latin typeface="Arial Narrow"/>
              <a:ea typeface="Arial Narrow"/>
              <a:cs typeface="Arial Narrow"/>
              <a:sym typeface="Arial Narrow"/>
            </a:endParaRPr>
          </a:p>
          <a:p>
            <a:pPr marL="228600" marR="0" lvl="0" indent="-215900" algn="l" rtl="0">
              <a:lnSpc>
                <a:spcPct val="90000"/>
              </a:lnSpc>
              <a:spcBef>
                <a:spcPts val="2500"/>
              </a:spcBef>
              <a:spcAft>
                <a:spcPts val="0"/>
              </a:spcAft>
              <a:buClr>
                <a:schemeClr val="dk1"/>
              </a:buClr>
              <a:buSzPts val="1800"/>
              <a:buFont typeface="Arial Narrow"/>
              <a:buChar char="•"/>
            </a:pPr>
            <a:r>
              <a:rPr lang="en-US" sz="1800" b="1" i="1" dirty="0">
                <a:latin typeface="Arial Narrow"/>
                <a:ea typeface="Arial Narrow"/>
                <a:cs typeface="Arial Narrow"/>
                <a:sym typeface="Arial Narrow"/>
              </a:rPr>
              <a:t>These discussions and recommendations will pave the way towards improved private-sector participation in the collection of CSB.</a:t>
            </a:r>
            <a:endParaRPr sz="1800" b="1" i="1" dirty="0">
              <a:latin typeface="Arial Narrow"/>
              <a:ea typeface="Arial Narrow"/>
              <a:cs typeface="Arial Narrow"/>
              <a:sym typeface="Arial Narrow"/>
            </a:endParaRPr>
          </a:p>
        </p:txBody>
      </p:sp>
      <p:pic>
        <p:nvPicPr>
          <p:cNvPr id="160" name="Google Shape;160;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19300" y="2462676"/>
            <a:ext cx="3178206" cy="1787732"/>
          </a:xfrm>
          <a:prstGeom prst="rect">
            <a:avLst/>
          </a:prstGeom>
          <a:noFill/>
          <a:ln>
            <a:noFill/>
          </a:ln>
        </p:spPr>
      </p:pic>
      <p:pic>
        <p:nvPicPr>
          <p:cNvPr id="161" name="Google Shape;161;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83799" y="865750"/>
            <a:ext cx="3178199" cy="1754208"/>
          </a:xfrm>
          <a:prstGeom prst="rect">
            <a:avLst/>
          </a:prstGeom>
          <a:noFill/>
          <a:ln>
            <a:noFill/>
          </a:ln>
        </p:spPr>
      </p:pic>
      <p:pic>
        <p:nvPicPr>
          <p:cNvPr id="162" name="Google Shape;162;p1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791330" y="2343680"/>
            <a:ext cx="1570666" cy="2094221"/>
          </a:xfrm>
          <a:prstGeom prst="rect">
            <a:avLst/>
          </a:prstGeom>
          <a:noFill/>
          <a:ln>
            <a:noFill/>
          </a:ln>
        </p:spPr>
      </p:pic>
      <p:pic>
        <p:nvPicPr>
          <p:cNvPr id="163" name="Google Shape;163;p1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19300" y="865750"/>
            <a:ext cx="1570666" cy="1872763"/>
          </a:xfrm>
          <a:prstGeom prst="rect">
            <a:avLst/>
          </a:prstGeom>
          <a:noFill/>
          <a:ln>
            <a:noFill/>
          </a:ln>
        </p:spPr>
      </p:pic>
      <p:pic>
        <p:nvPicPr>
          <p:cNvPr id="164" name="Google Shape;164;p1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19308" y="4132754"/>
            <a:ext cx="4742682" cy="1437946"/>
          </a:xfrm>
          <a:prstGeom prst="rect">
            <a:avLst/>
          </a:prstGeom>
          <a:noFill/>
          <a:ln>
            <a:noFill/>
          </a:ln>
        </p:spPr>
      </p:pic>
      <p:sp>
        <p:nvSpPr>
          <p:cNvPr id="165" name="Google Shape;165;p19"/>
          <p:cNvSpPr txBox="1"/>
          <p:nvPr/>
        </p:nvSpPr>
        <p:spPr>
          <a:xfrm>
            <a:off x="0" y="5571782"/>
            <a:ext cx="12192000" cy="467100"/>
          </a:xfrm>
          <a:prstGeom prst="rect">
            <a:avLst/>
          </a:prstGeom>
          <a:solidFill>
            <a:schemeClr val="accent4"/>
          </a:solidFill>
          <a:ln w="12700" cap="flat" cmpd="sng">
            <a:solidFill>
              <a:srgbClr val="5C68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200"/>
              <a:buFont typeface="Noto Sans Symbols"/>
              <a:buNone/>
            </a:pPr>
            <a:r>
              <a:rPr lang="en-US" sz="2000" b="0" i="1" u="none" strike="noStrike" cap="none">
                <a:solidFill>
                  <a:schemeClr val="dk1"/>
                </a:solidFill>
                <a:latin typeface="Arial Narrow"/>
                <a:ea typeface="Arial Narrow"/>
                <a:cs typeface="Arial Narrow"/>
                <a:sym typeface="Arial Narrow"/>
              </a:rPr>
              <a:t>Hosted by the Canadian Hydrographic Service, Quebec City, Canada, o</a:t>
            </a:r>
            <a:r>
              <a:rPr lang="en-US" sz="2000" i="1">
                <a:solidFill>
                  <a:schemeClr val="dk1"/>
                </a:solidFill>
                <a:latin typeface="Arial Narrow"/>
                <a:ea typeface="Arial Narrow"/>
                <a:cs typeface="Arial Narrow"/>
                <a:sym typeface="Arial Narrow"/>
              </a:rPr>
              <a:t>n </a:t>
            </a:r>
            <a:r>
              <a:rPr lang="en-US" sz="2000" b="1" i="1">
                <a:solidFill>
                  <a:schemeClr val="dk1"/>
                </a:solidFill>
                <a:latin typeface="Arial Narrow"/>
                <a:ea typeface="Arial Narrow"/>
                <a:cs typeface="Arial Narrow"/>
                <a:sym typeface="Arial Narrow"/>
              </a:rPr>
              <a:t>12-13, February 2019</a:t>
            </a:r>
            <a:r>
              <a:rPr lang="en-US" sz="2000" b="0" i="1" u="none" strike="noStrike" cap="none">
                <a:solidFill>
                  <a:schemeClr val="dk1"/>
                </a:solidFill>
                <a:latin typeface="Arial Narrow"/>
                <a:ea typeface="Arial Narrow"/>
                <a:cs typeface="Arial Narrow"/>
                <a:sym typeface="Arial Narrow"/>
              </a:rPr>
              <a:t> </a:t>
            </a:r>
            <a:endParaRPr sz="2000" b="0" i="1"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838200" y="259414"/>
            <a:ext cx="10515600" cy="54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CSB Working Group </a:t>
            </a:r>
            <a:r>
              <a:rPr lang="en-US" sz="3959">
                <a:latin typeface="Arial Narrow"/>
                <a:ea typeface="Arial Narrow"/>
                <a:cs typeface="Arial Narrow"/>
                <a:sym typeface="Arial Narrow"/>
              </a:rPr>
              <a:t>7</a:t>
            </a:r>
            <a:r>
              <a:rPr lang="en-US" sz="3959" i="0" u="none" strike="noStrike" cap="none">
                <a:solidFill>
                  <a:srgbClr val="0E57C4"/>
                </a:solidFill>
                <a:latin typeface="Arial Narrow"/>
                <a:ea typeface="Arial Narrow"/>
                <a:cs typeface="Arial Narrow"/>
                <a:sym typeface="Arial Narrow"/>
              </a:rPr>
              <a:t>th Meeting</a:t>
            </a:r>
            <a:endParaRPr sz="3959" i="0" u="none" strike="noStrike" cap="none">
              <a:solidFill>
                <a:srgbClr val="0E57C4"/>
              </a:solidFill>
              <a:latin typeface="Arial Narrow"/>
              <a:ea typeface="Arial Narrow"/>
              <a:cs typeface="Arial Narrow"/>
              <a:sym typeface="Arial Narrow"/>
            </a:endParaRPr>
          </a:p>
        </p:txBody>
      </p:sp>
      <p:sp>
        <p:nvSpPr>
          <p:cNvPr id="171" name="Google Shape;171;p20"/>
          <p:cNvSpPr txBox="1">
            <a:spLocks noGrp="1"/>
          </p:cNvSpPr>
          <p:nvPr>
            <p:ph type="body" idx="1"/>
          </p:nvPr>
        </p:nvSpPr>
        <p:spPr>
          <a:xfrm>
            <a:off x="718775" y="1218300"/>
            <a:ext cx="4833900" cy="4040100"/>
          </a:xfrm>
          <a:prstGeom prst="rect">
            <a:avLst/>
          </a:prstGeom>
          <a:noFill/>
          <a:ln>
            <a:noFill/>
          </a:ln>
        </p:spPr>
        <p:txBody>
          <a:bodyPr spcFirstLastPara="1" wrap="square" lIns="91425" tIns="45700" rIns="91425" bIns="45700" anchor="t" anchorCtr="0">
            <a:noAutofit/>
          </a:bodyPr>
          <a:lstStyle/>
          <a:p>
            <a:pPr marL="228600" marR="0" lvl="0" indent="-215900" algn="l" rtl="0">
              <a:lnSpc>
                <a:spcPct val="90000"/>
              </a:lnSpc>
              <a:spcBef>
                <a:spcPts val="1000"/>
              </a:spcBef>
              <a:spcAft>
                <a:spcPts val="0"/>
              </a:spcAft>
              <a:buClr>
                <a:schemeClr val="dk1"/>
              </a:buClr>
              <a:buSzPts val="1800"/>
              <a:buFont typeface="Arial Narrow"/>
              <a:buChar char="•"/>
            </a:pPr>
            <a:r>
              <a:rPr lang="en-US" sz="1800">
                <a:latin typeface="Arial Narrow"/>
                <a:ea typeface="Arial Narrow"/>
                <a:cs typeface="Arial Narrow"/>
                <a:sym typeface="Arial Narrow"/>
              </a:rPr>
              <a:t>Chair (Jennifer Jencks, USA) and </a:t>
            </a:r>
            <a:r>
              <a:rPr lang="en-US" sz="1800" i="0" u="none" strike="noStrike" cap="none">
                <a:solidFill>
                  <a:schemeClr val="dk1"/>
                </a:solidFill>
                <a:latin typeface="Arial Narrow"/>
                <a:ea typeface="Arial Narrow"/>
                <a:cs typeface="Arial Narrow"/>
                <a:sym typeface="Arial Narrow"/>
              </a:rPr>
              <a:t>Vice-Chair </a:t>
            </a:r>
            <a:r>
              <a:rPr lang="en-US" sz="1800">
                <a:latin typeface="Arial Narrow"/>
                <a:ea typeface="Arial Narrow"/>
                <a:cs typeface="Arial Narrow"/>
                <a:sym typeface="Arial Narrow"/>
              </a:rPr>
              <a:t>(Serge Gosselin, Canada) of CSBWG</a:t>
            </a:r>
            <a:endParaRPr sz="1800">
              <a:latin typeface="Arial Narrow"/>
              <a:ea typeface="Arial Narrow"/>
              <a:cs typeface="Arial Narrow"/>
              <a:sym typeface="Arial Narrow"/>
            </a:endParaRPr>
          </a:p>
          <a:p>
            <a:pPr marL="228600" marR="0" lvl="0" indent="-215900" algn="l" rtl="0">
              <a:lnSpc>
                <a:spcPct val="100000"/>
              </a:lnSpc>
              <a:spcBef>
                <a:spcPts val="1500"/>
              </a:spcBef>
              <a:spcAft>
                <a:spcPts val="0"/>
              </a:spcAft>
              <a:buClr>
                <a:schemeClr val="dk1"/>
              </a:buClr>
              <a:buSzPts val="1800"/>
              <a:buFont typeface="Arial Narrow"/>
              <a:buChar char="•"/>
            </a:pPr>
            <a:r>
              <a:rPr lang="en-US" sz="1800">
                <a:latin typeface="Arial Narrow"/>
                <a:ea typeface="Arial Narrow"/>
                <a:cs typeface="Arial Narrow"/>
                <a:sym typeface="Arial Narrow"/>
              </a:rPr>
              <a:t> </a:t>
            </a:r>
            <a:r>
              <a:rPr lang="en-US" sz="1800" i="0" u="none" strike="noStrike" cap="none">
                <a:solidFill>
                  <a:schemeClr val="dk1"/>
                </a:solidFill>
                <a:latin typeface="Arial Narrow"/>
                <a:ea typeface="Arial Narrow"/>
                <a:cs typeface="Arial Narrow"/>
                <a:sym typeface="Arial Narrow"/>
              </a:rPr>
              <a:t>Representatives from </a:t>
            </a:r>
            <a:r>
              <a:rPr lang="en-US" sz="1800">
                <a:latin typeface="Arial Narrow"/>
                <a:ea typeface="Arial Narrow"/>
                <a:cs typeface="Arial Narrow"/>
                <a:sym typeface="Arial Narrow"/>
              </a:rPr>
              <a:t>eight</a:t>
            </a:r>
            <a:r>
              <a:rPr lang="en-US" sz="1800" i="0" u="none" strike="noStrike" cap="none">
                <a:solidFill>
                  <a:schemeClr val="dk1"/>
                </a:solidFill>
                <a:latin typeface="Arial Narrow"/>
                <a:ea typeface="Arial Narrow"/>
                <a:cs typeface="Arial Narrow"/>
                <a:sym typeface="Arial Narrow"/>
              </a:rPr>
              <a:t> Member States</a:t>
            </a:r>
            <a:endParaRPr sz="1800">
              <a:latin typeface="Arial Narrow"/>
              <a:ea typeface="Arial Narrow"/>
              <a:cs typeface="Arial Narrow"/>
              <a:sym typeface="Arial Narrow"/>
            </a:endParaRPr>
          </a:p>
          <a:p>
            <a:pPr marL="685800" marR="0" lvl="1" indent="-228600" algn="l" rtl="0">
              <a:lnSpc>
                <a:spcPct val="90000"/>
              </a:lnSpc>
              <a:spcBef>
                <a:spcPts val="500"/>
              </a:spcBef>
              <a:spcAft>
                <a:spcPts val="0"/>
              </a:spcAft>
              <a:buClr>
                <a:schemeClr val="dk1"/>
              </a:buClr>
              <a:buSzPts val="1800"/>
              <a:buFont typeface="Arial Narrow"/>
              <a:buChar char="•"/>
            </a:pPr>
            <a:r>
              <a:rPr lang="en-US" sz="1800" i="0" u="none" strike="noStrike" cap="none">
                <a:solidFill>
                  <a:schemeClr val="dk1"/>
                </a:solidFill>
                <a:latin typeface="Arial Narrow"/>
                <a:ea typeface="Arial Narrow"/>
                <a:cs typeface="Arial Narrow"/>
                <a:sym typeface="Arial Narrow"/>
              </a:rPr>
              <a:t>Canada, Denmark, India, Italy, New Zealand, Norway, UK and USA</a:t>
            </a:r>
            <a:endParaRPr sz="1800">
              <a:latin typeface="Arial Narrow"/>
              <a:ea typeface="Arial Narrow"/>
              <a:cs typeface="Arial Narrow"/>
              <a:sym typeface="Arial Narrow"/>
            </a:endParaRPr>
          </a:p>
          <a:p>
            <a:pPr marL="228600" marR="0" lvl="0" indent="-215900" algn="l" rtl="0">
              <a:lnSpc>
                <a:spcPct val="100000"/>
              </a:lnSpc>
              <a:spcBef>
                <a:spcPts val="1500"/>
              </a:spcBef>
              <a:spcAft>
                <a:spcPts val="0"/>
              </a:spcAft>
              <a:buClr>
                <a:schemeClr val="dk1"/>
              </a:buClr>
              <a:buSzPts val="1800"/>
              <a:buFont typeface="Arial Narrow"/>
              <a:buChar char="•"/>
            </a:pPr>
            <a:r>
              <a:rPr lang="en-US" sz="1800" i="0" u="none" strike="noStrike" cap="none">
                <a:solidFill>
                  <a:schemeClr val="dk1"/>
                </a:solidFill>
                <a:latin typeface="Arial Narrow"/>
                <a:ea typeface="Arial Narrow"/>
                <a:cs typeface="Arial Narrow"/>
                <a:sym typeface="Arial Narrow"/>
              </a:rPr>
              <a:t>Observers and expert contributors from </a:t>
            </a:r>
            <a:r>
              <a:rPr lang="en-US" sz="1800">
                <a:latin typeface="Arial Narrow"/>
                <a:ea typeface="Arial Narrow"/>
                <a:cs typeface="Arial Narrow"/>
                <a:sym typeface="Arial Narrow"/>
              </a:rPr>
              <a:t>ONE Data Technology Co, Dongseo University, Farsounder INC, Da Gamma Maritime Ltd, GMATEK Inc, and Fugro. </a:t>
            </a:r>
            <a:endParaRPr sz="1800">
              <a:latin typeface="Arial Narrow"/>
              <a:ea typeface="Arial Narrow"/>
              <a:cs typeface="Arial Narrow"/>
              <a:sym typeface="Arial Narrow"/>
            </a:endParaRPr>
          </a:p>
          <a:p>
            <a:pPr marL="228600" marR="0" lvl="0" indent="-215900" algn="l" rtl="0">
              <a:lnSpc>
                <a:spcPct val="100000"/>
              </a:lnSpc>
              <a:spcBef>
                <a:spcPts val="1500"/>
              </a:spcBef>
              <a:spcAft>
                <a:spcPts val="0"/>
              </a:spcAft>
              <a:buClr>
                <a:schemeClr val="dk1"/>
              </a:buClr>
              <a:buSzPts val="1800"/>
              <a:buFont typeface="Arial Narrow"/>
              <a:buChar char="•"/>
            </a:pPr>
            <a:r>
              <a:rPr lang="en-US" sz="1800" i="0" u="none" strike="noStrike" cap="none">
                <a:solidFill>
                  <a:schemeClr val="dk1"/>
                </a:solidFill>
                <a:latin typeface="Arial Narrow"/>
                <a:ea typeface="Arial Narrow"/>
                <a:cs typeface="Arial Narrow"/>
                <a:sym typeface="Arial Narrow"/>
              </a:rPr>
              <a:t>Assistant Director David Wyatt represented the IHO Secretariat</a:t>
            </a:r>
            <a:endParaRPr sz="1800">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2800"/>
              <a:buFont typeface="Arial"/>
              <a:buNone/>
            </a:pPr>
            <a:endParaRPr sz="1800" i="0" u="none" strike="noStrike" cap="none">
              <a:solidFill>
                <a:schemeClr val="dk1"/>
              </a:solidFill>
              <a:latin typeface="Arial Narrow"/>
              <a:ea typeface="Arial Narrow"/>
              <a:cs typeface="Arial Narrow"/>
              <a:sym typeface="Arial Narrow"/>
            </a:endParaRPr>
          </a:p>
        </p:txBody>
      </p:sp>
      <p:sp>
        <p:nvSpPr>
          <p:cNvPr id="172" name="Google Shape;172;p20"/>
          <p:cNvSpPr txBox="1">
            <a:spLocks noGrp="1"/>
          </p:cNvSpPr>
          <p:nvPr>
            <p:ph type="sldNum" idx="12"/>
          </p:nvPr>
        </p:nvSpPr>
        <p:spPr>
          <a:xfrm>
            <a:off x="8986777" y="6276121"/>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sp>
        <p:nvSpPr>
          <p:cNvPr id="173" name="Google Shape;173;p20"/>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
        <p:nvSpPr>
          <p:cNvPr id="174" name="Google Shape;174;p20"/>
          <p:cNvSpPr txBox="1"/>
          <p:nvPr/>
        </p:nvSpPr>
        <p:spPr>
          <a:xfrm>
            <a:off x="0" y="5571782"/>
            <a:ext cx="12192000" cy="467100"/>
          </a:xfrm>
          <a:prstGeom prst="rect">
            <a:avLst/>
          </a:prstGeom>
          <a:solidFill>
            <a:schemeClr val="accent4"/>
          </a:solidFill>
          <a:ln w="12700" cap="flat" cmpd="sng">
            <a:solidFill>
              <a:srgbClr val="5C68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200"/>
              <a:buFont typeface="Noto Sans Symbols"/>
              <a:buNone/>
            </a:pPr>
            <a:r>
              <a:rPr lang="en-US" sz="2000" b="0" i="1" u="none" strike="noStrike" cap="none">
                <a:solidFill>
                  <a:schemeClr val="dk1"/>
                </a:solidFill>
                <a:latin typeface="Arial Narrow"/>
                <a:ea typeface="Arial Narrow"/>
                <a:cs typeface="Arial Narrow"/>
                <a:sym typeface="Arial Narrow"/>
              </a:rPr>
              <a:t>Hosted by the Canadian Hydrographic Service, Quebec City, Canada, o</a:t>
            </a:r>
            <a:r>
              <a:rPr lang="en-US" sz="2000" i="1">
                <a:solidFill>
                  <a:schemeClr val="dk1"/>
                </a:solidFill>
                <a:latin typeface="Arial Narrow"/>
                <a:ea typeface="Arial Narrow"/>
                <a:cs typeface="Arial Narrow"/>
                <a:sym typeface="Arial Narrow"/>
              </a:rPr>
              <a:t>n </a:t>
            </a:r>
            <a:r>
              <a:rPr lang="en-US" sz="2000" b="1" i="1">
                <a:solidFill>
                  <a:schemeClr val="dk1"/>
                </a:solidFill>
                <a:latin typeface="Arial Narrow"/>
                <a:ea typeface="Arial Narrow"/>
                <a:cs typeface="Arial Narrow"/>
                <a:sym typeface="Arial Narrow"/>
              </a:rPr>
              <a:t>13-14, February 2019</a:t>
            </a:r>
            <a:r>
              <a:rPr lang="en-US" sz="2000" b="0" i="1" u="none" strike="noStrike" cap="none">
                <a:solidFill>
                  <a:schemeClr val="dk1"/>
                </a:solidFill>
                <a:latin typeface="Arial Narrow"/>
                <a:ea typeface="Arial Narrow"/>
                <a:cs typeface="Arial Narrow"/>
                <a:sym typeface="Arial Narrow"/>
              </a:rPr>
              <a:t> </a:t>
            </a:r>
            <a:endParaRPr sz="2000" b="0" i="1" u="none" strike="noStrike" cap="none">
              <a:solidFill>
                <a:schemeClr val="dk1"/>
              </a:solidFill>
              <a:latin typeface="Arial Narrow"/>
              <a:ea typeface="Arial Narrow"/>
              <a:cs typeface="Arial Narrow"/>
              <a:sym typeface="Arial Narrow"/>
            </a:endParaRPr>
          </a:p>
        </p:txBody>
      </p:sp>
      <p:pic>
        <p:nvPicPr>
          <p:cNvPr id="175" name="Google Shape;175;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06075" y="1259599"/>
            <a:ext cx="5747724" cy="36134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838200" y="259414"/>
            <a:ext cx="10515600" cy="54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E57C4"/>
              </a:buClr>
              <a:buSzPts val="3959"/>
              <a:buFont typeface="Arial"/>
              <a:buNone/>
            </a:pPr>
            <a:r>
              <a:rPr lang="en-US" sz="3959" i="0" u="none" strike="noStrike" cap="none">
                <a:solidFill>
                  <a:srgbClr val="0E57C4"/>
                </a:solidFill>
                <a:latin typeface="Arial Narrow"/>
                <a:ea typeface="Arial Narrow"/>
                <a:cs typeface="Arial Narrow"/>
                <a:sym typeface="Arial Narrow"/>
              </a:rPr>
              <a:t>CSB Working Group </a:t>
            </a:r>
            <a:r>
              <a:rPr lang="en-US" sz="3959">
                <a:latin typeface="Arial Narrow"/>
                <a:ea typeface="Arial Narrow"/>
                <a:cs typeface="Arial Narrow"/>
                <a:sym typeface="Arial Narrow"/>
              </a:rPr>
              <a:t>7</a:t>
            </a:r>
            <a:r>
              <a:rPr lang="en-US" sz="3959" i="0" u="none" strike="noStrike" cap="none">
                <a:solidFill>
                  <a:srgbClr val="0E57C4"/>
                </a:solidFill>
                <a:latin typeface="Arial Narrow"/>
                <a:ea typeface="Arial Narrow"/>
                <a:cs typeface="Arial Narrow"/>
                <a:sym typeface="Arial Narrow"/>
              </a:rPr>
              <a:t>th Meeting</a:t>
            </a:r>
            <a:endParaRPr sz="3959" i="0" u="none" strike="noStrike" cap="none">
              <a:solidFill>
                <a:srgbClr val="0E57C4"/>
              </a:solidFill>
              <a:latin typeface="Arial Narrow"/>
              <a:ea typeface="Arial Narrow"/>
              <a:cs typeface="Arial Narrow"/>
              <a:sym typeface="Arial Narrow"/>
            </a:endParaRPr>
          </a:p>
        </p:txBody>
      </p:sp>
      <p:sp>
        <p:nvSpPr>
          <p:cNvPr id="181" name="Google Shape;181;p21"/>
          <p:cNvSpPr txBox="1">
            <a:spLocks noGrp="1"/>
          </p:cNvSpPr>
          <p:nvPr>
            <p:ph type="sldNum" idx="12"/>
          </p:nvPr>
        </p:nvSpPr>
        <p:spPr>
          <a:xfrm>
            <a:off x="8986777" y="6276121"/>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
        <p:nvSpPr>
          <p:cNvPr id="182" name="Google Shape;182;p21"/>
          <p:cNvSpPr txBox="1">
            <a:spLocks noGrp="1"/>
          </p:cNvSpPr>
          <p:nvPr>
            <p:ph type="ftr" idx="11"/>
          </p:nvPr>
        </p:nvSpPr>
        <p:spPr>
          <a:xfrm>
            <a:off x="4038600" y="6276122"/>
            <a:ext cx="41148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888888"/>
                </a:solidFill>
                <a:latin typeface="Arial"/>
                <a:ea typeface="Arial"/>
                <a:cs typeface="Arial"/>
                <a:sym typeface="Arial"/>
              </a:rPr>
              <a:t>IRCC1</a:t>
            </a:r>
            <a:r>
              <a:rPr lang="en-US">
                <a:latin typeface="Arial"/>
                <a:ea typeface="Arial"/>
                <a:cs typeface="Arial"/>
                <a:sym typeface="Arial"/>
              </a:rPr>
              <a:t>1</a:t>
            </a:r>
            <a:r>
              <a:rPr lang="en-US" sz="1200" b="0" i="0" u="none" strike="noStrike" cap="none">
                <a:solidFill>
                  <a:srgbClr val="888888"/>
                </a:solidFill>
                <a:latin typeface="Arial"/>
                <a:ea typeface="Arial"/>
                <a:cs typeface="Arial"/>
                <a:sym typeface="Arial"/>
              </a:rPr>
              <a:t> June 201</a:t>
            </a:r>
            <a:r>
              <a:rPr lang="en-US">
                <a:latin typeface="Arial"/>
                <a:ea typeface="Arial"/>
                <a:cs typeface="Arial"/>
                <a:sym typeface="Arial"/>
              </a:rPr>
              <a:t>9</a:t>
            </a:r>
            <a:endParaRPr sz="1200" b="0" i="0" u="none" strike="noStrike" cap="none">
              <a:solidFill>
                <a:srgbClr val="888888"/>
              </a:solidFill>
              <a:latin typeface="Arial"/>
              <a:ea typeface="Arial"/>
              <a:cs typeface="Arial"/>
              <a:sym typeface="Arial"/>
            </a:endParaRPr>
          </a:p>
        </p:txBody>
      </p:sp>
      <p:sp>
        <p:nvSpPr>
          <p:cNvPr id="183" name="Google Shape;183;p21"/>
          <p:cNvSpPr txBox="1"/>
          <p:nvPr/>
        </p:nvSpPr>
        <p:spPr>
          <a:xfrm>
            <a:off x="0" y="5571782"/>
            <a:ext cx="12192000" cy="467100"/>
          </a:xfrm>
          <a:prstGeom prst="rect">
            <a:avLst/>
          </a:prstGeom>
          <a:solidFill>
            <a:schemeClr val="accent4"/>
          </a:solidFill>
          <a:ln w="12700" cap="flat" cmpd="sng">
            <a:solidFill>
              <a:srgbClr val="5C68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200"/>
              <a:buFont typeface="Noto Sans Symbols"/>
              <a:buNone/>
            </a:pPr>
            <a:r>
              <a:rPr lang="en-US" sz="2000" b="0" i="1" u="none" strike="noStrike" cap="none">
                <a:solidFill>
                  <a:schemeClr val="dk1"/>
                </a:solidFill>
                <a:latin typeface="Arial Narrow"/>
                <a:ea typeface="Arial Narrow"/>
                <a:cs typeface="Arial Narrow"/>
                <a:sym typeface="Arial Narrow"/>
              </a:rPr>
              <a:t>Hosted by the Canadian Hydrographic Service, Quebec City, Canada, o</a:t>
            </a:r>
            <a:r>
              <a:rPr lang="en-US" sz="2000" i="1">
                <a:solidFill>
                  <a:schemeClr val="dk1"/>
                </a:solidFill>
                <a:latin typeface="Arial Narrow"/>
                <a:ea typeface="Arial Narrow"/>
                <a:cs typeface="Arial Narrow"/>
                <a:sym typeface="Arial Narrow"/>
              </a:rPr>
              <a:t>n </a:t>
            </a:r>
            <a:r>
              <a:rPr lang="en-US" sz="2000" b="1" i="1">
                <a:solidFill>
                  <a:schemeClr val="dk1"/>
                </a:solidFill>
                <a:latin typeface="Arial Narrow"/>
                <a:ea typeface="Arial Narrow"/>
                <a:cs typeface="Arial Narrow"/>
                <a:sym typeface="Arial Narrow"/>
              </a:rPr>
              <a:t>13-14, February 2019</a:t>
            </a:r>
            <a:r>
              <a:rPr lang="en-US" sz="2000" b="0" i="1" u="none" strike="noStrike" cap="none">
                <a:solidFill>
                  <a:schemeClr val="dk1"/>
                </a:solidFill>
                <a:latin typeface="Arial Narrow"/>
                <a:ea typeface="Arial Narrow"/>
                <a:cs typeface="Arial Narrow"/>
                <a:sym typeface="Arial Narrow"/>
              </a:rPr>
              <a:t> </a:t>
            </a:r>
            <a:endParaRPr sz="2000" b="0" i="1" u="none" strike="noStrike" cap="none">
              <a:solidFill>
                <a:schemeClr val="dk1"/>
              </a:solidFill>
              <a:latin typeface="Arial Narrow"/>
              <a:ea typeface="Arial Narrow"/>
              <a:cs typeface="Arial Narrow"/>
              <a:sym typeface="Arial Narrow"/>
            </a:endParaRPr>
          </a:p>
        </p:txBody>
      </p:sp>
      <p:sp>
        <p:nvSpPr>
          <p:cNvPr id="184" name="Google Shape;184;p21"/>
          <p:cNvSpPr txBox="1">
            <a:spLocks noGrp="1"/>
          </p:cNvSpPr>
          <p:nvPr>
            <p:ph type="body" idx="1"/>
          </p:nvPr>
        </p:nvSpPr>
        <p:spPr>
          <a:xfrm>
            <a:off x="685800" y="1416110"/>
            <a:ext cx="4837200" cy="3611253"/>
          </a:xfrm>
          <a:prstGeom prst="rect">
            <a:avLst/>
          </a:prstGeom>
          <a:noFill/>
          <a:ln>
            <a:noFill/>
          </a:ln>
        </p:spPr>
        <p:txBody>
          <a:bodyPr spcFirstLastPara="1" wrap="square" lIns="91425" tIns="45700" rIns="91425" bIns="45700" anchor="t" anchorCtr="0">
            <a:noAutofit/>
          </a:bodyPr>
          <a:lstStyle/>
          <a:p>
            <a:pPr marL="228600" marR="0" lvl="0" indent="-190500" algn="l" rtl="0">
              <a:lnSpc>
                <a:spcPct val="80000"/>
              </a:lnSpc>
              <a:spcBef>
                <a:spcPts val="1800"/>
              </a:spcBef>
              <a:spcAft>
                <a:spcPts val="0"/>
              </a:spcAft>
              <a:buClr>
                <a:schemeClr val="dk1"/>
              </a:buClr>
              <a:buSzPts val="1800"/>
              <a:buFont typeface="Arial Narrow"/>
              <a:buChar char="•"/>
            </a:pPr>
            <a:r>
              <a:rPr lang="en-US" sz="1800" dirty="0">
                <a:latin typeface="Arial Narrow"/>
                <a:ea typeface="Arial Narrow"/>
                <a:cs typeface="Arial Narrow"/>
                <a:sym typeface="Arial Narrow"/>
              </a:rPr>
              <a:t>Representation at events &amp; meetings is essential to raise awareness &amp; progress contributions &amp; participation.</a:t>
            </a:r>
            <a:endParaRPr sz="1800" dirty="0">
              <a:latin typeface="Arial Narrow"/>
              <a:ea typeface="Arial Narrow"/>
              <a:cs typeface="Arial Narrow"/>
              <a:sym typeface="Arial Narrow"/>
            </a:endParaRPr>
          </a:p>
          <a:p>
            <a:pPr marL="228600" marR="0" lvl="0" indent="-190500" algn="l" rtl="0">
              <a:lnSpc>
                <a:spcPct val="80000"/>
              </a:lnSpc>
              <a:spcBef>
                <a:spcPts val="1800"/>
              </a:spcBef>
              <a:spcAft>
                <a:spcPts val="0"/>
              </a:spcAft>
              <a:buClr>
                <a:schemeClr val="dk1"/>
              </a:buClr>
              <a:buSzPts val="1800"/>
              <a:buFont typeface="Arial Narrow"/>
              <a:buChar char="•"/>
            </a:pPr>
            <a:r>
              <a:rPr lang="en-US" sz="1800" dirty="0">
                <a:latin typeface="Arial Narrow"/>
                <a:ea typeface="Arial Narrow"/>
                <a:cs typeface="Arial Narrow"/>
                <a:sym typeface="Arial Narrow"/>
              </a:rPr>
              <a:t>Current outreach strategies will focus on the Geophysical, Research Vessel, Cruise Liner, Submarine Cable, &amp; Recreational Leisure sectors. </a:t>
            </a:r>
            <a:endParaRPr sz="1800" dirty="0">
              <a:latin typeface="Arial Narrow"/>
              <a:ea typeface="Arial Narrow"/>
              <a:cs typeface="Arial Narrow"/>
              <a:sym typeface="Arial Narrow"/>
            </a:endParaRPr>
          </a:p>
          <a:p>
            <a:pPr marL="228600" marR="0" lvl="0" indent="-190500" algn="l" rtl="0">
              <a:lnSpc>
                <a:spcPct val="80000"/>
              </a:lnSpc>
              <a:spcBef>
                <a:spcPts val="1800"/>
              </a:spcBef>
              <a:spcAft>
                <a:spcPts val="0"/>
              </a:spcAft>
              <a:buClr>
                <a:schemeClr val="dk1"/>
              </a:buClr>
              <a:buSzPts val="1800"/>
              <a:buFont typeface="Arial Narrow"/>
              <a:buChar char="•"/>
            </a:pPr>
            <a:r>
              <a:rPr lang="en-US" sz="1800" dirty="0">
                <a:latin typeface="Arial Narrow"/>
                <a:ea typeface="Arial Narrow"/>
                <a:cs typeface="Arial Narrow"/>
                <a:sym typeface="Arial Narrow"/>
              </a:rPr>
              <a:t>Leading organizations &amp; companies within each sector to be identified &amp; approached to act as CSB ambassadors. </a:t>
            </a:r>
            <a:endParaRPr sz="1800" dirty="0">
              <a:latin typeface="Arial Narrow"/>
              <a:ea typeface="Arial Narrow"/>
              <a:cs typeface="Arial Narrow"/>
              <a:sym typeface="Arial Narrow"/>
            </a:endParaRPr>
          </a:p>
          <a:p>
            <a:pPr marL="228600" marR="0" lvl="0" indent="-190500" algn="l" rtl="0">
              <a:lnSpc>
                <a:spcPct val="80000"/>
              </a:lnSpc>
              <a:spcBef>
                <a:spcPts val="1800"/>
              </a:spcBef>
              <a:spcAft>
                <a:spcPts val="1000"/>
              </a:spcAft>
              <a:buClr>
                <a:schemeClr val="dk1"/>
              </a:buClr>
              <a:buSzPts val="1800"/>
              <a:buFont typeface="Arial Narrow"/>
              <a:buChar char="•"/>
            </a:pPr>
            <a:r>
              <a:rPr lang="en-US" sz="1800" dirty="0">
                <a:latin typeface="Arial Narrow"/>
                <a:ea typeface="Arial Narrow"/>
                <a:cs typeface="Arial Narrow"/>
                <a:sym typeface="Arial Narrow"/>
              </a:rPr>
              <a:t>Closer liaison with various IHO bodies, groups/organizations, &amp; projects still needs to take place (</a:t>
            </a:r>
            <a:r>
              <a:rPr lang="en-US" sz="1800" dirty="0" err="1">
                <a:latin typeface="Arial Narrow"/>
                <a:ea typeface="Arial Narrow"/>
                <a:cs typeface="Arial Narrow"/>
                <a:sym typeface="Arial Narrow"/>
              </a:rPr>
              <a:t>eg</a:t>
            </a:r>
            <a:r>
              <a:rPr lang="en-US" sz="1800" dirty="0">
                <a:latin typeface="Arial Narrow"/>
                <a:ea typeface="Arial Narrow"/>
                <a:cs typeface="Arial Narrow"/>
                <a:sym typeface="Arial Narrow"/>
              </a:rPr>
              <a:t>: DQWG, MSDIWG, Seabed 2030)</a:t>
            </a:r>
            <a:endParaRPr sz="1800" dirty="0">
              <a:latin typeface="Arial Narrow"/>
              <a:ea typeface="Arial Narrow"/>
              <a:cs typeface="Arial Narrow"/>
              <a:sym typeface="Arial Narrow"/>
            </a:endParaRPr>
          </a:p>
        </p:txBody>
      </p:sp>
      <p:pic>
        <p:nvPicPr>
          <p:cNvPr id="185" name="Google Shape;185;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2255" y="1139950"/>
            <a:ext cx="5909100" cy="4243373"/>
          </a:xfrm>
          <a:prstGeom prst="rect">
            <a:avLst/>
          </a:prstGeom>
          <a:noFill/>
          <a:ln>
            <a:noFill/>
          </a:ln>
        </p:spPr>
      </p:pic>
      <p:sp>
        <p:nvSpPr>
          <p:cNvPr id="2" name="Oval 1"/>
          <p:cNvSpPr/>
          <p:nvPr/>
        </p:nvSpPr>
        <p:spPr>
          <a:xfrm>
            <a:off x="5523000" y="1769806"/>
            <a:ext cx="1516238" cy="14861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878065" y="2138366"/>
            <a:ext cx="1516238" cy="14861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449492" y="2385336"/>
            <a:ext cx="1516238" cy="14861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737002" y="3388865"/>
            <a:ext cx="1516238" cy="272337"/>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495121" y="4878753"/>
            <a:ext cx="1516238" cy="46404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2028</Words>
  <Application>Microsoft Office PowerPoint</Application>
  <PresentationFormat>Widescreen</PresentationFormat>
  <Paragraphs>193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Noto Sans Symbols</vt:lpstr>
      <vt:lpstr>Arial</vt:lpstr>
      <vt:lpstr>Arial Narrow</vt:lpstr>
      <vt:lpstr>Calibri</vt:lpstr>
      <vt:lpstr>Office Theme</vt:lpstr>
      <vt:lpstr>Report of the Crowdsourced Bathymetry Working Group to IRCC11 </vt:lpstr>
      <vt:lpstr>CSB Working Group Task</vt:lpstr>
      <vt:lpstr>Progress on IRCC Action Item</vt:lpstr>
      <vt:lpstr>CSB Working Group 6th Meeting</vt:lpstr>
      <vt:lpstr>CSB Working Group 6th Meeting</vt:lpstr>
      <vt:lpstr>CSB Industry Workshop</vt:lpstr>
      <vt:lpstr>CSB Industry Workshop</vt:lpstr>
      <vt:lpstr>CSB Working Group 7th Meeting</vt:lpstr>
      <vt:lpstr>CSB Working Group 7th Meeting</vt:lpstr>
      <vt:lpstr>CSB Working Group - Significant Highlights</vt:lpstr>
      <vt:lpstr>CSB Working Group - Significant Highlights cont…</vt:lpstr>
      <vt:lpstr>IHO DCDB Database</vt:lpstr>
      <vt:lpstr>CSB Use Cases – Frontiers in Marine Science journal</vt:lpstr>
      <vt:lpstr>CSB Use Cases – NOAA Chart Adequacy Assessment</vt:lpstr>
      <vt:lpstr>CSB Use Cases – CHS Inside Passage</vt:lpstr>
      <vt:lpstr>Why CSB?  – by Pete Wills (CHS)</vt:lpstr>
      <vt:lpstr>Use Case – Great Barrier Reef Project (James Cook U.)</vt:lpstr>
      <vt:lpstr>Use Case – Great Barrier Reef</vt:lpstr>
      <vt:lpstr>Problems Encountered</vt:lpstr>
      <vt:lpstr>Other Items of Note</vt:lpstr>
      <vt:lpstr>Actions requested of IRCC</vt:lpstr>
      <vt:lpstr>Acknowledgements</vt:lpstr>
      <vt:lpstr>Final Thought – UN Decade of Ocean Science for Sustainable Development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the Crowdsourced Bathymetry Working Group to IRCC11 </dc:title>
  <cp:lastModifiedBy>Alberto Costaneves</cp:lastModifiedBy>
  <cp:revision>22</cp:revision>
  <dcterms:modified xsi:type="dcterms:W3CDTF">2019-06-07T13:24:17Z</dcterms:modified>
</cp:coreProperties>
</file>