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9" r:id="rId19"/>
    <p:sldId id="278" r:id="rId20"/>
    <p:sldId id="273" r:id="rId21"/>
    <p:sldId id="274" r:id="rId22"/>
    <p:sldId id="275" r:id="rId23"/>
    <p:sldId id="276" r:id="rId24"/>
    <p:sldId id="277" r:id="rId25"/>
  </p:sldIdLst>
  <p:sldSz cx="12192000" cy="6858000"/>
  <p:notesSz cx="6858000" cy="9144000"/>
  <p:embeddedFontLst>
    <p:embeddedFont>
      <p:font typeface="Arial Narrow" panose="020B060602020203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48" y="125"/>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47806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1af46022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51af4602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1af46022f_0_53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51af46022f_0_532: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1af46022f_0_20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51af46022f_0_208: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1af46022f_0_20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51af46022f_0_204: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1af46022f_0_505: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51af46022f_0_505: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1af46022f_0_50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51af46022f_0_509: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51af46022f_0_2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51af46022f_0_200: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1af46022f_0_5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51af46022f_0_540: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1af46022f_0_5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51af46022f_0_540: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1af46022f_0_5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51af46022f_0_540: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1af46022f_0_2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51af46022f_0_223: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1af46022f_0_48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51af46022f_0_485: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1af46022f_0_4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51af46022f_0_491: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51af46022f_0_49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51af46022f_0_497: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1af46022f_0_3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g51af46022f_0_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1af46022f_0_3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51af46022f_0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b078c8541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4b078c8541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b078c8541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4b078c8541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b078c8541_0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4b078c8541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b078c8541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b078c8541_0_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4b078c8541_0_1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c0cc40cba_0_1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4c0cc40cba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b078c8541_0_8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4b078c8541_0_828: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lnSpc>
                <a:spcPct val="120000"/>
              </a:lnSpc>
              <a:spcBef>
                <a:spcPts val="0"/>
              </a:spcBef>
              <a:spcAft>
                <a:spcPts val="0"/>
              </a:spcAft>
              <a:buClr>
                <a:schemeClr val="dk1"/>
              </a:buClr>
              <a:buSzPts val="1100"/>
              <a:buFont typeface="Arial"/>
              <a:buNone/>
            </a:pPr>
            <a:endParaRPr sz="1100" b="0" i="0" u="none" strike="noStrike" cap="none">
              <a:solidFill>
                <a:srgbClr val="333333"/>
              </a:solidFill>
              <a:highlight>
                <a:srgbClr val="FEFEFE"/>
              </a:highlight>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1af46022f_0_52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51af46022f_0_528: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F5F9FC"/>
            </a:gs>
            <a:gs pos="75000">
              <a:srgbClr val="F5F9FC"/>
            </a:gs>
            <a:gs pos="100000">
              <a:srgbClr val="CEE1F1"/>
            </a:gs>
          </a:gsLst>
          <a:lin ang="5400000" scaled="0"/>
        </a:gra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p:nvPr/>
        </p:nvSpPr>
        <p:spPr>
          <a:xfrm>
            <a:off x="0" y="6040079"/>
            <a:ext cx="12192000" cy="8372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27612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p:nvPr/>
        </p:nvSpPr>
        <p:spPr>
          <a:xfrm>
            <a:off x="250262" y="6280348"/>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International Hydrographic Organization</a:t>
            </a:r>
            <a:br>
              <a:rPr lang="en-US" sz="1200" b="0" i="0" u="none" strike="noStrike" cap="none">
                <a:solidFill>
                  <a:schemeClr val="dk1"/>
                </a:solidFill>
                <a:latin typeface="Calibri"/>
                <a:ea typeface="Calibri"/>
                <a:cs typeface="Calibri"/>
                <a:sym typeface="Calibri"/>
              </a:rPr>
            </a:br>
            <a:r>
              <a:rPr lang="en-US" sz="1200" b="0" i="1" u="none" strike="noStrike" cap="none">
                <a:solidFill>
                  <a:schemeClr val="dk1"/>
                </a:solidFill>
                <a:latin typeface="Calibri"/>
                <a:ea typeface="Calibri"/>
                <a:cs typeface="Calibri"/>
                <a:sym typeface="Calibri"/>
              </a:rPr>
              <a:t>Organisation Hydrographique Internationale</a:t>
            </a:r>
            <a:endParaRPr sz="1200" b="0" i="1" u="none" strike="noStrike" cap="none">
              <a:solidFill>
                <a:schemeClr val="dk1"/>
              </a:solidFill>
              <a:latin typeface="Calibri"/>
              <a:ea typeface="Calibri"/>
              <a:cs typeface="Calibri"/>
              <a:sym typeface="Calibri"/>
            </a:endParaRPr>
          </a:p>
        </p:txBody>
      </p:sp>
      <p:pic>
        <p:nvPicPr>
          <p:cNvPr id="21" name="Google Shape;21;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5349" y="6049723"/>
            <a:ext cx="676525" cy="817921"/>
          </a:xfrm>
          <a:prstGeom prst="rect">
            <a:avLst/>
          </a:prstGeom>
          <a:noFill/>
          <a:ln>
            <a:noFill/>
          </a:ln>
        </p:spPr>
      </p:pic>
      <p:sp>
        <p:nvSpPr>
          <p:cNvPr id="22" name="Google Shape;22;p2"/>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Google Shape;85;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F5F9FC"/>
            </a:gs>
            <a:gs pos="75000">
              <a:srgbClr val="F5F9FC"/>
            </a:gs>
            <a:gs pos="100000">
              <a:srgbClr val="CEE1F1"/>
            </a:gs>
          </a:gsLst>
          <a:lin ang="5400012" scaled="0"/>
        </a:gradFill>
        <a:effectLst/>
      </p:bgPr>
    </p:bg>
    <p:spTree>
      <p:nvGrpSpPr>
        <p:cNvPr id="1" name="Shape 95"/>
        <p:cNvGrpSpPr/>
        <p:nvPr/>
      </p:nvGrpSpPr>
      <p:grpSpPr>
        <a:xfrm>
          <a:off x="0" y="0"/>
          <a:ext cx="0" cy="0"/>
          <a:chOff x="0" y="0"/>
          <a:chExt cx="0" cy="0"/>
        </a:xfrm>
      </p:grpSpPr>
      <p:sp>
        <p:nvSpPr>
          <p:cNvPr id="96" name="Google Shape;96;p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 name="Google Shape;97;p14"/>
          <p:cNvSpPr/>
          <p:nvPr/>
        </p:nvSpPr>
        <p:spPr>
          <a:xfrm>
            <a:off x="0" y="6040079"/>
            <a:ext cx="12192000" cy="83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ftr" idx="11"/>
          </p:nvPr>
        </p:nvSpPr>
        <p:spPr>
          <a:xfrm>
            <a:off x="4038600" y="6276122"/>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p:nvPr/>
        </p:nvSpPr>
        <p:spPr>
          <a:xfrm>
            <a:off x="250262" y="6280348"/>
            <a:ext cx="41148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International Hydrographic Organization</a:t>
            </a:r>
            <a:br>
              <a:rPr lang="en-US" sz="1200" b="0" i="0" u="none" strike="noStrike" cap="none">
                <a:solidFill>
                  <a:schemeClr val="dk1"/>
                </a:solidFill>
                <a:latin typeface="Calibri"/>
                <a:ea typeface="Calibri"/>
                <a:cs typeface="Calibri"/>
                <a:sym typeface="Calibri"/>
              </a:rPr>
            </a:br>
            <a:r>
              <a:rPr lang="en-US" sz="1200" b="0" i="1" u="none" strike="noStrike" cap="none">
                <a:solidFill>
                  <a:schemeClr val="dk1"/>
                </a:solidFill>
                <a:latin typeface="Calibri"/>
                <a:ea typeface="Calibri"/>
                <a:cs typeface="Calibri"/>
                <a:sym typeface="Calibri"/>
              </a:rPr>
              <a:t>Organisation Hydrographique Internationale</a:t>
            </a:r>
            <a:endParaRPr sz="1200" b="0" i="1" u="none" strike="noStrike" cap="none">
              <a:solidFill>
                <a:schemeClr val="dk1"/>
              </a:solidFill>
              <a:latin typeface="Calibri"/>
              <a:ea typeface="Calibri"/>
              <a:cs typeface="Calibri"/>
              <a:sym typeface="Calibri"/>
            </a:endParaRPr>
          </a:p>
        </p:txBody>
      </p:sp>
      <p:pic>
        <p:nvPicPr>
          <p:cNvPr id="101" name="Google Shape;101;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75349" y="6049723"/>
            <a:ext cx="676525" cy="817923"/>
          </a:xfrm>
          <a:prstGeom prst="rect">
            <a:avLst/>
          </a:prstGeom>
          <a:noFill/>
          <a:ln>
            <a:noFill/>
          </a:ln>
        </p:spPr>
      </p:pic>
      <p:sp>
        <p:nvSpPr>
          <p:cNvPr id="102" name="Google Shape;102;p14"/>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gradFill>
          <a:gsLst>
            <a:gs pos="0">
              <a:srgbClr val="F5F9FC"/>
            </a:gs>
            <a:gs pos="75000">
              <a:srgbClr val="F5F9FC"/>
            </a:gs>
            <a:gs pos="100000">
              <a:srgbClr val="CEE1F1"/>
            </a:gs>
          </a:gsLst>
          <a:lin ang="5400012" scaled="0"/>
        </a:gradFill>
        <a:effectLst/>
      </p:bgPr>
    </p:bg>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E57C4"/>
              </a:buClr>
              <a:buSzPts val="4400"/>
              <a:buFont typeface="Calibri"/>
              <a:buNone/>
              <a:defRPr sz="4400" b="0" i="0" u="none" strike="noStrike" cap="none">
                <a:solidFill>
                  <a:srgbClr val="0E57C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5" name="Google Shape;105;p15"/>
          <p:cNvSpPr txBox="1">
            <a:spLocks noGrp="1"/>
          </p:cNvSpPr>
          <p:nvPr>
            <p:ph type="body" idx="1"/>
          </p:nvPr>
        </p:nvSpPr>
        <p:spPr>
          <a:xfrm>
            <a:off x="838201" y="1825625"/>
            <a:ext cx="7724100" cy="21588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6" name="Google Shape;106;p15"/>
          <p:cNvCxnSpPr/>
          <p:nvPr/>
        </p:nvCxnSpPr>
        <p:spPr>
          <a:xfrm rot="10800000" flipH="1">
            <a:off x="811992" y="893683"/>
            <a:ext cx="10568100" cy="5400"/>
          </a:xfrm>
          <a:prstGeom prst="straightConnector1">
            <a:avLst/>
          </a:prstGeom>
          <a:noFill/>
          <a:ln w="28575" cap="flat" cmpd="sng">
            <a:solidFill>
              <a:srgbClr val="0E57C4"/>
            </a:solidFill>
            <a:prstDash val="solid"/>
            <a:miter lim="800000"/>
            <a:headEnd type="none" w="sm" len="sm"/>
            <a:tailEnd type="none" w="sm" len="sm"/>
          </a:ln>
        </p:spPr>
      </p:cxnSp>
      <p:sp>
        <p:nvSpPr>
          <p:cNvPr id="107" name="Google Shape;107;p15"/>
          <p:cNvSpPr/>
          <p:nvPr/>
        </p:nvSpPr>
        <p:spPr>
          <a:xfrm>
            <a:off x="0" y="6040079"/>
            <a:ext cx="12192000" cy="83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15"/>
          <p:cNvSpPr txBox="1">
            <a:spLocks noGrp="1"/>
          </p:cNvSpPr>
          <p:nvPr>
            <p:ph type="ftr" idx="11"/>
          </p:nvPr>
        </p:nvSpPr>
        <p:spPr>
          <a:xfrm>
            <a:off x="4038600" y="6276122"/>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5"/>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15"/>
          <p:cNvSpPr txBox="1"/>
          <p:nvPr/>
        </p:nvSpPr>
        <p:spPr>
          <a:xfrm>
            <a:off x="250262" y="6280348"/>
            <a:ext cx="41148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International Hydrographic Organization</a:t>
            </a:r>
            <a:br>
              <a:rPr lang="en-US" sz="1200" b="0" i="0" u="none" strike="noStrike" cap="none">
                <a:solidFill>
                  <a:schemeClr val="dk1"/>
                </a:solidFill>
                <a:latin typeface="Calibri"/>
                <a:ea typeface="Calibri"/>
                <a:cs typeface="Calibri"/>
                <a:sym typeface="Calibri"/>
              </a:rPr>
            </a:br>
            <a:r>
              <a:rPr lang="en-US" sz="1200" b="0" i="1" u="none" strike="noStrike" cap="none">
                <a:solidFill>
                  <a:schemeClr val="dk1"/>
                </a:solidFill>
                <a:latin typeface="Calibri"/>
                <a:ea typeface="Calibri"/>
                <a:cs typeface="Calibri"/>
                <a:sym typeface="Calibri"/>
              </a:rPr>
              <a:t>Organisation Hydrographique Internationale</a:t>
            </a:r>
            <a:endParaRPr sz="1200" b="0" i="1" u="none" strike="noStrike" cap="none">
              <a:solidFill>
                <a:schemeClr val="dk1"/>
              </a:solidFill>
              <a:latin typeface="Calibri"/>
              <a:ea typeface="Calibri"/>
              <a:cs typeface="Calibri"/>
              <a:sym typeface="Calibri"/>
            </a:endParaRPr>
          </a:p>
        </p:txBody>
      </p:sp>
      <p:pic>
        <p:nvPicPr>
          <p:cNvPr id="111" name="Google Shape;111;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5467" y="6040079"/>
            <a:ext cx="676525" cy="81792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4" name="Google Shape;114;p1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5" name="Google Shape;11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0" name="Google Shape;120;p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7" name="Google Shape;127;p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8" name="Google Shape;128;p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0" name="Google Shape;130;p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3" name="Google Shape;133;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6" name="Google Shape;136;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0" name="Google Shape;140;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5" name="Google Shape;145;p2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7" name="Google Shape;147;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gradFill>
          <a:gsLst>
            <a:gs pos="0">
              <a:srgbClr val="F5F9FC"/>
            </a:gs>
            <a:gs pos="75000">
              <a:srgbClr val="F5F9FC"/>
            </a:gs>
            <a:gs pos="100000">
              <a:srgbClr val="CEE1F1"/>
            </a:gs>
          </a:gsLst>
          <a:lin ang="5400000" scaled="0"/>
        </a:gra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838200" y="259414"/>
            <a:ext cx="10515600" cy="540511"/>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E57C4"/>
              </a:buClr>
              <a:buSzPts val="4400"/>
              <a:buFont typeface="Calibri"/>
              <a:buNone/>
              <a:defRPr sz="4400" b="0" i="0" u="none" strike="noStrike" cap="none">
                <a:solidFill>
                  <a:srgbClr val="0E57C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
          <p:cNvSpPr txBox="1">
            <a:spLocks noGrp="1"/>
          </p:cNvSpPr>
          <p:nvPr>
            <p:ph type="body" idx="1"/>
          </p:nvPr>
        </p:nvSpPr>
        <p:spPr>
          <a:xfrm>
            <a:off x="838201" y="1825625"/>
            <a:ext cx="7724182" cy="2158761"/>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6" name="Google Shape;26;p3"/>
          <p:cNvCxnSpPr/>
          <p:nvPr/>
        </p:nvCxnSpPr>
        <p:spPr>
          <a:xfrm rot="10800000" flipH="1">
            <a:off x="811992" y="893798"/>
            <a:ext cx="10568015" cy="5285"/>
          </a:xfrm>
          <a:prstGeom prst="straightConnector1">
            <a:avLst/>
          </a:prstGeom>
          <a:noFill/>
          <a:ln w="28575" cap="flat" cmpd="sng">
            <a:solidFill>
              <a:srgbClr val="0E57C4"/>
            </a:solidFill>
            <a:prstDash val="solid"/>
            <a:miter lim="800000"/>
            <a:headEnd type="none" w="sm" len="sm"/>
            <a:tailEnd type="none" w="sm" len="sm"/>
          </a:ln>
        </p:spPr>
      </p:cxnSp>
      <p:sp>
        <p:nvSpPr>
          <p:cNvPr id="27" name="Google Shape;27;p3"/>
          <p:cNvSpPr/>
          <p:nvPr/>
        </p:nvSpPr>
        <p:spPr>
          <a:xfrm>
            <a:off x="0" y="6040079"/>
            <a:ext cx="12192000" cy="8372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3"/>
          <p:cNvSpPr txBox="1">
            <a:spLocks noGrp="1"/>
          </p:cNvSpPr>
          <p:nvPr>
            <p:ph type="ftr" idx="11"/>
          </p:nvPr>
        </p:nvSpPr>
        <p:spPr>
          <a:xfrm>
            <a:off x="4038600" y="627612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3"/>
          <p:cNvSpPr txBox="1">
            <a:spLocks noGrp="1"/>
          </p:cNvSpPr>
          <p:nvPr>
            <p:ph type="sldNum" idx="12"/>
          </p:nvPr>
        </p:nvSpPr>
        <p:spPr>
          <a:xfrm>
            <a:off x="8986777" y="627612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
          <p:cNvSpPr txBox="1"/>
          <p:nvPr/>
        </p:nvSpPr>
        <p:spPr>
          <a:xfrm>
            <a:off x="250262" y="6280348"/>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Calibri"/>
                <a:ea typeface="Calibri"/>
                <a:cs typeface="Calibri"/>
                <a:sym typeface="Calibri"/>
              </a:rPr>
              <a:t>International Hydrographic Organization</a:t>
            </a:r>
            <a:br>
              <a:rPr lang="en-US" sz="1200" b="0" i="0" u="none" strike="noStrike" cap="none">
                <a:solidFill>
                  <a:schemeClr val="dk1"/>
                </a:solidFill>
                <a:latin typeface="Calibri"/>
                <a:ea typeface="Calibri"/>
                <a:cs typeface="Calibri"/>
                <a:sym typeface="Calibri"/>
              </a:rPr>
            </a:br>
            <a:r>
              <a:rPr lang="en-US" sz="1200" b="0" i="1" u="none" strike="noStrike" cap="none">
                <a:solidFill>
                  <a:schemeClr val="dk1"/>
                </a:solidFill>
                <a:latin typeface="Calibri"/>
                <a:ea typeface="Calibri"/>
                <a:cs typeface="Calibri"/>
                <a:sym typeface="Calibri"/>
              </a:rPr>
              <a:t>Organisation Hydrographique Internationale</a:t>
            </a:r>
            <a:endParaRPr sz="1200" b="0" i="1" u="none" strike="noStrike" cap="none">
              <a:solidFill>
                <a:schemeClr val="dk1"/>
              </a:solidFill>
              <a:latin typeface="Calibri"/>
              <a:ea typeface="Calibri"/>
              <a:cs typeface="Calibri"/>
              <a:sym typeface="Calibri"/>
            </a:endParaRPr>
          </a:p>
        </p:txBody>
      </p:sp>
      <p:pic>
        <p:nvPicPr>
          <p:cNvPr id="31" name="Google Shape;31;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5467" y="6040079"/>
            <a:ext cx="676525" cy="81792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2" name="Google Shape;152;p22"/>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54" name="Google Shape;154;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9" name="Google Shape;159;p2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5" name="Google Shape;165;p2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5" name="Google Shape;3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Google Shape;66;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7" name="Google Shape;6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1" name="Google Shape;91;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0" i="0" u="none" strike="noStrike" cap="none">
                <a:solidFill>
                  <a:schemeClr val="dk1"/>
                </a:solidFill>
                <a:latin typeface="Arial"/>
                <a:ea typeface="Arial"/>
                <a:cs typeface="Arial"/>
                <a:sym typeface="Arial"/>
              </a:rPr>
              <a:t>Report of the </a:t>
            </a:r>
            <a:r>
              <a:rPr lang="en-US" sz="5400">
                <a:latin typeface="Arial"/>
                <a:ea typeface="Arial"/>
                <a:cs typeface="Arial"/>
                <a:sym typeface="Arial"/>
              </a:rPr>
              <a:t>IHO Data Centre for Digital</a:t>
            </a:r>
            <a:r>
              <a:rPr lang="en-US" sz="5400" b="0" i="0" u="none" strike="noStrike" cap="none">
                <a:solidFill>
                  <a:schemeClr val="dk1"/>
                </a:solidFill>
                <a:latin typeface="Arial"/>
                <a:ea typeface="Arial"/>
                <a:cs typeface="Arial"/>
                <a:sym typeface="Arial"/>
              </a:rPr>
              <a:t> Bathymetry</a:t>
            </a:r>
            <a:br>
              <a:rPr lang="en-US" sz="5400" b="0" i="0" u="none" strike="noStrike" cap="none">
                <a:solidFill>
                  <a:schemeClr val="dk1"/>
                </a:solidFill>
                <a:latin typeface="Arial"/>
                <a:ea typeface="Arial"/>
                <a:cs typeface="Arial"/>
                <a:sym typeface="Arial"/>
              </a:rPr>
            </a:br>
            <a:r>
              <a:rPr lang="en-US" sz="5400" b="0" i="0" u="none" strike="noStrike" cap="none">
                <a:solidFill>
                  <a:schemeClr val="dk1"/>
                </a:solidFill>
                <a:latin typeface="Arial"/>
                <a:ea typeface="Arial"/>
                <a:cs typeface="Arial"/>
                <a:sym typeface="Arial"/>
              </a:rPr>
              <a:t>to IRCC1</a:t>
            </a:r>
            <a:r>
              <a:rPr lang="en-US" sz="5400">
                <a:latin typeface="Arial"/>
                <a:ea typeface="Arial"/>
                <a:cs typeface="Arial"/>
                <a:sym typeface="Arial"/>
              </a:rPr>
              <a:t>1</a:t>
            </a:r>
            <a:r>
              <a:rPr lang="en-US" sz="5400" b="0" i="0" u="none" strike="noStrike" cap="none">
                <a:solidFill>
                  <a:schemeClr val="dk1"/>
                </a:solidFill>
                <a:latin typeface="Arial"/>
                <a:ea typeface="Arial"/>
                <a:cs typeface="Arial"/>
                <a:sym typeface="Arial"/>
              </a:rPr>
              <a:t> </a:t>
            </a:r>
            <a:endParaRPr sz="5400" b="0" i="0" u="none" strike="noStrike" cap="none">
              <a:solidFill>
                <a:schemeClr val="dk1"/>
              </a:solidFill>
              <a:latin typeface="Arial"/>
              <a:ea typeface="Arial"/>
              <a:cs typeface="Arial"/>
              <a:sym typeface="Arial"/>
            </a:endParaRPr>
          </a:p>
        </p:txBody>
      </p:sp>
      <p:sp>
        <p:nvSpPr>
          <p:cNvPr id="174" name="Google Shape;174;p25"/>
          <p:cNvSpPr txBox="1">
            <a:spLocks noGrp="1"/>
          </p:cNvSpPr>
          <p:nvPr>
            <p:ph type="subTitle" idx="1"/>
          </p:nvPr>
        </p:nvSpPr>
        <p:spPr>
          <a:xfrm>
            <a:off x="1524000" y="3778500"/>
            <a:ext cx="9144000" cy="165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Jennifer Jencks</a:t>
            </a:r>
            <a:endParaRPr/>
          </a:p>
          <a:p>
            <a:pPr marL="0" marR="0" lvl="0" indent="0" algn="ctr"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Director, IHO Data Centre for Digital Bathymetry</a:t>
            </a:r>
            <a:endParaRPr/>
          </a:p>
          <a:p>
            <a:pPr marL="0" marR="0" lvl="0" indent="0" algn="ctr" rtl="0">
              <a:lnSpc>
                <a:spcPct val="90000"/>
              </a:lnSpc>
              <a:spcBef>
                <a:spcPts val="0"/>
              </a:spcBef>
              <a:spcAft>
                <a:spcPts val="0"/>
              </a:spcAft>
              <a:buClr>
                <a:schemeClr val="dk1"/>
              </a:buClr>
              <a:buSzPts val="2000"/>
              <a:buFont typeface="Arial"/>
              <a:buNone/>
            </a:pPr>
            <a:r>
              <a:rPr lang="en-US" sz="2000" b="0" i="1" u="none" strike="noStrike" cap="none">
                <a:solidFill>
                  <a:schemeClr val="dk1"/>
                </a:solidFill>
                <a:latin typeface="Calibri"/>
                <a:ea typeface="Calibri"/>
                <a:cs typeface="Calibri"/>
                <a:sym typeface="Calibri"/>
              </a:rPr>
              <a:t>jennifer.jencks@noaa.gov</a:t>
            </a:r>
            <a:endParaRPr sz="2000" b="0" i="1" u="none" strike="noStrike" cap="none">
              <a:solidFill>
                <a:schemeClr val="dk1"/>
              </a:solidFill>
              <a:latin typeface="Calibri"/>
              <a:ea typeface="Calibri"/>
              <a:cs typeface="Calibri"/>
              <a:sym typeface="Calibri"/>
            </a:endParaRPr>
          </a:p>
        </p:txBody>
      </p:sp>
      <p:sp>
        <p:nvSpPr>
          <p:cNvPr id="175" name="Google Shape;175;p25"/>
          <p:cNvSpPr txBox="1">
            <a:spLocks noGrp="1"/>
          </p:cNvSpPr>
          <p:nvPr>
            <p:ph type="ftr" idx="1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atin typeface="Arial"/>
                <a:ea typeface="Arial"/>
                <a:cs typeface="Arial"/>
                <a:sym typeface="Arial"/>
              </a:rPr>
              <a:t>Genoa, Italy</a:t>
            </a:r>
            <a:r>
              <a:rPr lang="en-US" sz="1200" b="0" i="0" u="none" strike="noStrike" cap="none">
                <a:solidFill>
                  <a:srgbClr val="888888"/>
                </a:solidFill>
                <a:latin typeface="Arial"/>
                <a:ea typeface="Arial"/>
                <a:cs typeface="Arial"/>
                <a:sym typeface="Arial"/>
              </a:rPr>
              <a:t> 3</a:t>
            </a:r>
            <a:r>
              <a:rPr lang="en-US" sz="1200" b="0" i="0" u="none" strike="noStrike" cap="none" baseline="30000">
                <a:solidFill>
                  <a:srgbClr val="888888"/>
                </a:solidFill>
                <a:latin typeface="Arial"/>
                <a:ea typeface="Arial"/>
                <a:cs typeface="Arial"/>
                <a:sym typeface="Arial"/>
              </a:rPr>
              <a:t>rd</a:t>
            </a:r>
            <a:r>
              <a:rPr lang="en-US" sz="1200" b="0" i="0" u="none" strike="noStrike" cap="none">
                <a:solidFill>
                  <a:srgbClr val="888888"/>
                </a:solidFill>
                <a:latin typeface="Arial"/>
                <a:ea typeface="Arial"/>
                <a:cs typeface="Arial"/>
                <a:sym typeface="Arial"/>
              </a:rPr>
              <a:t> – </a:t>
            </a:r>
            <a:r>
              <a:rPr lang="en-US">
                <a:latin typeface="Arial"/>
                <a:ea typeface="Arial"/>
                <a:cs typeface="Arial"/>
                <a:sym typeface="Arial"/>
              </a:rPr>
              <a:t>5</a:t>
            </a:r>
            <a:r>
              <a:rPr lang="en-US" sz="1200" b="0" i="0" u="none" strike="noStrike" cap="none" baseline="30000">
                <a:solidFill>
                  <a:srgbClr val="888888"/>
                </a:solidFill>
                <a:latin typeface="Arial"/>
                <a:ea typeface="Arial"/>
                <a:cs typeface="Arial"/>
                <a:sym typeface="Arial"/>
              </a:rPr>
              <a:t>th</a:t>
            </a:r>
            <a:r>
              <a:rPr lang="en-US" sz="1200" b="0" i="0" u="none" strike="noStrike" cap="none">
                <a:solidFill>
                  <a:srgbClr val="888888"/>
                </a:solidFill>
                <a:latin typeface="Arial"/>
                <a:ea typeface="Arial"/>
                <a:cs typeface="Arial"/>
                <a:sym typeface="Arial"/>
              </a:rPr>
              <a:t> June</a:t>
            </a:r>
            <a:endParaRPr sz="1200" b="0" i="0" u="none" strike="noStrike" cap="none">
              <a:solidFill>
                <a:srgbClr val="88888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4"/>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309" name="Google Shape;309;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086861" cy="6858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5"/>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315" name="Google Shape;315;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086861" cy="6858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321" name="Google Shape;321;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086861" cy="6858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7"/>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327" name="Google Shape;327;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086861" cy="68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8"/>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333" name="Google Shape;333;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086861"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0"/>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pic>
        <p:nvPicPr>
          <p:cNvPr id="345" name="Google Shape;345;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086861" cy="68580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351" name="Google Shape;351;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086851" cy="68526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pic>
        <p:nvPicPr>
          <p:cNvPr id="2" name="Picture 1" descr="Screen Shot 2019-06-03 at 8.30.22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72"/>
            <a:ext cx="12192000" cy="6096000"/>
          </a:xfrm>
          <a:prstGeom prst="rect">
            <a:avLst/>
          </a:prstGeom>
        </p:spPr>
      </p:pic>
    </p:spTree>
    <p:extLst>
      <p:ext uri="{BB962C8B-B14F-4D97-AF65-F5344CB8AC3E}">
        <p14:creationId xmlns:p14="http://schemas.microsoft.com/office/powerpoint/2010/main" val="6844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2" name="Picture 1" descr="Screen Shot 2019-06-03 at 8.30.44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340"/>
            <a:ext cx="12192000" cy="6056387"/>
          </a:xfrm>
          <a:prstGeom prst="rect">
            <a:avLst/>
          </a:prstGeom>
        </p:spPr>
      </p:pic>
    </p:spTree>
    <p:extLst>
      <p:ext uri="{BB962C8B-B14F-4D97-AF65-F5344CB8AC3E}">
        <p14:creationId xmlns:p14="http://schemas.microsoft.com/office/powerpoint/2010/main" val="3091384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2"/>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600"/>
              <a:buFont typeface="Arial"/>
              <a:buNone/>
            </a:pPr>
            <a:r>
              <a:rPr lang="en-US">
                <a:latin typeface="Arial Narrow"/>
                <a:ea typeface="Arial Narrow"/>
                <a:cs typeface="Arial Narrow"/>
                <a:sym typeface="Arial Narrow"/>
              </a:rPr>
              <a:t>Next Steps &amp; Vision</a:t>
            </a:r>
            <a:endParaRPr>
              <a:latin typeface="Arial Narrow"/>
              <a:ea typeface="Arial Narrow"/>
              <a:cs typeface="Arial Narrow"/>
              <a:sym typeface="Arial Narrow"/>
            </a:endParaRPr>
          </a:p>
        </p:txBody>
      </p:sp>
      <p:sp>
        <p:nvSpPr>
          <p:cNvPr id="357" name="Google Shape;357;p42"/>
          <p:cNvSpPr txBox="1"/>
          <p:nvPr/>
        </p:nvSpPr>
        <p:spPr>
          <a:xfrm>
            <a:off x="533400" y="1181425"/>
            <a:ext cx="11338800" cy="1438800"/>
          </a:xfrm>
          <a:prstGeom prst="rect">
            <a:avLst/>
          </a:prstGeom>
          <a:noFill/>
          <a:ln>
            <a:noFill/>
          </a:ln>
        </p:spPr>
        <p:txBody>
          <a:bodyPr spcFirstLastPara="1" wrap="square" lIns="91425" tIns="45700" rIns="91425" bIns="45700" anchor="t" anchorCtr="0">
            <a:noAutofit/>
          </a:bodyPr>
          <a:lstStyle/>
          <a:p>
            <a:pPr marL="457200" lvl="0" indent="-355600" algn="l" rtl="0">
              <a:spcBef>
                <a:spcPts val="1000"/>
              </a:spcBef>
              <a:spcAft>
                <a:spcPts val="0"/>
              </a:spcAft>
              <a:buClr>
                <a:srgbClr val="376873"/>
              </a:buClr>
              <a:buSzPts val="2000"/>
              <a:buFont typeface="Arial Narrow"/>
              <a:buChar char="●"/>
            </a:pPr>
            <a:r>
              <a:rPr lang="en-US" sz="2000">
                <a:solidFill>
                  <a:srgbClr val="376873"/>
                </a:solidFill>
                <a:latin typeface="Arial Narrow"/>
                <a:ea typeface="Arial Narrow"/>
                <a:cs typeface="Arial Narrow"/>
                <a:sym typeface="Arial Narrow"/>
              </a:rPr>
              <a:t>Develop beyond our current basic file management capabilities to a continuous point store.</a:t>
            </a:r>
            <a:endParaRPr sz="2000">
              <a:solidFill>
                <a:srgbClr val="376873"/>
              </a:solidFill>
              <a:latin typeface="Arial Narrow"/>
              <a:ea typeface="Arial Narrow"/>
              <a:cs typeface="Arial Narrow"/>
              <a:sym typeface="Arial Narrow"/>
            </a:endParaRPr>
          </a:p>
          <a:p>
            <a:pPr marL="457200" lvl="0" indent="-355600" algn="l" rtl="0">
              <a:spcBef>
                <a:spcPts val="2000"/>
              </a:spcBef>
              <a:spcAft>
                <a:spcPts val="0"/>
              </a:spcAft>
              <a:buClr>
                <a:srgbClr val="376873"/>
              </a:buClr>
              <a:buSzPts val="2000"/>
              <a:buFont typeface="Arial Narrow"/>
              <a:buChar char="●"/>
            </a:pPr>
            <a:r>
              <a:rPr lang="en-US" sz="2000">
                <a:solidFill>
                  <a:srgbClr val="376873"/>
                </a:solidFill>
                <a:latin typeface="Arial Narrow"/>
                <a:ea typeface="Arial Narrow"/>
                <a:cs typeface="Arial Narrow"/>
                <a:sym typeface="Arial Narrow"/>
              </a:rPr>
              <a:t>Moving to the cloud will allow for CSB data (and theoretically all bathymetric data sources) to be stored as a seamless collection of points.</a:t>
            </a:r>
            <a:endParaRPr sz="2000">
              <a:solidFill>
                <a:srgbClr val="376873"/>
              </a:solidFill>
              <a:latin typeface="Arial Narrow"/>
              <a:ea typeface="Arial Narrow"/>
              <a:cs typeface="Arial Narrow"/>
              <a:sym typeface="Arial Narrow"/>
            </a:endParaRPr>
          </a:p>
          <a:p>
            <a:pPr marL="457200" lvl="0" indent="-355600" algn="l" rtl="0">
              <a:spcBef>
                <a:spcPts val="2000"/>
              </a:spcBef>
              <a:spcAft>
                <a:spcPts val="0"/>
              </a:spcAft>
              <a:buClr>
                <a:srgbClr val="376873"/>
              </a:buClr>
              <a:buSzPts val="2000"/>
              <a:buFont typeface="Arial Narrow"/>
              <a:buChar char="●"/>
            </a:pPr>
            <a:r>
              <a:rPr lang="en-US" sz="2000">
                <a:solidFill>
                  <a:srgbClr val="376873"/>
                </a:solidFill>
                <a:latin typeface="Arial Narrow"/>
                <a:ea typeface="Arial Narrow"/>
                <a:cs typeface="Arial Narrow"/>
                <a:sym typeface="Arial Narrow"/>
              </a:rPr>
              <a:t>The DCDB could then provide a variety of enhanced services along with the data itself:</a:t>
            </a:r>
            <a:endParaRPr sz="2000">
              <a:solidFill>
                <a:srgbClr val="376873"/>
              </a:solidFill>
              <a:latin typeface="Arial Narrow"/>
              <a:ea typeface="Arial Narrow"/>
              <a:cs typeface="Arial Narrow"/>
              <a:sym typeface="Arial Narrow"/>
            </a:endParaRPr>
          </a:p>
          <a:p>
            <a:pPr marL="914400" lvl="1" indent="-355600" algn="l" rtl="0">
              <a:spcBef>
                <a:spcPts val="0"/>
              </a:spcBef>
              <a:spcAft>
                <a:spcPts val="0"/>
              </a:spcAft>
              <a:buClr>
                <a:srgbClr val="376873"/>
              </a:buClr>
              <a:buSzPts val="2000"/>
              <a:buFont typeface="Arial Narrow"/>
              <a:buChar char="○"/>
            </a:pPr>
            <a:r>
              <a:rPr lang="en-US" sz="2000">
                <a:solidFill>
                  <a:srgbClr val="376873"/>
                </a:solidFill>
                <a:latin typeface="Arial Narrow"/>
                <a:ea typeface="Arial Narrow"/>
                <a:cs typeface="Arial Narrow"/>
                <a:sym typeface="Arial Narrow"/>
              </a:rPr>
              <a:t>The ability for users to generate bathymetric grids of a given area using user-specified resolution</a:t>
            </a:r>
            <a:endParaRPr sz="2000">
              <a:solidFill>
                <a:srgbClr val="376873"/>
              </a:solidFill>
              <a:latin typeface="Arial Narrow"/>
              <a:ea typeface="Arial Narrow"/>
              <a:cs typeface="Arial Narrow"/>
              <a:sym typeface="Arial Narrow"/>
            </a:endParaRPr>
          </a:p>
          <a:p>
            <a:pPr marL="914400" lvl="1" indent="-355600" algn="l" rtl="0">
              <a:spcBef>
                <a:spcPts val="0"/>
              </a:spcBef>
              <a:spcAft>
                <a:spcPts val="0"/>
              </a:spcAft>
              <a:buClr>
                <a:srgbClr val="376873"/>
              </a:buClr>
              <a:buSzPts val="2000"/>
              <a:buFont typeface="Arial Narrow"/>
              <a:buChar char="○"/>
            </a:pPr>
            <a:r>
              <a:rPr lang="en-US" sz="2000">
                <a:solidFill>
                  <a:srgbClr val="376873"/>
                </a:solidFill>
                <a:latin typeface="Arial Narrow"/>
                <a:ea typeface="Arial Narrow"/>
                <a:cs typeface="Arial Narrow"/>
                <a:sym typeface="Arial Narrow"/>
              </a:rPr>
              <a:t>To retrieve data density information</a:t>
            </a:r>
            <a:endParaRPr sz="2000">
              <a:solidFill>
                <a:srgbClr val="376873"/>
              </a:solidFill>
              <a:latin typeface="Arial Narrow"/>
              <a:ea typeface="Arial Narrow"/>
              <a:cs typeface="Arial Narrow"/>
              <a:sym typeface="Arial Narrow"/>
            </a:endParaRPr>
          </a:p>
          <a:p>
            <a:pPr marL="914400" lvl="1" indent="-355600" algn="l" rtl="0">
              <a:spcBef>
                <a:spcPts val="0"/>
              </a:spcBef>
              <a:spcAft>
                <a:spcPts val="0"/>
              </a:spcAft>
              <a:buClr>
                <a:srgbClr val="376873"/>
              </a:buClr>
              <a:buSzPts val="2000"/>
              <a:buFont typeface="Arial Narrow"/>
              <a:buChar char="○"/>
            </a:pPr>
            <a:r>
              <a:rPr lang="en-US" sz="2000">
                <a:solidFill>
                  <a:srgbClr val="376873"/>
                </a:solidFill>
                <a:latin typeface="Arial Narrow"/>
                <a:ea typeface="Arial Narrow"/>
                <a:cs typeface="Arial Narrow"/>
                <a:sym typeface="Arial Narrow"/>
              </a:rPr>
              <a:t>Better support the guiding of future data collection efforts</a:t>
            </a:r>
            <a:endParaRPr sz="2000">
              <a:solidFill>
                <a:srgbClr val="376873"/>
              </a:solidFill>
              <a:latin typeface="Arial Narrow"/>
              <a:ea typeface="Arial Narrow"/>
              <a:cs typeface="Arial Narrow"/>
              <a:sym typeface="Arial Narrow"/>
            </a:endParaRPr>
          </a:p>
          <a:p>
            <a:pPr marL="457200" lvl="0" indent="-355600" algn="l" rtl="0">
              <a:spcBef>
                <a:spcPts val="2000"/>
              </a:spcBef>
              <a:spcAft>
                <a:spcPts val="1000"/>
              </a:spcAft>
              <a:buClr>
                <a:srgbClr val="376873"/>
              </a:buClr>
              <a:buSzPts val="2000"/>
              <a:buFont typeface="Arial Narrow"/>
              <a:buChar char="●"/>
            </a:pPr>
            <a:r>
              <a:rPr lang="en-US" sz="2000">
                <a:solidFill>
                  <a:srgbClr val="376873"/>
                </a:solidFill>
                <a:latin typeface="Arial Narrow"/>
                <a:ea typeface="Arial Narrow"/>
                <a:cs typeface="Arial Narrow"/>
                <a:sym typeface="Arial Narrow"/>
              </a:rPr>
              <a:t>Work with Member States to archive and make publicly available shallow water bathymetry extracted by Member States from ENC Usage Bands 2 and 3 coverage.</a:t>
            </a:r>
            <a:endParaRPr sz="2000">
              <a:solidFill>
                <a:srgbClr val="376873"/>
              </a:solidFill>
              <a:latin typeface="Arial Narrow"/>
              <a:ea typeface="Arial Narrow"/>
              <a:cs typeface="Arial Narrow"/>
              <a:sym typeface="Arial Narrow"/>
            </a:endParaRPr>
          </a:p>
        </p:txBody>
      </p:sp>
      <p:sp>
        <p:nvSpPr>
          <p:cNvPr id="358" name="Google Shape;358;p42"/>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359" name="Google Shape;359;p42"/>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81" name="Google Shape;181;p26"/>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600"/>
              <a:buFont typeface="Arial"/>
              <a:buNone/>
            </a:pPr>
            <a:r>
              <a:rPr lang="en-US">
                <a:latin typeface="Arial Narrow"/>
                <a:ea typeface="Arial Narrow"/>
                <a:cs typeface="Arial Narrow"/>
                <a:sym typeface="Arial Narrow"/>
              </a:rPr>
              <a:t>IHO CL 23/1990 dated 25 June 1990 - IHO DCDB</a:t>
            </a:r>
            <a:endParaRPr>
              <a:latin typeface="Arial Narrow"/>
              <a:ea typeface="Arial Narrow"/>
              <a:cs typeface="Arial Narrow"/>
              <a:sym typeface="Arial Narrow"/>
            </a:endParaRPr>
          </a:p>
        </p:txBody>
      </p:sp>
      <p:sp>
        <p:nvSpPr>
          <p:cNvPr id="182" name="Google Shape;182;p26"/>
          <p:cNvSpPr txBox="1">
            <a:spLocks noGrp="1"/>
          </p:cNvSpPr>
          <p:nvPr>
            <p:ph type="body" idx="1"/>
          </p:nvPr>
        </p:nvSpPr>
        <p:spPr>
          <a:xfrm>
            <a:off x="838200" y="136463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000" dirty="0">
                <a:solidFill>
                  <a:srgbClr val="205867"/>
                </a:solidFill>
                <a:latin typeface="Arial Narrow"/>
                <a:ea typeface="Arial Narrow"/>
                <a:cs typeface="Arial Narrow"/>
                <a:sym typeface="Arial Narrow"/>
              </a:rPr>
              <a:t>IHO CL23/1990 highlighted comments received from the IHO Member States to the modified proposal by the USA for the establishment of an IHO DCDB at the US National Geophysical Data Center (NGDC) of Boulder, Colorado, USA.  </a:t>
            </a:r>
            <a:endParaRPr sz="2000" dirty="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endParaRPr sz="2000" dirty="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r>
              <a:rPr lang="en-US" sz="2000" dirty="0">
                <a:solidFill>
                  <a:srgbClr val="205867"/>
                </a:solidFill>
                <a:latin typeface="Arial Narrow"/>
                <a:ea typeface="Arial Narrow"/>
                <a:cs typeface="Arial Narrow"/>
                <a:sym typeface="Arial Narrow"/>
              </a:rPr>
              <a:t>The modified proposal received overwhelming support and therefore the date of establishment of the IHO DCDB was fixed as 1 June 1990.</a:t>
            </a:r>
            <a:endParaRPr sz="2000" dirty="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endParaRPr sz="2000" dirty="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r>
              <a:rPr lang="en-US" sz="2000" dirty="0">
                <a:solidFill>
                  <a:srgbClr val="205867"/>
                </a:solidFill>
                <a:latin typeface="Arial Narrow"/>
                <a:ea typeface="Arial Narrow"/>
                <a:cs typeface="Arial Narrow"/>
                <a:sym typeface="Arial Narrow"/>
              </a:rPr>
              <a:t>As a result of the NOAA Data Center restructuring and consolidation in 2015, the IHO DCDB is now hosted and maintained by the National Centers for Environmental Information (NCEI), </a:t>
            </a:r>
            <a:r>
              <a:rPr lang="en-US" sz="2000" b="1" i="1" dirty="0">
                <a:solidFill>
                  <a:srgbClr val="205867"/>
                </a:solidFill>
                <a:latin typeface="Arial Narrow"/>
                <a:ea typeface="Arial Narrow"/>
                <a:cs typeface="Arial Narrow"/>
                <a:sym typeface="Arial Narrow"/>
              </a:rPr>
              <a:t>which means that the previous agreement with NOAA is out of date and needs to be revised to reflect the current structure.</a:t>
            </a:r>
            <a:endParaRPr sz="2000" b="1" i="1" dirty="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endParaRPr sz="2000" dirty="0">
              <a:solidFill>
                <a:srgbClr val="205867"/>
              </a:solidFill>
              <a:latin typeface="Arial Narrow"/>
              <a:ea typeface="Arial Narrow"/>
              <a:cs typeface="Arial Narrow"/>
              <a:sym typeface="Arial Narrow"/>
            </a:endParaRPr>
          </a:p>
        </p:txBody>
      </p:sp>
      <p:sp>
        <p:nvSpPr>
          <p:cNvPr id="183" name="Google Shape;183;p26"/>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3"/>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365" name="Google Shape;365;p43"/>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600"/>
              <a:buFont typeface="Arial"/>
              <a:buNone/>
            </a:pPr>
            <a:r>
              <a:rPr lang="en-US">
                <a:latin typeface="Arial Narrow"/>
                <a:ea typeface="Arial Narrow"/>
                <a:cs typeface="Arial Narrow"/>
                <a:sym typeface="Arial Narrow"/>
              </a:rPr>
              <a:t>Conclusions and Recommended Actions</a:t>
            </a:r>
            <a:endParaRPr>
              <a:latin typeface="Arial Narrow"/>
              <a:ea typeface="Arial Narrow"/>
              <a:cs typeface="Arial Narrow"/>
              <a:sym typeface="Arial Narrow"/>
            </a:endParaRPr>
          </a:p>
        </p:txBody>
      </p:sp>
      <p:sp>
        <p:nvSpPr>
          <p:cNvPr id="366" name="Google Shape;366;p43"/>
          <p:cNvSpPr txBox="1">
            <a:spLocks noGrp="1"/>
          </p:cNvSpPr>
          <p:nvPr>
            <p:ph type="body" idx="1"/>
          </p:nvPr>
        </p:nvSpPr>
        <p:spPr>
          <a:xfrm>
            <a:off x="838200" y="12922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200" dirty="0">
                <a:solidFill>
                  <a:srgbClr val="205867"/>
                </a:solidFill>
                <a:latin typeface="Arial Narrow"/>
                <a:ea typeface="Arial Narrow"/>
                <a:cs typeface="Arial Narrow"/>
                <a:sym typeface="Arial Narrow"/>
              </a:rPr>
              <a:t>It has been considered within the Secretariat that the IHO Member States should take more ownership of the IHO DCDB and its development.</a:t>
            </a:r>
            <a:endParaRPr sz="2200" dirty="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endParaRPr sz="2200" dirty="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r>
              <a:rPr lang="en-US" sz="2200" dirty="0">
                <a:solidFill>
                  <a:srgbClr val="205867"/>
                </a:solidFill>
                <a:latin typeface="Arial Narrow"/>
                <a:ea typeface="Arial Narrow"/>
                <a:cs typeface="Arial Narrow"/>
                <a:sym typeface="Arial Narrow"/>
              </a:rPr>
              <a:t>It is therefore proposed to include a reasonable funding contribution in the next 3-year (2021-2023) IHO budget and work </a:t>
            </a:r>
            <a:r>
              <a:rPr lang="en-US" sz="2200" dirty="0" err="1">
                <a:solidFill>
                  <a:srgbClr val="205867"/>
                </a:solidFill>
                <a:latin typeface="Arial Narrow"/>
                <a:ea typeface="Arial Narrow"/>
                <a:cs typeface="Arial Narrow"/>
                <a:sym typeface="Arial Narrow"/>
              </a:rPr>
              <a:t>programme</a:t>
            </a:r>
            <a:r>
              <a:rPr lang="en-US" sz="2200" dirty="0">
                <a:solidFill>
                  <a:srgbClr val="205867"/>
                </a:solidFill>
                <a:latin typeface="Arial Narrow"/>
                <a:ea typeface="Arial Narrow"/>
                <a:cs typeface="Arial Narrow"/>
                <a:sym typeface="Arial Narrow"/>
              </a:rPr>
              <a:t>, subject to approval of Member States.</a:t>
            </a:r>
            <a:endParaRPr sz="2200" dirty="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endParaRPr sz="2200" dirty="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r>
              <a:rPr lang="en-US" sz="2200" dirty="0">
                <a:solidFill>
                  <a:srgbClr val="205867"/>
                </a:solidFill>
                <a:latin typeface="Arial Narrow"/>
                <a:ea typeface="Arial Narrow"/>
                <a:cs typeface="Arial Narrow"/>
                <a:sym typeface="Arial Narrow"/>
              </a:rPr>
              <a:t>In this manner, it is felt IHO Member States will feel more able to contribute ideas to the future development of and the services provided by the IHO DCDB.</a:t>
            </a:r>
            <a:endParaRPr sz="2200" dirty="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endParaRPr sz="2200" dirty="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endParaRPr sz="2200" dirty="0">
              <a:solidFill>
                <a:srgbClr val="205867"/>
              </a:solidFill>
              <a:latin typeface="Arial Narrow"/>
              <a:ea typeface="Arial Narrow"/>
              <a:cs typeface="Arial Narrow"/>
              <a:sym typeface="Arial Narrow"/>
            </a:endParaRPr>
          </a:p>
        </p:txBody>
      </p:sp>
      <p:sp>
        <p:nvSpPr>
          <p:cNvPr id="367" name="Google Shape;367;p43"/>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4"/>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373" name="Google Shape;373;p44"/>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600"/>
              <a:buFont typeface="Arial"/>
              <a:buNone/>
            </a:pPr>
            <a:r>
              <a:rPr lang="en-US">
                <a:latin typeface="Arial Narrow"/>
                <a:ea typeface="Arial Narrow"/>
                <a:cs typeface="Arial Narrow"/>
                <a:sym typeface="Arial Narrow"/>
              </a:rPr>
              <a:t>Conclusions and Recommended Actions cont...</a:t>
            </a:r>
            <a:endParaRPr>
              <a:latin typeface="Arial Narrow"/>
              <a:ea typeface="Arial Narrow"/>
              <a:cs typeface="Arial Narrow"/>
              <a:sym typeface="Arial Narrow"/>
            </a:endParaRPr>
          </a:p>
        </p:txBody>
      </p:sp>
      <p:sp>
        <p:nvSpPr>
          <p:cNvPr id="374" name="Google Shape;374;p44"/>
          <p:cNvSpPr txBox="1">
            <a:spLocks noGrp="1"/>
          </p:cNvSpPr>
          <p:nvPr>
            <p:ph type="body" idx="1"/>
          </p:nvPr>
        </p:nvSpPr>
        <p:spPr>
          <a:xfrm>
            <a:off x="838200" y="12160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200">
                <a:solidFill>
                  <a:srgbClr val="205867"/>
                </a:solidFill>
                <a:latin typeface="Arial Narrow"/>
                <a:ea typeface="Arial Narrow"/>
                <a:cs typeface="Arial Narrow"/>
                <a:sym typeface="Arial Narrow"/>
              </a:rPr>
              <a:t>It is also hoped that the DCDB will be recognized as an IHO Member State resource, in which all IHO Member States will have an interest and stake thus benefiting from the globally contributed bathymetric dataset.</a:t>
            </a:r>
            <a:endParaRPr sz="220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endParaRPr sz="2200">
              <a:solidFill>
                <a:srgbClr val="205867"/>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r>
              <a:rPr lang="en-US" sz="2200">
                <a:solidFill>
                  <a:srgbClr val="205867"/>
                </a:solidFill>
                <a:latin typeface="Arial Narrow"/>
                <a:ea typeface="Arial Narrow"/>
                <a:cs typeface="Arial Narrow"/>
                <a:sym typeface="Arial Narrow"/>
              </a:rPr>
              <a:t>It is highlighted that the DCDB is an IHO Member States owned resource that requires additional data to increase the coverage and move towards a comprehensive global bathymetric dataset.  Therefore IHO Member States and stakeholders are invited to contribute and encourage the provision of bathymetric data regardless of its origin or reason for gathering</a:t>
            </a:r>
            <a:endParaRPr sz="220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endParaRPr sz="2200">
              <a:solidFill>
                <a:srgbClr val="205867"/>
              </a:solidFill>
              <a:latin typeface="Arial Narrow"/>
              <a:ea typeface="Arial Narrow"/>
              <a:cs typeface="Arial Narrow"/>
              <a:sym typeface="Arial Narrow"/>
            </a:endParaRPr>
          </a:p>
        </p:txBody>
      </p:sp>
      <p:sp>
        <p:nvSpPr>
          <p:cNvPr id="375" name="Google Shape;375;p44"/>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5"/>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959"/>
              <a:buFont typeface="Arial"/>
              <a:buNone/>
            </a:pPr>
            <a:r>
              <a:rPr lang="en-US" sz="3959">
                <a:latin typeface="Arial Narrow"/>
                <a:ea typeface="Arial Narrow"/>
                <a:cs typeface="Arial Narrow"/>
                <a:sym typeface="Arial Narrow"/>
              </a:rPr>
              <a:t>Justification and Impacts</a:t>
            </a:r>
            <a:endParaRPr sz="3959" i="0" u="none" strike="noStrike" cap="none">
              <a:solidFill>
                <a:srgbClr val="0E57C4"/>
              </a:solidFill>
              <a:latin typeface="Arial Narrow"/>
              <a:ea typeface="Arial Narrow"/>
              <a:cs typeface="Arial Narrow"/>
              <a:sym typeface="Arial Narrow"/>
            </a:endParaRPr>
          </a:p>
        </p:txBody>
      </p:sp>
      <p:sp>
        <p:nvSpPr>
          <p:cNvPr id="381" name="Google Shape;381;p45"/>
          <p:cNvSpPr txBox="1">
            <a:spLocks noGrp="1"/>
          </p:cNvSpPr>
          <p:nvPr>
            <p:ph type="body" idx="1"/>
          </p:nvPr>
        </p:nvSpPr>
        <p:spPr>
          <a:xfrm>
            <a:off x="838200" y="12160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2400">
                <a:solidFill>
                  <a:srgbClr val="205867"/>
                </a:solidFill>
                <a:latin typeface="Arial Narrow"/>
                <a:ea typeface="Arial Narrow"/>
                <a:cs typeface="Arial Narrow"/>
                <a:sym typeface="Arial Narrow"/>
              </a:rPr>
              <a:t>During this review of the DCDB activities and its future support and service provision, it has been recognised that there is also a need to revise the original (1990) Terms of Reference (ToR) for DCDB.  </a:t>
            </a:r>
            <a:endParaRPr sz="240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endParaRPr sz="2400">
              <a:solidFill>
                <a:srgbClr val="205867"/>
              </a:solidFill>
              <a:latin typeface="Arial Narrow"/>
              <a:ea typeface="Arial Narrow"/>
              <a:cs typeface="Arial Narrow"/>
              <a:sym typeface="Arial Narrow"/>
            </a:endParaRPr>
          </a:p>
          <a:p>
            <a:pPr marL="0" marR="0" lvl="0" indent="0" algn="l" rtl="0">
              <a:lnSpc>
                <a:spcPct val="90000"/>
              </a:lnSpc>
              <a:spcBef>
                <a:spcPts val="1000"/>
              </a:spcBef>
              <a:spcAft>
                <a:spcPts val="0"/>
              </a:spcAft>
              <a:buClr>
                <a:schemeClr val="dk1"/>
              </a:buClr>
              <a:buSzPts val="2800"/>
              <a:buFont typeface="Arial"/>
              <a:buNone/>
            </a:pPr>
            <a:r>
              <a:rPr lang="en-US" sz="2400">
                <a:solidFill>
                  <a:srgbClr val="205867"/>
                </a:solidFill>
                <a:latin typeface="Arial Narrow"/>
                <a:ea typeface="Arial Narrow"/>
                <a:cs typeface="Arial Narrow"/>
                <a:sym typeface="Arial Narrow"/>
              </a:rPr>
              <a:t>It is intended that proposed revised ToR will be submitted to the Member States for approval later this year.</a:t>
            </a:r>
            <a:endParaRPr sz="2400">
              <a:solidFill>
                <a:srgbClr val="205867"/>
              </a:solidFill>
              <a:latin typeface="Arial Narrow"/>
              <a:ea typeface="Arial Narrow"/>
              <a:cs typeface="Arial Narrow"/>
              <a:sym typeface="Arial Narrow"/>
            </a:endParaRPr>
          </a:p>
        </p:txBody>
      </p:sp>
      <p:sp>
        <p:nvSpPr>
          <p:cNvPr id="382" name="Google Shape;382;p45"/>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22</a:t>
            </a:fld>
            <a:endParaRPr sz="1200">
              <a:solidFill>
                <a:srgbClr val="888888"/>
              </a:solidFill>
              <a:latin typeface="Calibri"/>
              <a:ea typeface="Calibri"/>
              <a:cs typeface="Calibri"/>
              <a:sym typeface="Calibri"/>
            </a:endParaRPr>
          </a:p>
        </p:txBody>
      </p:sp>
      <p:sp>
        <p:nvSpPr>
          <p:cNvPr id="383" name="Google Shape;383;p45"/>
          <p:cNvSpPr txBox="1">
            <a:spLocks noGrp="1"/>
          </p:cNvSpPr>
          <p:nvPr>
            <p:ph type="ftr" idx="1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Arial"/>
                <a:ea typeface="Arial"/>
                <a:cs typeface="Arial"/>
                <a:sym typeface="Arial"/>
              </a:rPr>
              <a:t>IRCC1</a:t>
            </a:r>
            <a:r>
              <a:rPr lang="en-US">
                <a:latin typeface="Arial"/>
                <a:ea typeface="Arial"/>
                <a:cs typeface="Arial"/>
                <a:sym typeface="Arial"/>
              </a:rPr>
              <a:t>1</a:t>
            </a:r>
            <a:r>
              <a:rPr lang="en-US" sz="1200" b="0" i="0" u="none" strike="noStrike" cap="none">
                <a:solidFill>
                  <a:srgbClr val="888888"/>
                </a:solidFill>
                <a:latin typeface="Arial"/>
                <a:ea typeface="Arial"/>
                <a:cs typeface="Arial"/>
                <a:sym typeface="Arial"/>
              </a:rPr>
              <a:t> June 201</a:t>
            </a:r>
            <a:r>
              <a:rPr lang="en-US">
                <a:latin typeface="Arial"/>
                <a:ea typeface="Arial"/>
                <a:cs typeface="Arial"/>
                <a:sym typeface="Arial"/>
              </a:rPr>
              <a:t>9</a:t>
            </a:r>
            <a:endParaRPr sz="1200" b="0" i="0" u="none" strike="noStrike" cap="none">
              <a:solidFill>
                <a:srgbClr val="888888"/>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6"/>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959"/>
              <a:buFont typeface="Arial"/>
              <a:buNone/>
            </a:pPr>
            <a:r>
              <a:rPr lang="en-US" sz="3959" i="0" u="none" strike="noStrike" cap="none">
                <a:solidFill>
                  <a:srgbClr val="0E57C4"/>
                </a:solidFill>
                <a:latin typeface="Arial Narrow"/>
                <a:ea typeface="Arial Narrow"/>
                <a:cs typeface="Arial Narrow"/>
                <a:sym typeface="Arial Narrow"/>
              </a:rPr>
              <a:t>Actions requested of IRCC</a:t>
            </a:r>
            <a:endParaRPr sz="3959" i="0" u="none" strike="noStrike" cap="none">
              <a:solidFill>
                <a:srgbClr val="0E57C4"/>
              </a:solidFill>
              <a:latin typeface="Arial Narrow"/>
              <a:ea typeface="Arial Narrow"/>
              <a:cs typeface="Arial Narrow"/>
              <a:sym typeface="Arial Narrow"/>
            </a:endParaRPr>
          </a:p>
        </p:txBody>
      </p:sp>
      <p:sp>
        <p:nvSpPr>
          <p:cNvPr id="389" name="Google Shape;389;p46"/>
          <p:cNvSpPr txBox="1">
            <a:spLocks noGrp="1"/>
          </p:cNvSpPr>
          <p:nvPr>
            <p:ph type="body" idx="1"/>
          </p:nvPr>
        </p:nvSpPr>
        <p:spPr>
          <a:xfrm>
            <a:off x="838200" y="1216025"/>
            <a:ext cx="10515600" cy="4351200"/>
          </a:xfrm>
          <a:prstGeom prst="rect">
            <a:avLst/>
          </a:prstGeom>
          <a:noFill/>
          <a:ln>
            <a:noFill/>
          </a:ln>
        </p:spPr>
        <p:txBody>
          <a:bodyPr spcFirstLastPara="1" wrap="square" lIns="91425" tIns="45700" rIns="91425" bIns="45700" anchor="t" anchorCtr="0">
            <a:noAutofit/>
          </a:bodyPr>
          <a:lstStyle/>
          <a:p>
            <a:pPr marL="514350" marR="0" lvl="0" indent="-529590" algn="l" rtl="0">
              <a:spcBef>
                <a:spcPts val="1000"/>
              </a:spcBef>
              <a:spcAft>
                <a:spcPts val="1200"/>
              </a:spcAft>
              <a:buClr>
                <a:srgbClr val="205867"/>
              </a:buClr>
              <a:buSzPts val="2200"/>
              <a:buFont typeface="Arial Narrow"/>
              <a:buAutoNum type="alphaLcParenR"/>
            </a:pPr>
            <a:r>
              <a:rPr lang="en-US" sz="2200" dirty="0">
                <a:solidFill>
                  <a:srgbClr val="205867"/>
                </a:solidFill>
                <a:latin typeface="Arial Narrow"/>
                <a:ea typeface="Arial Narrow"/>
                <a:cs typeface="Arial Narrow"/>
                <a:sym typeface="Arial Narrow"/>
              </a:rPr>
              <a:t>Encourage Member State and stakeholder bathymetric data contributions to the DCDB, regardless of origin; and</a:t>
            </a:r>
            <a:endParaRPr sz="2200" dirty="0">
              <a:solidFill>
                <a:srgbClr val="205867"/>
              </a:solidFill>
              <a:latin typeface="Arial Narrow"/>
              <a:ea typeface="Arial Narrow"/>
              <a:cs typeface="Arial Narrow"/>
              <a:sym typeface="Arial Narrow"/>
            </a:endParaRPr>
          </a:p>
          <a:p>
            <a:pPr marL="514350" marR="0" lvl="0" indent="-529590" algn="l" rtl="0">
              <a:lnSpc>
                <a:spcPct val="70000"/>
              </a:lnSpc>
              <a:spcBef>
                <a:spcPts val="1000"/>
              </a:spcBef>
              <a:spcAft>
                <a:spcPts val="1200"/>
              </a:spcAft>
              <a:buClr>
                <a:srgbClr val="205867"/>
              </a:buClr>
              <a:buSzPts val="2200"/>
              <a:buFont typeface="Arial Narrow"/>
              <a:buAutoNum type="alphaLcParenR"/>
            </a:pPr>
            <a:r>
              <a:rPr lang="en-US" sz="2200" dirty="0">
                <a:solidFill>
                  <a:srgbClr val="205867"/>
                </a:solidFill>
                <a:latin typeface="Arial Narrow"/>
                <a:ea typeface="Arial Narrow"/>
                <a:cs typeface="Arial Narrow"/>
                <a:sym typeface="Arial Narrow"/>
              </a:rPr>
              <a:t>Review draft CL at Annex </a:t>
            </a:r>
            <a:endParaRPr sz="2200" dirty="0">
              <a:solidFill>
                <a:srgbClr val="205867"/>
              </a:solidFill>
              <a:latin typeface="Arial Narrow"/>
              <a:ea typeface="Arial Narrow"/>
              <a:cs typeface="Arial Narrow"/>
              <a:sym typeface="Arial Narrow"/>
            </a:endParaRPr>
          </a:p>
          <a:p>
            <a:pPr marL="514350" marR="0" lvl="0" indent="-529590" algn="l" rtl="0">
              <a:lnSpc>
                <a:spcPct val="70000"/>
              </a:lnSpc>
              <a:spcBef>
                <a:spcPts val="1000"/>
              </a:spcBef>
              <a:spcAft>
                <a:spcPts val="0"/>
              </a:spcAft>
              <a:buClr>
                <a:srgbClr val="205867"/>
              </a:buClr>
              <a:buSzPts val="2200"/>
              <a:buFont typeface="Arial Narrow"/>
              <a:buAutoNum type="alphaLcParenR"/>
            </a:pPr>
            <a:r>
              <a:rPr lang="en-US" sz="2200" dirty="0">
                <a:solidFill>
                  <a:srgbClr val="205867"/>
                </a:solidFill>
                <a:latin typeface="Arial Narrow"/>
                <a:ea typeface="Arial Narrow"/>
                <a:cs typeface="Arial Narrow"/>
                <a:sym typeface="Arial Narrow"/>
              </a:rPr>
              <a:t>Take any other action it considers appropriate.</a:t>
            </a:r>
            <a:endParaRPr sz="2200" dirty="0">
              <a:solidFill>
                <a:srgbClr val="205867"/>
              </a:solidFill>
              <a:latin typeface="Arial Narrow"/>
              <a:ea typeface="Arial Narrow"/>
              <a:cs typeface="Arial Narrow"/>
              <a:sym typeface="Arial Narrow"/>
            </a:endParaRPr>
          </a:p>
        </p:txBody>
      </p:sp>
      <p:sp>
        <p:nvSpPr>
          <p:cNvPr id="390" name="Google Shape;390;p46"/>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23</a:t>
            </a:fld>
            <a:endParaRPr sz="1200">
              <a:solidFill>
                <a:srgbClr val="888888"/>
              </a:solidFill>
              <a:latin typeface="Calibri"/>
              <a:ea typeface="Calibri"/>
              <a:cs typeface="Calibri"/>
              <a:sym typeface="Calibri"/>
            </a:endParaRPr>
          </a:p>
        </p:txBody>
      </p:sp>
      <p:sp>
        <p:nvSpPr>
          <p:cNvPr id="391" name="Google Shape;391;p46"/>
          <p:cNvSpPr txBox="1">
            <a:spLocks noGrp="1"/>
          </p:cNvSpPr>
          <p:nvPr>
            <p:ph type="ftr" idx="1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Arial"/>
                <a:ea typeface="Arial"/>
                <a:cs typeface="Arial"/>
                <a:sym typeface="Arial"/>
              </a:rPr>
              <a:t>IRCC1</a:t>
            </a:r>
            <a:r>
              <a:rPr lang="en-US">
                <a:latin typeface="Arial"/>
                <a:ea typeface="Arial"/>
                <a:cs typeface="Arial"/>
                <a:sym typeface="Arial"/>
              </a:rPr>
              <a:t>1</a:t>
            </a:r>
            <a:r>
              <a:rPr lang="en-US" sz="1200" b="0" i="0" u="none" strike="noStrike" cap="none">
                <a:solidFill>
                  <a:srgbClr val="888888"/>
                </a:solidFill>
                <a:latin typeface="Arial"/>
                <a:ea typeface="Arial"/>
                <a:cs typeface="Arial"/>
                <a:sym typeface="Arial"/>
              </a:rPr>
              <a:t> June 201</a:t>
            </a:r>
            <a:r>
              <a:rPr lang="en-US">
                <a:latin typeface="Arial"/>
                <a:ea typeface="Arial"/>
                <a:cs typeface="Arial"/>
                <a:sym typeface="Arial"/>
              </a:rPr>
              <a:t>9</a:t>
            </a:r>
            <a:endParaRPr sz="1200" b="0" i="0" u="none" strike="noStrike" cap="none">
              <a:solidFill>
                <a:srgbClr val="888888"/>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20075" y="1058176"/>
            <a:ext cx="5331100" cy="4801250"/>
          </a:xfrm>
          <a:prstGeom prst="rect">
            <a:avLst/>
          </a:prstGeom>
          <a:noFill/>
          <a:ln>
            <a:noFill/>
          </a:ln>
        </p:spPr>
      </p:pic>
      <p:sp>
        <p:nvSpPr>
          <p:cNvPr id="189" name="Google Shape;189;p27"/>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959"/>
              <a:buFont typeface="Arial"/>
              <a:buNone/>
            </a:pPr>
            <a:r>
              <a:rPr lang="en-US">
                <a:latin typeface="Arial Narrow"/>
                <a:ea typeface="Arial Narrow"/>
                <a:cs typeface="Arial Narrow"/>
                <a:sym typeface="Arial Narrow"/>
              </a:rPr>
              <a:t>IHO Data Centre for Digital Bathymetry (DCDB)</a:t>
            </a:r>
            <a:endParaRPr>
              <a:latin typeface="Arial Narrow"/>
              <a:ea typeface="Arial Narrow"/>
              <a:cs typeface="Arial Narrow"/>
              <a:sym typeface="Arial Narrow"/>
            </a:endParaRPr>
          </a:p>
        </p:txBody>
      </p:sp>
      <p:sp>
        <p:nvSpPr>
          <p:cNvPr id="190" name="Google Shape;190;p27"/>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191" name="Google Shape;191;p27"/>
          <p:cNvSpPr txBox="1"/>
          <p:nvPr/>
        </p:nvSpPr>
        <p:spPr>
          <a:xfrm>
            <a:off x="838200" y="1563225"/>
            <a:ext cx="4905300" cy="3637500"/>
          </a:xfrm>
          <a:prstGeom prst="rect">
            <a:avLst/>
          </a:prstGeom>
          <a:noFill/>
          <a:ln>
            <a:noFill/>
          </a:ln>
        </p:spPr>
        <p:txBody>
          <a:bodyPr spcFirstLastPara="1" wrap="square" lIns="91425" tIns="45700" rIns="91425" bIns="45700" anchor="t" anchorCtr="0">
            <a:noAutofit/>
          </a:bodyPr>
          <a:lstStyle/>
          <a:p>
            <a:pPr marL="12700" lvl="1" indent="0" algn="l" rtl="0">
              <a:spcBef>
                <a:spcPts val="0"/>
              </a:spcBef>
              <a:spcAft>
                <a:spcPts val="0"/>
              </a:spcAft>
              <a:buNone/>
            </a:pPr>
            <a:r>
              <a:rPr lang="en-US" sz="2000" dirty="0">
                <a:solidFill>
                  <a:srgbClr val="205867"/>
                </a:solidFill>
                <a:latin typeface="Arial Narrow"/>
                <a:ea typeface="Arial Narrow"/>
                <a:cs typeface="Arial Narrow"/>
                <a:sym typeface="Arial Narrow"/>
              </a:rPr>
              <a:t>The IHO DCDB is the recognized IHO repository for ocean bathymetric data collected by hydrographic, oceanographic and other vessels.</a:t>
            </a:r>
            <a:endParaRPr sz="2000" dirty="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2000" dirty="0">
              <a:solidFill>
                <a:srgbClr val="205867"/>
              </a:solidFill>
              <a:latin typeface="Arial Narrow"/>
              <a:ea typeface="Arial Narrow"/>
              <a:cs typeface="Arial Narrow"/>
              <a:sym typeface="Arial Narrow"/>
            </a:endParaRPr>
          </a:p>
          <a:p>
            <a:pPr marL="12700" lvl="1" indent="0" algn="l" rtl="0">
              <a:spcBef>
                <a:spcPts val="0"/>
              </a:spcBef>
              <a:spcAft>
                <a:spcPts val="0"/>
              </a:spcAft>
              <a:buNone/>
            </a:pPr>
            <a:r>
              <a:rPr lang="en-US" sz="2000" dirty="0">
                <a:solidFill>
                  <a:srgbClr val="205867"/>
                </a:solidFill>
                <a:latin typeface="Arial Narrow"/>
                <a:ea typeface="Arial Narrow"/>
                <a:cs typeface="Arial Narrow"/>
                <a:sym typeface="Arial Narrow"/>
              </a:rPr>
              <a:t>Since 1990, NOAA’s NCEI (formally NGDC) has hosted the DCDB.</a:t>
            </a:r>
            <a:endParaRPr sz="2000" dirty="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2000" dirty="0">
              <a:solidFill>
                <a:srgbClr val="205867"/>
              </a:solidFill>
              <a:latin typeface="Arial Narrow"/>
              <a:ea typeface="Arial Narrow"/>
              <a:cs typeface="Arial Narrow"/>
              <a:sym typeface="Arial Narrow"/>
            </a:endParaRPr>
          </a:p>
          <a:p>
            <a:pPr marL="12700" lvl="1" indent="0" algn="l" rtl="0">
              <a:spcBef>
                <a:spcPts val="0"/>
              </a:spcBef>
              <a:spcAft>
                <a:spcPts val="0"/>
              </a:spcAft>
              <a:buNone/>
            </a:pPr>
            <a:r>
              <a:rPr lang="en-US" sz="2000" dirty="0">
                <a:solidFill>
                  <a:srgbClr val="205867"/>
                </a:solidFill>
                <a:latin typeface="Arial Narrow"/>
                <a:ea typeface="Arial Narrow"/>
                <a:cs typeface="Arial Narrow"/>
                <a:sym typeface="Arial Narrow"/>
              </a:rPr>
              <a:t>The DCDB archives and shares, </a:t>
            </a:r>
            <a:r>
              <a:rPr lang="en-US" sz="2000" b="1" i="1" dirty="0">
                <a:solidFill>
                  <a:srgbClr val="205867"/>
                </a:solidFill>
                <a:latin typeface="Arial Narrow"/>
                <a:ea typeface="Arial Narrow"/>
                <a:cs typeface="Arial Narrow"/>
                <a:sym typeface="Arial Narrow"/>
              </a:rPr>
              <a:t>freely and without restrictions</a:t>
            </a:r>
            <a:r>
              <a:rPr lang="en-US" sz="2000" dirty="0">
                <a:solidFill>
                  <a:srgbClr val="205867"/>
                </a:solidFill>
                <a:latin typeface="Arial Narrow"/>
                <a:ea typeface="Arial Narrow"/>
                <a:cs typeface="Arial Narrow"/>
                <a:sym typeface="Arial Narrow"/>
              </a:rPr>
              <a:t>, depth data contributed by mariners</a:t>
            </a:r>
            <a:endParaRPr sz="2000" dirty="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2000" dirty="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2000" dirty="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2000" dirty="0">
              <a:solidFill>
                <a:srgbClr val="205867"/>
              </a:solidFill>
              <a:latin typeface="Arial Narrow"/>
              <a:ea typeface="Arial Narrow"/>
              <a:cs typeface="Arial Narrow"/>
              <a:sym typeface="Arial Narrow"/>
            </a:endParaRPr>
          </a:p>
          <a:p>
            <a:pPr marL="0" lvl="0" indent="0" algn="l" rtl="0">
              <a:spcBef>
                <a:spcPts val="1200"/>
              </a:spcBef>
              <a:spcAft>
                <a:spcPts val="600"/>
              </a:spcAft>
              <a:buNone/>
            </a:pPr>
            <a:endParaRPr sz="2000" dirty="0">
              <a:latin typeface="Arial Narrow"/>
              <a:ea typeface="Arial Narrow"/>
              <a:cs typeface="Arial Narrow"/>
              <a:sym typeface="Arial Narrow"/>
            </a:endParaRPr>
          </a:p>
        </p:txBody>
      </p:sp>
      <p:sp>
        <p:nvSpPr>
          <p:cNvPr id="192" name="Google Shape;192;p27"/>
          <p:cNvSpPr/>
          <p:nvPr/>
        </p:nvSpPr>
        <p:spPr>
          <a:xfrm>
            <a:off x="5214937" y="2445875"/>
            <a:ext cx="2382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 </a:t>
            </a:r>
            <a:endParaRPr/>
          </a:p>
        </p:txBody>
      </p:sp>
      <p:sp>
        <p:nvSpPr>
          <p:cNvPr id="193" name="Google Shape;193;p27"/>
          <p:cNvSpPr/>
          <p:nvPr/>
        </p:nvSpPr>
        <p:spPr>
          <a:xfrm>
            <a:off x="5214937" y="2445875"/>
            <a:ext cx="2382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 </a:t>
            </a:r>
            <a:endParaRPr/>
          </a:p>
        </p:txBody>
      </p:sp>
      <p:sp>
        <p:nvSpPr>
          <p:cNvPr id="194" name="Google Shape;194;p27"/>
          <p:cNvSpPr txBox="1"/>
          <p:nvPr/>
        </p:nvSpPr>
        <p:spPr>
          <a:xfrm>
            <a:off x="7323663" y="5471925"/>
            <a:ext cx="30000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i="1">
                <a:solidFill>
                  <a:srgbClr val="205867"/>
                </a:solidFill>
                <a:latin typeface="Calibri"/>
                <a:ea typeface="Calibri"/>
                <a:cs typeface="Calibri"/>
                <a:sym typeface="Calibri"/>
              </a:rPr>
              <a:t>www.ngdc.noaa.gov/iho/</a:t>
            </a:r>
            <a:endParaRPr sz="1200" b="1" i="1">
              <a:solidFill>
                <a:srgbClr val="205867"/>
              </a:solidFill>
              <a:latin typeface="Calibri"/>
              <a:ea typeface="Calibri"/>
              <a:cs typeface="Calibri"/>
              <a:sym typeface="Calibri"/>
            </a:endParaRPr>
          </a:p>
        </p:txBody>
      </p:sp>
      <p:sp>
        <p:nvSpPr>
          <p:cNvPr id="195" name="Google Shape;195;p27"/>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959"/>
              <a:buFont typeface="Arial"/>
              <a:buNone/>
            </a:pPr>
            <a:r>
              <a:rPr lang="en-US">
                <a:latin typeface="Arial Narrow"/>
                <a:ea typeface="Arial Narrow"/>
                <a:cs typeface="Arial Narrow"/>
                <a:sym typeface="Arial Narrow"/>
              </a:rPr>
              <a:t>Contributing data to the DCDB</a:t>
            </a:r>
            <a:endParaRPr>
              <a:latin typeface="Arial Narrow"/>
              <a:ea typeface="Arial Narrow"/>
              <a:cs typeface="Arial Narrow"/>
              <a:sym typeface="Arial Narrow"/>
            </a:endParaRPr>
          </a:p>
        </p:txBody>
      </p:sp>
      <p:sp>
        <p:nvSpPr>
          <p:cNvPr id="201" name="Google Shape;201;p28"/>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
        <p:nvSpPr>
          <p:cNvPr id="202" name="Google Shape;202;p28"/>
          <p:cNvSpPr/>
          <p:nvPr/>
        </p:nvSpPr>
        <p:spPr>
          <a:xfrm>
            <a:off x="5214937" y="2445875"/>
            <a:ext cx="2382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 </a:t>
            </a:r>
            <a:endParaRPr/>
          </a:p>
        </p:txBody>
      </p:sp>
      <p:sp>
        <p:nvSpPr>
          <p:cNvPr id="203" name="Google Shape;203;p28"/>
          <p:cNvSpPr/>
          <p:nvPr/>
        </p:nvSpPr>
        <p:spPr>
          <a:xfrm>
            <a:off x="5214937" y="2445875"/>
            <a:ext cx="2382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 </a:t>
            </a:r>
            <a:endParaRPr/>
          </a:p>
        </p:txBody>
      </p:sp>
      <p:sp>
        <p:nvSpPr>
          <p:cNvPr id="204" name="Google Shape;204;p28"/>
          <p:cNvSpPr txBox="1"/>
          <p:nvPr/>
        </p:nvSpPr>
        <p:spPr>
          <a:xfrm>
            <a:off x="685800" y="1295400"/>
            <a:ext cx="5331000" cy="4442100"/>
          </a:xfrm>
          <a:prstGeom prst="rect">
            <a:avLst/>
          </a:prstGeom>
          <a:noFill/>
          <a:ln>
            <a:noFill/>
          </a:ln>
        </p:spPr>
        <p:txBody>
          <a:bodyPr spcFirstLastPara="1" wrap="square" lIns="91425" tIns="45700" rIns="91425" bIns="45700" anchor="t" anchorCtr="0">
            <a:noAutofit/>
          </a:bodyPr>
          <a:lstStyle/>
          <a:p>
            <a:pPr marL="12700" lvl="1" indent="0" algn="l" rtl="0">
              <a:spcBef>
                <a:spcPts val="0"/>
              </a:spcBef>
              <a:spcAft>
                <a:spcPts val="0"/>
              </a:spcAft>
              <a:buNone/>
            </a:pPr>
            <a:r>
              <a:rPr lang="en-US" sz="2000">
                <a:solidFill>
                  <a:srgbClr val="205867"/>
                </a:solidFill>
                <a:latin typeface="Arial Narrow"/>
                <a:ea typeface="Arial Narrow"/>
                <a:cs typeface="Arial Narrow"/>
                <a:sym typeface="Arial Narrow"/>
              </a:rPr>
              <a:t>IHO Member States and other organizations can contribute bathymetric data and metadata:</a:t>
            </a:r>
            <a:endParaRPr sz="200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2000">
              <a:solidFill>
                <a:srgbClr val="205867"/>
              </a:solidFill>
              <a:latin typeface="Arial Narrow"/>
              <a:ea typeface="Arial Narrow"/>
              <a:cs typeface="Arial Narrow"/>
              <a:sym typeface="Arial Narrow"/>
            </a:endParaRPr>
          </a:p>
          <a:p>
            <a:pPr marL="457200" lvl="0" indent="-342900" algn="l" rtl="0">
              <a:spcBef>
                <a:spcPts val="0"/>
              </a:spcBef>
              <a:spcAft>
                <a:spcPts val="0"/>
              </a:spcAft>
              <a:buClr>
                <a:srgbClr val="205867"/>
              </a:buClr>
              <a:buSzPts val="1800"/>
              <a:buFont typeface="Calibri"/>
              <a:buChar char="•"/>
            </a:pPr>
            <a:r>
              <a:rPr lang="en-US" sz="1800" b="1" i="1">
                <a:solidFill>
                  <a:srgbClr val="205867"/>
                </a:solidFill>
                <a:latin typeface="Arial Narrow"/>
                <a:ea typeface="Arial Narrow"/>
                <a:cs typeface="Arial Narrow"/>
                <a:sym typeface="Arial Narrow"/>
              </a:rPr>
              <a:t>Raw sonar data</a:t>
            </a:r>
            <a:r>
              <a:rPr lang="en-US" sz="1800">
                <a:solidFill>
                  <a:srgbClr val="205867"/>
                </a:solidFill>
                <a:latin typeface="Arial Narrow"/>
                <a:ea typeface="Arial Narrow"/>
                <a:cs typeface="Arial Narrow"/>
                <a:sym typeface="Arial Narrow"/>
              </a:rPr>
              <a:t>: all original manufacturer's format</a:t>
            </a:r>
            <a:endParaRPr sz="1800">
              <a:solidFill>
                <a:srgbClr val="205867"/>
              </a:solidFill>
              <a:latin typeface="Arial Narrow"/>
              <a:ea typeface="Arial Narrow"/>
              <a:cs typeface="Arial Narrow"/>
              <a:sym typeface="Arial Narrow"/>
            </a:endParaRPr>
          </a:p>
          <a:p>
            <a:pPr marL="457200" lvl="0" indent="-342900" algn="l" rtl="0">
              <a:spcBef>
                <a:spcPts val="1000"/>
              </a:spcBef>
              <a:spcAft>
                <a:spcPts val="0"/>
              </a:spcAft>
              <a:buClr>
                <a:srgbClr val="205867"/>
              </a:buClr>
              <a:buSzPts val="1800"/>
              <a:buFont typeface="Calibri"/>
              <a:buChar char="•"/>
            </a:pPr>
            <a:r>
              <a:rPr lang="en-US" sz="1800" b="1" i="1">
                <a:solidFill>
                  <a:srgbClr val="205867"/>
                </a:solidFill>
                <a:latin typeface="Arial Narrow"/>
                <a:ea typeface="Arial Narrow"/>
                <a:cs typeface="Arial Narrow"/>
                <a:sym typeface="Arial Narrow"/>
              </a:rPr>
              <a:t>Processed data</a:t>
            </a:r>
            <a:r>
              <a:rPr lang="en-US" sz="1800">
                <a:solidFill>
                  <a:srgbClr val="205867"/>
                </a:solidFill>
                <a:latin typeface="Arial Narrow"/>
                <a:ea typeface="Arial Narrow"/>
                <a:cs typeface="Arial Narrow"/>
                <a:sym typeface="Arial Narrow"/>
              </a:rPr>
              <a:t>: BAG, NetCDF, tiff, xyz, sd, asc, etc.</a:t>
            </a:r>
            <a:endParaRPr sz="1800">
              <a:solidFill>
                <a:srgbClr val="205867"/>
              </a:solidFill>
              <a:latin typeface="Arial Narrow"/>
              <a:ea typeface="Arial Narrow"/>
              <a:cs typeface="Arial Narrow"/>
              <a:sym typeface="Arial Narrow"/>
            </a:endParaRPr>
          </a:p>
          <a:p>
            <a:pPr marL="457200" lvl="0" indent="-342900" algn="l" rtl="0">
              <a:spcBef>
                <a:spcPts val="1000"/>
              </a:spcBef>
              <a:spcAft>
                <a:spcPts val="0"/>
              </a:spcAft>
              <a:buClr>
                <a:srgbClr val="205867"/>
              </a:buClr>
              <a:buSzPts val="1800"/>
              <a:buFont typeface="Calibri"/>
              <a:buChar char="•"/>
            </a:pPr>
            <a:r>
              <a:rPr lang="en-US" sz="1800" b="1" i="1">
                <a:solidFill>
                  <a:srgbClr val="205867"/>
                </a:solidFill>
                <a:latin typeface="Arial Narrow"/>
                <a:ea typeface="Arial Narrow"/>
                <a:cs typeface="Arial Narrow"/>
                <a:sym typeface="Arial Narrow"/>
              </a:rPr>
              <a:t>Metadata</a:t>
            </a:r>
            <a:r>
              <a:rPr lang="en-US" sz="1800">
                <a:solidFill>
                  <a:srgbClr val="205867"/>
                </a:solidFill>
                <a:latin typeface="Arial Narrow"/>
                <a:ea typeface="Arial Narrow"/>
                <a:cs typeface="Arial Narrow"/>
                <a:sym typeface="Arial Narrow"/>
              </a:rPr>
              <a:t>: XML or text</a:t>
            </a:r>
            <a:endParaRPr sz="1800">
              <a:solidFill>
                <a:srgbClr val="205867"/>
              </a:solidFill>
              <a:latin typeface="Arial Narrow"/>
              <a:ea typeface="Arial Narrow"/>
              <a:cs typeface="Arial Narrow"/>
              <a:sym typeface="Arial Narrow"/>
            </a:endParaRPr>
          </a:p>
          <a:p>
            <a:pPr marL="12700" lvl="1" indent="0" algn="l" rtl="0">
              <a:spcBef>
                <a:spcPts val="1000"/>
              </a:spcBef>
              <a:spcAft>
                <a:spcPts val="0"/>
              </a:spcAft>
              <a:buNone/>
            </a:pPr>
            <a:endParaRPr sz="2000">
              <a:solidFill>
                <a:srgbClr val="205867"/>
              </a:solidFill>
              <a:latin typeface="Arial Narrow"/>
              <a:ea typeface="Arial Narrow"/>
              <a:cs typeface="Arial Narrow"/>
              <a:sym typeface="Arial Narrow"/>
            </a:endParaRPr>
          </a:p>
          <a:p>
            <a:pPr marL="12700" lvl="1" indent="0" algn="l" rtl="0">
              <a:spcBef>
                <a:spcPts val="0"/>
              </a:spcBef>
              <a:spcAft>
                <a:spcPts val="0"/>
              </a:spcAft>
              <a:buNone/>
            </a:pPr>
            <a:r>
              <a:rPr lang="en-US" sz="2000">
                <a:solidFill>
                  <a:srgbClr val="205867"/>
                </a:solidFill>
                <a:latin typeface="Arial Narrow"/>
                <a:ea typeface="Arial Narrow"/>
                <a:cs typeface="Arial Narrow"/>
                <a:sym typeface="Arial Narrow"/>
              </a:rPr>
              <a:t>We accept bathymetric data via FTP, e-mail, or mail (hard drive, DVD).</a:t>
            </a:r>
            <a:endParaRPr sz="200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2200">
              <a:solidFill>
                <a:srgbClr val="333333"/>
              </a:solidFill>
              <a:highlight>
                <a:srgbClr val="FEFEFE"/>
              </a:highlight>
              <a:latin typeface="Arial Narrow"/>
              <a:ea typeface="Arial Narrow"/>
              <a:cs typeface="Arial Narrow"/>
              <a:sym typeface="Arial Narrow"/>
            </a:endParaRPr>
          </a:p>
          <a:p>
            <a:pPr marL="914400" lvl="0" indent="0" algn="l" rtl="0">
              <a:spcBef>
                <a:spcPts val="1200"/>
              </a:spcBef>
              <a:spcAft>
                <a:spcPts val="600"/>
              </a:spcAft>
              <a:buNone/>
            </a:pPr>
            <a:endParaRPr sz="1800">
              <a:latin typeface="Arial Narrow"/>
              <a:ea typeface="Arial Narrow"/>
              <a:cs typeface="Arial Narrow"/>
              <a:sym typeface="Arial Narrow"/>
            </a:endParaRPr>
          </a:p>
        </p:txBody>
      </p:sp>
      <p:pic>
        <p:nvPicPr>
          <p:cNvPr id="205" name="Google Shape;205;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20075" y="1058176"/>
            <a:ext cx="5331100" cy="4801250"/>
          </a:xfrm>
          <a:prstGeom prst="rect">
            <a:avLst/>
          </a:prstGeom>
          <a:noFill/>
          <a:ln>
            <a:noFill/>
          </a:ln>
        </p:spPr>
      </p:pic>
      <p:sp>
        <p:nvSpPr>
          <p:cNvPr id="206" name="Google Shape;206;p28"/>
          <p:cNvSpPr txBox="1"/>
          <p:nvPr/>
        </p:nvSpPr>
        <p:spPr>
          <a:xfrm>
            <a:off x="7323663" y="5471925"/>
            <a:ext cx="30000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i="1">
                <a:solidFill>
                  <a:srgbClr val="205867"/>
                </a:solidFill>
                <a:latin typeface="Calibri"/>
                <a:ea typeface="Calibri"/>
                <a:cs typeface="Calibri"/>
                <a:sym typeface="Calibri"/>
              </a:rPr>
              <a:t>www.ngdc.noaa.gov/iho/</a:t>
            </a:r>
            <a:endParaRPr sz="1200" b="1" i="1">
              <a:solidFill>
                <a:srgbClr val="205867"/>
              </a:solidFill>
              <a:latin typeface="Calibri"/>
              <a:ea typeface="Calibri"/>
              <a:cs typeface="Calibri"/>
              <a:sym typeface="Calibri"/>
            </a:endParaRPr>
          </a:p>
        </p:txBody>
      </p:sp>
      <p:sp>
        <p:nvSpPr>
          <p:cNvPr id="207" name="Google Shape;207;p28"/>
          <p:cNvSpPr/>
          <p:nvPr/>
        </p:nvSpPr>
        <p:spPr>
          <a:xfrm>
            <a:off x="9832500" y="2011438"/>
            <a:ext cx="1148400" cy="602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959"/>
              <a:buFont typeface="Arial"/>
              <a:buNone/>
            </a:pPr>
            <a:r>
              <a:rPr lang="en-US">
                <a:latin typeface="Arial Narrow"/>
                <a:ea typeface="Arial Narrow"/>
                <a:cs typeface="Arial Narrow"/>
                <a:sym typeface="Arial Narrow"/>
              </a:rPr>
              <a:t>Accessing data from the DCDB</a:t>
            </a:r>
            <a:endParaRPr>
              <a:latin typeface="Arial Narrow"/>
              <a:ea typeface="Arial Narrow"/>
              <a:cs typeface="Arial Narrow"/>
              <a:sym typeface="Arial Narrow"/>
            </a:endParaRPr>
          </a:p>
        </p:txBody>
      </p:sp>
      <p:sp>
        <p:nvSpPr>
          <p:cNvPr id="214" name="Google Shape;214;p29"/>
          <p:cNvSpPr/>
          <p:nvPr/>
        </p:nvSpPr>
        <p:spPr>
          <a:xfrm>
            <a:off x="5214937" y="2445875"/>
            <a:ext cx="2382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 </a:t>
            </a:r>
            <a:endParaRPr/>
          </a:p>
        </p:txBody>
      </p:sp>
      <p:sp>
        <p:nvSpPr>
          <p:cNvPr id="215" name="Google Shape;215;p29"/>
          <p:cNvSpPr/>
          <p:nvPr/>
        </p:nvSpPr>
        <p:spPr>
          <a:xfrm>
            <a:off x="5214937" y="2445875"/>
            <a:ext cx="238200" cy="36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 </a:t>
            </a:r>
            <a:endParaRPr/>
          </a:p>
        </p:txBody>
      </p:sp>
      <p:sp>
        <p:nvSpPr>
          <p:cNvPr id="216" name="Google Shape;216;p29"/>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pic>
        <p:nvPicPr>
          <p:cNvPr id="217" name="Google Shape;217;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20075" y="1058176"/>
            <a:ext cx="5331100" cy="4801250"/>
          </a:xfrm>
          <a:prstGeom prst="rect">
            <a:avLst/>
          </a:prstGeom>
          <a:noFill/>
          <a:ln>
            <a:noFill/>
          </a:ln>
        </p:spPr>
      </p:pic>
      <p:sp>
        <p:nvSpPr>
          <p:cNvPr id="218" name="Google Shape;218;p29"/>
          <p:cNvSpPr txBox="1"/>
          <p:nvPr/>
        </p:nvSpPr>
        <p:spPr>
          <a:xfrm>
            <a:off x="7323663" y="5471925"/>
            <a:ext cx="30000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i="1">
                <a:solidFill>
                  <a:srgbClr val="205867"/>
                </a:solidFill>
                <a:latin typeface="Calibri"/>
                <a:ea typeface="Calibri"/>
                <a:cs typeface="Calibri"/>
                <a:sym typeface="Calibri"/>
              </a:rPr>
              <a:t>www.ngdc.noaa.gov/iho/</a:t>
            </a:r>
            <a:endParaRPr sz="1200" b="1" i="1">
              <a:solidFill>
                <a:srgbClr val="205867"/>
              </a:solidFill>
              <a:latin typeface="Calibri"/>
              <a:ea typeface="Calibri"/>
              <a:cs typeface="Calibri"/>
              <a:sym typeface="Calibri"/>
            </a:endParaRPr>
          </a:p>
        </p:txBody>
      </p:sp>
      <p:sp>
        <p:nvSpPr>
          <p:cNvPr id="219" name="Google Shape;219;p29"/>
          <p:cNvSpPr/>
          <p:nvPr/>
        </p:nvSpPr>
        <p:spPr>
          <a:xfrm>
            <a:off x="9222900" y="2887738"/>
            <a:ext cx="1148400" cy="602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txBox="1"/>
          <p:nvPr/>
        </p:nvSpPr>
        <p:spPr>
          <a:xfrm>
            <a:off x="838200" y="791300"/>
            <a:ext cx="4886400" cy="1590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a:solidFill>
                <a:srgbClr val="205867"/>
              </a:solidFill>
              <a:latin typeface="Arial Narrow"/>
              <a:ea typeface="Arial Narrow"/>
              <a:cs typeface="Arial Narrow"/>
              <a:sym typeface="Arial Narrow"/>
            </a:endParaRPr>
          </a:p>
          <a:p>
            <a:pPr marL="0" lvl="0" indent="0" algn="l" rtl="0">
              <a:lnSpc>
                <a:spcPct val="115000"/>
              </a:lnSpc>
              <a:spcBef>
                <a:spcPts val="0"/>
              </a:spcBef>
              <a:spcAft>
                <a:spcPts val="0"/>
              </a:spcAft>
              <a:buNone/>
            </a:pPr>
            <a:r>
              <a:rPr lang="en-US" sz="2000">
                <a:solidFill>
                  <a:srgbClr val="205867"/>
                </a:solidFill>
                <a:latin typeface="Arial Narrow"/>
                <a:ea typeface="Arial Narrow"/>
                <a:cs typeface="Arial Narrow"/>
                <a:sym typeface="Arial Narrow"/>
              </a:rPr>
              <a:t>The DCDB utilizes NCEI’s standard web services for promoting data access - both the </a:t>
            </a:r>
            <a:r>
              <a:rPr lang="en-US" sz="2000" b="1" i="1">
                <a:solidFill>
                  <a:srgbClr val="205867"/>
                </a:solidFill>
                <a:latin typeface="Arial Narrow"/>
                <a:ea typeface="Arial Narrow"/>
                <a:cs typeface="Arial Narrow"/>
                <a:sym typeface="Arial Narrow"/>
              </a:rPr>
              <a:t>discovery and delivery of data and metadata.</a:t>
            </a:r>
            <a:endParaRPr sz="2000" b="1" i="1">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1800">
              <a:solidFill>
                <a:srgbClr val="205867"/>
              </a:solidFill>
              <a:latin typeface="Arial Narrow"/>
              <a:ea typeface="Arial Narrow"/>
              <a:cs typeface="Arial Narrow"/>
              <a:sym typeface="Arial Narrow"/>
            </a:endParaRPr>
          </a:p>
          <a:p>
            <a:pPr marL="12700" lvl="1" indent="0" algn="l" rtl="0">
              <a:spcBef>
                <a:spcPts val="0"/>
              </a:spcBef>
              <a:spcAft>
                <a:spcPts val="0"/>
              </a:spcAft>
              <a:buNone/>
            </a:pPr>
            <a:endParaRPr sz="1800">
              <a:solidFill>
                <a:srgbClr val="333333"/>
              </a:solidFill>
              <a:highlight>
                <a:srgbClr val="FEFEFE"/>
              </a:highlight>
              <a:latin typeface="Arial Narrow"/>
              <a:ea typeface="Arial Narrow"/>
              <a:cs typeface="Arial Narrow"/>
              <a:sym typeface="Arial Narrow"/>
            </a:endParaRPr>
          </a:p>
          <a:p>
            <a:pPr marL="914400" lvl="0" indent="0" algn="l" rtl="0">
              <a:spcBef>
                <a:spcPts val="1200"/>
              </a:spcBef>
              <a:spcAft>
                <a:spcPts val="600"/>
              </a:spcAft>
              <a:buNone/>
            </a:pPr>
            <a:endParaRPr sz="1800">
              <a:latin typeface="Arial Narrow"/>
              <a:ea typeface="Arial Narrow"/>
              <a:cs typeface="Arial Narrow"/>
              <a:sym typeface="Arial Narrow"/>
            </a:endParaRPr>
          </a:p>
        </p:txBody>
      </p:sp>
      <p:pic>
        <p:nvPicPr>
          <p:cNvPr id="221" name="Google Shape;221;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6023" y="2514500"/>
            <a:ext cx="6526534" cy="3331400"/>
          </a:xfrm>
          <a:prstGeom prst="rect">
            <a:avLst/>
          </a:prstGeom>
          <a:noFill/>
          <a:ln>
            <a:noFill/>
          </a:ln>
        </p:spPr>
      </p:pic>
      <p:sp>
        <p:nvSpPr>
          <p:cNvPr id="222" name="Google Shape;222;p29"/>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title"/>
          </p:nvPr>
        </p:nvSpPr>
        <p:spPr>
          <a:xfrm>
            <a:off x="838200" y="259414"/>
            <a:ext cx="10515600" cy="54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rial Narrow"/>
                <a:ea typeface="Arial Narrow"/>
                <a:cs typeface="Arial Narrow"/>
                <a:sym typeface="Arial Narrow"/>
              </a:rPr>
              <a:t>IHO Crowdsourced Bathymetry Initiative</a:t>
            </a:r>
            <a:endParaRPr>
              <a:latin typeface="Arial Narrow"/>
              <a:ea typeface="Arial Narrow"/>
              <a:cs typeface="Arial Narrow"/>
              <a:sym typeface="Arial Narrow"/>
            </a:endParaRPr>
          </a:p>
        </p:txBody>
      </p:sp>
      <p:sp>
        <p:nvSpPr>
          <p:cNvPr id="229" name="Google Shape;229;p30"/>
          <p:cNvSpPr txBox="1">
            <a:spLocks noGrp="1"/>
          </p:cNvSpPr>
          <p:nvPr>
            <p:ph type="sldNum" idx="12"/>
          </p:nvPr>
        </p:nvSpPr>
        <p:spPr>
          <a:xfrm>
            <a:off x="8908489" y="5663579"/>
            <a:ext cx="2539800" cy="338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230" name="Google Shape;230;p30" descr="bongos-profile.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81338" y="870550"/>
            <a:ext cx="2722788" cy="1869819"/>
          </a:xfrm>
          <a:prstGeom prst="rect">
            <a:avLst/>
          </a:prstGeom>
          <a:noFill/>
          <a:ln>
            <a:noFill/>
          </a:ln>
        </p:spPr>
      </p:pic>
      <p:pic>
        <p:nvPicPr>
          <p:cNvPr id="231" name="Google Shape;231;p30" descr="image3364.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59566" y="2713222"/>
            <a:ext cx="2214240" cy="1752934"/>
          </a:xfrm>
          <a:prstGeom prst="rect">
            <a:avLst/>
          </a:prstGeom>
          <a:noFill/>
          <a:ln>
            <a:noFill/>
          </a:ln>
        </p:spPr>
      </p:pic>
      <p:pic>
        <p:nvPicPr>
          <p:cNvPr id="232" name="Google Shape;232;p30" descr="thumb-voyagerofthesea.jpg"/>
          <p:cNvPicPr preferRelativeResize="0"/>
          <p:nvPr/>
        </p:nvPicPr>
        <p:blipFill rotWithShape="1">
          <a:blip r:embed="rId5">
            <a:alphaModFix/>
          </a:blip>
          <a:srcRect/>
          <a:stretch/>
        </p:blipFill>
        <p:spPr>
          <a:xfrm>
            <a:off x="6982442" y="4366363"/>
            <a:ext cx="4395869" cy="1681162"/>
          </a:xfrm>
          <a:prstGeom prst="rect">
            <a:avLst/>
          </a:prstGeom>
          <a:noFill/>
          <a:ln>
            <a:noFill/>
          </a:ln>
        </p:spPr>
      </p:pic>
      <p:pic>
        <p:nvPicPr>
          <p:cNvPr id="233" name="Google Shape;233;p30" descr="image.jpg"/>
          <p:cNvPicPr preferRelativeResize="0"/>
          <p:nvPr/>
        </p:nvPicPr>
        <p:blipFill rotWithShape="1">
          <a:blip r:embed="rId6">
            <a:alphaModFix/>
          </a:blip>
          <a:srcRect/>
          <a:stretch/>
        </p:blipFill>
        <p:spPr>
          <a:xfrm>
            <a:off x="9200055" y="870550"/>
            <a:ext cx="2178258" cy="1926481"/>
          </a:xfrm>
          <a:prstGeom prst="rect">
            <a:avLst/>
          </a:prstGeom>
          <a:noFill/>
          <a:ln>
            <a:noFill/>
          </a:ln>
        </p:spPr>
      </p:pic>
      <p:pic>
        <p:nvPicPr>
          <p:cNvPr id="234" name="Google Shape;234;p30" descr="ferretti-groups-yachts-flybridges-450-cannes-high_oggetto_editoriale_h495.jpg"/>
          <p:cNvPicPr preferRelativeResize="0"/>
          <p:nvPr/>
        </p:nvPicPr>
        <p:blipFill rotWithShape="1">
          <a:blip r:embed="rId7">
            <a:alphaModFix/>
          </a:blip>
          <a:srcRect/>
          <a:stretch/>
        </p:blipFill>
        <p:spPr>
          <a:xfrm>
            <a:off x="6979900" y="2686498"/>
            <a:ext cx="2197674" cy="1750919"/>
          </a:xfrm>
          <a:prstGeom prst="rect">
            <a:avLst/>
          </a:prstGeom>
          <a:noFill/>
          <a:ln>
            <a:noFill/>
          </a:ln>
        </p:spPr>
      </p:pic>
      <p:sp>
        <p:nvSpPr>
          <p:cNvPr id="235" name="Google Shape;235;p30"/>
          <p:cNvSpPr txBox="1"/>
          <p:nvPr/>
        </p:nvSpPr>
        <p:spPr>
          <a:xfrm>
            <a:off x="685800" y="2913325"/>
            <a:ext cx="6096000" cy="9114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376873"/>
              </a:buClr>
              <a:buSzPts val="2400"/>
              <a:buFont typeface="Arial Narrow"/>
              <a:buAutoNum type="arabicPeriod" startAt="2"/>
            </a:pPr>
            <a:r>
              <a:rPr lang="en-US" sz="2400" b="1" i="1">
                <a:solidFill>
                  <a:srgbClr val="376873"/>
                </a:solidFill>
                <a:latin typeface="Arial Narrow"/>
                <a:ea typeface="Arial Narrow"/>
                <a:cs typeface="Arial Narrow"/>
                <a:sym typeface="Arial Narrow"/>
              </a:rPr>
              <a:t>Enhance the IHO’s DCDB to accept, archive, and make available to the public CSB data</a:t>
            </a:r>
            <a:r>
              <a:rPr lang="en-US" sz="2400">
                <a:solidFill>
                  <a:srgbClr val="376873"/>
                </a:solidFill>
                <a:latin typeface="Arial Narrow"/>
                <a:ea typeface="Arial Narrow"/>
                <a:cs typeface="Arial Narrow"/>
                <a:sym typeface="Arial Narrow"/>
              </a:rPr>
              <a:t> </a:t>
            </a:r>
            <a:endParaRPr sz="2400">
              <a:solidFill>
                <a:srgbClr val="376873"/>
              </a:solidFill>
              <a:latin typeface="Arial Narrow"/>
              <a:ea typeface="Arial Narrow"/>
              <a:cs typeface="Arial Narrow"/>
              <a:sym typeface="Arial Narrow"/>
            </a:endParaRPr>
          </a:p>
          <a:p>
            <a:pPr marL="0" lvl="0" indent="0" algn="l" rtl="0">
              <a:spcBef>
                <a:spcPts val="0"/>
              </a:spcBef>
              <a:spcAft>
                <a:spcPts val="0"/>
              </a:spcAft>
              <a:buNone/>
            </a:pPr>
            <a:endParaRPr sz="2400">
              <a:solidFill>
                <a:srgbClr val="FFFF00"/>
              </a:solidFill>
              <a:latin typeface="Arial Narrow"/>
              <a:ea typeface="Arial Narrow"/>
              <a:cs typeface="Arial Narrow"/>
              <a:sym typeface="Arial Narrow"/>
            </a:endParaRPr>
          </a:p>
          <a:p>
            <a:pPr marL="0" lvl="0" indent="0" algn="l" rtl="0">
              <a:spcBef>
                <a:spcPts val="600"/>
              </a:spcBef>
              <a:spcAft>
                <a:spcPts val="0"/>
              </a:spcAft>
              <a:buNone/>
            </a:pPr>
            <a:endParaRPr sz="2400">
              <a:solidFill>
                <a:srgbClr val="FFFF00"/>
              </a:solidFill>
              <a:latin typeface="Arial Narrow"/>
              <a:ea typeface="Arial Narrow"/>
              <a:cs typeface="Arial Narrow"/>
              <a:sym typeface="Arial Narrow"/>
            </a:endParaRPr>
          </a:p>
          <a:p>
            <a:pPr marL="0" lvl="0" indent="0" algn="l" rtl="0">
              <a:spcBef>
                <a:spcPts val="600"/>
              </a:spcBef>
              <a:spcAft>
                <a:spcPts val="0"/>
              </a:spcAft>
              <a:buNone/>
            </a:pPr>
            <a:endParaRPr sz="2400">
              <a:solidFill>
                <a:srgbClr val="FFFF00"/>
              </a:solidFill>
              <a:latin typeface="Arial Narrow"/>
              <a:ea typeface="Arial Narrow"/>
              <a:cs typeface="Arial Narrow"/>
              <a:sym typeface="Arial Narrow"/>
            </a:endParaRPr>
          </a:p>
          <a:p>
            <a:pPr marL="0" lvl="0" indent="0" algn="l" rtl="0">
              <a:spcBef>
                <a:spcPts val="600"/>
              </a:spcBef>
              <a:spcAft>
                <a:spcPts val="0"/>
              </a:spcAft>
              <a:buNone/>
            </a:pPr>
            <a:endParaRPr sz="2400">
              <a:solidFill>
                <a:srgbClr val="FFFF00"/>
              </a:solidFill>
              <a:latin typeface="Arial Narrow"/>
              <a:ea typeface="Arial Narrow"/>
              <a:cs typeface="Arial Narrow"/>
              <a:sym typeface="Arial Narrow"/>
            </a:endParaRPr>
          </a:p>
        </p:txBody>
      </p:sp>
      <p:sp>
        <p:nvSpPr>
          <p:cNvPr id="236" name="Google Shape;236;p30"/>
          <p:cNvSpPr txBox="1"/>
          <p:nvPr/>
        </p:nvSpPr>
        <p:spPr>
          <a:xfrm>
            <a:off x="707600" y="1749600"/>
            <a:ext cx="6189300" cy="5601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376873"/>
              </a:buClr>
              <a:buSzPts val="2400"/>
              <a:buFont typeface="Arial Narrow"/>
              <a:buAutoNum type="arabicPeriod"/>
            </a:pPr>
            <a:r>
              <a:rPr lang="en-US" sz="2400">
                <a:solidFill>
                  <a:srgbClr val="376873"/>
                </a:solidFill>
                <a:latin typeface="Arial Narrow"/>
                <a:ea typeface="Arial Narrow"/>
                <a:cs typeface="Arial Narrow"/>
                <a:sym typeface="Arial Narrow"/>
              </a:rPr>
              <a:t>Establishment of the IHO Crowdsourced Bathymetry Working Group</a:t>
            </a:r>
            <a:endParaRPr sz="2400">
              <a:solidFill>
                <a:srgbClr val="FFFF00"/>
              </a:solidFill>
              <a:latin typeface="Arial Narrow"/>
              <a:ea typeface="Arial Narrow"/>
              <a:cs typeface="Arial Narrow"/>
              <a:sym typeface="Arial Narrow"/>
            </a:endParaRPr>
          </a:p>
        </p:txBody>
      </p:sp>
      <p:sp>
        <p:nvSpPr>
          <p:cNvPr id="237" name="Google Shape;237;p30"/>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
        <p:nvSpPr>
          <p:cNvPr id="238" name="Google Shape;238;p30"/>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838200" y="259414"/>
            <a:ext cx="10515600" cy="54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E57C4"/>
              </a:buClr>
              <a:buSzPts val="3959"/>
              <a:buFont typeface="Arial"/>
              <a:buNone/>
            </a:pPr>
            <a:r>
              <a:rPr lang="en-US">
                <a:latin typeface="Arial Narrow"/>
                <a:ea typeface="Arial Narrow"/>
                <a:cs typeface="Arial Narrow"/>
                <a:sym typeface="Arial Narrow"/>
              </a:rPr>
              <a:t>IHO DCDB CSB Enhancements</a:t>
            </a:r>
            <a:endParaRPr>
              <a:latin typeface="Arial Narrow"/>
              <a:ea typeface="Arial Narrow"/>
              <a:cs typeface="Arial Narrow"/>
              <a:sym typeface="Arial Narrow"/>
            </a:endParaRPr>
          </a:p>
        </p:txBody>
      </p:sp>
      <p:sp>
        <p:nvSpPr>
          <p:cNvPr id="244" name="Google Shape;244;p31"/>
          <p:cNvSpPr txBox="1">
            <a:spLocks noGrp="1"/>
          </p:cNvSpPr>
          <p:nvPr>
            <p:ph type="sldNum" idx="12"/>
          </p:nvPr>
        </p:nvSpPr>
        <p:spPr>
          <a:xfrm>
            <a:off x="8986777" y="6276121"/>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pic>
        <p:nvPicPr>
          <p:cNvPr id="245" name="Google Shape;245;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90888" y="4469119"/>
            <a:ext cx="1737900" cy="1481100"/>
          </a:xfrm>
          <a:prstGeom prst="rect">
            <a:avLst/>
          </a:prstGeom>
          <a:noFill/>
          <a:ln>
            <a:noFill/>
          </a:ln>
        </p:spPr>
      </p:pic>
      <p:pic>
        <p:nvPicPr>
          <p:cNvPr id="246" name="Google Shape;246;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70221" y="4717271"/>
            <a:ext cx="752700" cy="852900"/>
          </a:xfrm>
          <a:prstGeom prst="rect">
            <a:avLst/>
          </a:prstGeom>
          <a:noFill/>
          <a:ln>
            <a:noFill/>
          </a:ln>
        </p:spPr>
      </p:pic>
      <p:cxnSp>
        <p:nvCxnSpPr>
          <p:cNvPr id="247" name="Google Shape;247;p31"/>
          <p:cNvCxnSpPr/>
          <p:nvPr/>
        </p:nvCxnSpPr>
        <p:spPr>
          <a:xfrm rot="10800000" flipH="1">
            <a:off x="5700405" y="4930136"/>
            <a:ext cx="1983600" cy="9000"/>
          </a:xfrm>
          <a:prstGeom prst="straightConnector1">
            <a:avLst/>
          </a:prstGeom>
          <a:solidFill>
            <a:srgbClr val="33CCCC"/>
          </a:solidFill>
          <a:ln w="38100" cap="sq" cmpd="sng">
            <a:solidFill>
              <a:srgbClr val="000000"/>
            </a:solidFill>
            <a:prstDash val="solid"/>
            <a:round/>
            <a:headEnd type="none" w="sm" len="sm"/>
            <a:tailEnd type="stealth" w="med" len="med"/>
          </a:ln>
        </p:spPr>
      </p:cxnSp>
      <p:sp>
        <p:nvSpPr>
          <p:cNvPr id="248" name="Google Shape;248;p31"/>
          <p:cNvSpPr txBox="1"/>
          <p:nvPr/>
        </p:nvSpPr>
        <p:spPr>
          <a:xfrm>
            <a:off x="8583523" y="3653788"/>
            <a:ext cx="1041900" cy="85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Font typeface="Arial"/>
              <a:buNone/>
            </a:pPr>
            <a:r>
              <a:rPr lang="en-US" b="1" i="1"/>
              <a:t>Frequent update of viewer</a:t>
            </a:r>
            <a:endParaRPr b="1" i="1"/>
          </a:p>
        </p:txBody>
      </p:sp>
      <p:cxnSp>
        <p:nvCxnSpPr>
          <p:cNvPr id="249" name="Google Shape;249;p31"/>
          <p:cNvCxnSpPr/>
          <p:nvPr/>
        </p:nvCxnSpPr>
        <p:spPr>
          <a:xfrm flipH="1">
            <a:off x="8459500" y="3577850"/>
            <a:ext cx="5100" cy="876900"/>
          </a:xfrm>
          <a:prstGeom prst="straightConnector1">
            <a:avLst/>
          </a:prstGeom>
          <a:solidFill>
            <a:srgbClr val="33CCCC"/>
          </a:solidFill>
          <a:ln w="38100" cap="sq" cmpd="sng">
            <a:solidFill>
              <a:srgbClr val="000000"/>
            </a:solidFill>
            <a:prstDash val="solid"/>
            <a:round/>
            <a:headEnd type="stealth" w="med" len="med"/>
            <a:tailEnd type="none" w="sm" len="sm"/>
          </a:ln>
        </p:spPr>
      </p:cxnSp>
      <p:pic>
        <p:nvPicPr>
          <p:cNvPr id="250" name="Google Shape;250;p31" descr="CSB_EsriOceanForum_2016_Robertson.pptx.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69025" y="1736956"/>
            <a:ext cx="4069800" cy="1574100"/>
          </a:xfrm>
          <a:prstGeom prst="rect">
            <a:avLst/>
          </a:prstGeom>
          <a:noFill/>
          <a:ln>
            <a:noFill/>
          </a:ln>
        </p:spPr>
      </p:pic>
      <p:pic>
        <p:nvPicPr>
          <p:cNvPr id="251" name="Google Shape;251;p31" descr="CSB_EsriOceanForum_2016_Robertson.pptx.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68800" y="3055825"/>
            <a:ext cx="2065800" cy="2460300"/>
          </a:xfrm>
          <a:prstGeom prst="rect">
            <a:avLst/>
          </a:prstGeom>
          <a:noFill/>
          <a:ln>
            <a:noFill/>
          </a:ln>
        </p:spPr>
      </p:pic>
      <p:sp>
        <p:nvSpPr>
          <p:cNvPr id="252" name="Google Shape;252;p31"/>
          <p:cNvSpPr txBox="1"/>
          <p:nvPr/>
        </p:nvSpPr>
        <p:spPr>
          <a:xfrm>
            <a:off x="5780525" y="1056850"/>
            <a:ext cx="4835400"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Font typeface="Arial"/>
              <a:buNone/>
            </a:pPr>
            <a:r>
              <a:rPr lang="en-US" b="1" i="1" u="none" strike="noStrike" cap="none"/>
              <a:t>Data discovery </a:t>
            </a:r>
            <a:r>
              <a:rPr lang="en-US" b="1" i="1"/>
              <a:t>and</a:t>
            </a:r>
            <a:r>
              <a:rPr lang="en-US" b="1" i="1" u="none" strike="noStrike" cap="none"/>
              <a:t> access via </a:t>
            </a:r>
            <a:r>
              <a:rPr lang="en-US" b="1" i="1"/>
              <a:t>our map viewer. </a:t>
            </a:r>
            <a:endParaRPr b="1" i="1"/>
          </a:p>
          <a:p>
            <a:pPr marL="0" marR="0" lvl="0" indent="0" algn="ctr" rtl="0">
              <a:lnSpc>
                <a:spcPct val="100000"/>
              </a:lnSpc>
              <a:spcBef>
                <a:spcPts val="0"/>
              </a:spcBef>
              <a:spcAft>
                <a:spcPts val="0"/>
              </a:spcAft>
              <a:buClr>
                <a:srgbClr val="FFFF00"/>
              </a:buClr>
              <a:buFont typeface="Arial"/>
              <a:buNone/>
            </a:pPr>
            <a:r>
              <a:rPr lang="en-US" b="1" i="1" u="sng"/>
              <a:t>Data delivered as a collection of files.</a:t>
            </a:r>
            <a:endParaRPr b="1" i="1" u="sng"/>
          </a:p>
        </p:txBody>
      </p:sp>
      <p:sp>
        <p:nvSpPr>
          <p:cNvPr id="253" name="Google Shape;253;p31"/>
          <p:cNvSpPr txBox="1"/>
          <p:nvPr/>
        </p:nvSpPr>
        <p:spPr>
          <a:xfrm>
            <a:off x="6053450" y="3772195"/>
            <a:ext cx="1645200" cy="73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Font typeface="Arial"/>
              <a:buNone/>
            </a:pPr>
            <a:r>
              <a:rPr lang="en-US" b="1" i="1"/>
              <a:t>Data and identifying token are submitted to DCDB via HTTP post </a:t>
            </a:r>
            <a:endParaRPr b="1" i="1"/>
          </a:p>
        </p:txBody>
      </p:sp>
      <p:sp>
        <p:nvSpPr>
          <p:cNvPr id="254" name="Google Shape;254;p31"/>
          <p:cNvSpPr txBox="1"/>
          <p:nvPr/>
        </p:nvSpPr>
        <p:spPr>
          <a:xfrm>
            <a:off x="1769861" y="3557912"/>
            <a:ext cx="2103900" cy="54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Font typeface="Arial"/>
              <a:buNone/>
            </a:pPr>
            <a:r>
              <a:rPr lang="en-US" b="1" i="1"/>
              <a:t>CSB</a:t>
            </a:r>
            <a:r>
              <a:rPr lang="en-US" b="1" i="1" u="none" strike="noStrike" cap="none"/>
              <a:t> data log file (</a:t>
            </a:r>
            <a:r>
              <a:rPr lang="en-US" b="1" i="1"/>
              <a:t>with JSON metadata string)</a:t>
            </a:r>
            <a:endParaRPr b="1" i="1" u="none" strike="noStrike" cap="none"/>
          </a:p>
        </p:txBody>
      </p:sp>
      <p:pic>
        <p:nvPicPr>
          <p:cNvPr id="255" name="Google Shape;255;p3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699213" y="1718350"/>
            <a:ext cx="3302834" cy="1783301"/>
          </a:xfrm>
          <a:prstGeom prst="rect">
            <a:avLst/>
          </a:prstGeom>
          <a:noFill/>
          <a:ln>
            <a:noFill/>
          </a:ln>
        </p:spPr>
      </p:pic>
      <p:sp>
        <p:nvSpPr>
          <p:cNvPr id="256" name="Google Shape;256;p31"/>
          <p:cNvSpPr txBox="1"/>
          <p:nvPr/>
        </p:nvSpPr>
        <p:spPr>
          <a:xfrm>
            <a:off x="4038600" y="6276122"/>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200">
                <a:solidFill>
                  <a:srgbClr val="888888"/>
                </a:solidFill>
              </a:rPr>
              <a:t>IRCC11 June 2019</a:t>
            </a:r>
            <a:endParaRPr sz="1200">
              <a:solidFill>
                <a:srgbClr val="88888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p:nvPr/>
        </p:nvSpPr>
        <p:spPr>
          <a:xfrm>
            <a:off x="0" y="0"/>
            <a:ext cx="12192000" cy="604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7018336" y="5194218"/>
            <a:ext cx="901206" cy="449388"/>
          </a:xfrm>
          <a:prstGeom prst="flowChartTerminator">
            <a:avLst/>
          </a:prstGeom>
          <a:solidFill>
            <a:srgbClr val="48A8B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FFFFFF"/>
                </a:solidFill>
                <a:latin typeface="Arial"/>
                <a:ea typeface="Arial"/>
                <a:cs typeface="Arial"/>
                <a:sym typeface="Arial"/>
              </a:rPr>
              <a:t>Google  ESRI</a:t>
            </a:r>
            <a:endParaRPr sz="1300" b="1" i="0" u="none" strike="noStrike" cap="none">
              <a:solidFill>
                <a:srgbClr val="FFFFFF"/>
              </a:solidFill>
              <a:latin typeface="Arial"/>
              <a:ea typeface="Arial"/>
              <a:cs typeface="Arial"/>
              <a:sym typeface="Arial"/>
            </a:endParaRPr>
          </a:p>
        </p:txBody>
      </p:sp>
      <p:sp>
        <p:nvSpPr>
          <p:cNvPr id="263" name="Google Shape;263;p32"/>
          <p:cNvSpPr txBox="1"/>
          <p:nvPr/>
        </p:nvSpPr>
        <p:spPr>
          <a:xfrm>
            <a:off x="3956272" y="153906"/>
            <a:ext cx="1828500" cy="1466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US" b="1" i="0" u="none" strike="noStrike" cap="none">
                <a:solidFill>
                  <a:srgbClr val="48A8B0"/>
                </a:solidFill>
                <a:latin typeface="Arial"/>
                <a:ea typeface="Arial"/>
                <a:cs typeface="Arial"/>
                <a:sym typeface="Arial"/>
              </a:rPr>
              <a:t>Crowdsourced Bathymetry</a:t>
            </a:r>
            <a:endParaRPr b="1" i="0" u="none" strike="noStrike" cap="none">
              <a:solidFill>
                <a:srgbClr val="48A8B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800"/>
              <a:buFont typeface="Arial"/>
              <a:buNone/>
            </a:pPr>
            <a:endParaRPr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264" name="Google Shape;264;p32"/>
          <p:cNvSpPr txBox="1"/>
          <p:nvPr/>
        </p:nvSpPr>
        <p:spPr>
          <a:xfrm>
            <a:off x="9418075" y="267452"/>
            <a:ext cx="2017800" cy="40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b="1">
                <a:solidFill>
                  <a:srgbClr val="E46C0A"/>
                </a:solidFill>
              </a:rPr>
              <a:t>International</a:t>
            </a:r>
            <a:endParaRPr b="1">
              <a:solidFill>
                <a:srgbClr val="E46C0A"/>
              </a:solidFill>
            </a:endParaRPr>
          </a:p>
          <a:p>
            <a:pPr marL="0" lvl="0" indent="0" algn="l" rtl="0">
              <a:spcBef>
                <a:spcPts val="0"/>
              </a:spcBef>
              <a:spcAft>
                <a:spcPts val="0"/>
              </a:spcAft>
              <a:buClr>
                <a:schemeClr val="dk1"/>
              </a:buClr>
              <a:buSzPts val="1100"/>
              <a:buFont typeface="Arial"/>
              <a:buNone/>
            </a:pPr>
            <a:endParaRPr b="1">
              <a:solidFill>
                <a:srgbClr val="E46C0A"/>
              </a:solidFill>
            </a:endParaRPr>
          </a:p>
        </p:txBody>
      </p:sp>
      <p:sp>
        <p:nvSpPr>
          <p:cNvPr id="265" name="Google Shape;265;p32"/>
          <p:cNvSpPr txBox="1"/>
          <p:nvPr/>
        </p:nvSpPr>
        <p:spPr>
          <a:xfrm>
            <a:off x="3383430" y="1484718"/>
            <a:ext cx="1863300" cy="12465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b="1" i="0" u="none" strike="noStrike" cap="none">
                <a:solidFill>
                  <a:srgbClr val="486278"/>
                </a:solidFill>
                <a:latin typeface="Arial"/>
                <a:ea typeface="Arial"/>
                <a:cs typeface="Arial"/>
                <a:sym typeface="Arial"/>
              </a:rPr>
              <a:t>Research &amp; Exploration</a:t>
            </a:r>
            <a:endParaRPr b="1" i="0" u="none" strike="noStrike" cap="none">
              <a:solidFill>
                <a:srgbClr val="486278"/>
              </a:solidFill>
              <a:latin typeface="Arial"/>
              <a:ea typeface="Arial"/>
              <a:cs typeface="Arial"/>
              <a:sym typeface="Arial"/>
            </a:endParaRPr>
          </a:p>
        </p:txBody>
      </p:sp>
      <p:sp>
        <p:nvSpPr>
          <p:cNvPr id="266" name="Google Shape;266;p32"/>
          <p:cNvSpPr txBox="1"/>
          <p:nvPr/>
        </p:nvSpPr>
        <p:spPr>
          <a:xfrm>
            <a:off x="10553599" y="3462876"/>
            <a:ext cx="1568100" cy="59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b="1" i="0" u="none" strike="noStrike" cap="none" dirty="0">
                <a:solidFill>
                  <a:srgbClr val="4292BE"/>
                </a:solidFill>
                <a:latin typeface="Arial"/>
                <a:ea typeface="Arial"/>
                <a:cs typeface="Arial"/>
                <a:sym typeface="Arial"/>
              </a:rPr>
              <a:t>NOAA</a:t>
            </a:r>
            <a:r>
              <a:rPr lang="en-US" b="1" i="0" u="sng" strike="noStrike" cap="none" dirty="0">
                <a:solidFill>
                  <a:srgbClr val="4292BE"/>
                </a:solidFill>
                <a:latin typeface="Arial"/>
                <a:ea typeface="Arial"/>
                <a:cs typeface="Arial"/>
                <a:sym typeface="Arial"/>
              </a:rPr>
              <a:t> </a:t>
            </a:r>
            <a:r>
              <a:rPr lang="en-US" b="1" i="0" u="none" strike="noStrike" cap="none" dirty="0">
                <a:solidFill>
                  <a:srgbClr val="4292BE"/>
                </a:solidFill>
                <a:latin typeface="Arial"/>
                <a:ea typeface="Arial"/>
                <a:cs typeface="Arial"/>
                <a:sym typeface="Arial"/>
              </a:rPr>
              <a:t>Charting &amp; Exploration</a:t>
            </a:r>
            <a:endParaRPr b="1" i="0" u="none" strike="noStrike" cap="none" dirty="0">
              <a:solidFill>
                <a:srgbClr val="4292BE"/>
              </a:solidFill>
              <a:latin typeface="Arial"/>
              <a:ea typeface="Arial"/>
              <a:cs typeface="Arial"/>
              <a:sym typeface="Arial"/>
            </a:endParaRPr>
          </a:p>
        </p:txBody>
      </p:sp>
      <p:sp>
        <p:nvSpPr>
          <p:cNvPr id="267" name="Google Shape;267;p32"/>
          <p:cNvSpPr/>
          <p:nvPr/>
        </p:nvSpPr>
        <p:spPr>
          <a:xfrm>
            <a:off x="4343500" y="4853300"/>
            <a:ext cx="2545506" cy="744876"/>
          </a:xfrm>
          <a:prstGeom prst="flowChartTerminator">
            <a:avLst/>
          </a:prstGeom>
          <a:solidFill>
            <a:srgbClr val="48A8B0"/>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FFFFFF"/>
                </a:solidFill>
                <a:latin typeface="Arial"/>
                <a:ea typeface="Arial"/>
                <a:cs typeface="Arial"/>
                <a:sym typeface="Arial"/>
              </a:rPr>
              <a:t>Public</a:t>
            </a:r>
            <a:endParaRPr sz="13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00"/>
              <a:buFont typeface="Arial"/>
              <a:buNone/>
            </a:pPr>
            <a:r>
              <a:rPr lang="en-US" sz="1100" b="1">
                <a:solidFill>
                  <a:srgbClr val="FFFFFF"/>
                </a:solidFill>
              </a:rPr>
              <a:t>(eg: HO’s, industry, academic/research institutions) </a:t>
            </a:r>
            <a:endParaRPr sz="1100" b="1">
              <a:solidFill>
                <a:srgbClr val="FFFFFF"/>
              </a:solidFill>
            </a:endParaRPr>
          </a:p>
        </p:txBody>
      </p:sp>
      <p:cxnSp>
        <p:nvCxnSpPr>
          <p:cNvPr id="268" name="Google Shape;268;p32"/>
          <p:cNvCxnSpPr/>
          <p:nvPr/>
        </p:nvCxnSpPr>
        <p:spPr>
          <a:xfrm flipH="1">
            <a:off x="6418275" y="3980500"/>
            <a:ext cx="631500" cy="769200"/>
          </a:xfrm>
          <a:prstGeom prst="straightConnector1">
            <a:avLst/>
          </a:prstGeom>
          <a:noFill/>
          <a:ln w="63500" cap="flat" cmpd="sng">
            <a:solidFill>
              <a:srgbClr val="505051"/>
            </a:solidFill>
            <a:prstDash val="solid"/>
            <a:round/>
            <a:headEnd type="none" w="sm" len="sm"/>
            <a:tailEnd type="triangle" w="lg" len="lg"/>
          </a:ln>
          <a:effectLst>
            <a:outerShdw blurRad="50800" dist="38100" dir="2700000" algn="tl" rotWithShape="0">
              <a:srgbClr val="000000">
                <a:alpha val="40000"/>
              </a:srgbClr>
            </a:outerShdw>
          </a:effectLst>
        </p:spPr>
      </p:cxnSp>
      <p:cxnSp>
        <p:nvCxnSpPr>
          <p:cNvPr id="269" name="Google Shape;269;p32"/>
          <p:cNvCxnSpPr/>
          <p:nvPr/>
        </p:nvCxnSpPr>
        <p:spPr>
          <a:xfrm flipH="1">
            <a:off x="7391393" y="4247641"/>
            <a:ext cx="310500" cy="831900"/>
          </a:xfrm>
          <a:prstGeom prst="straightConnector1">
            <a:avLst/>
          </a:prstGeom>
          <a:noFill/>
          <a:ln w="63500" cap="flat" cmpd="sng">
            <a:solidFill>
              <a:srgbClr val="505051"/>
            </a:solidFill>
            <a:prstDash val="solid"/>
            <a:round/>
            <a:headEnd type="none" w="sm" len="sm"/>
            <a:tailEnd type="triangle" w="lg" len="lg"/>
          </a:ln>
          <a:effectLst>
            <a:outerShdw blurRad="50800" dist="38100" dir="2700000" algn="tl" rotWithShape="0">
              <a:srgbClr val="000000">
                <a:alpha val="40000"/>
              </a:srgbClr>
            </a:outerShdw>
          </a:effectLst>
        </p:spPr>
      </p:cxnSp>
      <p:sp>
        <p:nvSpPr>
          <p:cNvPr id="270" name="Google Shape;270;p32"/>
          <p:cNvSpPr/>
          <p:nvPr/>
        </p:nvSpPr>
        <p:spPr>
          <a:xfrm>
            <a:off x="6839537" y="1927076"/>
            <a:ext cx="1987800" cy="1977300"/>
          </a:xfrm>
          <a:prstGeom prst="ellipse">
            <a:avLst/>
          </a:prstGeom>
          <a:solidFill>
            <a:srgbClr val="E4E4E4"/>
          </a:solidFill>
          <a:ln w="76200" cap="flat" cmpd="sng">
            <a:solidFill>
              <a:srgbClr val="FFC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1" name="Google Shape;271;p32"/>
          <p:cNvSpPr txBox="1"/>
          <p:nvPr/>
        </p:nvSpPr>
        <p:spPr>
          <a:xfrm>
            <a:off x="6787911" y="2413556"/>
            <a:ext cx="2017800" cy="37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486278"/>
                </a:solidFill>
                <a:latin typeface="Arial"/>
                <a:ea typeface="Arial"/>
                <a:cs typeface="Arial"/>
                <a:sym typeface="Arial"/>
              </a:rPr>
              <a:t>DCDB</a:t>
            </a:r>
            <a:endParaRPr sz="2000" b="1" i="0" u="none" strike="noStrike" cap="none" dirty="0">
              <a:solidFill>
                <a:srgbClr val="486278"/>
              </a:solidFill>
              <a:latin typeface="Arial"/>
              <a:ea typeface="Arial"/>
              <a:cs typeface="Arial"/>
              <a:sym typeface="Arial"/>
            </a:endParaRPr>
          </a:p>
        </p:txBody>
      </p:sp>
      <p:sp>
        <p:nvSpPr>
          <p:cNvPr id="272" name="Google Shape;272;p32"/>
          <p:cNvSpPr txBox="1"/>
          <p:nvPr/>
        </p:nvSpPr>
        <p:spPr>
          <a:xfrm>
            <a:off x="6840487" y="2824091"/>
            <a:ext cx="1995900" cy="753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Long Term Archiving</a:t>
            </a:r>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Data Discovery</a:t>
            </a:r>
            <a:endParaRPr/>
          </a:p>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Arial"/>
                <a:ea typeface="Arial"/>
                <a:cs typeface="Arial"/>
                <a:sym typeface="Arial"/>
              </a:rPr>
              <a:t>RAW BATHY (+)</a:t>
            </a:r>
            <a:endParaRPr sz="1300" b="0" i="0" u="none" strike="noStrike" cap="none">
              <a:solidFill>
                <a:srgbClr val="000000"/>
              </a:solidFill>
              <a:latin typeface="Arial"/>
              <a:ea typeface="Arial"/>
              <a:cs typeface="Arial"/>
              <a:sym typeface="Arial"/>
            </a:endParaRPr>
          </a:p>
        </p:txBody>
      </p:sp>
      <p:grpSp>
        <p:nvGrpSpPr>
          <p:cNvPr id="273" name="Google Shape;273;p32"/>
          <p:cNvGrpSpPr/>
          <p:nvPr/>
        </p:nvGrpSpPr>
        <p:grpSpPr>
          <a:xfrm>
            <a:off x="4825882" y="2270610"/>
            <a:ext cx="1526700" cy="1526700"/>
            <a:chOff x="1516540" y="3587467"/>
            <a:chExt cx="1526700" cy="1526700"/>
          </a:xfrm>
        </p:grpSpPr>
        <p:sp>
          <p:nvSpPr>
            <p:cNvPr id="274" name="Google Shape;274;p32"/>
            <p:cNvSpPr/>
            <p:nvPr/>
          </p:nvSpPr>
          <p:spPr>
            <a:xfrm>
              <a:off x="1516540" y="3587467"/>
              <a:ext cx="1526700" cy="1526700"/>
            </a:xfrm>
            <a:prstGeom prst="ellipse">
              <a:avLst/>
            </a:prstGeom>
            <a:solidFill>
              <a:srgbClr val="E4E4E4"/>
            </a:solidFill>
            <a:ln w="76200" cap="flat" cmpd="sng">
              <a:solidFill>
                <a:srgbClr val="3D4C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75" name="Google Shape;275;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7562" y="3610432"/>
              <a:ext cx="1454141" cy="1454141"/>
            </a:xfrm>
            <a:prstGeom prst="rect">
              <a:avLst/>
            </a:prstGeom>
            <a:noFill/>
            <a:ln>
              <a:noFill/>
            </a:ln>
          </p:spPr>
        </p:pic>
      </p:grpSp>
      <p:grpSp>
        <p:nvGrpSpPr>
          <p:cNvPr id="276" name="Google Shape;276;p32"/>
          <p:cNvGrpSpPr/>
          <p:nvPr/>
        </p:nvGrpSpPr>
        <p:grpSpPr>
          <a:xfrm>
            <a:off x="7931500" y="186620"/>
            <a:ext cx="1526700" cy="1526700"/>
            <a:chOff x="1901055" y="1716862"/>
            <a:chExt cx="1526700" cy="1526700"/>
          </a:xfrm>
        </p:grpSpPr>
        <p:sp>
          <p:nvSpPr>
            <p:cNvPr id="277" name="Google Shape;277;p32"/>
            <p:cNvSpPr/>
            <p:nvPr/>
          </p:nvSpPr>
          <p:spPr>
            <a:xfrm>
              <a:off x="1901055" y="1716862"/>
              <a:ext cx="1526700" cy="1526700"/>
            </a:xfrm>
            <a:prstGeom prst="ellipse">
              <a:avLst/>
            </a:prstGeom>
            <a:solidFill>
              <a:srgbClr val="E4E4E4"/>
            </a:solidFill>
            <a:ln w="76200" cap="flat" cmpd="sng">
              <a:solidFill>
                <a:srgbClr val="E46C0A"/>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78" name="Google Shape;278;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37384" y="1844846"/>
              <a:ext cx="1270788" cy="1270788"/>
            </a:xfrm>
            <a:prstGeom prst="rect">
              <a:avLst/>
            </a:prstGeom>
            <a:noFill/>
            <a:ln>
              <a:noFill/>
            </a:ln>
          </p:spPr>
        </p:pic>
      </p:grpSp>
      <p:grpSp>
        <p:nvGrpSpPr>
          <p:cNvPr id="279" name="Google Shape;279;p32"/>
          <p:cNvGrpSpPr/>
          <p:nvPr/>
        </p:nvGrpSpPr>
        <p:grpSpPr>
          <a:xfrm>
            <a:off x="5732404" y="247979"/>
            <a:ext cx="1526700" cy="1526700"/>
            <a:chOff x="4652748" y="858136"/>
            <a:chExt cx="1526700" cy="1526700"/>
          </a:xfrm>
        </p:grpSpPr>
        <p:sp>
          <p:nvSpPr>
            <p:cNvPr id="280" name="Google Shape;280;p32"/>
            <p:cNvSpPr/>
            <p:nvPr/>
          </p:nvSpPr>
          <p:spPr>
            <a:xfrm>
              <a:off x="4652748" y="858136"/>
              <a:ext cx="1526700" cy="1526700"/>
            </a:xfrm>
            <a:prstGeom prst="ellipse">
              <a:avLst/>
            </a:prstGeom>
            <a:solidFill>
              <a:srgbClr val="E4E4E4"/>
            </a:solidFill>
            <a:ln w="76200" cap="flat" cmpd="sng">
              <a:solidFill>
                <a:srgbClr val="48A8B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81" name="Google Shape;281;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89012" y="1116822"/>
              <a:ext cx="1291916" cy="1173701"/>
            </a:xfrm>
            <a:prstGeom prst="rect">
              <a:avLst/>
            </a:prstGeom>
            <a:noFill/>
            <a:ln>
              <a:noFill/>
            </a:ln>
          </p:spPr>
        </p:pic>
      </p:grpSp>
      <p:grpSp>
        <p:nvGrpSpPr>
          <p:cNvPr id="282" name="Google Shape;282;p32"/>
          <p:cNvGrpSpPr/>
          <p:nvPr/>
        </p:nvGrpSpPr>
        <p:grpSpPr>
          <a:xfrm>
            <a:off x="8989093" y="3412834"/>
            <a:ext cx="1526700" cy="1526700"/>
            <a:chOff x="5992832" y="2833404"/>
            <a:chExt cx="1526700" cy="1526700"/>
          </a:xfrm>
        </p:grpSpPr>
        <p:sp>
          <p:nvSpPr>
            <p:cNvPr id="283" name="Google Shape;283;p32"/>
            <p:cNvSpPr/>
            <p:nvPr/>
          </p:nvSpPr>
          <p:spPr>
            <a:xfrm>
              <a:off x="5992832" y="2833404"/>
              <a:ext cx="1526700" cy="1526700"/>
            </a:xfrm>
            <a:prstGeom prst="ellipse">
              <a:avLst/>
            </a:prstGeom>
            <a:solidFill>
              <a:srgbClr val="E4E4E4"/>
            </a:solidFill>
            <a:ln w="76200" cap="flat" cmpd="sng">
              <a:solidFill>
                <a:srgbClr val="4292BE"/>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84" name="Google Shape;284;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29139" y="2845002"/>
              <a:ext cx="1454141" cy="1454141"/>
            </a:xfrm>
            <a:prstGeom prst="rect">
              <a:avLst/>
            </a:prstGeom>
            <a:noFill/>
            <a:ln>
              <a:noFill/>
            </a:ln>
          </p:spPr>
        </p:pic>
      </p:grpSp>
      <p:sp>
        <p:nvSpPr>
          <p:cNvPr id="285" name="Google Shape;285;p32"/>
          <p:cNvSpPr/>
          <p:nvPr/>
        </p:nvSpPr>
        <p:spPr>
          <a:xfrm rot="-9088946">
            <a:off x="7886174" y="1583820"/>
            <a:ext cx="295332" cy="286474"/>
          </a:xfrm>
          <a:prstGeom prst="triangle">
            <a:avLst>
              <a:gd name="adj" fmla="val 50000"/>
            </a:avLst>
          </a:prstGeom>
          <a:solidFill>
            <a:srgbClr val="E46C0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6" name="Google Shape;286;p32"/>
          <p:cNvSpPr/>
          <p:nvPr/>
        </p:nvSpPr>
        <p:spPr>
          <a:xfrm rot="8590600">
            <a:off x="6962044" y="1736356"/>
            <a:ext cx="295320" cy="286320"/>
          </a:xfrm>
          <a:prstGeom prst="triangle">
            <a:avLst>
              <a:gd name="adj" fmla="val 47683"/>
            </a:avLst>
          </a:prstGeom>
          <a:solidFill>
            <a:srgbClr val="48A8B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7" name="Google Shape;287;p32"/>
          <p:cNvSpPr/>
          <p:nvPr/>
        </p:nvSpPr>
        <p:spPr>
          <a:xfrm rot="-4010836">
            <a:off x="8650750" y="3562294"/>
            <a:ext cx="295282" cy="286143"/>
          </a:xfrm>
          <a:prstGeom prst="triangle">
            <a:avLst>
              <a:gd name="adj" fmla="val 50000"/>
            </a:avLst>
          </a:prstGeom>
          <a:solidFill>
            <a:srgbClr val="4292BE"/>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8" name="Google Shape;288;p32"/>
          <p:cNvSpPr/>
          <p:nvPr/>
        </p:nvSpPr>
        <p:spPr>
          <a:xfrm rot="4700876">
            <a:off x="6447093" y="2789867"/>
            <a:ext cx="295592" cy="286353"/>
          </a:xfrm>
          <a:prstGeom prst="triangle">
            <a:avLst>
              <a:gd name="adj" fmla="val 50000"/>
            </a:avLst>
          </a:prstGeom>
          <a:solidFill>
            <a:srgbClr val="3D4C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89" name="Google Shape;289;p32"/>
          <p:cNvSpPr/>
          <p:nvPr/>
        </p:nvSpPr>
        <p:spPr>
          <a:xfrm>
            <a:off x="8270170" y="5129858"/>
            <a:ext cx="996600" cy="744900"/>
          </a:xfrm>
          <a:prstGeom prst="roundRect">
            <a:avLst>
              <a:gd name="adj" fmla="val 16667"/>
            </a:avLst>
          </a:prstGeom>
          <a:solidFill>
            <a:srgbClr val="4292BE"/>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dirty="0">
                <a:solidFill>
                  <a:srgbClr val="FFFFFF"/>
                </a:solidFill>
                <a:latin typeface="Arial"/>
                <a:ea typeface="Arial"/>
                <a:cs typeface="Arial"/>
                <a:sym typeface="Arial"/>
              </a:rPr>
              <a:t>GEBCO</a:t>
            </a: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dirty="0">
                <a:solidFill>
                  <a:srgbClr val="FFFFFF"/>
                </a:solidFill>
                <a:latin typeface="Arial"/>
                <a:ea typeface="Arial"/>
                <a:cs typeface="Arial"/>
                <a:sym typeface="Arial"/>
              </a:rPr>
              <a:t>SB2030</a:t>
            </a:r>
            <a:endParaRPr sz="1300" b="1" i="1" u="none" strike="noStrike" cap="none" dirty="0">
              <a:solidFill>
                <a:srgbClr val="FFFFFF"/>
              </a:solidFill>
              <a:latin typeface="Arial"/>
              <a:ea typeface="Arial"/>
              <a:cs typeface="Arial"/>
              <a:sym typeface="Arial"/>
            </a:endParaRPr>
          </a:p>
        </p:txBody>
      </p:sp>
      <p:sp>
        <p:nvSpPr>
          <p:cNvPr id="290" name="Google Shape;290;p32"/>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91" name="Google Shape;291;p32"/>
          <p:cNvSpPr txBox="1"/>
          <p:nvPr/>
        </p:nvSpPr>
        <p:spPr>
          <a:xfrm>
            <a:off x="10789673" y="1791450"/>
            <a:ext cx="1402200" cy="141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b="1">
                <a:solidFill>
                  <a:srgbClr val="B4A7D6"/>
                </a:solidFill>
              </a:rPr>
              <a:t>Industry</a:t>
            </a:r>
            <a:endParaRPr b="1" i="0" u="none" strike="noStrike" cap="none">
              <a:solidFill>
                <a:srgbClr val="B4A7D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b="0" i="0" u="none" strike="noStrike" cap="none">
              <a:solidFill>
                <a:srgbClr val="000000"/>
              </a:solidFill>
              <a:latin typeface="Arial"/>
              <a:ea typeface="Arial"/>
              <a:cs typeface="Arial"/>
              <a:sym typeface="Arial"/>
            </a:endParaRPr>
          </a:p>
        </p:txBody>
      </p:sp>
      <p:sp>
        <p:nvSpPr>
          <p:cNvPr id="292" name="Google Shape;292;p32"/>
          <p:cNvSpPr/>
          <p:nvPr/>
        </p:nvSpPr>
        <p:spPr>
          <a:xfrm>
            <a:off x="9303100" y="1710620"/>
            <a:ext cx="1526700" cy="1526700"/>
          </a:xfrm>
          <a:prstGeom prst="ellipse">
            <a:avLst/>
          </a:prstGeom>
          <a:solidFill>
            <a:srgbClr val="E4E4E4"/>
          </a:solidFill>
          <a:ln w="76200" cap="flat" cmpd="sng">
            <a:solidFill>
              <a:srgbClr val="8E7CC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93" name="Google Shape;293;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39429" y="1838604"/>
            <a:ext cx="1270788" cy="1270788"/>
          </a:xfrm>
          <a:prstGeom prst="rect">
            <a:avLst/>
          </a:prstGeom>
          <a:noFill/>
          <a:ln>
            <a:noFill/>
          </a:ln>
        </p:spPr>
      </p:pic>
      <p:sp>
        <p:nvSpPr>
          <p:cNvPr id="294" name="Google Shape;294;p32"/>
          <p:cNvSpPr/>
          <p:nvPr/>
        </p:nvSpPr>
        <p:spPr>
          <a:xfrm rot="-7190756">
            <a:off x="8919491" y="2648296"/>
            <a:ext cx="295377" cy="286632"/>
          </a:xfrm>
          <a:prstGeom prst="triangle">
            <a:avLst>
              <a:gd name="adj" fmla="val 50000"/>
            </a:avLst>
          </a:prstGeom>
          <a:solidFill>
            <a:srgbClr val="8E7CC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295" name="Google Shape;295;p32"/>
          <p:cNvCxnSpPr/>
          <p:nvPr/>
        </p:nvCxnSpPr>
        <p:spPr>
          <a:xfrm>
            <a:off x="8204525" y="4050575"/>
            <a:ext cx="305700" cy="967500"/>
          </a:xfrm>
          <a:prstGeom prst="straightConnector1">
            <a:avLst/>
          </a:prstGeom>
          <a:noFill/>
          <a:ln w="38100" cap="flat" cmpd="sng">
            <a:solidFill>
              <a:srgbClr val="666666"/>
            </a:solidFill>
            <a:prstDash val="solid"/>
            <a:round/>
            <a:headEnd type="triangle" w="med" len="med"/>
            <a:tailEnd type="triangle" w="med" len="med"/>
          </a:ln>
        </p:spPr>
      </p:cxnSp>
      <p:sp>
        <p:nvSpPr>
          <p:cNvPr id="296" name="Google Shape;296;p32"/>
          <p:cNvSpPr txBox="1">
            <a:spLocks noGrp="1"/>
          </p:cNvSpPr>
          <p:nvPr>
            <p:ph type="body" idx="1"/>
          </p:nvPr>
        </p:nvSpPr>
        <p:spPr>
          <a:xfrm>
            <a:off x="152400" y="1292225"/>
            <a:ext cx="3857700" cy="3590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1800" dirty="0">
                <a:latin typeface="Arial Narrow"/>
                <a:ea typeface="Arial Narrow"/>
                <a:cs typeface="Arial Narrow"/>
                <a:sym typeface="Arial Narrow"/>
              </a:rPr>
              <a:t>Since 1990, the quantity of data archived in the DCDB has grown considerably both in area coverage and size. </a:t>
            </a:r>
            <a:endParaRPr sz="1800" dirty="0">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endParaRPr sz="1800" dirty="0">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r>
              <a:rPr lang="en-US" sz="1800" dirty="0">
                <a:latin typeface="Arial Narrow"/>
                <a:ea typeface="Arial Narrow"/>
                <a:cs typeface="Arial Narrow"/>
                <a:sym typeface="Arial Narrow"/>
              </a:rPr>
              <a:t>Today, the DCDB archives &gt; 30 TB of oceanic soundings acquired by vessels during surveys or while on passage.</a:t>
            </a:r>
            <a:endParaRPr sz="1800" dirty="0">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endParaRPr sz="1800" dirty="0">
              <a:latin typeface="Arial Narrow"/>
              <a:ea typeface="Arial Narrow"/>
              <a:cs typeface="Arial Narrow"/>
              <a:sym typeface="Arial Narrow"/>
            </a:endParaRPr>
          </a:p>
          <a:p>
            <a:pPr marL="0" marR="0" lvl="0" indent="0" algn="l" rtl="0">
              <a:lnSpc>
                <a:spcPct val="90000"/>
              </a:lnSpc>
              <a:spcBef>
                <a:spcPts val="0"/>
              </a:spcBef>
              <a:spcAft>
                <a:spcPts val="0"/>
              </a:spcAft>
              <a:buClr>
                <a:schemeClr val="dk1"/>
              </a:buClr>
              <a:buSzPts val="2800"/>
              <a:buFont typeface="Arial"/>
              <a:buNone/>
            </a:pPr>
            <a:r>
              <a:rPr lang="en-US" sz="1800" dirty="0">
                <a:latin typeface="Arial Narrow"/>
                <a:ea typeface="Arial Narrow"/>
                <a:cs typeface="Arial Narrow"/>
                <a:sym typeface="Arial Narrow"/>
              </a:rPr>
              <a:t>~2800 </a:t>
            </a:r>
            <a:r>
              <a:rPr lang="en-US" sz="1800" dirty="0" err="1">
                <a:latin typeface="Arial Narrow"/>
                <a:ea typeface="Arial Narrow"/>
                <a:cs typeface="Arial Narrow"/>
                <a:sym typeface="Arial Narrow"/>
              </a:rPr>
              <a:t>multibeam</a:t>
            </a:r>
            <a:r>
              <a:rPr lang="en-US" sz="1800" dirty="0">
                <a:latin typeface="Arial Narrow"/>
                <a:ea typeface="Arial Narrow"/>
                <a:cs typeface="Arial Narrow"/>
                <a:sym typeface="Arial Narrow"/>
              </a:rPr>
              <a:t> bathy surveys, ~5500 </a:t>
            </a:r>
            <a:r>
              <a:rPr lang="en-US" sz="1800" dirty="0" err="1">
                <a:latin typeface="Arial Narrow"/>
                <a:ea typeface="Arial Narrow"/>
                <a:cs typeface="Arial Narrow"/>
                <a:sym typeface="Arial Narrow"/>
              </a:rPr>
              <a:t>singlebeam</a:t>
            </a:r>
            <a:r>
              <a:rPr lang="en-US" sz="1800" dirty="0">
                <a:latin typeface="Arial Narrow"/>
                <a:ea typeface="Arial Narrow"/>
                <a:cs typeface="Arial Narrow"/>
                <a:sym typeface="Arial Narrow"/>
              </a:rPr>
              <a:t> bathy surveys, and over 100 unique contributing vessels in support of the IHO CSB initiative.</a:t>
            </a:r>
            <a:endParaRPr sz="2000" dirty="0">
              <a:latin typeface="Arial Narrow"/>
              <a:ea typeface="Arial Narrow"/>
              <a:cs typeface="Arial Narrow"/>
              <a:sym typeface="Arial Narrow"/>
            </a:endParaRPr>
          </a:p>
        </p:txBody>
      </p:sp>
      <p:sp>
        <p:nvSpPr>
          <p:cNvPr id="297" name="Google Shape;297;p32"/>
          <p:cNvSpPr txBox="1">
            <a:spLocks noGrp="1"/>
          </p:cNvSpPr>
          <p:nvPr>
            <p:ph type="body" idx="1"/>
          </p:nvPr>
        </p:nvSpPr>
        <p:spPr>
          <a:xfrm>
            <a:off x="0" y="5986525"/>
            <a:ext cx="12192000" cy="744900"/>
          </a:xfrm>
          <a:prstGeom prst="rect">
            <a:avLst/>
          </a:prstGeom>
          <a:solidFill>
            <a:srgbClr val="CFE2F3"/>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1800">
                <a:latin typeface="Arial Narrow"/>
                <a:ea typeface="Arial Narrow"/>
                <a:cs typeface="Arial Narrow"/>
                <a:sym typeface="Arial Narrow"/>
              </a:rPr>
              <a:t>DCDB data holdings are routinely used for the production of improved and more comprehensive bathymetric maps and grids, particularly in support of the GEBCO Ocean Mapping Programme and the Nippon Foundation-GEBCO Seabed 2030 project.</a:t>
            </a:r>
            <a:endParaRPr sz="1800">
              <a:latin typeface="Arial Narrow"/>
              <a:ea typeface="Arial Narrow"/>
              <a:cs typeface="Arial Narrow"/>
              <a:sym typeface="Arial Narrow"/>
            </a:endParaRPr>
          </a:p>
          <a:p>
            <a:pPr marL="0" marR="0" lvl="0" indent="0" algn="ctr" rtl="0">
              <a:lnSpc>
                <a:spcPct val="90000"/>
              </a:lnSpc>
              <a:spcBef>
                <a:spcPts val="1000"/>
              </a:spcBef>
              <a:spcAft>
                <a:spcPts val="0"/>
              </a:spcAft>
              <a:buClr>
                <a:schemeClr val="dk1"/>
              </a:buClr>
              <a:buSzPts val="2800"/>
              <a:buFont typeface="Arial"/>
              <a:buNone/>
            </a:pPr>
            <a:endParaRPr sz="2000">
              <a:latin typeface="Arial Narrow"/>
              <a:ea typeface="Arial Narrow"/>
              <a:cs typeface="Arial Narrow"/>
              <a:sym typeface="Arial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3"/>
          <p:cNvSpPr txBox="1">
            <a:spLocks noGrp="1"/>
          </p:cNvSpPr>
          <p:nvPr>
            <p:ph type="sldNum" idx="12"/>
          </p:nvPr>
        </p:nvSpPr>
        <p:spPr>
          <a:xfrm>
            <a:off x="8986777" y="6276121"/>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pic>
        <p:nvPicPr>
          <p:cNvPr id="303" name="Google Shape;303;p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575" y="0"/>
            <a:ext cx="12106171" cy="68580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1019</Words>
  <Application>Microsoft Office PowerPoint</Application>
  <PresentationFormat>Widescreen</PresentationFormat>
  <Paragraphs>132</Paragraphs>
  <Slides>23</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Arial Narrow</vt:lpstr>
      <vt:lpstr>Calibri</vt:lpstr>
      <vt:lpstr>Office Theme</vt:lpstr>
      <vt:lpstr>Office Theme</vt:lpstr>
      <vt:lpstr>Report of the IHO Data Centre for Digital Bathymetry to IRCC11 </vt:lpstr>
      <vt:lpstr>IHO CL 23/1990 dated 25 June 1990 - IHO DCDB</vt:lpstr>
      <vt:lpstr>IHO Data Centre for Digital Bathymetry (DCDB)</vt:lpstr>
      <vt:lpstr>Contributing data to the DCDB</vt:lpstr>
      <vt:lpstr>Accessing data from the DCDB</vt:lpstr>
      <vt:lpstr>IHO Crowdsourced Bathymetry Initiative</vt:lpstr>
      <vt:lpstr>IHO DCDB CSB Enhancements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&amp; Vision</vt:lpstr>
      <vt:lpstr>Conclusions and Recommended Actions</vt:lpstr>
      <vt:lpstr>Conclusions and Recommended Actions cont...</vt:lpstr>
      <vt:lpstr>Justification and Impacts</vt:lpstr>
      <vt:lpstr>Actions requested of IRCC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of the IHO Data Centre for Digital Bathymetry to IRCC11 </dc:title>
  <cp:lastModifiedBy>Alberto Costa Neves</cp:lastModifiedBy>
  <cp:revision>6</cp:revision>
  <dcterms:modified xsi:type="dcterms:W3CDTF">2020-04-24T15:06:59Z</dcterms:modified>
</cp:coreProperties>
</file>