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62" r:id="rId5"/>
    <p:sldId id="260" r:id="rId6"/>
    <p:sldId id="261" r:id="rId7"/>
    <p:sldId id="259" r:id="rId8"/>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11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104284" y="2514601"/>
            <a:ext cx="715048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104284" y="4777381"/>
            <a:ext cx="715048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4362" y="4321159"/>
            <a:ext cx="1511762"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58612" y="4529542"/>
            <a:ext cx="633726" cy="365125"/>
          </a:xfrm>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402089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104284" y="609600"/>
            <a:ext cx="7141317"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1386898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2617303" y="3505200"/>
            <a:ext cx="612504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fld id="{FEE6C1EF-66D0-462A-A720-DA65C360AEE0}" type="slidenum">
              <a:rPr kumimoji="1" lang="ja-JP" altLang="en-US" smtClean="0"/>
              <a:t>‹#›</a:t>
            </a:fld>
            <a:endParaRPr kumimoji="1" lang="ja-JP" altLang="en-US"/>
          </a:p>
        </p:txBody>
      </p:sp>
      <p:sp>
        <p:nvSpPr>
          <p:cNvPr id="14" name="TextBox 13"/>
          <p:cNvSpPr txBox="1"/>
          <p:nvPr/>
        </p:nvSpPr>
        <p:spPr>
          <a:xfrm>
            <a:off x="1959010" y="648005"/>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850328" y="290530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9152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104284" y="2438402"/>
            <a:ext cx="7141317"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104284" y="5181600"/>
            <a:ext cx="7141317"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4207661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104283" y="4343400"/>
            <a:ext cx="72456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104283" y="5181600"/>
            <a:ext cx="72456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FEE6C1EF-66D0-462A-A720-DA65C360AEE0}" type="slidenum">
              <a:rPr kumimoji="1" lang="ja-JP" altLang="en-US" smtClean="0"/>
              <a:t>‹#›</a:t>
            </a:fld>
            <a:endParaRPr kumimoji="1" lang="ja-JP" altLang="en-US"/>
          </a:p>
        </p:txBody>
      </p:sp>
      <p:sp>
        <p:nvSpPr>
          <p:cNvPr id="11" name="TextBox 10"/>
          <p:cNvSpPr txBox="1"/>
          <p:nvPr/>
        </p:nvSpPr>
        <p:spPr>
          <a:xfrm>
            <a:off x="1959010" y="648005"/>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850328" y="290530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1927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104284" y="627407"/>
            <a:ext cx="7141316"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104284" y="4343400"/>
            <a:ext cx="7141317"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104284" y="5181600"/>
            <a:ext cx="7141317"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754035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1952024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1746" y="627407"/>
            <a:ext cx="1794143"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104284" y="627407"/>
            <a:ext cx="5109377"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127641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107302" y="624110"/>
            <a:ext cx="7138299"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104284" y="2133600"/>
            <a:ext cx="7141317"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323685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104284" y="2074562"/>
            <a:ext cx="7141317"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04284" y="3581400"/>
            <a:ext cx="7141317"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3121528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104285" y="2136707"/>
            <a:ext cx="3463992"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782083" y="2136707"/>
            <a:ext cx="3463517"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53830" y="787784"/>
            <a:ext cx="633726" cy="365125"/>
          </a:xfrm>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256584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454131" y="2226626"/>
            <a:ext cx="311414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104283" y="2802889"/>
            <a:ext cx="3463993"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27501" y="2223398"/>
            <a:ext cx="31126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778191" y="2799661"/>
            <a:ext cx="3461987"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53830" y="787784"/>
            <a:ext cx="633726" cy="365125"/>
          </a:xfrm>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2188074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2107300" y="624110"/>
            <a:ext cx="7138300" cy="128089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250651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4284035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104283" y="446088"/>
            <a:ext cx="2848716"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38785" y="446090"/>
            <a:ext cx="4106815"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104283" y="1598613"/>
            <a:ext cx="2848716"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966537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104284" y="4800600"/>
            <a:ext cx="714131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104284" y="634965"/>
            <a:ext cx="7141317"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2104284" y="5367338"/>
            <a:ext cx="714131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5ED513-125D-42AB-AFC8-609D0E0DD99F}" type="datetimeFigureOut">
              <a:rPr kumimoji="1" lang="ja-JP" altLang="en-US" smtClean="0"/>
              <a:t>2019/6/4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277347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1463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2123" y="749"/>
            <a:ext cx="2114961"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9812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107300" y="624110"/>
            <a:ext cx="7138300"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104284" y="2133600"/>
            <a:ext cx="7141317"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420100" y="6135090"/>
            <a:ext cx="830245"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A5ED513-125D-42AB-AFC8-609D0E0DD99F}" type="datetimeFigureOut">
              <a:rPr kumimoji="1" lang="ja-JP" altLang="en-US" smtClean="0"/>
              <a:t>2019/6/4</a:t>
            </a:fld>
            <a:endParaRPr kumimoji="1" lang="ja-JP" altLang="en-US"/>
          </a:p>
        </p:txBody>
      </p:sp>
      <p:sp>
        <p:nvSpPr>
          <p:cNvPr id="5" name="Footer Placeholder 4"/>
          <p:cNvSpPr>
            <a:spLocks noGrp="1"/>
          </p:cNvSpPr>
          <p:nvPr>
            <p:ph type="ftr" sz="quarter" idx="3"/>
          </p:nvPr>
        </p:nvSpPr>
        <p:spPr>
          <a:xfrm>
            <a:off x="2104283" y="6135810"/>
            <a:ext cx="619286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53830" y="787784"/>
            <a:ext cx="633726" cy="365125"/>
          </a:xfrm>
          <a:prstGeom prst="rect">
            <a:avLst/>
          </a:prstGeom>
        </p:spPr>
        <p:txBody>
          <a:bodyPr vert="horz" lIns="91440" tIns="45720" rIns="91440" bIns="45720" rtlCol="0" anchor="ctr"/>
          <a:lstStyle>
            <a:lvl1pPr algn="r">
              <a:defRPr sz="2000">
                <a:solidFill>
                  <a:srgbClr val="FEFFFF"/>
                </a:solidFill>
              </a:defRPr>
            </a:lvl1pPr>
          </a:lstStyle>
          <a:p>
            <a:fld id="{FEE6C1EF-66D0-462A-A720-DA65C360AEE0}" type="slidenum">
              <a:rPr kumimoji="1" lang="ja-JP" altLang="en-US" smtClean="0"/>
              <a:t>‹#›</a:t>
            </a:fld>
            <a:endParaRPr kumimoji="1" lang="ja-JP" altLang="en-US"/>
          </a:p>
        </p:txBody>
      </p:sp>
    </p:spTree>
    <p:extLst>
      <p:ext uri="{BB962C8B-B14F-4D97-AF65-F5344CB8AC3E}">
        <p14:creationId xmlns:p14="http://schemas.microsoft.com/office/powerpoint/2010/main" val="149675955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kumimoji="1" sz="3600" kern="1200">
          <a:solidFill>
            <a:schemeClr val="accent2">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83463" y="800101"/>
            <a:ext cx="7681973" cy="3691532"/>
          </a:xfrm>
        </p:spPr>
        <p:txBody>
          <a:bodyPr>
            <a:noAutofit/>
          </a:bodyPr>
          <a:lstStyle/>
          <a:p>
            <a:pPr algn="ctr"/>
            <a: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t>Amendment of the IHO Resolution </a:t>
            </a:r>
            <a:r>
              <a:rPr lang="en-US" altLang="ja-JP" sz="4000" dirty="0" smtClean="0">
                <a:latin typeface="Arial Unicode MS" panose="020B0604020202020204" pitchFamily="50" charset="-128"/>
                <a:ea typeface="Arial Unicode MS" panose="020B0604020202020204" pitchFamily="50" charset="-128"/>
                <a:cs typeface="Arial Unicode MS" panose="020B0604020202020204" pitchFamily="50" charset="-128"/>
              </a:rPr>
              <a:t>1/2005 as amended </a:t>
            </a:r>
            <a: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t>"IHO Response to Disasters".</a:t>
            </a:r>
            <a:b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2800" dirty="0">
                <a:latin typeface="Arial Unicode MS" panose="020B0604020202020204" pitchFamily="50" charset="-128"/>
                <a:ea typeface="Arial Unicode MS" panose="020B0604020202020204" pitchFamily="50" charset="-128"/>
                <a:cs typeface="Arial Unicode MS" panose="020B0604020202020204" pitchFamily="50" charset="-128"/>
              </a:rPr>
              <a:t>by Japan</a:t>
            </a:r>
            <a:endParaRPr kumimoji="1" lang="ja-JP" altLang="en-US" sz="28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 name="サブタイトル 2"/>
          <p:cNvSpPr>
            <a:spLocks noGrp="1"/>
          </p:cNvSpPr>
          <p:nvPr>
            <p:ph type="subTitle" idx="1"/>
          </p:nvPr>
        </p:nvSpPr>
        <p:spPr>
          <a:xfrm>
            <a:off x="685800" y="4798318"/>
            <a:ext cx="8877300" cy="1697732"/>
          </a:xfrm>
        </p:spPr>
        <p:txBody>
          <a:bodyPr>
            <a:noAutofit/>
          </a:bodyPr>
          <a:lstStyle/>
          <a:p>
            <a:pPr algn="r"/>
            <a:r>
              <a:rPr lang="en-US" altLang="ja-JP" sz="2800" dirty="0">
                <a:latin typeface="Arial Unicode MS" panose="020B0604020202020204" pitchFamily="50" charset="-128"/>
                <a:ea typeface="Arial Unicode MS" panose="020B0604020202020204" pitchFamily="50" charset="-128"/>
                <a:cs typeface="Arial Unicode MS" panose="020B0604020202020204" pitchFamily="50" charset="-128"/>
              </a:rPr>
              <a:t>IRCC11</a:t>
            </a:r>
          </a:p>
          <a:p>
            <a:pPr algn="r"/>
            <a:r>
              <a:rPr kumimoji="1" lang="en-US" altLang="ja-JP" sz="2800" dirty="0">
                <a:latin typeface="Arial Unicode MS" panose="020B0604020202020204" pitchFamily="50" charset="-128"/>
                <a:ea typeface="Arial Unicode MS" panose="020B0604020202020204" pitchFamily="50" charset="-128"/>
                <a:cs typeface="Arial Unicode MS" panose="020B0604020202020204" pitchFamily="50" charset="-128"/>
              </a:rPr>
              <a:t>Genoa, Italy</a:t>
            </a:r>
          </a:p>
          <a:p>
            <a:pPr algn="r"/>
            <a:r>
              <a:rPr lang="en-US" altLang="ja-JP" sz="2800" dirty="0">
                <a:latin typeface="Arial Unicode MS" panose="020B0604020202020204" pitchFamily="50" charset="-128"/>
                <a:ea typeface="Arial Unicode MS" panose="020B0604020202020204" pitchFamily="50" charset="-128"/>
                <a:cs typeface="Arial Unicode MS" panose="020B0604020202020204" pitchFamily="50" charset="-128"/>
              </a:rPr>
              <a:t>3-5 June 2019</a:t>
            </a:r>
            <a:endParaRPr kumimoji="1" lang="ja-JP" altLang="en-US" sz="28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正方形/長方形 3"/>
          <p:cNvSpPr/>
          <p:nvPr/>
        </p:nvSpPr>
        <p:spPr>
          <a:xfrm>
            <a:off x="7884435" y="277427"/>
            <a:ext cx="1678665" cy="400110"/>
          </a:xfrm>
          <a:prstGeom prst="rect">
            <a:avLst/>
          </a:prstGeom>
          <a:ln>
            <a:solidFill>
              <a:schemeClr val="tx1"/>
            </a:solidFill>
          </a:ln>
        </p:spPr>
        <p:txBody>
          <a:bodyPr wrap="none">
            <a:spAutoFit/>
          </a:bodyPr>
          <a:lstStyle/>
          <a:p>
            <a:r>
              <a:rPr lang="ja-JP" altLang="en-US" sz="2000" dirty="0">
                <a:latin typeface="Arial Unicode MS" panose="020B0604020202020204" pitchFamily="50" charset="-128"/>
                <a:ea typeface="Arial Unicode MS" panose="020B0604020202020204" pitchFamily="50" charset="-128"/>
                <a:cs typeface="Arial Unicode MS" panose="020B0604020202020204" pitchFamily="50" charset="-128"/>
              </a:rPr>
              <a:t>IRCC11-08C</a:t>
            </a:r>
          </a:p>
        </p:txBody>
      </p:sp>
    </p:spTree>
    <p:extLst>
      <p:ext uri="{BB962C8B-B14F-4D97-AF65-F5344CB8AC3E}">
        <p14:creationId xmlns:p14="http://schemas.microsoft.com/office/powerpoint/2010/main" val="3254293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54159" y="624110"/>
            <a:ext cx="7138299" cy="1280890"/>
          </a:xfrm>
        </p:spPr>
        <p:txBody>
          <a:bodyPr/>
          <a:lstStyle/>
          <a:p>
            <a:r>
              <a:rPr kumimoji="1"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1. Background</a:t>
            </a:r>
            <a:endParaRPr kumimoji="1"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 name="コンテンツ プレースホルダー 2"/>
          <p:cNvSpPr>
            <a:spLocks noGrp="1"/>
          </p:cNvSpPr>
          <p:nvPr>
            <p:ph idx="1"/>
          </p:nvPr>
        </p:nvSpPr>
        <p:spPr>
          <a:xfrm>
            <a:off x="1454160" y="1264555"/>
            <a:ext cx="8125270" cy="5268686"/>
          </a:xfrm>
        </p:spPr>
        <p:txBody>
          <a:bodyPr>
            <a:noAutofit/>
          </a:bodyPr>
          <a:lstStyle/>
          <a:p>
            <a:r>
              <a:rPr lang="en-US" altLang="ja-JP" sz="2400"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Action IRCC9/31 </a:t>
            </a: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tasked East Asia Hydrographic Commission (EAHC) Chair, which was Malaysia at that time, to liaise with Japan and coordinate with the SWPHC Chair, which is Australia, to review the IHO Resolution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1/2005 as amended </a:t>
            </a: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"IHO Response to Disasters“ *.</a:t>
            </a:r>
          </a:p>
          <a:p>
            <a:r>
              <a:rPr lang="en-US" altLang="ja-JP" sz="2400"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The Action IRCC9/31 responds to Decision A-1/19 </a:t>
            </a: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that tasked the IRCC to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redraft </a:t>
            </a: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the IHO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Resolution and submit a draft revision to the Council, </a:t>
            </a: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taking into consideration PRO-3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about the </a:t>
            </a: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amendment of the IHO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Resolution.</a:t>
            </a:r>
            <a:endPar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711200" indent="-261938">
              <a:buNone/>
            </a:pPr>
            <a:r>
              <a:rPr lang="en-US" altLang="ja-JP" sz="20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The IHO Resolution </a:t>
            </a:r>
            <a:r>
              <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1/2005 as amended </a:t>
            </a:r>
            <a:r>
              <a:rPr lang="en-US" altLang="ja-JP" sz="20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"IHO Response to Disasters“ describes measures to be taken by IHO MSs, RHCs and IHO Secretariat against disasters.</a:t>
            </a:r>
          </a:p>
          <a:p>
            <a:pPr marL="0" indent="0">
              <a:buNone/>
            </a:pPr>
            <a:endParaRPr kumimoji="1" lang="ja-JP" altLang="en-US" sz="20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82574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3188" y="332010"/>
            <a:ext cx="8067212" cy="1280890"/>
          </a:xfrm>
        </p:spPr>
        <p:txBody>
          <a:bodyPr/>
          <a:lstStyle/>
          <a:p>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2</a:t>
            </a:r>
            <a:r>
              <a:rPr kumimoji="1"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Significance</a:t>
            </a:r>
            <a:r>
              <a:rPr kumimoji="1"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 of the amendments</a:t>
            </a:r>
            <a:endParaRPr kumimoji="1"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 name="コンテンツ プレースホルダー 2"/>
          <p:cNvSpPr>
            <a:spLocks noGrp="1"/>
          </p:cNvSpPr>
          <p:nvPr>
            <p:ph idx="1"/>
          </p:nvPr>
        </p:nvSpPr>
        <p:spPr>
          <a:xfrm>
            <a:off x="1045526" y="1340891"/>
            <a:ext cx="8447314" cy="2993854"/>
          </a:xfrm>
        </p:spPr>
        <p:txBody>
          <a:bodyPr>
            <a:noAutofit/>
          </a:bodyPr>
          <a:lstStyle/>
          <a:p>
            <a:r>
              <a:rPr lang="en-US" altLang="ja-JP" sz="28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At the last IHO Assembly (IHO-A1), there were several comments that </a:t>
            </a:r>
            <a:r>
              <a:rPr lang="en-US" altLang="ja-JP" sz="2800" u="sng"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the current IHO resolution was too prescriptive and contained descriptions beyond the roles and/or scopes of RHCs and the IHO.</a:t>
            </a:r>
          </a:p>
          <a:p>
            <a:r>
              <a:rPr lang="en-US" altLang="ja-JP" sz="28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From the viewpoints</a:t>
            </a:r>
            <a:r>
              <a:rPr lang="ja-JP" altLang="en-US" sz="28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8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and experiences in recent disasters, Japan and Australia prepared a revised resolution as shown </a:t>
            </a:r>
            <a:r>
              <a:rPr lang="en-US" altLang="ja-JP" sz="280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in </a:t>
            </a:r>
            <a:r>
              <a:rPr lang="en-US" altLang="ja-JP" sz="280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Annexes </a:t>
            </a:r>
            <a:r>
              <a:rPr lang="en-US" altLang="ja-JP" sz="28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of </a:t>
            </a:r>
            <a:r>
              <a:rPr lang="en-US" altLang="ja-JP" sz="28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IRCC11-08C1. </a:t>
            </a:r>
            <a:endParaRPr lang="en-US" altLang="ja-JP" sz="28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141433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0217" y="185053"/>
            <a:ext cx="9155783" cy="1280890"/>
          </a:xfrm>
        </p:spPr>
        <p:txBody>
          <a:bodyPr>
            <a:normAutofit/>
          </a:bodyPr>
          <a:lstStyle/>
          <a:p>
            <a:r>
              <a:rPr kumimoji="1" lang="en-US" altLang="ja-JP" sz="3200" dirty="0">
                <a:latin typeface="Arial Unicode MS" panose="020B0604020202020204" pitchFamily="50" charset="-128"/>
                <a:ea typeface="Arial Unicode MS" panose="020B0604020202020204" pitchFamily="50" charset="-128"/>
                <a:cs typeface="Arial Unicode MS" panose="020B0604020202020204" pitchFamily="50" charset="-128"/>
              </a:rPr>
              <a:t>3. Main p</a:t>
            </a:r>
            <a:r>
              <a:rPr lang="en-US" altLang="ja-JP" sz="3200" dirty="0">
                <a:latin typeface="Arial Unicode MS" panose="020B0604020202020204" pitchFamily="50" charset="-128"/>
                <a:ea typeface="Arial Unicode MS" panose="020B0604020202020204" pitchFamily="50" charset="-128"/>
                <a:cs typeface="Arial Unicode MS" panose="020B0604020202020204" pitchFamily="50" charset="-128"/>
              </a:rPr>
              <a:t>oints of </a:t>
            </a:r>
            <a:r>
              <a:rPr kumimoji="1" lang="en-US" altLang="ja-JP" sz="3200" dirty="0">
                <a:latin typeface="Arial Unicode MS" panose="020B0604020202020204" pitchFamily="50" charset="-128"/>
                <a:ea typeface="Arial Unicode MS" panose="020B0604020202020204" pitchFamily="50" charset="-128"/>
                <a:cs typeface="Arial Unicode MS" panose="020B0604020202020204" pitchFamily="50" charset="-128"/>
              </a:rPr>
              <a:t>the draft </a:t>
            </a:r>
            <a:r>
              <a:rPr kumimoji="1" lang="en-US" altLang="ja-JP" sz="3200" dirty="0" smtClean="0">
                <a:latin typeface="Arial Unicode MS" panose="020B0604020202020204" pitchFamily="50" charset="-128"/>
                <a:ea typeface="Arial Unicode MS" panose="020B0604020202020204" pitchFamily="50" charset="-128"/>
                <a:cs typeface="Arial Unicode MS" panose="020B0604020202020204" pitchFamily="50" charset="-128"/>
              </a:rPr>
              <a:t>amendments</a:t>
            </a:r>
            <a:endParaRPr kumimoji="1" lang="ja-JP" altLang="en-US" sz="32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 name="コンテンツ プレースホルダー 2"/>
          <p:cNvSpPr>
            <a:spLocks noGrp="1"/>
          </p:cNvSpPr>
          <p:nvPr>
            <p:ph idx="1"/>
          </p:nvPr>
        </p:nvSpPr>
        <p:spPr>
          <a:xfrm>
            <a:off x="1281709" y="1206498"/>
            <a:ext cx="8624291" cy="5140346"/>
          </a:xfrm>
        </p:spPr>
        <p:txBody>
          <a:bodyPr>
            <a:noAutofit/>
          </a:bodyPr>
          <a:lstStyle/>
          <a:p>
            <a:pPr marL="533400" indent="-431800" defTabSz="542925">
              <a:lnSpc>
                <a:spcPts val="2880"/>
              </a:lnSpc>
              <a:buClr>
                <a:schemeClr val="accent2">
                  <a:lumMod val="75000"/>
                </a:schemeClr>
              </a:buClr>
              <a:buFont typeface="+mj-lt"/>
              <a:buAutoNum type="romanLcPeriod"/>
            </a:pP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To add “Sendai Framework 2015-2030” as a new international trend </a:t>
            </a:r>
            <a:r>
              <a:rPr lang="ja-JP" altLang="en-US"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p>
          <a:p>
            <a:pPr marL="533400" indent="-431800" defTabSz="542925">
              <a:lnSpc>
                <a:spcPts val="2880"/>
              </a:lnSpc>
              <a:buClr>
                <a:schemeClr val="accent2">
                  <a:lumMod val="75000"/>
                </a:schemeClr>
              </a:buClr>
              <a:buNone/>
            </a:pPr>
            <a:r>
              <a:rPr lang="en-US" altLang="ja-JP" sz="20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reflected in the paragraph 2 of the s</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ection </a:t>
            </a:r>
            <a:r>
              <a:rPr lang="en-US" altLang="ja-JP" sz="2000" i="1" u="sng"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“1. Introduction”</a:t>
            </a:r>
            <a:r>
              <a:rPr lang="ja-JP" altLang="en-US" sz="2000" i="1" u="sng"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615950" indent="-514350" defTabSz="542925">
              <a:lnSpc>
                <a:spcPts val="2880"/>
              </a:lnSpc>
              <a:buClr>
                <a:schemeClr val="accent2">
                  <a:lumMod val="75000"/>
                </a:schemeClr>
              </a:buClr>
              <a:buFont typeface="+mj-lt"/>
              <a:buAutoNum type="romanLcPeriod" startAt="2"/>
            </a:pP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To </a:t>
            </a: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make contents less prescriptive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and to avoid obligatory expressions</a:t>
            </a:r>
          </a:p>
          <a:p>
            <a:pPr marL="533400" indent="-431800" defTabSz="542925">
              <a:lnSpc>
                <a:spcPts val="2880"/>
              </a:lnSpc>
              <a:buClr>
                <a:schemeClr val="accent2">
                  <a:lumMod val="75000"/>
                </a:schemeClr>
              </a:buClr>
              <a:buNone/>
            </a:pP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i="1" u="sng"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reflected in </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the s</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ection </a:t>
            </a:r>
            <a:r>
              <a:rPr lang="en-US" altLang="ja-JP" sz="2000" i="1" u="sng"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“1. Introduction”</a:t>
            </a:r>
            <a:r>
              <a:rPr lang="ja-JP" altLang="en-US" sz="2000" i="1" u="sng"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and the section 2 </a:t>
            </a:r>
            <a:r>
              <a:rPr lang="en-US" altLang="ja-JP" sz="2000" i="1" u="sng" dirty="0" err="1"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Acivities</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 By Coastal States</a:t>
            </a:r>
            <a:endParaRPr lang="en-US" altLang="ja-JP" sz="20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533400" indent="-431800" defTabSz="542925">
              <a:lnSpc>
                <a:spcPts val="2880"/>
              </a:lnSpc>
              <a:buClr>
                <a:schemeClr val="accent2">
                  <a:lumMod val="75000"/>
                </a:schemeClr>
              </a:buClr>
              <a:buFont typeface="+mj-lt"/>
              <a:buAutoNum type="romanLcPeriod" startAt="3"/>
            </a:pP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To revise descriptions which would be beyond the scope of the IHO, particularly in roles of RHC and IHO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Secretariat</a:t>
            </a:r>
          </a:p>
          <a:p>
            <a:pPr marL="533400" indent="-431800" defTabSz="542925">
              <a:lnSpc>
                <a:spcPts val="2880"/>
              </a:lnSpc>
              <a:buClr>
                <a:schemeClr val="accent2">
                  <a:lumMod val="75000"/>
                </a:schemeClr>
              </a:buClr>
              <a:buNone/>
            </a:pP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reflected in the </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section “2. </a:t>
            </a:r>
            <a:r>
              <a:rPr lang="en-US" altLang="ja-JP" sz="2000" i="1" u="sng" dirty="0" err="1"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Acivities</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i="1" u="sng"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 By Regional Hydrographic Commissions and c) By the IHO Secretariat</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t>
            </a:r>
          </a:p>
        </p:txBody>
      </p:sp>
    </p:spTree>
    <p:extLst>
      <p:ext uri="{BB962C8B-B14F-4D97-AF65-F5344CB8AC3E}">
        <p14:creationId xmlns:p14="http://schemas.microsoft.com/office/powerpoint/2010/main" val="1712440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0217" y="166003"/>
            <a:ext cx="9155783" cy="1280890"/>
          </a:xfrm>
        </p:spPr>
        <p:txBody>
          <a:bodyPr>
            <a:normAutofit/>
          </a:bodyPr>
          <a:lstStyle/>
          <a:p>
            <a:r>
              <a:rPr kumimoji="1" lang="en-US" altLang="ja-JP" sz="3200" dirty="0">
                <a:latin typeface="Arial Unicode MS" panose="020B0604020202020204" pitchFamily="50" charset="-128"/>
                <a:ea typeface="Arial Unicode MS" panose="020B0604020202020204" pitchFamily="50" charset="-128"/>
                <a:cs typeface="Arial Unicode MS" panose="020B0604020202020204" pitchFamily="50" charset="-128"/>
              </a:rPr>
              <a:t>3. Main p</a:t>
            </a:r>
            <a:r>
              <a:rPr lang="en-US" altLang="ja-JP" sz="3200" dirty="0">
                <a:latin typeface="Arial Unicode MS" panose="020B0604020202020204" pitchFamily="50" charset="-128"/>
                <a:ea typeface="Arial Unicode MS" panose="020B0604020202020204" pitchFamily="50" charset="-128"/>
                <a:cs typeface="Arial Unicode MS" panose="020B0604020202020204" pitchFamily="50" charset="-128"/>
              </a:rPr>
              <a:t>oints of </a:t>
            </a:r>
            <a:r>
              <a:rPr kumimoji="1" lang="en-US" altLang="ja-JP" sz="3200" dirty="0">
                <a:latin typeface="Arial Unicode MS" panose="020B0604020202020204" pitchFamily="50" charset="-128"/>
                <a:ea typeface="Arial Unicode MS" panose="020B0604020202020204" pitchFamily="50" charset="-128"/>
                <a:cs typeface="Arial Unicode MS" panose="020B0604020202020204" pitchFamily="50" charset="-128"/>
              </a:rPr>
              <a:t>the draft </a:t>
            </a:r>
            <a:r>
              <a:rPr lang="en-US" altLang="ja-JP" sz="3200" dirty="0">
                <a:latin typeface="Arial Unicode MS" panose="020B0604020202020204" pitchFamily="50" charset="-128"/>
                <a:ea typeface="Arial Unicode MS" panose="020B0604020202020204" pitchFamily="50" charset="-128"/>
                <a:cs typeface="Arial Unicode MS" panose="020B0604020202020204" pitchFamily="50" charset="-128"/>
              </a:rPr>
              <a:t>amendments (cont.)</a:t>
            </a:r>
            <a:endParaRPr kumimoji="1" lang="ja-JP" altLang="en-US" sz="32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 name="コンテンツ プレースホルダー 2"/>
          <p:cNvSpPr>
            <a:spLocks noGrp="1"/>
          </p:cNvSpPr>
          <p:nvPr>
            <p:ph idx="1"/>
          </p:nvPr>
        </p:nvSpPr>
        <p:spPr>
          <a:xfrm>
            <a:off x="1281709" y="958848"/>
            <a:ext cx="8624291" cy="5899152"/>
          </a:xfrm>
        </p:spPr>
        <p:txBody>
          <a:bodyPr>
            <a:noAutofit/>
          </a:bodyPr>
          <a:lstStyle/>
          <a:p>
            <a:pPr marL="615950" indent="-514350" defTabSz="542925">
              <a:lnSpc>
                <a:spcPts val="2880"/>
              </a:lnSpc>
              <a:buClr>
                <a:schemeClr val="accent2">
                  <a:lumMod val="75000"/>
                </a:schemeClr>
              </a:buClr>
              <a:buFont typeface="+mj-lt"/>
              <a:buAutoNum type="romanLcPeriod" startAt="4"/>
            </a:pP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To clarify that the role of hydrographic office in disaster response depends on a national framework in each country.</a:t>
            </a:r>
          </a:p>
          <a:p>
            <a:pPr marL="101600" indent="0" defTabSz="542925">
              <a:lnSpc>
                <a:spcPts val="2880"/>
              </a:lnSpc>
              <a:buClr>
                <a:schemeClr val="accent2">
                  <a:lumMod val="75000"/>
                </a:schemeClr>
              </a:buClr>
              <a:buNone/>
            </a:pPr>
            <a:r>
              <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u="sng"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i="1" u="sng"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reflected in </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the last paragraph of the s</a:t>
            </a:r>
            <a:r>
              <a:rPr lang="en-US" altLang="ja-JP" sz="2000" i="1" u="sng"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ection </a:t>
            </a:r>
            <a:r>
              <a:rPr lang="en-US" altLang="ja-JP" sz="2000" i="1" u="sng"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“1. Introduction”</a:t>
            </a:r>
            <a:r>
              <a:rPr lang="ja-JP" altLang="en-US" sz="2000" i="1" u="sng"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615950" indent="-514350" defTabSz="542925">
              <a:lnSpc>
                <a:spcPts val="2880"/>
              </a:lnSpc>
              <a:buClr>
                <a:schemeClr val="accent2">
                  <a:lumMod val="75000"/>
                </a:schemeClr>
              </a:buClr>
              <a:buFont typeface="+mj-lt"/>
              <a:buAutoNum type="romanLcPeriod" startAt="5"/>
            </a:pP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To revise descriptions so that RHC and IHO Secretariat can receive information on support requests for the immediate disaster response and the recovery response as actions to be taken by coastal states.</a:t>
            </a:r>
          </a:p>
          <a:p>
            <a:pPr marL="533400" lvl="0" indent="-431800" defTabSz="542925">
              <a:lnSpc>
                <a:spcPts val="2880"/>
              </a:lnSpc>
              <a:buClr>
                <a:srgbClr val="63A537">
                  <a:lumMod val="75000"/>
                </a:srgbClr>
              </a:buClr>
              <a:buNone/>
            </a:pPr>
            <a:r>
              <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u="sng" dirty="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i="1" u="sng" dirty="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reflected in </a:t>
            </a:r>
            <a:r>
              <a:rPr lang="en-US" altLang="ja-JP" sz="2000" i="1" u="sng"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the</a:t>
            </a:r>
            <a:r>
              <a:rPr lang="en-US" altLang="ja-JP" sz="2000" i="1" u="sng"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 paragraph 1) and 2) of the section “2 </a:t>
            </a:r>
            <a:r>
              <a:rPr lang="en-US" altLang="ja-JP" sz="2000" i="1" u="sng" dirty="0" err="1"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Acivities</a:t>
            </a:r>
            <a:r>
              <a:rPr lang="en-US" altLang="ja-JP" sz="2000" i="1" u="sng"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 a</a:t>
            </a:r>
            <a:r>
              <a:rPr lang="en-US" altLang="ja-JP" sz="2000" i="1" u="sng" dirty="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 By Coastal </a:t>
            </a:r>
            <a:r>
              <a:rPr lang="en-US" altLang="ja-JP" sz="2000" i="1" u="sng"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States</a:t>
            </a:r>
            <a:endPar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615950" indent="-514350" defTabSz="542925">
              <a:lnSpc>
                <a:spcPts val="2880"/>
              </a:lnSpc>
              <a:buClr>
                <a:schemeClr val="accent2">
                  <a:lumMod val="75000"/>
                </a:schemeClr>
              </a:buClr>
              <a:buFont typeface="+mj-lt"/>
              <a:buAutoNum type="romanLcPeriod" startAt="6"/>
            </a:pP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To add a section to mention the necessity of diplomatic clearance in advance to disaster response support</a:t>
            </a:r>
          </a:p>
          <a:p>
            <a:pPr marL="533400" lvl="0" indent="-431800" defTabSz="542925">
              <a:lnSpc>
                <a:spcPts val="2880"/>
              </a:lnSpc>
              <a:buClr>
                <a:srgbClr val="63A537">
                  <a:lumMod val="75000"/>
                </a:srgbClr>
              </a:buClr>
              <a:buNone/>
            </a:pPr>
            <a:r>
              <a:rPr lang="en-US" altLang="ja-JP" sz="2000"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u="sng"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a:t>
            </a:r>
            <a:r>
              <a:rPr lang="en-US" altLang="ja-JP" sz="2000" i="1" u="sng"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reflected in the</a:t>
            </a:r>
            <a:r>
              <a:rPr lang="en-US" altLang="ja-JP" sz="2000" i="1" u="sng" dirty="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 section </a:t>
            </a:r>
            <a:r>
              <a:rPr lang="en-US" altLang="ja-JP" sz="2000" i="1" u="sng"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“3. </a:t>
            </a:r>
            <a:r>
              <a:rPr lang="en-US" altLang="ja-JP" sz="2000" i="1" u="sng" dirty="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Diplomatic </a:t>
            </a:r>
            <a:r>
              <a:rPr lang="en-US" altLang="ja-JP" sz="2000" i="1" u="sng"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clearance”</a:t>
            </a:r>
            <a:endParaRPr lang="ja-JP" altLang="ja-JP" sz="20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2669818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3188" y="566053"/>
            <a:ext cx="9155783" cy="1280890"/>
          </a:xfrm>
        </p:spPr>
        <p:txBody>
          <a:bodyPr>
            <a:normAutofit/>
          </a:bodyPr>
          <a:lstStyle/>
          <a:p>
            <a:r>
              <a:rPr kumimoji="1" lang="en-US" altLang="ja-JP" sz="3200" dirty="0">
                <a:latin typeface="Arial Unicode MS" panose="020B0604020202020204" pitchFamily="50" charset="-128"/>
                <a:ea typeface="Arial Unicode MS" panose="020B0604020202020204" pitchFamily="50" charset="-128"/>
                <a:cs typeface="Arial Unicode MS" panose="020B0604020202020204" pitchFamily="50" charset="-128"/>
              </a:rPr>
              <a:t>4. Justification and Impacts</a:t>
            </a:r>
            <a:endParaRPr kumimoji="1" lang="ja-JP" altLang="en-US" sz="32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6" name="コンテンツ プレースホルダー 2">
            <a:extLst>
              <a:ext uri="{FF2B5EF4-FFF2-40B4-BE49-F238E27FC236}">
                <a16:creationId xmlns:a16="http://schemas.microsoft.com/office/drawing/2014/main" id="{77A3C000-AABC-4BBF-A7E4-EC51C64A2CC2}"/>
              </a:ext>
            </a:extLst>
          </p:cNvPr>
          <p:cNvSpPr txBox="1">
            <a:spLocks/>
          </p:cNvSpPr>
          <p:nvPr/>
        </p:nvSpPr>
        <p:spPr>
          <a:xfrm>
            <a:off x="985348" y="1439814"/>
            <a:ext cx="8447314" cy="323378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en-US" altLang="ja-JP" sz="2800" u="sng" dirty="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The proposed draft amendment is expected to improve the feasibility and efficiency of measures against disasters </a:t>
            </a:r>
            <a:r>
              <a:rPr lang="en-US" altLang="ja-JP" sz="28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by hydrographic offices in the world.</a:t>
            </a:r>
          </a:p>
          <a:p>
            <a:r>
              <a:rPr lang="en-US" altLang="ja-JP" sz="28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It can also respond to the “UN Sendai Framework for Disaster Risk Reduction 2015-2030” that invites relevant international organizations to consider and implement key activities for response to disasters.</a:t>
            </a:r>
          </a:p>
        </p:txBody>
      </p:sp>
    </p:spTree>
    <p:extLst>
      <p:ext uri="{BB962C8B-B14F-4D97-AF65-F5344CB8AC3E}">
        <p14:creationId xmlns:p14="http://schemas.microsoft.com/office/powerpoint/2010/main" val="214310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54852" y="624110"/>
            <a:ext cx="7138299" cy="1280890"/>
          </a:xfrm>
        </p:spPr>
        <p:txBody>
          <a:bodyPr/>
          <a:lstStyle/>
          <a:p>
            <a:r>
              <a:rPr kumimoji="1"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Action required</a:t>
            </a:r>
            <a:endParaRPr kumimoji="1"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 name="コンテンツ プレースホルダー 2"/>
          <p:cNvSpPr>
            <a:spLocks noGrp="1"/>
          </p:cNvSpPr>
          <p:nvPr>
            <p:ph idx="1"/>
          </p:nvPr>
        </p:nvSpPr>
        <p:spPr>
          <a:xfrm>
            <a:off x="1062884" y="1801585"/>
            <a:ext cx="8054990" cy="3777622"/>
          </a:xfrm>
        </p:spPr>
        <p:txBody>
          <a:bodyPr>
            <a:noAutofit/>
          </a:bodyPr>
          <a:lstStyle/>
          <a:p>
            <a:r>
              <a:rPr lang="en-US" altLang="ja-JP" sz="28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The IRCC is invited to:</a:t>
            </a:r>
          </a:p>
          <a:p>
            <a:pPr marL="971550" lvl="1" indent="-514350">
              <a:buClr>
                <a:schemeClr val="tx2">
                  <a:lumMod val="50000"/>
                </a:schemeClr>
              </a:buClr>
              <a:buFont typeface="+mj-lt"/>
              <a:buAutoNum type="alphaLcPeriod"/>
            </a:pPr>
            <a:r>
              <a:rPr lang="en-US" altLang="ja-JP" sz="26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consider </a:t>
            </a:r>
            <a:r>
              <a:rPr lang="en-US" altLang="ja-JP" sz="26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the draft amendments shown in the </a:t>
            </a:r>
            <a:r>
              <a:rPr lang="en-US" altLang="ja-JP" sz="26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Annexes </a:t>
            </a:r>
            <a:r>
              <a:rPr lang="en-US" altLang="ja-JP" sz="26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of IRCC11-08C1 with </a:t>
            </a:r>
            <a:r>
              <a:rPr lang="en-US" altLang="ja-JP" sz="26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 view to submitting an agreed version to the IHO Council in accordance with Decision A-1/19. </a:t>
            </a:r>
          </a:p>
          <a:p>
            <a:pPr marL="971550" lvl="1" indent="-514350">
              <a:buClr>
                <a:schemeClr val="tx2">
                  <a:lumMod val="50000"/>
                </a:schemeClr>
              </a:buClr>
              <a:buFont typeface="+mj-lt"/>
              <a:buAutoNum type="alphaLcPeriod"/>
            </a:pPr>
            <a:r>
              <a:rPr lang="en-US" altLang="ja-JP" sz="26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take any other action as deemed appropriate.</a:t>
            </a:r>
            <a:endParaRPr lang="ja-JP" altLang="en-US" sz="26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1261426737"/>
      </p:ext>
    </p:extLst>
  </p:cSld>
  <p:clrMapOvr>
    <a:masterClrMapping/>
  </p:clrMapOvr>
</p:sld>
</file>

<file path=ppt/theme/theme1.xml><?xml version="1.0" encoding="utf-8"?>
<a:theme xmlns:a="http://schemas.openxmlformats.org/drawingml/2006/main" name="ウィスプ">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240</TotalTime>
  <Words>402</Words>
  <Application>Microsoft Office PowerPoint</Application>
  <PresentationFormat>A4 210 x 297 mm</PresentationFormat>
  <Paragraphs>33</Paragraphs>
  <Slides>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Arial Unicode MS</vt:lpstr>
      <vt:lpstr>メイリオ</vt:lpstr>
      <vt:lpstr>Arial</vt:lpstr>
      <vt:lpstr>Century Gothic</vt:lpstr>
      <vt:lpstr>Wingdings</vt:lpstr>
      <vt:lpstr>Wingdings 3</vt:lpstr>
      <vt:lpstr>ウィスプ</vt:lpstr>
      <vt:lpstr>Amendment of the IHO Resolution 1/2005 as amended  "IHO Response to Disasters".  by Japan</vt:lpstr>
      <vt:lpstr>1. Background</vt:lpstr>
      <vt:lpstr>2. Significance of the amendments</vt:lpstr>
      <vt:lpstr>3. Main points of the draft amendments</vt:lpstr>
      <vt:lpstr>3. Main points of the draft amendments (cont.)</vt:lpstr>
      <vt:lpstr>4. Justification and Impacts</vt:lpstr>
      <vt:lpstr>Action required</vt:lpstr>
    </vt:vector>
  </TitlesOfParts>
  <Company>海上保安庁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Amendment of the IHO Resolution 1/2005  "IHO Responses to Disaster".</dc:title>
  <dc:creator>Netherlands</dc:creator>
  <cp:lastModifiedBy>IAO_staff</cp:lastModifiedBy>
  <cp:revision>56</cp:revision>
  <cp:lastPrinted>2019-05-22T02:37:20Z</cp:lastPrinted>
  <dcterms:created xsi:type="dcterms:W3CDTF">2019-02-07T09:15:42Z</dcterms:created>
  <dcterms:modified xsi:type="dcterms:W3CDTF">2019-06-04T11:11:19Z</dcterms:modified>
</cp:coreProperties>
</file>