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307" r:id="rId3"/>
    <p:sldId id="292" r:id="rId4"/>
    <p:sldId id="264" r:id="rId5"/>
    <p:sldId id="302" r:id="rId6"/>
    <p:sldId id="308" r:id="rId7"/>
    <p:sldId id="305" r:id="rId8"/>
    <p:sldId id="309" r:id="rId9"/>
    <p:sldId id="310" r:id="rId10"/>
    <p:sldId id="293" r:id="rId11"/>
    <p:sldId id="304" r:id="rId12"/>
    <p:sldId id="297" r:id="rId13"/>
    <p:sldId id="269" r:id="rId14"/>
    <p:sldId id="311"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ACA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2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4B709-0C3D-4F72-AA21-201688E0CDCA}"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61721-1E91-4A52-BE25-AA71115DAA76}" type="slidenum">
              <a:rPr lang="en-US" smtClean="0"/>
              <a:t>‹#›</a:t>
            </a:fld>
            <a:endParaRPr lang="en-US"/>
          </a:p>
        </p:txBody>
      </p:sp>
    </p:spTree>
    <p:extLst>
      <p:ext uri="{BB962C8B-B14F-4D97-AF65-F5344CB8AC3E}">
        <p14:creationId xmlns:p14="http://schemas.microsoft.com/office/powerpoint/2010/main" val="197177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7F85-E674-43CC-987E-4BE55E31E0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075A09-2A4E-4C58-ADED-9AF474DF9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5180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FDE3-1F29-468C-86CB-3098A8847A6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A52DCCE-461C-42DA-BDC0-3EA8E38F7ECA}"/>
              </a:ext>
            </a:extLst>
          </p:cNvPr>
          <p:cNvSpPr>
            <a:spLocks noGrp="1"/>
          </p:cNvSpPr>
          <p:nvPr>
            <p:ph idx="1"/>
          </p:nvPr>
        </p:nvSpPr>
        <p:spPr>
          <a:xfrm>
            <a:off x="838200" y="184785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37A2ACF-E322-49DD-AF67-D13553C7366B}"/>
              </a:ext>
            </a:extLst>
          </p:cNvPr>
          <p:cNvSpPr>
            <a:spLocks noGrp="1"/>
          </p:cNvSpPr>
          <p:nvPr>
            <p:ph type="sldNum" sz="quarter" idx="12"/>
          </p:nvPr>
        </p:nvSpPr>
        <p:spPr/>
        <p:txBody>
          <a:bodyPr/>
          <a:lstStyle/>
          <a:p>
            <a:fld id="{5CFA87E5-14E0-4CBB-BB8E-CD3BE4DBA377}" type="slidenum">
              <a:rPr lang="en-US" smtClean="0"/>
              <a:t>‹#›</a:t>
            </a:fld>
            <a:endParaRPr lang="en-US"/>
          </a:p>
        </p:txBody>
      </p:sp>
      <p:cxnSp>
        <p:nvCxnSpPr>
          <p:cNvPr id="5" name="Straight Connector 4">
            <a:extLst>
              <a:ext uri="{FF2B5EF4-FFF2-40B4-BE49-F238E27FC236}">
                <a16:creationId xmlns:a16="http://schemas.microsoft.com/office/drawing/2014/main" id="{F39C7BBB-42A6-493A-AB32-93CBBDB3B71B}"/>
              </a:ext>
            </a:extLst>
          </p:cNvPr>
          <p:cNvCxnSpPr/>
          <p:nvPr userDrawn="1"/>
        </p:nvCxnSpPr>
        <p:spPr>
          <a:xfrm flipV="1">
            <a:off x="811992" y="893798"/>
            <a:ext cx="10568015" cy="528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466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0CBC3-1436-4450-8CC5-220AC104A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526E5-EC6E-4FB3-A0DB-388FCA0BB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05CCE60-85AE-4886-BF16-C5CBFA009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62FA822-2C07-4746-9030-3F8446747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A87E5-14E0-4CBB-BB8E-CD3BE4DBA377}" type="slidenum">
              <a:rPr lang="en-US" smtClean="0"/>
              <a:t>‹#›</a:t>
            </a:fld>
            <a:endParaRPr lang="en-US"/>
          </a:p>
        </p:txBody>
      </p:sp>
      <p:pic>
        <p:nvPicPr>
          <p:cNvPr id="11" name="Picture 6">
            <a:extLst>
              <a:ext uri="{FF2B5EF4-FFF2-40B4-BE49-F238E27FC236}">
                <a16:creationId xmlns:a16="http://schemas.microsoft.com/office/drawing/2014/main" id="{A2B7AB7B-9C44-433D-B14D-861586A545B1}"/>
              </a:ext>
            </a:extLst>
          </p:cNvPr>
          <p:cNvPicPr>
            <a:picLocks noChangeAspect="1"/>
          </p:cNvPicPr>
          <p:nvPr userDrawn="1"/>
        </p:nvPicPr>
        <p:blipFill>
          <a:blip r:embed="rId4">
            <a:extLst>
              <a:ext uri="{28A0092B-C50C-407E-A947-70E740481C1C}">
                <a14:useLocalDpi xmlns:a14="http://schemas.microsoft.com/office/drawing/2010/main"/>
              </a:ext>
            </a:extLst>
          </a:blip>
          <a:srcRect/>
          <a:stretch>
            <a:fillRect/>
          </a:stretch>
        </p:blipFill>
        <p:spPr bwMode="auto">
          <a:xfrm>
            <a:off x="1" y="6015644"/>
            <a:ext cx="2608028" cy="869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a:extLst>
              <a:ext uri="{FF2B5EF4-FFF2-40B4-BE49-F238E27FC236}">
                <a16:creationId xmlns:a16="http://schemas.microsoft.com/office/drawing/2014/main" id="{715E19EA-6F6B-4D0A-ACD3-CFA9BE6BD5E5}"/>
              </a:ext>
            </a:extLst>
          </p:cNvPr>
          <p:cNvSpPr txBox="1">
            <a:spLocks/>
          </p:cNvSpPr>
          <p:nvPr userDrawn="1"/>
        </p:nvSpPr>
        <p:spPr>
          <a:xfrm>
            <a:off x="4038600" y="635960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a:solidFill>
                  <a:schemeClr val="accent1">
                    <a:lumMod val="75000"/>
                  </a:schemeClr>
                </a:solidFill>
                <a:latin typeface="Arial" panose="020B0604020202020204" pitchFamily="34" charset="0"/>
                <a:cs typeface="Arial" panose="020B0604020202020204" pitchFamily="34" charset="0"/>
              </a:rPr>
              <a:t>IRCC12</a:t>
            </a:r>
            <a:br>
              <a:rPr lang="en-US" altLang="ja-JP" dirty="0">
                <a:solidFill>
                  <a:schemeClr val="accent1">
                    <a:lumMod val="75000"/>
                  </a:schemeClr>
                </a:solidFill>
                <a:latin typeface="Arial" panose="020B0604020202020204" pitchFamily="34" charset="0"/>
                <a:cs typeface="Arial" panose="020B0604020202020204" pitchFamily="34" charset="0"/>
              </a:rPr>
            </a:br>
            <a:r>
              <a:rPr lang="en-US" altLang="ja-JP" dirty="0">
                <a:solidFill>
                  <a:schemeClr val="accent1">
                    <a:lumMod val="75000"/>
                  </a:schemeClr>
                </a:solidFill>
                <a:latin typeface="Arial" panose="020B0604020202020204" pitchFamily="34" charset="0"/>
                <a:cs typeface="Arial" panose="020B0604020202020204" pitchFamily="34" charset="0"/>
              </a:rPr>
              <a:t>VTC</a:t>
            </a:r>
            <a:r>
              <a:rPr lang="de-DE" dirty="0">
                <a:solidFill>
                  <a:schemeClr val="accent1">
                    <a:lumMod val="75000"/>
                  </a:schemeClr>
                </a:solidFill>
                <a:latin typeface="Arial" panose="020B0604020202020204" pitchFamily="34" charset="0"/>
                <a:cs typeface="Arial" panose="020B0604020202020204" pitchFamily="34" charset="0"/>
              </a:rPr>
              <a:t>, 6 – 7 </a:t>
            </a:r>
            <a:r>
              <a:rPr lang="de-DE" dirty="0" err="1">
                <a:solidFill>
                  <a:schemeClr val="accent1">
                    <a:lumMod val="75000"/>
                  </a:schemeClr>
                </a:solidFill>
                <a:latin typeface="Arial" panose="020B0604020202020204" pitchFamily="34" charset="0"/>
                <a:cs typeface="Arial" panose="020B0604020202020204" pitchFamily="34" charset="0"/>
              </a:rPr>
              <a:t>October</a:t>
            </a:r>
            <a:r>
              <a:rPr lang="de-DE" dirty="0">
                <a:solidFill>
                  <a:schemeClr val="accent1">
                    <a:lumMod val="75000"/>
                  </a:schemeClr>
                </a:solidFill>
                <a:latin typeface="Arial" panose="020B0604020202020204" pitchFamily="34" charset="0"/>
                <a:cs typeface="Arial" panose="020B0604020202020204" pitchFamily="34" charset="0"/>
              </a:rPr>
              <a:t>, 2020</a:t>
            </a:r>
          </a:p>
        </p:txBody>
      </p:sp>
      <p:sp>
        <p:nvSpPr>
          <p:cNvPr id="8" name="Rectangle 7">
            <a:extLst>
              <a:ext uri="{FF2B5EF4-FFF2-40B4-BE49-F238E27FC236}">
                <a16:creationId xmlns:a16="http://schemas.microsoft.com/office/drawing/2014/main" id="{36AFDE94-252B-4BA4-B1A6-67924CBFCB10}"/>
              </a:ext>
            </a:extLst>
          </p:cNvPr>
          <p:cNvSpPr/>
          <p:nvPr userDrawn="1"/>
        </p:nvSpPr>
        <p:spPr>
          <a:xfrm>
            <a:off x="0" y="0"/>
            <a:ext cx="12192000" cy="6012386"/>
          </a:xfrm>
          <a:prstGeom prst="rect">
            <a:avLst/>
          </a:prstGeom>
          <a:solidFill>
            <a:schemeClr val="accent1">
              <a:lumMod val="20000"/>
              <a:lumOff val="8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テキスト ボックス 10">
            <a:extLst>
              <a:ext uri="{FF2B5EF4-FFF2-40B4-BE49-F238E27FC236}">
                <a16:creationId xmlns:a16="http://schemas.microsoft.com/office/drawing/2014/main" id="{3A7B2EB0-C0E6-42FA-B0D6-C0518DC252CE}"/>
              </a:ext>
            </a:extLst>
          </p:cNvPr>
          <p:cNvSpPr txBox="1"/>
          <p:nvPr userDrawn="1"/>
        </p:nvSpPr>
        <p:spPr>
          <a:xfrm>
            <a:off x="9577310" y="6279867"/>
            <a:ext cx="2590800" cy="523220"/>
          </a:xfrm>
          <a:prstGeom prst="rect">
            <a:avLst/>
          </a:prstGeom>
          <a:noFill/>
        </p:spPr>
        <p:txBody>
          <a:bodyPr wrap="square" rtlCol="0">
            <a:spAutoFit/>
          </a:bodyPr>
          <a:lstStyle/>
          <a:p>
            <a:pPr algn="ctr"/>
            <a:r>
              <a:rPr kumimoji="1" lang="en-US" altLang="ja-JP" sz="2800" dirty="0">
                <a:solidFill>
                  <a:schemeClr val="accent1">
                    <a:lumMod val="75000"/>
                  </a:schemeClr>
                </a:solidFill>
              </a:rPr>
              <a:t>IRCC12-06A</a:t>
            </a:r>
            <a:endParaRPr kumimoji="1" lang="ja-JP" altLang="en-US" sz="2800" dirty="0">
              <a:solidFill>
                <a:schemeClr val="accent1">
                  <a:lumMod val="75000"/>
                </a:schemeClr>
              </a:solidFill>
            </a:endParaRPr>
          </a:p>
        </p:txBody>
      </p:sp>
    </p:spTree>
    <p:extLst>
      <p:ext uri="{BB962C8B-B14F-4D97-AF65-F5344CB8AC3E}">
        <p14:creationId xmlns:p14="http://schemas.microsoft.com/office/powerpoint/2010/main" val="2171425046"/>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479571" y="54913"/>
            <a:ext cx="11232858" cy="413699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kumimoji="1" lang="en-AU" sz="21600" b="1" dirty="0">
                <a:solidFill>
                  <a:schemeClr val="accent1">
                    <a:lumMod val="75000"/>
                  </a:schemeClr>
                </a:solidFill>
                <a:latin typeface="Arial" panose="020B0604020202020204" pitchFamily="34" charset="0"/>
                <a:cs typeface="Arial" panose="020B0604020202020204" pitchFamily="34" charset="0"/>
              </a:rPr>
              <a:t>Capacity Building Sub-Committee</a:t>
            </a:r>
          </a:p>
          <a:p>
            <a:pPr>
              <a:lnSpc>
                <a:spcPct val="120000"/>
              </a:lnSpc>
            </a:pPr>
            <a:r>
              <a:rPr kumimoji="1" lang="en-AU" sz="21600" b="1" dirty="0">
                <a:solidFill>
                  <a:schemeClr val="accent1">
                    <a:lumMod val="75000"/>
                  </a:schemeClr>
                </a:solidFill>
                <a:latin typeface="Arial" panose="020B0604020202020204" pitchFamily="34" charset="0"/>
                <a:cs typeface="Arial" panose="020B0604020202020204" pitchFamily="34" charset="0"/>
              </a:rPr>
              <a:t>(CBSC)</a:t>
            </a:r>
            <a:endParaRPr kumimoji="1" lang="en-US" sz="21600" b="1" dirty="0">
              <a:solidFill>
                <a:schemeClr val="accent1">
                  <a:lumMod val="75000"/>
                </a:schemeClr>
              </a:solidFill>
              <a:latin typeface="Arial" panose="020B0604020202020204" pitchFamily="34" charset="0"/>
              <a:cs typeface="Arial" panose="020B0604020202020204" pitchFamily="34" charset="0"/>
            </a:endParaRPr>
          </a:p>
          <a:p>
            <a:r>
              <a:rPr lang="en-AU" dirty="0"/>
              <a:t> </a:t>
            </a:r>
            <a:endParaRPr lang="en-US" dirty="0"/>
          </a:p>
          <a:p>
            <a:endParaRPr kumimoji="1" lang="en-US" altLang="ja-JP" sz="11200" b="1" dirty="0">
              <a:solidFill>
                <a:schemeClr val="accent1">
                  <a:lumMod val="75000"/>
                </a:schemeClr>
              </a:solidFill>
              <a:latin typeface="Arial" panose="020B0604020202020204" pitchFamily="34" charset="0"/>
              <a:cs typeface="Arial" panose="020B0604020202020204" pitchFamily="34" charset="0"/>
            </a:endParaRPr>
          </a:p>
          <a:p>
            <a:endParaRPr kumimoji="1" lang="en-US" altLang="ja-JP" b="1" dirty="0">
              <a:solidFill>
                <a:schemeClr val="accent1">
                  <a:lumMod val="75000"/>
                </a:schemeClr>
              </a:solidFill>
            </a:endParaRPr>
          </a:p>
          <a:p>
            <a:endParaRPr kumimoji="1" lang="en-US" altLang="ja-JP" b="1" dirty="0">
              <a:solidFill>
                <a:schemeClr val="accent1">
                  <a:lumMod val="75000"/>
                </a:schemeClr>
              </a:solidFill>
            </a:endParaRPr>
          </a:p>
          <a:p>
            <a:r>
              <a:rPr kumimoji="1" lang="en-US" altLang="ja-JP" sz="11200" b="1" dirty="0">
                <a:solidFill>
                  <a:schemeClr val="accent1">
                    <a:lumMod val="75000"/>
                  </a:schemeClr>
                </a:solidFill>
              </a:rPr>
              <a:t>Report to IRCC12</a:t>
            </a:r>
            <a:endParaRPr kumimoji="1" lang="ja-JP" altLang="en-US" sz="9600" b="1" dirty="0">
              <a:solidFill>
                <a:schemeClr val="accent1">
                  <a:lumMod val="75000"/>
                </a:schemeClr>
              </a:solidFill>
            </a:endParaRPr>
          </a:p>
        </p:txBody>
      </p:sp>
      <p:sp>
        <p:nvSpPr>
          <p:cNvPr id="10" name="サブタイトル 2"/>
          <p:cNvSpPr txBox="1">
            <a:spLocks/>
          </p:cNvSpPr>
          <p:nvPr/>
        </p:nvSpPr>
        <p:spPr>
          <a:xfrm>
            <a:off x="1524000" y="4046126"/>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kumimoji="1" lang="en-US" altLang="ja-JP" sz="2800" i="1" dirty="0">
              <a:solidFill>
                <a:schemeClr val="bg2">
                  <a:lumMod val="50000"/>
                </a:schemeClr>
              </a:solidFill>
            </a:endParaRPr>
          </a:p>
          <a:p>
            <a:r>
              <a:rPr kumimoji="1" lang="en-US" altLang="ja-JP" sz="2800" dirty="0">
                <a:solidFill>
                  <a:schemeClr val="accent1">
                    <a:lumMod val="75000"/>
                  </a:schemeClr>
                </a:solidFill>
              </a:rPr>
              <a:t>By Evert Flier </a:t>
            </a:r>
          </a:p>
          <a:p>
            <a:r>
              <a:rPr kumimoji="1" lang="en-US" altLang="ja-JP" sz="2800" dirty="0">
                <a:solidFill>
                  <a:schemeClr val="accent1">
                    <a:lumMod val="75000"/>
                  </a:schemeClr>
                </a:solidFill>
              </a:rPr>
              <a:t>CBSC Chair</a:t>
            </a:r>
          </a:p>
          <a:p>
            <a:endParaRPr kumimoji="1" lang="en-US" altLang="ja-JP" sz="2800" dirty="0">
              <a:solidFill>
                <a:schemeClr val="accent1">
                  <a:lumMod val="75000"/>
                </a:schemeClr>
              </a:solidFill>
            </a:endParaRPr>
          </a:p>
          <a:p>
            <a:endParaRPr kumimoji="1" lang="ja-JP" altLang="en-US" sz="2800" dirty="0">
              <a:solidFill>
                <a:schemeClr val="accent1">
                  <a:lumMod val="75000"/>
                </a:schemeClr>
              </a:solidFill>
            </a:endParaRPr>
          </a:p>
        </p:txBody>
      </p:sp>
    </p:spTree>
    <p:extLst>
      <p:ext uri="{BB962C8B-B14F-4D97-AF65-F5344CB8AC3E}">
        <p14:creationId xmlns:p14="http://schemas.microsoft.com/office/powerpoint/2010/main" val="334826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379"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Capacity Building Work </a:t>
            </a:r>
            <a:r>
              <a:rPr lang="en-US" dirty="0" err="1">
                <a:solidFill>
                  <a:schemeClr val="accent1">
                    <a:lumMod val="75000"/>
                  </a:schemeClr>
                </a:solidFill>
                <a:latin typeface="Arial" panose="020B0604020202020204" pitchFamily="34" charset="0"/>
                <a:cs typeface="Arial" panose="020B0604020202020204" pitchFamily="34" charset="0"/>
              </a:rPr>
              <a:t>Programme</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marL="0" indent="0">
              <a:buNone/>
              <a:defRPr/>
            </a:pPr>
            <a:r>
              <a:rPr lang="en-US" b="1" dirty="0"/>
              <a:t>Capacity Building Work </a:t>
            </a:r>
            <a:r>
              <a:rPr lang="en-US" b="1" dirty="0" err="1"/>
              <a:t>Programme</a:t>
            </a:r>
            <a:r>
              <a:rPr lang="en-US" b="1" dirty="0"/>
              <a:t> 2020</a:t>
            </a:r>
          </a:p>
          <a:p>
            <a:pPr>
              <a:defRPr/>
            </a:pPr>
            <a:r>
              <a:rPr lang="en-US" dirty="0"/>
              <a:t>WP for 2020 updated with consequences of COVID-19. </a:t>
            </a:r>
          </a:p>
          <a:p>
            <a:pPr>
              <a:defRPr/>
            </a:pPr>
            <a:r>
              <a:rPr lang="en-US" dirty="0"/>
              <a:t>Surplus budget needed for WP 2021 due to postponing of CB activities to 2021.</a:t>
            </a:r>
          </a:p>
          <a:p>
            <a:pPr>
              <a:defRPr/>
            </a:pPr>
            <a:endParaRPr lang="en-US" dirty="0"/>
          </a:p>
          <a:p>
            <a:pPr>
              <a:defRPr/>
            </a:pPr>
            <a:endParaRPr lang="en-US" dirty="0"/>
          </a:p>
        </p:txBody>
      </p:sp>
    </p:spTree>
    <p:extLst>
      <p:ext uri="{BB962C8B-B14F-4D97-AF65-F5344CB8AC3E}">
        <p14:creationId xmlns:p14="http://schemas.microsoft.com/office/powerpoint/2010/main" val="1456167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23"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Capacity Building Work </a:t>
            </a:r>
            <a:r>
              <a:rPr lang="en-US" dirty="0" err="1">
                <a:solidFill>
                  <a:schemeClr val="accent1">
                    <a:lumMod val="75000"/>
                  </a:schemeClr>
                </a:solidFill>
                <a:latin typeface="Arial" panose="020B0604020202020204" pitchFamily="34" charset="0"/>
                <a:cs typeface="Arial" panose="020B0604020202020204" pitchFamily="34" charset="0"/>
              </a:rPr>
              <a:t>Programme</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marL="0" indent="0">
              <a:buNone/>
              <a:defRPr/>
            </a:pPr>
            <a:r>
              <a:rPr lang="en-US" b="1" dirty="0"/>
              <a:t>Capacity Building Work </a:t>
            </a:r>
            <a:r>
              <a:rPr lang="en-US" b="1" dirty="0" err="1"/>
              <a:t>Programme</a:t>
            </a:r>
            <a:r>
              <a:rPr lang="en-US" b="1" dirty="0"/>
              <a:t> 2021</a:t>
            </a:r>
          </a:p>
          <a:p>
            <a:pPr>
              <a:defRPr/>
            </a:pPr>
            <a:r>
              <a:rPr lang="en-US" dirty="0"/>
              <a:t>Submissions from the RHCs have been prioritized at CBSC18. </a:t>
            </a:r>
          </a:p>
          <a:p>
            <a:pPr>
              <a:defRPr/>
            </a:pPr>
            <a:r>
              <a:rPr lang="en-US" dirty="0"/>
              <a:t>The accepted submissions would need </a:t>
            </a:r>
            <a:r>
              <a:rPr lang="en-US" dirty="0">
                <a:solidFill>
                  <a:schemeClr val="tx2">
                    <a:lumMod val="50000"/>
                  </a:schemeClr>
                </a:solidFill>
              </a:rPr>
              <a:t>about </a:t>
            </a:r>
            <a:r>
              <a:rPr lang="en-US" dirty="0">
                <a:solidFill>
                  <a:srgbClr val="FF0000"/>
                </a:solidFill>
              </a:rPr>
              <a:t>1,300,000 €</a:t>
            </a:r>
            <a:r>
              <a:rPr lang="en-US" dirty="0">
                <a:solidFill>
                  <a:schemeClr val="tx2">
                    <a:lumMod val="50000"/>
                  </a:schemeClr>
                </a:solidFill>
              </a:rPr>
              <a:t>. </a:t>
            </a:r>
          </a:p>
          <a:p>
            <a:pPr>
              <a:defRPr/>
            </a:pPr>
            <a:r>
              <a:rPr lang="en-US" dirty="0">
                <a:solidFill>
                  <a:schemeClr val="tx2">
                    <a:lumMod val="50000"/>
                  </a:schemeClr>
                </a:solidFill>
              </a:rPr>
              <a:t>The Work </a:t>
            </a:r>
            <a:r>
              <a:rPr lang="en-US" dirty="0" err="1">
                <a:solidFill>
                  <a:schemeClr val="tx2">
                    <a:lumMod val="50000"/>
                  </a:schemeClr>
                </a:solidFill>
              </a:rPr>
              <a:t>Programme</a:t>
            </a:r>
            <a:r>
              <a:rPr lang="en-US" dirty="0">
                <a:solidFill>
                  <a:schemeClr val="tx2">
                    <a:lumMod val="50000"/>
                  </a:schemeClr>
                </a:solidFill>
              </a:rPr>
              <a:t> allocates </a:t>
            </a:r>
            <a:r>
              <a:rPr lang="en-US" dirty="0">
                <a:solidFill>
                  <a:srgbClr val="FF0000"/>
                </a:solidFill>
              </a:rPr>
              <a:t>730,000</a:t>
            </a:r>
            <a:r>
              <a:rPr lang="en-US" dirty="0">
                <a:solidFill>
                  <a:schemeClr val="tx2">
                    <a:lumMod val="50000"/>
                  </a:schemeClr>
                </a:solidFill>
              </a:rPr>
              <a:t> €.</a:t>
            </a:r>
          </a:p>
          <a:p>
            <a:pPr marL="0" indent="0">
              <a:buNone/>
              <a:defRPr/>
            </a:pPr>
            <a:endParaRPr lang="en-US" dirty="0"/>
          </a:p>
          <a:p>
            <a:pPr marL="0" indent="0">
              <a:buNone/>
              <a:defRPr/>
            </a:pPr>
            <a:endParaRPr lang="en-GB" dirty="0"/>
          </a:p>
          <a:p>
            <a:pPr marL="0" indent="0">
              <a:buNone/>
              <a:defRPr/>
            </a:pPr>
            <a:endParaRPr lang="en-US" dirty="0"/>
          </a:p>
        </p:txBody>
      </p:sp>
    </p:spTree>
    <p:extLst>
      <p:ext uri="{BB962C8B-B14F-4D97-AF65-F5344CB8AC3E}">
        <p14:creationId xmlns:p14="http://schemas.microsoft.com/office/powerpoint/2010/main" val="1236438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Limited CB Fund</a:t>
            </a:r>
          </a:p>
        </p:txBody>
      </p:sp>
      <p:sp>
        <p:nvSpPr>
          <p:cNvPr id="3" name="Content Placeholder 2"/>
          <p:cNvSpPr>
            <a:spLocks noGrp="1"/>
          </p:cNvSpPr>
          <p:nvPr>
            <p:ph idx="1"/>
          </p:nvPr>
        </p:nvSpPr>
        <p:spPr>
          <a:xfrm>
            <a:off x="838200" y="1216025"/>
            <a:ext cx="10515600" cy="4351338"/>
          </a:xfrm>
        </p:spPr>
        <p:txBody>
          <a:bodyPr>
            <a:normAutofit/>
          </a:bodyPr>
          <a:lstStyle/>
          <a:p>
            <a:pPr>
              <a:spcBef>
                <a:spcPts val="1800"/>
              </a:spcBef>
              <a:defRPr/>
            </a:pPr>
            <a:r>
              <a:rPr lang="en-US" dirty="0"/>
              <a:t>The appeal of the CBSC last year to ascertain a minimum level of funds has led to a significant attention and fruitful discussions on all levels of the IHO.</a:t>
            </a:r>
          </a:p>
          <a:p>
            <a:pPr>
              <a:spcBef>
                <a:spcPts val="1800"/>
              </a:spcBef>
              <a:defRPr/>
            </a:pPr>
            <a:r>
              <a:rPr lang="en-US" dirty="0"/>
              <a:t>Capacity Building in Hydrography is a core strategic issue within the IHO, especially at IRCC and Council meetings.</a:t>
            </a:r>
          </a:p>
        </p:txBody>
      </p:sp>
    </p:spTree>
    <p:extLst>
      <p:ext uri="{BB962C8B-B14F-4D97-AF65-F5344CB8AC3E}">
        <p14:creationId xmlns:p14="http://schemas.microsoft.com/office/powerpoint/2010/main" val="298907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Action requested of IRCC</a:t>
            </a:r>
          </a:p>
        </p:txBody>
      </p:sp>
      <p:sp>
        <p:nvSpPr>
          <p:cNvPr id="3" name="Content Placeholder 2"/>
          <p:cNvSpPr>
            <a:spLocks noGrp="1"/>
          </p:cNvSpPr>
          <p:nvPr>
            <p:ph idx="1"/>
          </p:nvPr>
        </p:nvSpPr>
        <p:spPr>
          <a:xfrm>
            <a:off x="838200" y="1216025"/>
            <a:ext cx="10515600" cy="4351338"/>
          </a:xfrm>
        </p:spPr>
        <p:txBody>
          <a:bodyPr>
            <a:normAutofit/>
          </a:bodyPr>
          <a:lstStyle/>
          <a:p>
            <a:pPr marL="514350" lvl="0" indent="-514350">
              <a:buFont typeface="+mj-lt"/>
              <a:buAutoNum type="alphaLcPeriod"/>
            </a:pPr>
            <a:r>
              <a:rPr lang="en-US" dirty="0"/>
              <a:t>note the report,</a:t>
            </a:r>
          </a:p>
          <a:p>
            <a:pPr marL="514350" lvl="0" indent="-514350">
              <a:buFont typeface="+mj-lt"/>
              <a:buAutoNum type="alphaLcPeriod"/>
            </a:pPr>
            <a:r>
              <a:rPr lang="en-US" dirty="0"/>
              <a:t>to note the significant effort from CB Coordinators to assess the needs in the region, to identify national and regional projects that may contribute to the CBWP and to coordinate the support for countries in need,</a:t>
            </a:r>
          </a:p>
          <a:p>
            <a:pPr marL="514350" lvl="0" indent="-514350">
              <a:buFont typeface="+mj-lt"/>
              <a:buAutoNum type="alphaLcPeriod"/>
            </a:pPr>
            <a:r>
              <a:rPr lang="en-US" dirty="0"/>
              <a:t>to endorse the decisions and actions from CBSC and forward decision 9 to Assembly-2</a:t>
            </a:r>
          </a:p>
          <a:p>
            <a:pPr marL="514350" lvl="0" indent="-514350">
              <a:buFont typeface="+mj-lt"/>
              <a:buAutoNum type="alphaLcPeriod"/>
            </a:pPr>
            <a:r>
              <a:rPr lang="en-US" dirty="0"/>
              <a:t>take any further action as seen appropriate</a:t>
            </a:r>
          </a:p>
        </p:txBody>
      </p:sp>
    </p:spTree>
    <p:extLst>
      <p:ext uri="{BB962C8B-B14F-4D97-AF65-F5344CB8AC3E}">
        <p14:creationId xmlns:p14="http://schemas.microsoft.com/office/powerpoint/2010/main" val="1668204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0"/>
            <a:ext cx="10515600" cy="1325563"/>
          </a:xfrm>
        </p:spPr>
        <p:txBody>
          <a:bodyPr>
            <a:normAutofit/>
          </a:bodyPr>
          <a:lstStyle/>
          <a:p>
            <a:r>
              <a:rPr lang="nb-NO" dirty="0">
                <a:solidFill>
                  <a:schemeClr val="accent1">
                    <a:lumMod val="75000"/>
                  </a:schemeClr>
                </a:solidFill>
              </a:rPr>
              <a:t>Decision 9 CBSC18</a:t>
            </a:r>
          </a:p>
        </p:txBody>
      </p:sp>
      <p:sp>
        <p:nvSpPr>
          <p:cNvPr id="3" name="Plassholder for innhold 2"/>
          <p:cNvSpPr>
            <a:spLocks noGrp="1"/>
          </p:cNvSpPr>
          <p:nvPr>
            <p:ph idx="1"/>
          </p:nvPr>
        </p:nvSpPr>
        <p:spPr>
          <a:xfrm>
            <a:off x="624840" y="1114425"/>
            <a:ext cx="11160760" cy="4869815"/>
          </a:xfrm>
        </p:spPr>
        <p:txBody>
          <a:bodyPr>
            <a:normAutofit fontScale="70000" lnSpcReduction="20000"/>
          </a:bodyPr>
          <a:lstStyle/>
          <a:p>
            <a:pPr marL="514350" indent="-514350" algn="just">
              <a:spcBef>
                <a:spcPts val="1800"/>
              </a:spcBef>
              <a:buFont typeface="+mj-lt"/>
              <a:buAutoNum type="alphaLcPeriod"/>
            </a:pPr>
            <a:r>
              <a:rPr lang="en-US" sz="3200" dirty="0"/>
              <a:t>recognizes the importance and very high potential of distant learning or e-learning for the improvement and extension of Capacity Building activities in hydrography. </a:t>
            </a:r>
          </a:p>
          <a:p>
            <a:pPr marL="514350" indent="-514350" algn="just">
              <a:spcBef>
                <a:spcPts val="1800"/>
              </a:spcBef>
              <a:buFont typeface="+mj-lt"/>
              <a:buAutoNum type="alphaLcPeriod"/>
            </a:pPr>
            <a:r>
              <a:rPr lang="en-US" sz="3200" dirty="0"/>
              <a:t>specifies e-learning in this proposal as all forms of learning, where electronic or digital media are being used for presentation and distribution of learning material and/or to support communication in learning. </a:t>
            </a:r>
          </a:p>
          <a:p>
            <a:pPr marL="514350" indent="-514350" algn="just">
              <a:spcBef>
                <a:spcPts val="1800"/>
              </a:spcBef>
              <a:buFont typeface="+mj-lt"/>
              <a:buAutoNum type="alphaLcPeriod"/>
            </a:pPr>
            <a:r>
              <a:rPr lang="en-US" sz="3200" dirty="0"/>
              <a:t>is aware that the CoVID-19 pandemic and its consequences puts much more pressure on the development of e-learning means.</a:t>
            </a:r>
          </a:p>
          <a:p>
            <a:pPr marL="514350" indent="-514350" algn="just">
              <a:spcBef>
                <a:spcPts val="1800"/>
              </a:spcBef>
              <a:buFont typeface="+mj-lt"/>
              <a:buAutoNum type="alphaLcPeriod"/>
            </a:pPr>
            <a:r>
              <a:rPr lang="en-US" sz="3200" dirty="0"/>
              <a:t>sees that e-learning development is extremely limited with the current capabilities of the IHO CB Fund.</a:t>
            </a:r>
          </a:p>
          <a:p>
            <a:pPr marL="514350" indent="-514350" algn="just">
              <a:spcBef>
                <a:spcPts val="1800"/>
              </a:spcBef>
              <a:buFont typeface="+mj-lt"/>
              <a:buAutoNum type="alphaLcPeriod"/>
            </a:pPr>
            <a:r>
              <a:rPr lang="en-US" sz="3200" dirty="0"/>
              <a:t>therefore welcomes the initiative and generous offer from Republic of Korea to establish and support an IHO e-Learning Center, to provide the infrastructure and to cooperate with IHO, its Member States and industry.</a:t>
            </a:r>
          </a:p>
          <a:p>
            <a:pPr marL="514350" indent="-514350" algn="just">
              <a:spcBef>
                <a:spcPts val="1800"/>
              </a:spcBef>
              <a:buFont typeface="+mj-lt"/>
              <a:buAutoNum type="alphaLcPeriod"/>
            </a:pPr>
            <a:r>
              <a:rPr lang="en-US" sz="3200" dirty="0"/>
              <a:t>suggests to further develop the structure and framework of an IHO e-Learning Center together with ROK and IBSC by setting up a Project Team and to report to IRCC12, so this can be taken to A-2, where the inputs from the CBSC are expected as in ACL-19.</a:t>
            </a:r>
          </a:p>
          <a:p>
            <a:endParaRPr lang="nb-NO" dirty="0"/>
          </a:p>
        </p:txBody>
      </p:sp>
    </p:spTree>
    <p:extLst>
      <p:ext uri="{BB962C8B-B14F-4D97-AF65-F5344CB8AC3E}">
        <p14:creationId xmlns:p14="http://schemas.microsoft.com/office/powerpoint/2010/main" val="146613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436668"/>
            <a:ext cx="3835400" cy="2004500"/>
          </a:xfrm>
        </p:spPr>
        <p:txBody>
          <a:bodyPr>
            <a:noAutofit/>
          </a:bodyPr>
          <a:lstStyle/>
          <a:p>
            <a:pPr algn="ctr">
              <a:lnSpc>
                <a:spcPts val="6000"/>
              </a:lnSpc>
            </a:pPr>
            <a:r>
              <a:rPr lang="en-US" sz="4800" dirty="0">
                <a:solidFill>
                  <a:schemeClr val="accent1">
                    <a:lumMod val="75000"/>
                  </a:schemeClr>
                </a:solidFill>
                <a:latin typeface="Arial" panose="020B0604020202020204" pitchFamily="34" charset="0"/>
                <a:cs typeface="Arial" panose="020B0604020202020204" pitchFamily="34" charset="0"/>
              </a:rPr>
              <a:t>Thank you for your support in Capacity Building</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066" y="0"/>
            <a:ext cx="5604933" cy="5937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057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970"/>
            <a:ext cx="10515600" cy="1325563"/>
          </a:xfrm>
        </p:spPr>
        <p:txBody>
          <a:bodyPr>
            <a:normAutofit/>
          </a:bodyPr>
          <a:lstStyle/>
          <a:p>
            <a:r>
              <a:rPr lang="nb-NO" dirty="0">
                <a:solidFill>
                  <a:schemeClr val="accent1">
                    <a:lumMod val="75000"/>
                  </a:schemeClr>
                </a:solidFill>
                <a:latin typeface="Arial" panose="020B0604020202020204" pitchFamily="34" charset="0"/>
                <a:cs typeface="Arial" panose="020B0604020202020204" pitchFamily="34" charset="0"/>
              </a:rPr>
              <a:t>Capacity Building in 2020</a:t>
            </a:r>
          </a:p>
        </p:txBody>
      </p:sp>
      <p:sp>
        <p:nvSpPr>
          <p:cNvPr id="3" name="Plassholder for innhold 2"/>
          <p:cNvSpPr>
            <a:spLocks noGrp="1"/>
          </p:cNvSpPr>
          <p:nvPr>
            <p:ph idx="1"/>
          </p:nvPr>
        </p:nvSpPr>
        <p:spPr/>
        <p:txBody>
          <a:bodyPr/>
          <a:lstStyle/>
          <a:p>
            <a:r>
              <a:rPr lang="nb-NO" dirty="0" err="1"/>
              <a:t>Effects</a:t>
            </a:r>
            <a:r>
              <a:rPr lang="nb-NO" dirty="0"/>
              <a:t> </a:t>
            </a:r>
            <a:r>
              <a:rPr lang="nb-NO" dirty="0" err="1"/>
              <a:t>of</a:t>
            </a:r>
            <a:r>
              <a:rPr lang="nb-NO" dirty="0"/>
              <a:t> COVID-19 </a:t>
            </a:r>
            <a:r>
              <a:rPr lang="nb-NO" dirty="0" err="1"/>
              <a:t>pandemic</a:t>
            </a:r>
            <a:endParaRPr lang="nb-NO" dirty="0"/>
          </a:p>
          <a:p>
            <a:r>
              <a:rPr lang="nb-NO" dirty="0"/>
              <a:t>E-Learning Center by KHOA</a:t>
            </a:r>
          </a:p>
          <a:p>
            <a:r>
              <a:rPr lang="nb-NO" dirty="0"/>
              <a:t>Initial </a:t>
            </a:r>
            <a:r>
              <a:rPr lang="nb-NO" dirty="0" err="1"/>
              <a:t>phase</a:t>
            </a:r>
            <a:r>
              <a:rPr lang="nb-NO" dirty="0"/>
              <a:t> </a:t>
            </a:r>
            <a:r>
              <a:rPr lang="nb-NO" dirty="0" err="1"/>
              <a:t>of</a:t>
            </a:r>
            <a:r>
              <a:rPr lang="nb-NO" dirty="0"/>
              <a:t> «</a:t>
            </a:r>
            <a:r>
              <a:rPr lang="nb-NO" dirty="0" err="1"/>
              <a:t>Empowering</a:t>
            </a:r>
            <a:r>
              <a:rPr lang="nb-NO" dirty="0"/>
              <a:t> </a:t>
            </a:r>
            <a:r>
              <a:rPr lang="nb-NO" dirty="0" err="1"/>
              <a:t>women</a:t>
            </a:r>
            <a:r>
              <a:rPr lang="nb-NO" dirty="0"/>
              <a:t> in </a:t>
            </a:r>
            <a:r>
              <a:rPr lang="nb-NO" dirty="0" err="1"/>
              <a:t>Hydrography</a:t>
            </a:r>
            <a:r>
              <a:rPr lang="nb-NO" dirty="0"/>
              <a:t>» program  by CHS</a:t>
            </a:r>
          </a:p>
        </p:txBody>
      </p:sp>
    </p:spTree>
    <p:extLst>
      <p:ext uri="{BB962C8B-B14F-4D97-AF65-F5344CB8AC3E}">
        <p14:creationId xmlns:p14="http://schemas.microsoft.com/office/powerpoint/2010/main" val="4010160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26"/>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Capacity Building Fund</a:t>
            </a:r>
          </a:p>
        </p:txBody>
      </p:sp>
      <p:sp>
        <p:nvSpPr>
          <p:cNvPr id="3" name="Content Placeholder 2"/>
          <p:cNvSpPr>
            <a:spLocks noGrp="1"/>
          </p:cNvSpPr>
          <p:nvPr>
            <p:ph idx="1"/>
          </p:nvPr>
        </p:nvSpPr>
        <p:spPr>
          <a:xfrm>
            <a:off x="838200" y="1216025"/>
            <a:ext cx="10515600" cy="4351338"/>
          </a:xfrm>
        </p:spPr>
        <p:txBody>
          <a:bodyPr>
            <a:normAutofit/>
          </a:bodyPr>
          <a:lstStyle/>
          <a:p>
            <a:pPr marL="0" indent="0">
              <a:spcBef>
                <a:spcPts val="1800"/>
              </a:spcBef>
              <a:buNone/>
            </a:pPr>
            <a:r>
              <a:rPr lang="en-US" sz="2400" dirty="0">
                <a:latin typeface="Arial" panose="020B0604020202020204" pitchFamily="34" charset="0"/>
                <a:cs typeface="Arial" panose="020B0604020202020204" pitchFamily="34" charset="0"/>
              </a:rPr>
              <a:t>The Capacity Building Fund receives regular contribution from two sources:</a:t>
            </a:r>
          </a:p>
          <a:p>
            <a:pPr marL="0" indent="0">
              <a:spcBef>
                <a:spcPts val="1800"/>
              </a:spcBef>
              <a:buNone/>
            </a:pPr>
            <a:r>
              <a:rPr lang="en-US" sz="2400" dirty="0">
                <a:latin typeface="Arial" panose="020B0604020202020204" pitchFamily="34" charset="0"/>
                <a:cs typeface="Arial" panose="020B0604020202020204" pitchFamily="34" charset="0"/>
              </a:rPr>
              <a:t>•	IHO budget (regular annual contributions and eventual 	contributions from budget surplus)</a:t>
            </a:r>
          </a:p>
          <a:p>
            <a:pPr marL="0" indent="0">
              <a:spcBef>
                <a:spcPts val="1800"/>
              </a:spcBef>
              <a:buNone/>
            </a:pPr>
            <a:r>
              <a:rPr lang="en-US" sz="2400" dirty="0">
                <a:latin typeface="Arial" panose="020B0604020202020204" pitchFamily="34" charset="0"/>
                <a:cs typeface="Arial" panose="020B0604020202020204" pitchFamily="34" charset="0"/>
              </a:rPr>
              <a:t>•	Donations made by </a:t>
            </a:r>
          </a:p>
          <a:p>
            <a:pPr lvl="1"/>
            <a:r>
              <a:rPr lang="en-US" sz="2000" dirty="0">
                <a:latin typeface="Arial" panose="020B0604020202020204" pitchFamily="34" charset="0"/>
                <a:cs typeface="Arial" panose="020B0604020202020204" pitchFamily="34" charset="0"/>
              </a:rPr>
              <a:t>governments, </a:t>
            </a:r>
          </a:p>
          <a:p>
            <a:pPr lvl="1"/>
            <a:r>
              <a:rPr lang="en-US" sz="2000" dirty="0">
                <a:latin typeface="Arial" panose="020B0604020202020204" pitchFamily="34" charset="0"/>
                <a:cs typeface="Arial" panose="020B0604020202020204" pitchFamily="34" charset="0"/>
              </a:rPr>
              <a:t>other international organizations, </a:t>
            </a:r>
          </a:p>
          <a:p>
            <a:pPr lvl="1"/>
            <a:r>
              <a:rPr lang="en-US" sz="2000" dirty="0">
                <a:latin typeface="Arial" panose="020B0604020202020204" pitchFamily="34" charset="0"/>
                <a:cs typeface="Arial" panose="020B0604020202020204" pitchFamily="34" charset="0"/>
              </a:rPr>
              <a:t>funding agencies, </a:t>
            </a:r>
          </a:p>
          <a:p>
            <a:pPr lvl="1"/>
            <a:r>
              <a:rPr lang="en-US" sz="2000" dirty="0">
                <a:latin typeface="Arial" panose="020B0604020202020204" pitchFamily="34" charset="0"/>
                <a:cs typeface="Arial" panose="020B0604020202020204" pitchFamily="34" charset="0"/>
              </a:rPr>
              <a:t>public or private institutions, </a:t>
            </a:r>
          </a:p>
          <a:p>
            <a:pPr lvl="1"/>
            <a:r>
              <a:rPr lang="en-US" sz="2000" dirty="0">
                <a:latin typeface="Arial" panose="020B0604020202020204" pitchFamily="34" charset="0"/>
                <a:cs typeface="Arial" panose="020B0604020202020204" pitchFamily="34" charset="0"/>
              </a:rPr>
              <a:t>associations or private individuals in support of IHO CB.</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30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806"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199" y="1216025"/>
            <a:ext cx="10596995" cy="4351338"/>
          </a:xfrm>
        </p:spPr>
        <p:txBody>
          <a:bodyPr>
            <a:normAutofit/>
          </a:bodyPr>
          <a:lstStyle/>
          <a:p>
            <a:pPr marL="0" indent="0">
              <a:buNone/>
            </a:pPr>
            <a:r>
              <a:rPr lang="en-GB" b="1" dirty="0"/>
              <a:t>Contribution from Republic of Korea</a:t>
            </a:r>
            <a:endParaRPr lang="de-DE" dirty="0"/>
          </a:p>
          <a:p>
            <a:pPr marL="0" indent="0">
              <a:buNone/>
            </a:pPr>
            <a:r>
              <a:rPr lang="en-US" sz="2400" dirty="0"/>
              <a:t>Republic of Korea contributes significantly to CB, in 2020 more than 320</a:t>
            </a:r>
            <a:r>
              <a:rPr lang="en-US" sz="2400" dirty="0">
                <a:solidFill>
                  <a:srgbClr val="FF0000"/>
                </a:solidFill>
              </a:rPr>
              <a:t> </a:t>
            </a:r>
            <a:r>
              <a:rPr lang="en-US" sz="2400" dirty="0"/>
              <a:t>K€. </a:t>
            </a:r>
          </a:p>
          <a:p>
            <a:pPr marL="0" indent="0">
              <a:buNone/>
            </a:pPr>
            <a:r>
              <a:rPr lang="en-US" sz="2400" dirty="0"/>
              <a:t>The </a:t>
            </a:r>
            <a:r>
              <a:rPr lang="en-US" sz="2400" dirty="0" err="1"/>
              <a:t>Programme</a:t>
            </a:r>
            <a:r>
              <a:rPr lang="en-US" sz="2400" dirty="0"/>
              <a:t> Management Board (PMB), consisting of representatives from ROK and IHO. Almost all contribution is earmarked for designated projects. Major projects currently are:</a:t>
            </a:r>
          </a:p>
          <a:p>
            <a:r>
              <a:rPr lang="en-US" sz="2400" dirty="0"/>
              <a:t>Funding students from IHO MS for Cat "A" Hydrography at USM</a:t>
            </a:r>
          </a:p>
          <a:p>
            <a:r>
              <a:rPr lang="en-US" sz="2400" dirty="0"/>
              <a:t>Training for Trainers</a:t>
            </a:r>
          </a:p>
          <a:p>
            <a:r>
              <a:rPr lang="en-US" sz="2400" dirty="0"/>
              <a:t>Cat "B" Hydrography at KHOA, Busan, ROK</a:t>
            </a:r>
            <a:endParaRPr lang="en-GB" sz="2400" dirty="0"/>
          </a:p>
        </p:txBody>
      </p:sp>
    </p:spTree>
    <p:extLst>
      <p:ext uri="{BB962C8B-B14F-4D97-AF65-F5344CB8AC3E}">
        <p14:creationId xmlns:p14="http://schemas.microsoft.com/office/powerpoint/2010/main" val="2329639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352"/>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b="1" dirty="0"/>
              <a:t>Contribution of Japan through the Nippon Foundation </a:t>
            </a:r>
          </a:p>
          <a:p>
            <a:pPr marL="0" indent="0">
              <a:buNone/>
            </a:pPr>
            <a:r>
              <a:rPr lang="en-US" dirty="0"/>
              <a:t>Japan continuously provides its important input through the Nippon Foundation (NF) by funding CB training projects.</a:t>
            </a:r>
          </a:p>
          <a:p>
            <a:pPr marL="0" indent="0">
              <a:buNone/>
            </a:pPr>
            <a:r>
              <a:rPr lang="en-US" dirty="0"/>
              <a:t>The NF-IHO Cartography, Hydrography and Related Training (NF-IHO GEOMAC [former CHART]) Project is fully funded by the NF. </a:t>
            </a:r>
          </a:p>
          <a:p>
            <a:pPr marL="0" indent="0">
              <a:buNone/>
            </a:pPr>
            <a:r>
              <a:rPr lang="en-US" dirty="0"/>
              <a:t>The NF is substantially funding other projects outside the direct context of the IHO CB.</a:t>
            </a:r>
          </a:p>
        </p:txBody>
      </p:sp>
    </p:spTree>
    <p:extLst>
      <p:ext uri="{BB962C8B-B14F-4D97-AF65-F5344CB8AC3E}">
        <p14:creationId xmlns:p14="http://schemas.microsoft.com/office/powerpoint/2010/main" val="135461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b="1" dirty="0"/>
              <a:t>Contribution of Canada</a:t>
            </a:r>
          </a:p>
          <a:p>
            <a:pPr marL="0" indent="0">
              <a:buNone/>
            </a:pPr>
            <a:r>
              <a:rPr lang="en-US" dirty="0"/>
              <a:t>Canada wishes to establish a new Capacity Building program; “Empowering women in Hydrography”. </a:t>
            </a:r>
          </a:p>
          <a:p>
            <a:pPr marL="0" indent="0">
              <a:buNone/>
            </a:pPr>
            <a:r>
              <a:rPr lang="en-US" dirty="0"/>
              <a:t>Details are being worked on together with the IHO Secretariat.</a:t>
            </a:r>
          </a:p>
        </p:txBody>
      </p:sp>
    </p:spTree>
    <p:extLst>
      <p:ext uri="{BB962C8B-B14F-4D97-AF65-F5344CB8AC3E}">
        <p14:creationId xmlns:p14="http://schemas.microsoft.com/office/powerpoint/2010/main" val="248069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200" y="1216025"/>
            <a:ext cx="10515600" cy="4351338"/>
          </a:xfrm>
        </p:spPr>
        <p:txBody>
          <a:bodyPr>
            <a:normAutofit lnSpcReduction="10000"/>
          </a:bodyPr>
          <a:lstStyle/>
          <a:p>
            <a:pPr marL="0" indent="0">
              <a:buNone/>
            </a:pPr>
            <a:r>
              <a:rPr lang="en-US" b="1" dirty="0"/>
              <a:t>Contribution from other Member States </a:t>
            </a:r>
          </a:p>
          <a:p>
            <a:pPr marL="0" indent="0">
              <a:buNone/>
            </a:pPr>
            <a:r>
              <a:rPr lang="en-US" dirty="0"/>
              <a:t>Several MS provide support for IHO CB activities. </a:t>
            </a:r>
          </a:p>
          <a:p>
            <a:pPr marL="0" indent="0">
              <a:buNone/>
            </a:pPr>
            <a:r>
              <a:rPr lang="en-US" dirty="0"/>
              <a:t>	(provision of facilities, trainers, personnel, advice …)</a:t>
            </a:r>
          </a:p>
          <a:p>
            <a:pPr marL="0" indent="0">
              <a:buNone/>
            </a:pPr>
            <a:r>
              <a:rPr lang="en-US" dirty="0"/>
              <a:t>The CB </a:t>
            </a:r>
            <a:r>
              <a:rPr lang="en-US" dirty="0" err="1"/>
              <a:t>programme</a:t>
            </a:r>
            <a:r>
              <a:rPr lang="en-US" dirty="0"/>
              <a:t> depends on these contributions. </a:t>
            </a:r>
          </a:p>
          <a:p>
            <a:pPr marL="0" indent="0">
              <a:buNone/>
            </a:pPr>
            <a:endParaRPr lang="en-US" dirty="0"/>
          </a:p>
          <a:p>
            <a:pPr marL="0" indent="0">
              <a:buNone/>
            </a:pPr>
            <a:r>
              <a:rPr lang="en-US" dirty="0"/>
              <a:t>Other MS provide support outside the CB </a:t>
            </a:r>
            <a:r>
              <a:rPr lang="en-US" dirty="0" err="1"/>
              <a:t>programme</a:t>
            </a:r>
            <a:r>
              <a:rPr lang="en-US" dirty="0"/>
              <a:t>. </a:t>
            </a:r>
          </a:p>
          <a:p>
            <a:pPr marL="0" indent="0">
              <a:buNone/>
            </a:pPr>
            <a:r>
              <a:rPr lang="en-US" dirty="0"/>
              <a:t>MS are requested to inform about activities to</a:t>
            </a:r>
          </a:p>
          <a:p>
            <a:r>
              <a:rPr lang="en-US" dirty="0"/>
              <a:t>Improving visibility of that contribution and </a:t>
            </a:r>
          </a:p>
          <a:p>
            <a:r>
              <a:rPr lang="en-US" dirty="0"/>
              <a:t>harmonize the efforts even better. </a:t>
            </a:r>
          </a:p>
        </p:txBody>
      </p:sp>
    </p:spTree>
    <p:extLst>
      <p:ext uri="{BB962C8B-B14F-4D97-AF65-F5344CB8AC3E}">
        <p14:creationId xmlns:p14="http://schemas.microsoft.com/office/powerpoint/2010/main" val="286853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89841"/>
            <a:ext cx="10515600" cy="1325563"/>
          </a:xfrm>
        </p:spPr>
        <p:txBody>
          <a:bodyPr>
            <a:normAutofit/>
          </a:bodyPr>
          <a:lstStyle/>
          <a:p>
            <a:r>
              <a:rPr lang="en-US" dirty="0">
                <a:solidFill>
                  <a:srgbClr val="ACCBF9">
                    <a:lumMod val="50000"/>
                  </a:srgbClr>
                </a:solidFill>
                <a:latin typeface="Arial" panose="020B0604020202020204" pitchFamily="34" charset="0"/>
                <a:cs typeface="Arial" panose="020B0604020202020204" pitchFamily="34" charset="0"/>
              </a:rPr>
              <a:t>Capacity Building Fund</a:t>
            </a:r>
            <a:endParaRPr lang="nb-NO" dirty="0"/>
          </a:p>
        </p:txBody>
      </p:sp>
      <p:graphicFrame>
        <p:nvGraphicFramePr>
          <p:cNvPr id="5" name="Tabell 4"/>
          <p:cNvGraphicFramePr>
            <a:graphicFrameLocks noGrp="1"/>
          </p:cNvGraphicFramePr>
          <p:nvPr>
            <p:extLst>
              <p:ext uri="{D42A27DB-BD31-4B8C-83A1-F6EECF244321}">
                <p14:modId xmlns:p14="http://schemas.microsoft.com/office/powerpoint/2010/main" val="2512833328"/>
              </p:ext>
            </p:extLst>
          </p:nvPr>
        </p:nvGraphicFramePr>
        <p:xfrm>
          <a:off x="350197" y="1022363"/>
          <a:ext cx="11666706" cy="4813273"/>
        </p:xfrm>
        <a:graphic>
          <a:graphicData uri="http://schemas.openxmlformats.org/drawingml/2006/table">
            <a:tbl>
              <a:tblPr firstRow="1" firstCol="1" bandRow="1">
                <a:tableStyleId>{5C22544A-7EE6-4342-B048-85BDC9FD1C3A}</a:tableStyleId>
              </a:tblPr>
              <a:tblGrid>
                <a:gridCol w="4527637">
                  <a:extLst>
                    <a:ext uri="{9D8B030D-6E8A-4147-A177-3AD203B41FA5}">
                      <a16:colId xmlns:a16="http://schemas.microsoft.com/office/drawing/2014/main" val="4284618872"/>
                    </a:ext>
                  </a:extLst>
                </a:gridCol>
                <a:gridCol w="1741775">
                  <a:extLst>
                    <a:ext uri="{9D8B030D-6E8A-4147-A177-3AD203B41FA5}">
                      <a16:colId xmlns:a16="http://schemas.microsoft.com/office/drawing/2014/main" val="289229226"/>
                    </a:ext>
                  </a:extLst>
                </a:gridCol>
                <a:gridCol w="1741775">
                  <a:extLst>
                    <a:ext uri="{9D8B030D-6E8A-4147-A177-3AD203B41FA5}">
                      <a16:colId xmlns:a16="http://schemas.microsoft.com/office/drawing/2014/main" val="1393293369"/>
                    </a:ext>
                  </a:extLst>
                </a:gridCol>
                <a:gridCol w="1741775">
                  <a:extLst>
                    <a:ext uri="{9D8B030D-6E8A-4147-A177-3AD203B41FA5}">
                      <a16:colId xmlns:a16="http://schemas.microsoft.com/office/drawing/2014/main" val="2987376515"/>
                    </a:ext>
                  </a:extLst>
                </a:gridCol>
                <a:gridCol w="1913744">
                  <a:extLst>
                    <a:ext uri="{9D8B030D-6E8A-4147-A177-3AD203B41FA5}">
                      <a16:colId xmlns:a16="http://schemas.microsoft.com/office/drawing/2014/main" val="1586356593"/>
                    </a:ext>
                  </a:extLst>
                </a:gridCol>
              </a:tblGrid>
              <a:tr h="726904">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dirty="0">
                          <a:effectLst/>
                        </a:rPr>
                        <a:t> </a:t>
                      </a:r>
                      <a:r>
                        <a:rPr kumimoji="0" lang="en-US" sz="2400" b="1" i="0" u="none" strike="noStrike" kern="1200" cap="none" spc="0" normalizeH="0" baseline="0" noProof="0" dirty="0">
                          <a:ln>
                            <a:noFill/>
                          </a:ln>
                          <a:solidFill>
                            <a:prstClr val="white"/>
                          </a:solidFill>
                          <a:effectLst/>
                          <a:uLnTx/>
                          <a:uFillTx/>
                          <a:latin typeface="+mn-lt"/>
                          <a:ea typeface="+mn-ea"/>
                          <a:cs typeface="+mn-cs"/>
                        </a:rPr>
                        <a:t>Financial Situation for 2020</a:t>
                      </a:r>
                      <a:endParaRPr kumimoji="0" lang="de-DE" sz="24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a:lnSpc>
                          <a:spcPct val="115000"/>
                        </a:lnSpc>
                        <a:spcBef>
                          <a:spcPts val="0"/>
                        </a:spcBef>
                        <a:spcAft>
                          <a:spcPts val="0"/>
                        </a:spcAft>
                      </a:pP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IHO</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ROK</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Nippon</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Total</a:t>
                      </a:r>
                      <a:endParaRPr lang="nb-NO"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468522524"/>
                  </a:ext>
                </a:extLst>
              </a:tr>
              <a:tr h="451457">
                <a:tc>
                  <a:txBody>
                    <a:bodyPr/>
                    <a:lstStyle/>
                    <a:p>
                      <a:pPr marL="0" marR="0">
                        <a:lnSpc>
                          <a:spcPct val="115000"/>
                        </a:lnSpc>
                        <a:spcBef>
                          <a:spcPts val="0"/>
                        </a:spcBef>
                        <a:spcAft>
                          <a:spcPts val="0"/>
                        </a:spcAft>
                      </a:pPr>
                      <a:r>
                        <a:rPr lang="en-US" sz="2400" dirty="0">
                          <a:effectLst/>
                        </a:rPr>
                        <a:t>Balance 2019</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47 241,09</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3 455,60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a:solidFill>
                            <a:schemeClr val="accent1">
                              <a:lumMod val="75000"/>
                            </a:schemeClr>
                          </a:solidFill>
                          <a:effectLst/>
                        </a:rPr>
                        <a:t>0,00</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a:solidFill>
                            <a:schemeClr val="accent1">
                              <a:lumMod val="75000"/>
                            </a:schemeClr>
                          </a:solidFill>
                          <a:effectLst/>
                        </a:rPr>
                        <a:t>50 696,69</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66572579"/>
                  </a:ext>
                </a:extLst>
              </a:tr>
              <a:tr h="451457">
                <a:tc>
                  <a:txBody>
                    <a:bodyPr/>
                    <a:lstStyle/>
                    <a:p>
                      <a:pPr marL="0" marR="0">
                        <a:lnSpc>
                          <a:spcPct val="115000"/>
                        </a:lnSpc>
                        <a:spcBef>
                          <a:spcPts val="0"/>
                        </a:spcBef>
                        <a:spcAft>
                          <a:spcPts val="0"/>
                        </a:spcAft>
                      </a:pPr>
                      <a:r>
                        <a:rPr lang="en-US" sz="2400" dirty="0">
                          <a:effectLst/>
                        </a:rPr>
                        <a:t>Income 2020</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rgbClr val="FF0000"/>
                          </a:solidFill>
                          <a:effectLst/>
                        </a:rPr>
                        <a:t>130 000,00</a:t>
                      </a:r>
                      <a:endParaRPr lang="nb-NO"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320 043,00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265 291,00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715 334,00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07341684"/>
                  </a:ext>
                </a:extLst>
              </a:tr>
              <a:tr h="451457">
                <a:tc>
                  <a:txBody>
                    <a:bodyPr/>
                    <a:lstStyle/>
                    <a:p>
                      <a:pPr marL="0" marR="0">
                        <a:lnSpc>
                          <a:spcPct val="115000"/>
                        </a:lnSpc>
                        <a:spcBef>
                          <a:spcPts val="0"/>
                        </a:spcBef>
                        <a:spcAft>
                          <a:spcPts val="0"/>
                        </a:spcAft>
                      </a:pPr>
                      <a:r>
                        <a:rPr lang="en-US" sz="2400">
                          <a:effectLst/>
                        </a:rPr>
                        <a:t>Surplus from IHO (tbc by MS)</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rgbClr val="FF0000"/>
                          </a:solidFill>
                          <a:effectLst/>
                        </a:rPr>
                        <a:t>130 000,00</a:t>
                      </a:r>
                      <a:endParaRPr lang="nb-NO"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accent1">
                              <a:lumMod val="75000"/>
                            </a:schemeClr>
                          </a:solidFill>
                          <a:effectLst/>
                        </a:rPr>
                        <a:t>-</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accent1">
                              <a:lumMod val="75000"/>
                            </a:schemeClr>
                          </a:solidFill>
                          <a:effectLst/>
                        </a:rPr>
                        <a:t>-</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130 000,00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19388346"/>
                  </a:ext>
                </a:extLst>
              </a:tr>
              <a:tr h="451457">
                <a:tc>
                  <a:txBody>
                    <a:bodyPr/>
                    <a:lstStyle/>
                    <a:p>
                      <a:pPr marL="0" marR="0">
                        <a:lnSpc>
                          <a:spcPct val="115000"/>
                        </a:lnSpc>
                        <a:spcBef>
                          <a:spcPts val="0"/>
                        </a:spcBef>
                        <a:spcAft>
                          <a:spcPts val="0"/>
                        </a:spcAft>
                      </a:pPr>
                      <a:r>
                        <a:rPr lang="en-US" sz="2400" dirty="0">
                          <a:effectLst/>
                        </a:rPr>
                        <a:t>Available resources</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tx2">
                              <a:lumMod val="75000"/>
                            </a:schemeClr>
                          </a:solidFill>
                          <a:effectLst/>
                        </a:rPr>
                        <a:t>307 241,09</a:t>
                      </a:r>
                      <a:endParaRPr lang="nb-NO" sz="24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323 498,60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265 291,00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896 030,69</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34343320"/>
                  </a:ext>
                </a:extLst>
              </a:tr>
              <a:tr h="733305">
                <a:tc>
                  <a:txBody>
                    <a:bodyPr/>
                    <a:lstStyle/>
                    <a:p>
                      <a:pPr marL="0" marR="0">
                        <a:lnSpc>
                          <a:spcPct val="115000"/>
                        </a:lnSpc>
                        <a:spcBef>
                          <a:spcPts val="0"/>
                        </a:spcBef>
                        <a:spcAft>
                          <a:spcPts val="0"/>
                        </a:spcAft>
                      </a:pPr>
                      <a:r>
                        <a:rPr lang="en-US" sz="2400" dirty="0">
                          <a:effectLst/>
                        </a:rPr>
                        <a:t>Expenditures in the 2020 CBWP</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tx2">
                              <a:lumMod val="75000"/>
                            </a:schemeClr>
                          </a:solidFill>
                          <a:effectLst/>
                          <a:latin typeface="+mn-lt"/>
                          <a:ea typeface="+mn-ea"/>
                        </a:rPr>
                        <a:t>-32</a:t>
                      </a:r>
                      <a:r>
                        <a:rPr lang="en-US" sz="2400" baseline="0" dirty="0">
                          <a:solidFill>
                            <a:schemeClr val="tx2">
                              <a:lumMod val="75000"/>
                            </a:schemeClr>
                          </a:solidFill>
                          <a:effectLst/>
                          <a:latin typeface="+mn-lt"/>
                          <a:ea typeface="+mn-ea"/>
                        </a:rPr>
                        <a:t> 976,12</a:t>
                      </a:r>
                      <a:endParaRPr lang="nb-NO" sz="240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0,00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0,00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latin typeface="+mn-lt"/>
                          <a:ea typeface="+mn-ea"/>
                        </a:rPr>
                        <a:t>-32</a:t>
                      </a:r>
                      <a:r>
                        <a:rPr lang="en-US" sz="2400" baseline="0" dirty="0">
                          <a:solidFill>
                            <a:schemeClr val="accent1">
                              <a:lumMod val="75000"/>
                            </a:schemeClr>
                          </a:solidFill>
                          <a:effectLst/>
                          <a:latin typeface="+mn-lt"/>
                          <a:ea typeface="+mn-ea"/>
                        </a:rPr>
                        <a:t> 976,12</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15761473"/>
                  </a:ext>
                </a:extLst>
              </a:tr>
              <a:tr h="733305">
                <a:tc>
                  <a:txBody>
                    <a:bodyPr/>
                    <a:lstStyle/>
                    <a:p>
                      <a:pPr marL="0" marR="0">
                        <a:lnSpc>
                          <a:spcPct val="115000"/>
                        </a:lnSpc>
                        <a:spcBef>
                          <a:spcPts val="0"/>
                        </a:spcBef>
                        <a:spcAft>
                          <a:spcPts val="0"/>
                        </a:spcAft>
                      </a:pPr>
                      <a:r>
                        <a:rPr lang="en-US" sz="2400" dirty="0">
                          <a:effectLst/>
                        </a:rPr>
                        <a:t>Balance </a:t>
                      </a:r>
                      <a:r>
                        <a:rPr lang="en-US" sz="2400" u="sng" dirty="0">
                          <a:effectLst/>
                        </a:rPr>
                        <a:t>expected</a:t>
                      </a:r>
                      <a:r>
                        <a:rPr lang="en-US" sz="2400" dirty="0">
                          <a:effectLst/>
                        </a:rPr>
                        <a:t> by 31/12/2020</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274 264,97</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323 498,60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265</a:t>
                      </a:r>
                      <a:r>
                        <a:rPr lang="en-US" sz="2400" baseline="0" dirty="0">
                          <a:solidFill>
                            <a:schemeClr val="accent1">
                              <a:lumMod val="75000"/>
                            </a:schemeClr>
                          </a:solidFill>
                          <a:effectLst/>
                        </a:rPr>
                        <a:t> 291,00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863</a:t>
                      </a:r>
                      <a:r>
                        <a:rPr lang="en-US" sz="2400" baseline="0" dirty="0">
                          <a:solidFill>
                            <a:schemeClr val="accent1">
                              <a:lumMod val="75000"/>
                            </a:schemeClr>
                          </a:solidFill>
                          <a:effectLst/>
                        </a:rPr>
                        <a:t> 054,57</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75442277"/>
                  </a:ext>
                </a:extLst>
              </a:tr>
              <a:tr h="733305">
                <a:tc>
                  <a:txBody>
                    <a:bodyPr/>
                    <a:lstStyle/>
                    <a:p>
                      <a:pPr marL="0" marR="0">
                        <a:lnSpc>
                          <a:spcPct val="115000"/>
                        </a:lnSpc>
                        <a:spcBef>
                          <a:spcPts val="0"/>
                        </a:spcBef>
                        <a:spcAft>
                          <a:spcPts val="0"/>
                        </a:spcAft>
                      </a:pPr>
                      <a:r>
                        <a:rPr lang="en-US" sz="2400">
                          <a:effectLst/>
                        </a:rPr>
                        <a:t>Projects not funded at 2020 CBWP</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solidFill>
                            <a:schemeClr val="accent1">
                              <a:lumMod val="75000"/>
                            </a:schemeClr>
                          </a:solidFill>
                          <a:effectLst/>
                        </a:rPr>
                        <a:t>403 889,00</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a:solidFill>
                            <a:schemeClr val="accent1">
                              <a:lumMod val="75000"/>
                            </a:schemeClr>
                          </a:solidFill>
                          <a:effectLst/>
                        </a:rPr>
                        <a:t>-</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solidFill>
                            <a:schemeClr val="accent1">
                              <a:lumMod val="75000"/>
                            </a:schemeClr>
                          </a:solidFill>
                          <a:effectLst/>
                        </a:rPr>
                        <a:t>403 889,00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49034971"/>
                  </a:ext>
                </a:extLst>
              </a:tr>
            </a:tbl>
          </a:graphicData>
        </a:graphic>
      </p:graphicFrame>
    </p:spTree>
    <p:extLst>
      <p:ext uri="{BB962C8B-B14F-4D97-AF65-F5344CB8AC3E}">
        <p14:creationId xmlns:p14="http://schemas.microsoft.com/office/powerpoint/2010/main" val="3505963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1880755365"/>
              </p:ext>
            </p:extLst>
          </p:nvPr>
        </p:nvGraphicFramePr>
        <p:xfrm>
          <a:off x="304800" y="984250"/>
          <a:ext cx="11382895" cy="4973629"/>
        </p:xfrm>
        <a:graphic>
          <a:graphicData uri="http://schemas.openxmlformats.org/drawingml/2006/table">
            <a:tbl>
              <a:tblPr firstRow="1" firstCol="1" bandRow="1">
                <a:tableStyleId>{5C22544A-7EE6-4342-B048-85BDC9FD1C3A}</a:tableStyleId>
              </a:tblPr>
              <a:tblGrid>
                <a:gridCol w="4423484">
                  <a:extLst>
                    <a:ext uri="{9D8B030D-6E8A-4147-A177-3AD203B41FA5}">
                      <a16:colId xmlns:a16="http://schemas.microsoft.com/office/drawing/2014/main" val="754381974"/>
                    </a:ext>
                  </a:extLst>
                </a:gridCol>
                <a:gridCol w="1699405">
                  <a:extLst>
                    <a:ext uri="{9D8B030D-6E8A-4147-A177-3AD203B41FA5}">
                      <a16:colId xmlns:a16="http://schemas.microsoft.com/office/drawing/2014/main" val="1266049084"/>
                    </a:ext>
                  </a:extLst>
                </a:gridCol>
                <a:gridCol w="1699405">
                  <a:extLst>
                    <a:ext uri="{9D8B030D-6E8A-4147-A177-3AD203B41FA5}">
                      <a16:colId xmlns:a16="http://schemas.microsoft.com/office/drawing/2014/main" val="3427564107"/>
                    </a:ext>
                  </a:extLst>
                </a:gridCol>
                <a:gridCol w="1699405">
                  <a:extLst>
                    <a:ext uri="{9D8B030D-6E8A-4147-A177-3AD203B41FA5}">
                      <a16:colId xmlns:a16="http://schemas.microsoft.com/office/drawing/2014/main" val="1901619677"/>
                    </a:ext>
                  </a:extLst>
                </a:gridCol>
                <a:gridCol w="1861196">
                  <a:extLst>
                    <a:ext uri="{9D8B030D-6E8A-4147-A177-3AD203B41FA5}">
                      <a16:colId xmlns:a16="http://schemas.microsoft.com/office/drawing/2014/main" val="3959259721"/>
                    </a:ext>
                  </a:extLst>
                </a:gridCol>
              </a:tblGrid>
              <a:tr h="784942">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dirty="0">
                          <a:effectLst/>
                        </a:rPr>
                        <a:t> </a:t>
                      </a:r>
                      <a:r>
                        <a:rPr kumimoji="0" lang="en-US" sz="2400" b="1" i="0" u="none" strike="noStrike" kern="1200" cap="none" spc="0" normalizeH="0" baseline="0" noProof="0" dirty="0">
                          <a:ln>
                            <a:noFill/>
                          </a:ln>
                          <a:solidFill>
                            <a:prstClr val="white"/>
                          </a:solidFill>
                          <a:effectLst/>
                          <a:uLnTx/>
                          <a:uFillTx/>
                          <a:latin typeface="+mn-lt"/>
                          <a:ea typeface="+mn-ea"/>
                          <a:cs typeface="+mn-cs"/>
                        </a:rPr>
                        <a:t>Financial Situation for 2021</a:t>
                      </a:r>
                      <a:endParaRPr kumimoji="0" lang="de-DE" sz="24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a:lnSpc>
                          <a:spcPct val="115000"/>
                        </a:lnSpc>
                        <a:spcBef>
                          <a:spcPts val="0"/>
                        </a:spcBef>
                        <a:spcAft>
                          <a:spcPts val="0"/>
                        </a:spcAft>
                      </a:pP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IHO</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ROK</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Nippon</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2400">
                          <a:effectLst/>
                        </a:rPr>
                        <a:t>Total</a:t>
                      </a:r>
                      <a:endParaRPr lang="nb-NO"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546006082"/>
                  </a:ext>
                </a:extLst>
              </a:tr>
              <a:tr h="505487">
                <a:tc>
                  <a:txBody>
                    <a:bodyPr/>
                    <a:lstStyle/>
                    <a:p>
                      <a:pPr marL="0" marR="0">
                        <a:lnSpc>
                          <a:spcPct val="115000"/>
                        </a:lnSpc>
                        <a:spcBef>
                          <a:spcPts val="0"/>
                        </a:spcBef>
                        <a:spcAft>
                          <a:spcPts val="0"/>
                        </a:spcAft>
                      </a:pPr>
                      <a:r>
                        <a:rPr lang="en-US" sz="2400" dirty="0">
                          <a:effectLst/>
                        </a:rPr>
                        <a:t>Expected balance 2020</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274 264,97</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323 498,60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265</a:t>
                      </a:r>
                      <a:r>
                        <a:rPr lang="en-US" sz="2400" baseline="0" dirty="0">
                          <a:solidFill>
                            <a:schemeClr val="accent1">
                              <a:lumMod val="75000"/>
                            </a:schemeClr>
                          </a:solidFill>
                          <a:effectLst/>
                        </a:rPr>
                        <a:t> 291,00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863</a:t>
                      </a:r>
                      <a:r>
                        <a:rPr lang="en-US" sz="2400" baseline="0" dirty="0">
                          <a:solidFill>
                            <a:schemeClr val="accent1">
                              <a:lumMod val="75000"/>
                            </a:schemeClr>
                          </a:solidFill>
                          <a:effectLst/>
                        </a:rPr>
                        <a:t> 054,57</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600896489"/>
                  </a:ext>
                </a:extLst>
              </a:tr>
              <a:tr h="505487">
                <a:tc>
                  <a:txBody>
                    <a:bodyPr/>
                    <a:lstStyle/>
                    <a:p>
                      <a:pPr marL="0" marR="0">
                        <a:lnSpc>
                          <a:spcPct val="115000"/>
                        </a:lnSpc>
                        <a:spcBef>
                          <a:spcPts val="0"/>
                        </a:spcBef>
                        <a:spcAft>
                          <a:spcPts val="0"/>
                        </a:spcAft>
                      </a:pPr>
                      <a:r>
                        <a:rPr lang="en-US" sz="2400" dirty="0">
                          <a:effectLst/>
                        </a:rPr>
                        <a:t>Expected income in 2021</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rgbClr val="FF0000"/>
                          </a:solidFill>
                          <a:effectLst/>
                        </a:rPr>
                        <a:t>125 000,00</a:t>
                      </a:r>
                      <a:endParaRPr lang="nb-NO"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solidFill>
                            <a:schemeClr val="accent1">
                              <a:lumMod val="75000"/>
                            </a:schemeClr>
                          </a:solidFill>
                          <a:effectLst/>
                        </a:rPr>
                        <a:t>380 000,00</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solidFill>
                            <a:schemeClr val="accent1">
                              <a:lumMod val="75000"/>
                            </a:schemeClr>
                          </a:solidFill>
                          <a:effectLst/>
                        </a:rPr>
                        <a:t>298 866,00</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solidFill>
                            <a:schemeClr val="accent1">
                              <a:lumMod val="75000"/>
                            </a:schemeClr>
                          </a:solidFill>
                          <a:effectLst/>
                        </a:rPr>
                        <a:t>803 866,00</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062384626"/>
                  </a:ext>
                </a:extLst>
              </a:tr>
              <a:tr h="505487">
                <a:tc>
                  <a:txBody>
                    <a:bodyPr/>
                    <a:lstStyle/>
                    <a:p>
                      <a:pPr marL="0" marR="0">
                        <a:lnSpc>
                          <a:spcPct val="115000"/>
                        </a:lnSpc>
                        <a:spcBef>
                          <a:spcPts val="0"/>
                        </a:spcBef>
                        <a:spcAft>
                          <a:spcPts val="0"/>
                        </a:spcAft>
                      </a:pPr>
                      <a:r>
                        <a:rPr lang="en-US" sz="2400" dirty="0">
                          <a:effectLst/>
                        </a:rPr>
                        <a:t>Expected surplus from IHO</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rgbClr val="FF0000"/>
                          </a:solidFill>
                          <a:effectLst/>
                        </a:rPr>
                        <a:t>0,00</a:t>
                      </a:r>
                      <a:endParaRPr lang="nb-NO"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solidFill>
                            <a:schemeClr val="accent1">
                              <a:lumMod val="75000"/>
                            </a:schemeClr>
                          </a:solidFill>
                          <a:effectLst/>
                        </a:rPr>
                        <a:t> </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 </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a:solidFill>
                            <a:schemeClr val="accent1">
                              <a:lumMod val="75000"/>
                            </a:schemeClr>
                          </a:solidFill>
                          <a:effectLst/>
                        </a:rPr>
                        <a:t>0,00</a:t>
                      </a:r>
                      <a:endParaRPr lang="nb-NO" sz="24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827934971"/>
                  </a:ext>
                </a:extLst>
              </a:tr>
              <a:tr h="505487">
                <a:tc>
                  <a:txBody>
                    <a:bodyPr/>
                    <a:lstStyle/>
                    <a:p>
                      <a:pPr marL="0" marR="0">
                        <a:lnSpc>
                          <a:spcPct val="115000"/>
                        </a:lnSpc>
                        <a:spcBef>
                          <a:spcPts val="0"/>
                        </a:spcBef>
                        <a:spcAft>
                          <a:spcPts val="0"/>
                        </a:spcAft>
                      </a:pPr>
                      <a:r>
                        <a:rPr lang="en-US" sz="2400">
                          <a:effectLst/>
                        </a:rPr>
                        <a:t>Available for 2021</a:t>
                      </a:r>
                      <a:endParaRPr lang="nb-NO"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tx1"/>
                          </a:solidFill>
                          <a:effectLst/>
                        </a:rPr>
                        <a:t>399 264,97</a:t>
                      </a:r>
                      <a:endParaRPr lang="nb-NO"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703 498,60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564 157,00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1 666 920,57</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438070213"/>
                  </a:ext>
                </a:extLst>
              </a:tr>
              <a:tr h="627690">
                <a:tc>
                  <a:txBody>
                    <a:bodyPr/>
                    <a:lstStyle/>
                    <a:p>
                      <a:pPr marL="0" marR="0">
                        <a:lnSpc>
                          <a:spcPct val="115000"/>
                        </a:lnSpc>
                        <a:spcBef>
                          <a:spcPts val="0"/>
                        </a:spcBef>
                        <a:spcAft>
                          <a:spcPts val="0"/>
                        </a:spcAft>
                      </a:pPr>
                      <a:r>
                        <a:rPr lang="en-US" sz="2400" dirty="0">
                          <a:effectLst/>
                        </a:rPr>
                        <a:t>Earmarked projects 2021</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0,00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defTabSz="914400" rtl="0" eaLnBrk="1" latinLnBrk="0" hangingPunct="1">
                        <a:lnSpc>
                          <a:spcPct val="115000"/>
                        </a:lnSpc>
                        <a:spcBef>
                          <a:spcPts val="0"/>
                        </a:spcBef>
                        <a:spcAft>
                          <a:spcPts val="0"/>
                        </a:spcAft>
                      </a:pPr>
                      <a:r>
                        <a:rPr lang="en-US" sz="2400" kern="1200" dirty="0">
                          <a:solidFill>
                            <a:schemeClr val="accent1">
                              <a:lumMod val="75000"/>
                            </a:schemeClr>
                          </a:solidFill>
                          <a:effectLst/>
                          <a:latin typeface="+mn-lt"/>
                          <a:ea typeface="+mn-ea"/>
                          <a:cs typeface="+mn-cs"/>
                        </a:rPr>
                        <a:t>-691 700,00</a:t>
                      </a:r>
                      <a:endParaRPr lang="nb-NO" sz="2400" kern="1200" dirty="0">
                        <a:solidFill>
                          <a:schemeClr val="accent1">
                            <a:lumMod val="75000"/>
                          </a:schemeClr>
                        </a:solidFill>
                        <a:effectLst/>
                        <a:latin typeface="+mn-lt"/>
                        <a:ea typeface="+mn-ea"/>
                        <a:cs typeface="+mn-cs"/>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rPr>
                        <a:t>-564 157,00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2400" dirty="0">
                          <a:solidFill>
                            <a:schemeClr val="accent1">
                              <a:lumMod val="75000"/>
                            </a:schemeClr>
                          </a:solidFill>
                          <a:effectLst/>
                          <a:latin typeface="+mn-lt"/>
                          <a:ea typeface="+mn-ea"/>
                        </a:rPr>
                        <a:t>-1</a:t>
                      </a:r>
                      <a:r>
                        <a:rPr lang="en-US" sz="2400" baseline="0" dirty="0">
                          <a:solidFill>
                            <a:schemeClr val="accent1">
                              <a:lumMod val="75000"/>
                            </a:schemeClr>
                          </a:solidFill>
                          <a:effectLst/>
                          <a:latin typeface="+mn-lt"/>
                          <a:ea typeface="+mn-ea"/>
                        </a:rPr>
                        <a:t> 338 193,00</a:t>
                      </a:r>
                      <a:endParaRPr lang="nb-NO" sz="24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352902769"/>
                  </a:ext>
                </a:extLst>
              </a:tr>
              <a:tr h="505487">
                <a:tc>
                  <a:txBody>
                    <a:bodyPr/>
                    <a:lstStyle/>
                    <a:p>
                      <a:pPr marL="0" marR="0">
                        <a:lnSpc>
                          <a:spcPct val="115000"/>
                        </a:lnSpc>
                        <a:spcBef>
                          <a:spcPts val="0"/>
                        </a:spcBef>
                        <a:spcAft>
                          <a:spcPts val="0"/>
                        </a:spcAft>
                      </a:pPr>
                      <a:r>
                        <a:rPr lang="en-US" sz="2400" dirty="0">
                          <a:effectLst/>
                        </a:rPr>
                        <a:t>Regular CBWP projects 2021</a:t>
                      </a:r>
                      <a:endParaRPr lang="nb-NO"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331 711,00 </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691 700,00</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564 157,00 </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1 587 568,00 </a:t>
                      </a:r>
                    </a:p>
                  </a:txBody>
                  <a:tcPr marL="68580" marR="68580" marT="0" marB="0" anchor="b"/>
                </a:tc>
                <a:extLst>
                  <a:ext uri="{0D108BD9-81ED-4DB2-BD59-A6C34878D82A}">
                    <a16:rowId xmlns:a16="http://schemas.microsoft.com/office/drawing/2014/main" val="581857436"/>
                  </a:ext>
                </a:extLst>
              </a:tr>
              <a:tr h="505487">
                <a:tc>
                  <a:txBody>
                    <a:bodyPr/>
                    <a:lstStyle/>
                    <a:p>
                      <a:pPr marL="0" marR="0">
                        <a:lnSpc>
                          <a:spcPct val="115000"/>
                        </a:lnSpc>
                        <a:spcBef>
                          <a:spcPts val="0"/>
                        </a:spcBef>
                        <a:spcAft>
                          <a:spcPts val="0"/>
                        </a:spcAft>
                      </a:pPr>
                      <a:r>
                        <a:rPr lang="nb-NO" sz="2400" dirty="0">
                          <a:effectLst/>
                          <a:latin typeface="Times New Roman" panose="02020603050405020304" pitchFamily="18" charset="0"/>
                          <a:ea typeface="Times New Roman" panose="02020603050405020304" pitchFamily="18" charset="0"/>
                        </a:rPr>
                        <a:t>Balance expected by 31/12/2021 </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67 553,97 </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11 798,60 </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0,00 </a:t>
                      </a: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79 352,57 </a:t>
                      </a:r>
                    </a:p>
                  </a:txBody>
                  <a:tcPr marL="68580" marR="68580" marT="0" marB="0" anchor="b"/>
                </a:tc>
                <a:extLst>
                  <a:ext uri="{0D108BD9-81ED-4DB2-BD59-A6C34878D82A}">
                    <a16:rowId xmlns:a16="http://schemas.microsoft.com/office/drawing/2014/main" val="132899057"/>
                  </a:ext>
                </a:extLst>
              </a:tr>
              <a:tr h="505487">
                <a:tc>
                  <a:txBody>
                    <a:bodyPr/>
                    <a:lstStyle/>
                    <a:p>
                      <a:pPr marL="0" marR="0">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Projects not funded at 2021 CBWP </a:t>
                      </a:r>
                      <a:endParaRPr lang="nb-NO"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248 539,00 </a:t>
                      </a:r>
                    </a:p>
                  </a:txBody>
                  <a:tcPr marL="68580" marR="68580" marT="0" marB="0" anchor="b"/>
                </a:tc>
                <a:tc>
                  <a:txBody>
                    <a:bodyPr/>
                    <a:lstStyle/>
                    <a:p>
                      <a:pPr marL="0" marR="0" algn="ct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a:t>
                      </a:r>
                    </a:p>
                  </a:txBody>
                  <a:tcPr marL="68580" marR="68580" marT="0" marB="0" anchor="ctr"/>
                </a:tc>
                <a:tc>
                  <a:txBody>
                    <a:bodyPr/>
                    <a:lstStyle/>
                    <a:p>
                      <a:pPr marL="0" marR="0" algn="ct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a:t>
                      </a:r>
                    </a:p>
                  </a:txBody>
                  <a:tcPr marL="68580" marR="68580" marT="0" marB="0" anchor="ctr"/>
                </a:tc>
                <a:tc>
                  <a:txBody>
                    <a:bodyPr/>
                    <a:lstStyle/>
                    <a:p>
                      <a:pPr marL="0" marR="0" algn="r">
                        <a:lnSpc>
                          <a:spcPct val="115000"/>
                        </a:lnSpc>
                        <a:spcBef>
                          <a:spcPts val="0"/>
                        </a:spcBef>
                        <a:spcAft>
                          <a:spcPts val="0"/>
                        </a:spcAft>
                      </a:pPr>
                      <a:r>
                        <a:rPr lang="nb-NO" sz="2400" dirty="0">
                          <a:solidFill>
                            <a:schemeClr val="accent1">
                              <a:lumMod val="75000"/>
                            </a:schemeClr>
                          </a:solidFill>
                          <a:effectLst/>
                          <a:latin typeface="Times New Roman" panose="02020603050405020304" pitchFamily="18" charset="0"/>
                          <a:ea typeface="Times New Roman" panose="02020603050405020304" pitchFamily="18" charset="0"/>
                        </a:rPr>
                        <a:t>248, 539,00 </a:t>
                      </a:r>
                    </a:p>
                  </a:txBody>
                  <a:tcPr marL="68580" marR="68580" marT="0" marB="0" anchor="b"/>
                </a:tc>
                <a:extLst>
                  <a:ext uri="{0D108BD9-81ED-4DB2-BD59-A6C34878D82A}">
                    <a16:rowId xmlns:a16="http://schemas.microsoft.com/office/drawing/2014/main" val="3441622851"/>
                  </a:ext>
                </a:extLst>
              </a:tr>
            </a:tbl>
          </a:graphicData>
        </a:graphic>
      </p:graphicFrame>
      <p:sp>
        <p:nvSpPr>
          <p:cNvPr id="6" name="Tittel 1">
            <a:extLst>
              <a:ext uri="{FF2B5EF4-FFF2-40B4-BE49-F238E27FC236}">
                <a16:creationId xmlns:a16="http://schemas.microsoft.com/office/drawing/2014/main" id="{DBFB7E4A-03D2-4EF2-A301-7CFE45DCAF91}"/>
              </a:ext>
            </a:extLst>
          </p:cNvPr>
          <p:cNvSpPr txBox="1">
            <a:spLocks/>
          </p:cNvSpPr>
          <p:nvPr/>
        </p:nvSpPr>
        <p:spPr>
          <a:xfrm>
            <a:off x="718226" y="-1287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ACCBF9">
                    <a:lumMod val="50000"/>
                  </a:srgbClr>
                </a:solidFill>
                <a:latin typeface="Arial" panose="020B0604020202020204" pitchFamily="34" charset="0"/>
                <a:cs typeface="Arial" panose="020B0604020202020204" pitchFamily="34" charset="0"/>
              </a:rPr>
              <a:t>Capacity Building Fund</a:t>
            </a:r>
            <a:endParaRPr lang="nb-NO" dirty="0"/>
          </a:p>
        </p:txBody>
      </p:sp>
    </p:spTree>
    <p:extLst>
      <p:ext uri="{BB962C8B-B14F-4D97-AF65-F5344CB8AC3E}">
        <p14:creationId xmlns:p14="http://schemas.microsoft.com/office/powerpoint/2010/main" val="1648551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928</Words>
  <Application>Microsoft Office PowerPoint</Application>
  <PresentationFormat>Widescreen</PresentationFormat>
  <Paragraphs>162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Capacity Building in 2020</vt:lpstr>
      <vt:lpstr>Capacity Building Fund</vt:lpstr>
      <vt:lpstr>Contribution to Capacity Building</vt:lpstr>
      <vt:lpstr>Contribution to Capacity Building</vt:lpstr>
      <vt:lpstr>Contribution to Capacity Building</vt:lpstr>
      <vt:lpstr>Contribution to Capacity Building</vt:lpstr>
      <vt:lpstr>Capacity Building Fund</vt:lpstr>
      <vt:lpstr>PowerPoint Presentation</vt:lpstr>
      <vt:lpstr>Capacity Building Work Programme</vt:lpstr>
      <vt:lpstr>Capacity Building Work Programme</vt:lpstr>
      <vt:lpstr>Limited CB Fund</vt:lpstr>
      <vt:lpstr>Action requested of IRCC</vt:lpstr>
      <vt:lpstr>Decision 9 CBSC18</vt:lpstr>
      <vt:lpstr>Thank you for your support in Capacity Building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Technical Coordination Meeting 22Sep2020</dc:title>
  <dc:creator>Alberto Costa Neves</dc:creator>
  <cp:lastModifiedBy>Alberto Costa Neves</cp:lastModifiedBy>
  <cp:revision>52</cp:revision>
  <dcterms:created xsi:type="dcterms:W3CDTF">2020-09-20T17:50:33Z</dcterms:created>
  <dcterms:modified xsi:type="dcterms:W3CDTF">2020-10-06T07:37:04Z</dcterms:modified>
</cp:coreProperties>
</file>