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7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F4EE6-E935-4E71-B34D-C8F78A7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960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IRCC12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VTC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6 – 7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69784" y="1761526"/>
            <a:ext cx="11232858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on UNGGIM activities</a:t>
            </a: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 Secretariat</a:t>
            </a:r>
            <a:endParaRPr kumimoji="1" lang="en-US" altLang="ja-JP" sz="9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Report to IRCC12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5100" b="1" dirty="0">
                <a:solidFill>
                  <a:schemeClr val="accent1">
                    <a:lumMod val="75000"/>
                  </a:schemeClr>
                </a:solidFill>
              </a:rPr>
              <a:t>VTC, 6 - 7 October 2020</a:t>
            </a:r>
            <a:endParaRPr kumimoji="1" lang="ja-JP" altLang="en-US" sz="5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36910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800">
                <a:solidFill>
                  <a:schemeClr val="accent1">
                    <a:lumMod val="75000"/>
                  </a:schemeClr>
                </a:solidFill>
              </a:rPr>
              <a:t>By Dr Mathias </a:t>
            </a:r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Jonas</a:t>
            </a:r>
          </a:p>
          <a:p>
            <a:r>
              <a:rPr kumimoji="1" lang="en-US" sz="2800" dirty="0">
                <a:solidFill>
                  <a:schemeClr val="accent1">
                    <a:lumMod val="75000"/>
                  </a:schemeClr>
                </a:solidFill>
              </a:rPr>
              <a:t>Secretary-General</a:t>
            </a: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>
                <a:solidFill>
                  <a:schemeClr val="accent1">
                    <a:lumMod val="75000"/>
                  </a:schemeClr>
                </a:solidFill>
              </a:rPr>
              <a:t>IRCC12-07B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74323" y="632553"/>
            <a:ext cx="10445612" cy="8426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United Nations Committee of Experts on Global Geospatial Information Management (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UNGGIM) role</a:t>
            </a:r>
          </a:p>
        </p:txBody>
      </p:sp>
      <p:pic>
        <p:nvPicPr>
          <p:cNvPr id="8" name="Picture 7" descr="https://si0.twimg.com/profile_images/2266691032/sca6s4fcafcgfe1m0jj9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23" y="2776905"/>
            <a:ext cx="2413720" cy="220698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838833" y="2043520"/>
            <a:ext cx="73811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UN-GGIM plays a leading role in setting the agenda for the development of global geospatial information management and promoting the use of geospatial information in addressing key global challenges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20446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36531" y="626116"/>
            <a:ext cx="9301972" cy="842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UNGGIM 10</a:t>
            </a:r>
            <a:r>
              <a:rPr lang="en-US" sz="32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 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29665" y="2042107"/>
            <a:ext cx="69953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It was held on 26-27 August and 4 September 2020</a:t>
            </a:r>
          </a:p>
          <a:p>
            <a:pPr marL="285750" indent="-285750" algn="just">
              <a:buFontTx/>
              <a:buChar char="-"/>
            </a:pPr>
            <a:r>
              <a:rPr lang="en-GB" sz="2400" dirty="0"/>
              <a:t>Virtual event allowed sufficient time for written submissions and informal consultations </a:t>
            </a:r>
          </a:p>
          <a:p>
            <a:pPr marL="285750" indent="-285750" algn="just">
              <a:buFontTx/>
              <a:buChar char="-"/>
            </a:pPr>
            <a:r>
              <a:rPr lang="en-GB" sz="2400" dirty="0"/>
              <a:t>More than 400 participants attended representing numerous UN Member States and observing organisations</a:t>
            </a:r>
          </a:p>
          <a:p>
            <a:pPr marL="285750" indent="-285750" algn="just">
              <a:buFontTx/>
              <a:buChar char="-"/>
            </a:pPr>
            <a:r>
              <a:rPr lang="en-GB" sz="2400" dirty="0"/>
              <a:t>The Secretary-General of the IHO, Dr Mathias Jonas attended </a:t>
            </a:r>
            <a:endParaRPr lang="fr-FR" sz="2400" dirty="0"/>
          </a:p>
          <a:p>
            <a:pPr algn="just"/>
            <a:endParaRPr lang="fr-FR" sz="2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12" y="1959728"/>
            <a:ext cx="3774629" cy="360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1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69907" y="413460"/>
            <a:ext cx="9301972" cy="842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UNGGIM 10</a:t>
            </a:r>
            <a:r>
              <a:rPr lang="en-US" sz="32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 activities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1006" y="1448692"/>
            <a:ext cx="972888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/>
              <a:t>Progress on:</a:t>
            </a:r>
          </a:p>
          <a:p>
            <a:pPr marL="342900" indent="-342900" algn="just">
              <a:buFontTx/>
              <a:buChar char="-"/>
            </a:pPr>
            <a:r>
              <a:rPr lang="en-GB" sz="2800" dirty="0"/>
              <a:t>Integrated Geospatial Information Framework (IGIF)</a:t>
            </a:r>
          </a:p>
          <a:p>
            <a:pPr marL="285750" indent="-285750" algn="just">
              <a:buFontTx/>
              <a:buChar char="-"/>
            </a:pPr>
            <a:r>
              <a:rPr lang="en-GB" sz="2800" dirty="0"/>
              <a:t>Future Trends in Geospatial Information Management</a:t>
            </a:r>
          </a:p>
          <a:p>
            <a:pPr marL="285750" indent="-285750" algn="just">
              <a:buFontTx/>
              <a:buChar char="-"/>
            </a:pPr>
            <a:r>
              <a:rPr lang="en-GB" sz="2800" dirty="0"/>
              <a:t>A Framework for Effective Land Administration</a:t>
            </a:r>
          </a:p>
          <a:p>
            <a:pPr marL="285750" indent="-285750" algn="just">
              <a:buFontTx/>
              <a:buChar char="-"/>
            </a:pPr>
            <a:r>
              <a:rPr lang="en-GB" sz="2800" dirty="0"/>
              <a:t>Strengthening geospatial information management</a:t>
            </a:r>
          </a:p>
          <a:p>
            <a:pPr marL="285750" indent="-285750" algn="just">
              <a:buFontTx/>
              <a:buChar char="-"/>
            </a:pPr>
            <a:r>
              <a:rPr lang="en-GB" sz="2800" dirty="0"/>
              <a:t>The sustainability and quality of the global geodetic reference frame</a:t>
            </a:r>
          </a:p>
          <a:p>
            <a:pPr marL="285750" indent="-285750" algn="just">
              <a:buFontTx/>
              <a:buChar char="-"/>
            </a:pPr>
            <a:r>
              <a:rPr lang="en-GB" sz="2800" dirty="0"/>
              <a:t>How geospatial information supports and informs the sustainable development goals</a:t>
            </a:r>
          </a:p>
          <a:p>
            <a:pPr marL="285750" indent="-285750" algn="just">
              <a:buFontTx/>
              <a:buChar char="-"/>
            </a:pPr>
            <a:r>
              <a:rPr lang="en-GB" sz="2800" dirty="0"/>
              <a:t>Activities of the Committee's Experts and Working Groups.  </a:t>
            </a:r>
            <a:endParaRPr lang="fr-FR" sz="2800" dirty="0"/>
          </a:p>
          <a:p>
            <a:pPr algn="just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07360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31277" y="371318"/>
            <a:ext cx="9301972" cy="8426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UNGGIM 10</a:t>
            </a:r>
            <a:r>
              <a:rPr lang="en-US" sz="32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 - </a:t>
            </a: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Group on Marine Geospatial Information</a:t>
            </a:r>
            <a:endParaRPr lang="fr-FR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8746" y="1033246"/>
            <a:ext cx="848794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/>
              <a:t>The Committee of Experts:</a:t>
            </a:r>
          </a:p>
          <a:p>
            <a:pPr marL="342900" indent="-342900" algn="just">
              <a:buFontTx/>
              <a:buChar char="-"/>
            </a:pPr>
            <a:r>
              <a:rPr lang="en-US" sz="2200" dirty="0"/>
              <a:t>Welcomed the report of the Working Group on Marine Geospatial Information</a:t>
            </a:r>
          </a:p>
          <a:p>
            <a:pPr marL="342900" indent="-342900" algn="just">
              <a:buFontTx/>
              <a:buChar char="-"/>
            </a:pPr>
            <a:r>
              <a:rPr lang="en-US" sz="2200" dirty="0"/>
              <a:t>Took note on the ongoing efforts of the Working Group to implement the Integrated Geospatial Information Framework (IGIF) within the marine domain</a:t>
            </a:r>
          </a:p>
          <a:p>
            <a:pPr marL="342900" indent="-342900" algn="just">
              <a:buFontTx/>
              <a:buChar char="-"/>
            </a:pPr>
            <a:r>
              <a:rPr lang="en-US" sz="2200" dirty="0"/>
              <a:t>Considered the integration of terrestrial and maritime geospatial data are priority areas for many UN Member States</a:t>
            </a:r>
          </a:p>
          <a:p>
            <a:pPr marL="342900" indent="-342900" algn="just">
              <a:buFontTx/>
              <a:buChar char="-"/>
            </a:pPr>
            <a:r>
              <a:rPr lang="en-US" sz="2200" dirty="0"/>
              <a:t>Recognized the Working Group’s continued engagement and support towards the </a:t>
            </a:r>
            <a:r>
              <a:rPr lang="en-US" sz="2200" b="1" i="1" dirty="0"/>
              <a:t>Decade of Ocean Science for Sustainable Development</a:t>
            </a:r>
            <a:r>
              <a:rPr lang="en-US" sz="2200" dirty="0"/>
              <a:t>, the </a:t>
            </a:r>
            <a:r>
              <a:rPr lang="en-US" sz="2200" b="1" i="1" dirty="0"/>
              <a:t>General Bathymetric Chart of the Oceans (GEBCO)</a:t>
            </a:r>
            <a:r>
              <a:rPr lang="en-US" sz="2200" dirty="0"/>
              <a:t>, the </a:t>
            </a:r>
            <a:r>
              <a:rPr lang="en-US" sz="2200" b="1" i="1" dirty="0"/>
              <a:t>Seabed 2030 Project</a:t>
            </a:r>
            <a:r>
              <a:rPr lang="en-US" sz="2200" dirty="0"/>
              <a:t>, and the </a:t>
            </a:r>
            <a:r>
              <a:rPr lang="en-US" sz="2200" b="1" i="1" dirty="0"/>
              <a:t>Innovation and Technology Laboratory of the International Hydrographic Organization in Singapore</a:t>
            </a:r>
          </a:p>
          <a:p>
            <a:pPr marL="342900" indent="-342900" algn="just">
              <a:buFontTx/>
              <a:buChar char="-"/>
            </a:pPr>
            <a:r>
              <a:rPr lang="en-US" sz="2200" dirty="0"/>
              <a:t>Encouraged to consider engaging other International Organizations focusing on ocean sciences and observations.</a:t>
            </a:r>
            <a:endParaRPr lang="fr-FR" sz="2200" dirty="0"/>
          </a:p>
          <a:p>
            <a:pPr marL="342900" indent="-342900" algn="just">
              <a:buFontTx/>
              <a:buChar char="-"/>
            </a:pPr>
            <a:endParaRPr lang="en-GB" sz="2200" dirty="0"/>
          </a:p>
          <a:p>
            <a:pPr marL="342900" indent="-342900" algn="just">
              <a:buFontTx/>
              <a:buChar char="-"/>
            </a:pPr>
            <a:endParaRPr lang="fr-FR" sz="2200" dirty="0"/>
          </a:p>
          <a:p>
            <a:pPr algn="just"/>
            <a:endParaRPr lang="fr-FR" sz="22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6" y="2430163"/>
            <a:ext cx="3369278" cy="268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82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4894" y="1015446"/>
            <a:ext cx="1154710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Actions requested of IRCC:</a:t>
            </a:r>
          </a:p>
          <a:p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Note the report</a:t>
            </a:r>
          </a:p>
          <a:p>
            <a:pPr marL="514350" indent="-514350">
              <a:buFontTx/>
              <a:buAutoNum type="arabicPeriod"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Commend the activity of the UNGGIM Working Group on Marine Geospatial Information and its Chair</a:t>
            </a:r>
          </a:p>
          <a:p>
            <a:b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57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329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Alberto Costa Neves</cp:lastModifiedBy>
  <cp:revision>39</cp:revision>
  <dcterms:created xsi:type="dcterms:W3CDTF">2020-09-20T17:50:33Z</dcterms:created>
  <dcterms:modified xsi:type="dcterms:W3CDTF">2020-10-02T15:39:23Z</dcterms:modified>
</cp:coreProperties>
</file>