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1" r:id="rId4"/>
    <p:sldId id="262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00ACA8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60" d="100"/>
          <a:sy n="60" d="100"/>
        </p:scale>
        <p:origin x="-192" y="-3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007F85-E674-43CC-987E-4BE55E31E0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8075A09-2A4E-4C58-ADED-9AF474DF99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44F4EE6-E935-4E71-B34D-C8F78A78E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E1F375E-D998-4D5B-AF8B-D51B7B118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A87E5-14E0-4CBB-BB8E-CD3BE4DBA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807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BAFDE3-1F29-468C-86CB-3098A8847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A52DCCE-461C-42DA-BDC0-3EA8E38F7E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7850"/>
            <a:ext cx="10515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410ED96-6614-47E2-8F71-DC425B9EBF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5E8BEC5-A04B-4BB6-81B9-C9DCF5F1062E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4641377-C9CA-4B25-A76D-CC1F199E9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37A2ACF-E322-49DD-AF67-D13553C73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A87E5-14E0-4CBB-BB8E-CD3BE4DBA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466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0220CBC3-1436-4450-8CC5-220AC104A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66526E5-EC6E-4FB3-A0DB-388FCA0BB2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05CCE60-85AE-4886-BF16-C5CBFA009D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62FA822-2C07-4746-9030-3F8446747D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A87E5-14E0-4CBB-BB8E-CD3BE4DBA377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6">
            <a:extLst>
              <a:ext uri="{FF2B5EF4-FFF2-40B4-BE49-F238E27FC236}">
                <a16:creationId xmlns:a16="http://schemas.microsoft.com/office/drawing/2014/main" xmlns="" id="{A2B7AB7B-9C44-433D-B14D-861586A545B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015644"/>
            <a:ext cx="2608028" cy="869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3">
            <a:extLst>
              <a:ext uri="{FF2B5EF4-FFF2-40B4-BE49-F238E27FC236}">
                <a16:creationId xmlns:a16="http://schemas.microsoft.com/office/drawing/2014/main" xmlns="" id="{715E19EA-6F6B-4D0A-ACD3-CFA9BE6BD5E5}"/>
              </a:ext>
            </a:extLst>
          </p:cNvPr>
          <p:cNvSpPr txBox="1">
            <a:spLocks/>
          </p:cNvSpPr>
          <p:nvPr userDrawn="1"/>
        </p:nvSpPr>
        <p:spPr>
          <a:xfrm>
            <a:off x="4038600" y="635960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IRCC13</a:t>
            </a:r>
            <a:br>
              <a:rPr lang="en-US" altLang="ja-JP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VTC</a:t>
            </a:r>
            <a:r>
              <a:rPr lang="de-DE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23 – </a:t>
            </a:r>
            <a:r>
              <a:rPr lang="de-DE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 June, </a:t>
            </a:r>
            <a:r>
              <a:rPr lang="de-DE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36AFDE94-252B-4BA4-B1A6-67924CBFCB10}"/>
              </a:ext>
            </a:extLst>
          </p:cNvPr>
          <p:cNvSpPr/>
          <p:nvPr userDrawn="1"/>
        </p:nvSpPr>
        <p:spPr>
          <a:xfrm>
            <a:off x="0" y="0"/>
            <a:ext cx="12192000" cy="6012386"/>
          </a:xfrm>
          <a:prstGeom prst="rect">
            <a:avLst/>
          </a:prstGeom>
          <a:solidFill>
            <a:schemeClr val="accent1">
              <a:lumMod val="20000"/>
              <a:lumOff val="80000"/>
              <a:alpha val="2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425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1"/>
          <p:cNvSpPr txBox="1">
            <a:spLocks/>
          </p:cNvSpPr>
          <p:nvPr/>
        </p:nvSpPr>
        <p:spPr>
          <a:xfrm>
            <a:off x="469784" y="1761526"/>
            <a:ext cx="11232858" cy="194085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1" lang="en-US" altLang="ja-JP" sz="27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 </a:t>
            </a:r>
            <a:r>
              <a:rPr kumimoji="1" lang="en-US" altLang="ja-JP" sz="271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Item 06.1L</a:t>
            </a:r>
            <a:endParaRPr kumimoji="1" lang="en-US" altLang="ja-JP" sz="271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1" lang="en-US" altLang="ja-JP" sz="271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kumimoji="1" lang="en-US" altLang="ja-JP" sz="14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NORTH INDIAN OCEAN HYDROGRAPHIC COMMISSION (NIOHC)</a:t>
            </a:r>
            <a:endParaRPr kumimoji="1" lang="en-US" altLang="ja-JP" sz="144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1" lang="en-US" altLang="ja-JP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kumimoji="1" lang="en-US" altLang="ja-JP" b="1" dirty="0">
                <a:solidFill>
                  <a:schemeClr val="accent1">
                    <a:lumMod val="75000"/>
                  </a:schemeClr>
                </a:solidFill>
              </a:rPr>
              <a:t>Report to IRCC13</a:t>
            </a:r>
          </a:p>
          <a:p>
            <a:endParaRPr kumimoji="1" lang="en-US" altLang="ja-JP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kumimoji="1" lang="en-US" altLang="ja-JP" sz="5100" b="1" dirty="0">
                <a:solidFill>
                  <a:schemeClr val="accent1">
                    <a:lumMod val="75000"/>
                  </a:schemeClr>
                </a:solidFill>
              </a:rPr>
              <a:t>VTC, 23 – 25 June 2021</a:t>
            </a:r>
            <a:endParaRPr kumimoji="1" lang="ja-JP" altLang="en-US" sz="51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サブタイトル 2"/>
          <p:cNvSpPr txBox="1">
            <a:spLocks/>
          </p:cNvSpPr>
          <p:nvPr/>
        </p:nvSpPr>
        <p:spPr>
          <a:xfrm>
            <a:off x="1524000" y="3691019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kumimoji="1" lang="en-US" altLang="ja-JP" sz="2800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ja-JP" altLang="en-US" sz="2800" dirty="0">
                <a:solidFill>
                  <a:schemeClr val="bg2">
                    <a:lumMod val="50000"/>
                  </a:schemeClr>
                </a:solidFill>
              </a:rPr>
              <a:t> </a:t>
            </a:r>
            <a:endParaRPr lang="en-US" altLang="ja-JP" sz="2800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kumimoji="1" lang="en-US" altLang="ja-JP" sz="2800" dirty="0">
                <a:solidFill>
                  <a:schemeClr val="accent1">
                    <a:lumMod val="75000"/>
                  </a:schemeClr>
                </a:solidFill>
              </a:rPr>
              <a:t>By </a:t>
            </a:r>
            <a:r>
              <a:rPr kumimoji="1" lang="en-US" altLang="ja-JP" sz="2800" dirty="0" smtClean="0">
                <a:solidFill>
                  <a:schemeClr val="accent1">
                    <a:lumMod val="75000"/>
                  </a:schemeClr>
                </a:solidFill>
              </a:rPr>
              <a:t>Rear Admiral Y N </a:t>
            </a:r>
            <a:r>
              <a:rPr kumimoji="1" lang="en-US" altLang="ja-JP" sz="2800" dirty="0" err="1" smtClean="0">
                <a:solidFill>
                  <a:schemeClr val="accent1">
                    <a:lumMod val="75000"/>
                  </a:schemeClr>
                </a:solidFill>
              </a:rPr>
              <a:t>Jayarathna</a:t>
            </a:r>
            <a:endParaRPr kumimoji="1" lang="en-US" altLang="ja-JP" sz="28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kumimoji="1" lang="en-US" altLang="ja-JP" sz="2800" dirty="0" smtClean="0">
                <a:solidFill>
                  <a:schemeClr val="accent1">
                    <a:lumMod val="75000"/>
                  </a:schemeClr>
                </a:solidFill>
              </a:rPr>
              <a:t>NIOHC </a:t>
            </a:r>
            <a:r>
              <a:rPr kumimoji="1" lang="en-US" altLang="ja-JP" sz="2800" dirty="0">
                <a:solidFill>
                  <a:schemeClr val="accent1">
                    <a:lumMod val="75000"/>
                  </a:schemeClr>
                </a:solidFill>
              </a:rPr>
              <a:t>Chair</a:t>
            </a:r>
          </a:p>
          <a:p>
            <a:endParaRPr kumimoji="1" lang="en-US" altLang="ja-JP" sz="2800" dirty="0">
              <a:solidFill>
                <a:schemeClr val="accent1">
                  <a:lumMod val="75000"/>
                </a:schemeClr>
              </a:solidFill>
            </a:endParaRPr>
          </a:p>
          <a:p>
            <a:endParaRPr kumimoji="1" lang="ja-JP" alt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9577310" y="6279867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 smtClean="0">
                <a:solidFill>
                  <a:schemeClr val="accent1">
                    <a:lumMod val="75000"/>
                  </a:schemeClr>
                </a:solidFill>
              </a:rPr>
              <a:t>IRCC13-06.1L</a:t>
            </a:r>
            <a:endParaRPr kumimoji="1" lang="ja-JP" alt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26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C0CBCA-3CAC-486E-A0B9-46B6C5FF1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GB" sz="4000" b="1" dirty="0">
                <a:solidFill>
                  <a:schemeClr val="accent1">
                    <a:lumMod val="75000"/>
                  </a:schemeClr>
                </a:solidFill>
              </a:rPr>
              <a:t>Work on Strategic Plan and Gap Analysis (top 3 aspects)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DDB6D3E-28D8-47C5-829C-60BBA67DC2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4870"/>
            <a:ext cx="10515600" cy="4351338"/>
          </a:xfrm>
        </p:spPr>
        <p:txBody>
          <a:bodyPr>
            <a:normAutofit lnSpcReduction="10000"/>
          </a:bodyPr>
          <a:lstStyle/>
          <a:p>
            <a:pPr algn="just"/>
            <a:r>
              <a:rPr lang="en-GB" dirty="0" smtClean="0"/>
              <a:t>To achieve IHO Strategic plan along with   IRCC challenges following actions initiated: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GB" dirty="0" smtClean="0"/>
              <a:t>Goal 1: S-100 has included as a permanent agenda point in NIOHC meetings and will encourage MS during NIOHC 20.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GB" dirty="0" smtClean="0"/>
              <a:t>Goal 2: MSDI will be discussed during NIOHC 20 and will encourage MS.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GB" dirty="0" smtClean="0"/>
              <a:t>Goal  3: </a:t>
            </a:r>
          </a:p>
          <a:p>
            <a:pPr marL="457200" lvl="1" indent="0" algn="just">
              <a:buNone/>
            </a:pPr>
            <a:r>
              <a:rPr lang="en-GB" dirty="0" smtClean="0"/>
              <a:t>	a.	Training sessions on MSDI/CSB/Seabed 2030 conducted at Regional 	level to enhance knowledge and sustainable use of the Ocean. </a:t>
            </a:r>
          </a:p>
          <a:p>
            <a:pPr marL="457200" lvl="1" indent="0" algn="just">
              <a:buNone/>
            </a:pPr>
            <a:r>
              <a:rPr lang="en-GB" dirty="0" smtClean="0"/>
              <a:t>	b.	Arranged to conduct </a:t>
            </a:r>
            <a:r>
              <a:rPr lang="en-GB" dirty="0" err="1" smtClean="0"/>
              <a:t>Hydrographic</a:t>
            </a:r>
            <a:r>
              <a:rPr lang="en-GB" dirty="0" smtClean="0"/>
              <a:t> Awareness programmes on MSDI 	and S10X on year 2021 and 2022 respectively through IHO CB programme.</a:t>
            </a:r>
          </a:p>
          <a:p>
            <a:pPr algn="just"/>
            <a:endParaRPr lang="en-GB" dirty="0" smtClean="0"/>
          </a:p>
          <a:p>
            <a:pPr algn="just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6016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C0CBCA-3CAC-486E-A0B9-46B6C5FF1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84174"/>
            <a:ext cx="10891345" cy="549275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GB" sz="4000" b="1" dirty="0">
                <a:solidFill>
                  <a:schemeClr val="accent1">
                    <a:lumMod val="75000"/>
                  </a:schemeClr>
                </a:solidFill>
              </a:rPr>
              <a:t>Important Findings (RHC top 3 </a:t>
            </a:r>
            <a:r>
              <a:rPr lang="en-GB" sz="4000" b="1" dirty="0" smtClean="0">
                <a:solidFill>
                  <a:schemeClr val="accent1">
                    <a:lumMod val="75000"/>
                  </a:schemeClr>
                </a:solidFill>
              </a:rPr>
              <a:t>challenges / Achievements)</a:t>
            </a:r>
            <a:r>
              <a:rPr lang="en-GB" sz="3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DDB6D3E-28D8-47C5-829C-60BBA67DC2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8296"/>
            <a:ext cx="10515600" cy="4351338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600" dirty="0" err="1"/>
              <a:t>Covid</a:t>
            </a:r>
            <a:r>
              <a:rPr lang="en-US" sz="2600" dirty="0"/>
              <a:t> 19 </a:t>
            </a:r>
            <a:r>
              <a:rPr lang="en-US" sz="2600" dirty="0" smtClean="0"/>
              <a:t>pandemic: Had </a:t>
            </a:r>
            <a:r>
              <a:rPr lang="en-US" sz="2600" dirty="0"/>
              <a:t>impacted  regional engagement </a:t>
            </a:r>
            <a:r>
              <a:rPr lang="en-US" sz="2600" dirty="0" smtClean="0"/>
              <a:t>among </a:t>
            </a:r>
            <a:r>
              <a:rPr lang="en-US" sz="2600" dirty="0"/>
              <a:t>MS and </a:t>
            </a:r>
            <a:r>
              <a:rPr lang="en-US" sz="2600" dirty="0" smtClean="0"/>
              <a:t>had to postpone NIOHC 20 physical meeting </a:t>
            </a:r>
            <a:r>
              <a:rPr lang="en-US" sz="2600" dirty="0"/>
              <a:t>scheduled at </a:t>
            </a:r>
            <a:r>
              <a:rPr lang="en-US" sz="2600" dirty="0" smtClean="0"/>
              <a:t>Colombo in 2020. NIOHC 20 is rescheduled from 13 – 15 July 2021  with the consent of MS during an Extraordinary meeting held on 10</a:t>
            </a:r>
            <a:r>
              <a:rPr lang="en-US" sz="2600" baseline="30000" dirty="0" smtClean="0"/>
              <a:t>th</a:t>
            </a:r>
            <a:r>
              <a:rPr lang="en-US" sz="2600" dirty="0" smtClean="0"/>
              <a:t> December 2020. Same too had to reschedule on VTC mode due continuation of global pandemic situation. Additionally, planned surveys including joint survey activities and physical CB activities were hampered.  </a:t>
            </a:r>
          </a:p>
          <a:p>
            <a:pPr algn="just"/>
            <a:endParaRPr lang="en-US" sz="2600" dirty="0" smtClean="0"/>
          </a:p>
          <a:p>
            <a:pPr algn="just"/>
            <a:r>
              <a:rPr lang="en-US" sz="2600" dirty="0" smtClean="0"/>
              <a:t>Few </a:t>
            </a:r>
            <a:r>
              <a:rPr lang="en-US" sz="2600" dirty="0"/>
              <a:t>countries within NIOHC region yet to become IHO </a:t>
            </a:r>
            <a:r>
              <a:rPr lang="en-US" sz="2600" dirty="0" smtClean="0"/>
              <a:t>members, </a:t>
            </a:r>
            <a:r>
              <a:rPr lang="en-US" sz="2600" dirty="0"/>
              <a:t>specially countries in Red Sea region where considerable maritime traffic </a:t>
            </a:r>
            <a:r>
              <a:rPr lang="en-US" sz="2600" dirty="0" smtClean="0"/>
              <a:t>takes place  </a:t>
            </a:r>
            <a:r>
              <a:rPr lang="en-US" sz="2600" dirty="0"/>
              <a:t>and such countries </a:t>
            </a:r>
            <a:r>
              <a:rPr lang="en-US" sz="2600" dirty="0" smtClean="0"/>
              <a:t>being </a:t>
            </a:r>
            <a:r>
              <a:rPr lang="en-US" sz="2600" dirty="0"/>
              <a:t>encouraged to involve with regional work of NIOHC.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4478731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C0CBCA-3CAC-486E-A0B9-46B6C5FF1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84174"/>
            <a:ext cx="10515600" cy="549275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GB" sz="4000" b="1" dirty="0">
                <a:solidFill>
                  <a:schemeClr val="accent1">
                    <a:lumMod val="75000"/>
                  </a:schemeClr>
                </a:solidFill>
              </a:rPr>
              <a:t>Important Findings (RHC top 3 </a:t>
            </a:r>
            <a:r>
              <a:rPr lang="en-GB" sz="4000" b="1" dirty="0" smtClean="0">
                <a:solidFill>
                  <a:schemeClr val="accent1">
                    <a:lumMod val="75000"/>
                  </a:schemeClr>
                </a:solidFill>
              </a:rPr>
              <a:t>challenges/Achievement</a:t>
            </a:r>
            <a:r>
              <a:rPr lang="en-GB" sz="4000" b="1" dirty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en-GB" sz="3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DDB6D3E-28D8-47C5-829C-60BBA67DC2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8296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en-US" sz="2600" dirty="0"/>
              <a:t>Learn </a:t>
            </a:r>
            <a:r>
              <a:rPr lang="en-US" sz="2600" dirty="0" smtClean="0"/>
              <a:t>Through </a:t>
            </a:r>
            <a:r>
              <a:rPr lang="en-US" sz="2600" dirty="0"/>
              <a:t>Each  </a:t>
            </a:r>
            <a:r>
              <a:rPr lang="en-US" sz="2600" dirty="0" smtClean="0"/>
              <a:t>Other </a:t>
            </a:r>
            <a:r>
              <a:rPr lang="en-US" sz="2600" dirty="0" err="1"/>
              <a:t>programme</a:t>
            </a:r>
            <a:r>
              <a:rPr lang="en-US" sz="2600" dirty="0"/>
              <a:t>: Due to pandemic, physical engagement with MS reduced and therefore sharing of knowledge through monthly </a:t>
            </a:r>
            <a:r>
              <a:rPr lang="en-US" sz="2600" dirty="0" err="1"/>
              <a:t>programmes</a:t>
            </a:r>
            <a:r>
              <a:rPr lang="en-US" sz="2600" dirty="0"/>
              <a:t> conducted on VTC mode to enhance cooperation among MS on following topics:</a:t>
            </a:r>
          </a:p>
          <a:p>
            <a:pPr lvl="1" algn="just"/>
            <a:r>
              <a:rPr lang="en-US" sz="2600" dirty="0" smtClean="0"/>
              <a:t>January – Crowd Sourced Bathymetry</a:t>
            </a:r>
            <a:endParaRPr lang="en-US" sz="2600" dirty="0"/>
          </a:p>
          <a:p>
            <a:pPr lvl="1" algn="just"/>
            <a:r>
              <a:rPr lang="en-US" sz="2600" dirty="0" smtClean="0"/>
              <a:t>February – MSDI </a:t>
            </a:r>
            <a:endParaRPr lang="en-US" sz="2600" dirty="0"/>
          </a:p>
          <a:p>
            <a:pPr lvl="1" algn="just"/>
            <a:r>
              <a:rPr lang="en-US" sz="2600" dirty="0" smtClean="0"/>
              <a:t>March – Seabed 2030</a:t>
            </a:r>
            <a:endParaRPr lang="en-US" sz="2600" dirty="0"/>
          </a:p>
          <a:p>
            <a:pPr lvl="1" algn="just"/>
            <a:r>
              <a:rPr lang="en-US" sz="2600" dirty="0"/>
              <a:t>April </a:t>
            </a:r>
            <a:r>
              <a:rPr lang="en-US" sz="2600" dirty="0" smtClean="0"/>
              <a:t>– SDB </a:t>
            </a:r>
            <a:endParaRPr lang="en-US" sz="2600" dirty="0"/>
          </a:p>
          <a:p>
            <a:pPr lvl="1" algn="just"/>
            <a:r>
              <a:rPr lang="en-US" sz="2600" dirty="0"/>
              <a:t>May – ENC production</a:t>
            </a:r>
          </a:p>
          <a:p>
            <a:pPr lvl="1" algn="just"/>
            <a:r>
              <a:rPr lang="en-US" sz="2600" dirty="0"/>
              <a:t>June –Migration from S-57 to S-100</a:t>
            </a:r>
          </a:p>
          <a:p>
            <a:pPr lvl="1" algn="just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36513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C0CBCA-3CAC-486E-A0B9-46B6C5FF1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GB" sz="4000" b="1" dirty="0">
                <a:solidFill>
                  <a:schemeClr val="accent1">
                    <a:lumMod val="75000"/>
                  </a:schemeClr>
                </a:solidFill>
              </a:rPr>
              <a:t>Proposals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DDB6D3E-28D8-47C5-829C-60BBA67DC2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600" dirty="0" smtClean="0"/>
              <a:t>Take note of the NIOHC report</a:t>
            </a:r>
            <a:r>
              <a:rPr lang="en-US" sz="2600" dirty="0" smtClean="0"/>
              <a:t>.</a:t>
            </a:r>
          </a:p>
          <a:p>
            <a:r>
              <a:rPr lang="en-US" sz="2600" dirty="0"/>
              <a:t>Encourage RHCs to arrange frequent VTC training session. </a:t>
            </a:r>
          </a:p>
          <a:p>
            <a:r>
              <a:rPr lang="en-US" sz="2600" dirty="0" smtClean="0"/>
              <a:t>Take </a:t>
            </a:r>
            <a:r>
              <a:rPr lang="en-US" sz="2600" dirty="0"/>
              <a:t>any other action considered appropriate. </a:t>
            </a:r>
          </a:p>
        </p:txBody>
      </p:sp>
    </p:spTree>
    <p:extLst>
      <p:ext uri="{BB962C8B-B14F-4D97-AF65-F5344CB8AC3E}">
        <p14:creationId xmlns:p14="http://schemas.microsoft.com/office/powerpoint/2010/main" val="207167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875</TotalTime>
  <Words>315</Words>
  <Application>Microsoft Office PowerPoint</Application>
  <PresentationFormat>Custom</PresentationFormat>
  <Paragraphs>35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Work on Strategic Plan and Gap Analysis (top 3 aspects) </vt:lpstr>
      <vt:lpstr>Important Findings (RHC top 3 challenges / Achievements) </vt:lpstr>
      <vt:lpstr>Important Findings (RHC top 3 challenges/Achievement) </vt:lpstr>
      <vt:lpstr>Proposals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Technical Coordination Meeting 22Sep2020</dc:title>
  <dc:creator>Alberto Costa Neves</dc:creator>
  <cp:lastModifiedBy>Toshiba</cp:lastModifiedBy>
  <cp:revision>73</cp:revision>
  <dcterms:created xsi:type="dcterms:W3CDTF">2020-09-20T17:50:33Z</dcterms:created>
  <dcterms:modified xsi:type="dcterms:W3CDTF">2021-06-21T08:18:22Z</dcterms:modified>
</cp:coreProperties>
</file>