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43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IRCC13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23 – </a:t>
            </a:r>
            <a:r>
              <a:rPr lang="de-DE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June,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224852" y="944380"/>
            <a:ext cx="11477790" cy="27580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Hydrographic Commission on Antarctica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Report to IRCC13</a:t>
            </a:r>
          </a:p>
          <a:p>
            <a:endParaRPr kumimoji="1" lang="en-US" altLang="ja-JP" sz="5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3800" b="1" dirty="0">
                <a:solidFill>
                  <a:schemeClr val="accent1">
                    <a:lumMod val="75000"/>
                  </a:schemeClr>
                </a:solidFill>
              </a:rPr>
              <a:t>VTC, 23 – 25 June 2021</a:t>
            </a:r>
            <a:endParaRPr kumimoji="1" lang="ja-JP" altLang="en-US" sz="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kumimoji="1" lang="de-DE" sz="2800" dirty="0">
                <a:solidFill>
                  <a:schemeClr val="accent1">
                    <a:lumMod val="75000"/>
                  </a:schemeClr>
                </a:solidFill>
              </a:rPr>
              <a:t>Dr. Mathias Jonas (IHO)</a:t>
            </a:r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HCA 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IRCC13-07A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598698" y="1266501"/>
            <a:ext cx="11080377" cy="1420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21544" y="145995"/>
            <a:ext cx="9301972" cy="126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17th Meeting of the IHO</a:t>
            </a:r>
            <a:b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Hydrographic Commission on Antarctica </a:t>
            </a:r>
            <a:b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VTC, 14 June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7187" y="1545753"/>
            <a:ext cx="7631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Mathias Jonas (IHO) – </a:t>
            </a:r>
            <a:r>
              <a:rPr lang="de-DE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r>
              <a:rPr lang="de-D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N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Patrick Dorr (NGA, US)  - Vice Chair</a:t>
            </a:r>
            <a:endParaRPr lang="en-GB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0939" y="2041501"/>
            <a:ext cx="56429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out of 24 Member States attended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4842" y="2526633"/>
            <a:ext cx="11302315" cy="323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GB" sz="24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Discussion on the application of IHO Res. 2/1997 to HCA statutes </a:t>
            </a:r>
            <a:br>
              <a:rPr lang="en-GB" sz="24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based on a draft proposed by US – HCA Chair to prepare a consolidated version by correspondence for final approval at HCA18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Tx/>
              <a:buChar char="-"/>
            </a:pPr>
            <a:r>
              <a:rPr lang="en-GB" sz="24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HCA took note of US/NGA report on the functionalities of its Global Maritime Traffic Density Service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Tx/>
              <a:buChar char="-"/>
            </a:pPr>
            <a:r>
              <a:rPr lang="en-GB" sz="24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HCA took note of GEBCO/IBCSO report: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GB" sz="2400" dirty="0">
                <a:solidFill>
                  <a:srgbClr val="002060"/>
                </a:solidFill>
              </a:rPr>
              <a:t>GEBCO Polar Grid in polar projection nearing completion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GB" sz="2400" dirty="0">
                <a:solidFill>
                  <a:srgbClr val="002060"/>
                </a:solidFill>
              </a:rPr>
              <a:t>Resolution 500 m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GB" sz="2400" dirty="0">
                <a:solidFill>
                  <a:srgbClr val="002060"/>
                </a:solidFill>
              </a:rPr>
              <a:t>South of 50°S</a:t>
            </a:r>
          </a:p>
        </p:txBody>
      </p:sp>
    </p:spTree>
    <p:extLst>
      <p:ext uri="{BB962C8B-B14F-4D97-AF65-F5344CB8AC3E}">
        <p14:creationId xmlns:p14="http://schemas.microsoft.com/office/powerpoint/2010/main" val="55838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598698" y="1266501"/>
            <a:ext cx="11080377" cy="1420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4865" y="677892"/>
            <a:ext cx="11782269" cy="469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NZ" sz="2800" dirty="0">
                <a:solidFill>
                  <a:srgbClr val="002060"/>
                </a:solidFill>
              </a:rPr>
              <a:t>HCA took note of the Hydrographic Priorities WG Chair report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NZ" sz="2800" dirty="0">
                <a:solidFill>
                  <a:srgbClr val="002060"/>
                </a:solidFill>
              </a:rPr>
              <a:t>progress in survey and provision of new INT charts&amp; ENCS as reported by Member States </a:t>
            </a:r>
          </a:p>
          <a:p>
            <a:pPr marL="1257300" lvl="2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GB" sz="2800" dirty="0">
                <a:solidFill>
                  <a:srgbClr val="002060"/>
                </a:solidFill>
                <a:sym typeface="Wingdings" panose="05000000000000000000" pitchFamily="2" charset="2"/>
              </a:rPr>
              <a:t>IRCC to consider: future extended role of Charting Region Coordinators for in the implementation of the S-100 Roadmap. </a:t>
            </a:r>
          </a:p>
          <a:p>
            <a:pPr marL="1257300" lvl="2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GB" sz="28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NZ" sz="2800" dirty="0">
                <a:solidFill>
                  <a:srgbClr val="002060"/>
                </a:solidFill>
              </a:rPr>
              <a:t>agreed on the principles proposed to modify some Major Shipping Routes (MSR) patterns with final cross-check of modifications to be made against the last NGA GMTDS data, and as a </a:t>
            </a:r>
            <a:r>
              <a:rPr lang="en-GB" sz="2800" dirty="0">
                <a:solidFill>
                  <a:srgbClr val="002060"/>
                </a:solidFill>
              </a:rPr>
              <a:t>possible metric for HCA for automated calculation of SPI 1.2.2 (</a:t>
            </a:r>
            <a:r>
              <a:rPr lang="en-GB" sz="2000" i="1" dirty="0">
                <a:solidFill>
                  <a:srgbClr val="002060"/>
                </a:solidFill>
              </a:rPr>
              <a:t>1.2.2 Percentage of navigationally significant areas (e.g. charted traffic separation schemes, anchorages, channels) for which the adequacy of the hydrographic knowledge is assessed through the use of appropriate quality indicators (2026:100%). </a:t>
            </a:r>
            <a:r>
              <a:rPr lang="en-GB" sz="2800" dirty="0">
                <a:solidFill>
                  <a:srgbClr val="002060"/>
                </a:solidFill>
              </a:rPr>
              <a:t>if required by IRCC.</a:t>
            </a:r>
          </a:p>
        </p:txBody>
      </p:sp>
    </p:spTree>
    <p:extLst>
      <p:ext uri="{BB962C8B-B14F-4D97-AF65-F5344CB8AC3E}">
        <p14:creationId xmlns:p14="http://schemas.microsoft.com/office/powerpoint/2010/main" val="122224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10378" y="771826"/>
            <a:ext cx="10821989" cy="1420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NZ" dirty="0">
                <a:solidFill>
                  <a:srgbClr val="002060"/>
                </a:solidFill>
              </a:rPr>
              <a:t>HCA took note of the HCA Chair´s report to ATCM XLIII with proposals to ATCM to consider implementation of existing ATCM Resolutions related to hydrography.</a:t>
            </a:r>
          </a:p>
        </p:txBody>
      </p:sp>
      <p:sp>
        <p:nvSpPr>
          <p:cNvPr id="8" name="Rectangle 7"/>
          <p:cNvSpPr/>
          <p:nvPr/>
        </p:nvSpPr>
        <p:spPr>
          <a:xfrm>
            <a:off x="810377" y="2571367"/>
            <a:ext cx="108219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36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HCA agreed that a physical meeting of longer duration is required to discuss the items raised in more detail and plans to have HCA18 back-to-back with ATCMXLIV in June 2022 in Berlin (</a:t>
            </a:r>
            <a:r>
              <a:rPr lang="en-US" sz="3600" dirty="0" err="1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tbc</a:t>
            </a:r>
            <a:r>
              <a:rPr lang="en-US" sz="36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) including an extra day for the </a:t>
            </a:r>
            <a:r>
              <a:rPr lang="en-US" sz="3600" dirty="0">
                <a:solidFill>
                  <a:srgbClr val="002060"/>
                </a:solidFill>
              </a:rPr>
              <a:t>Hydrographic Priorities WG.</a:t>
            </a:r>
          </a:p>
        </p:txBody>
      </p:sp>
    </p:spTree>
    <p:extLst>
      <p:ext uri="{BB962C8B-B14F-4D97-AF65-F5344CB8AC3E}">
        <p14:creationId xmlns:p14="http://schemas.microsoft.com/office/powerpoint/2010/main" val="28187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-598698" y="1266501"/>
            <a:ext cx="11080377" cy="1420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411" y="741581"/>
            <a:ext cx="11055178" cy="350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3200" u="sng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IRCC13 is invited to</a:t>
            </a:r>
            <a:r>
              <a:rPr lang="en-US" sz="32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Take note of the report</a:t>
            </a:r>
          </a:p>
          <a:p>
            <a:pPr marL="342900" lvl="2" indent="-3429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Consider the extended role of regional </a:t>
            </a:r>
            <a:r>
              <a:rPr lang="en-GB" sz="3200" dirty="0">
                <a:solidFill>
                  <a:srgbClr val="002060"/>
                </a:solidFill>
                <a:sym typeface="Wingdings" panose="05000000000000000000" pitchFamily="2" charset="2"/>
              </a:rPr>
              <a:t>role of Charting Region Coordinators for in the implementation of the S-100 Roadmap. </a:t>
            </a:r>
            <a:endParaRPr lang="en-US" sz="320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Give guidance on the determination of SPI values in regions (not limited to SPI 1.2.2)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Decide on any other guidance to HCA as deemed appropriate.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8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418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39</cp:revision>
  <dcterms:created xsi:type="dcterms:W3CDTF">2020-09-20T17:50:33Z</dcterms:created>
  <dcterms:modified xsi:type="dcterms:W3CDTF">2021-06-16T17:50:39Z</dcterms:modified>
</cp:coreProperties>
</file>