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307" r:id="rId3"/>
    <p:sldId id="292" r:id="rId4"/>
    <p:sldId id="264" r:id="rId5"/>
    <p:sldId id="302" r:id="rId6"/>
    <p:sldId id="308" r:id="rId7"/>
    <p:sldId id="305" r:id="rId8"/>
    <p:sldId id="309" r:id="rId9"/>
    <p:sldId id="310" r:id="rId10"/>
    <p:sldId id="293" r:id="rId11"/>
    <p:sldId id="304" r:id="rId12"/>
    <p:sldId id="297" r:id="rId13"/>
    <p:sldId id="321" r:id="rId14"/>
    <p:sldId id="312" r:id="rId15"/>
    <p:sldId id="313" r:id="rId16"/>
    <p:sldId id="314" r:id="rId17"/>
    <p:sldId id="315" r:id="rId18"/>
    <p:sldId id="316" r:id="rId19"/>
    <p:sldId id="317" r:id="rId20"/>
    <p:sldId id="318" r:id="rId21"/>
    <p:sldId id="319" r:id="rId22"/>
    <p:sldId id="269"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472C4"/>
    <a:srgbClr val="00ACA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4B709-0C3D-4F72-AA21-201688E0CDCA}"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61721-1E91-4A52-BE25-AA71115DAA76}" type="slidenum">
              <a:rPr lang="en-US" smtClean="0"/>
              <a:t>‹#›</a:t>
            </a:fld>
            <a:endParaRPr lang="en-US"/>
          </a:p>
        </p:txBody>
      </p:sp>
    </p:spTree>
    <p:extLst>
      <p:ext uri="{BB962C8B-B14F-4D97-AF65-F5344CB8AC3E}">
        <p14:creationId xmlns:p14="http://schemas.microsoft.com/office/powerpoint/2010/main" val="197177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7F85-E674-43CC-987E-4BE55E31E0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075A09-2A4E-4C58-ADED-9AF474DF9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5180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FDE3-1F29-468C-86CB-3098A8847A6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A52DCCE-461C-42DA-BDC0-3EA8E38F7ECA}"/>
              </a:ext>
            </a:extLst>
          </p:cNvPr>
          <p:cNvSpPr>
            <a:spLocks noGrp="1"/>
          </p:cNvSpPr>
          <p:nvPr>
            <p:ph idx="1"/>
          </p:nvPr>
        </p:nvSpPr>
        <p:spPr>
          <a:xfrm>
            <a:off x="838200" y="184785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37A2ACF-E322-49DD-AF67-D13553C7366B}"/>
              </a:ext>
            </a:extLst>
          </p:cNvPr>
          <p:cNvSpPr>
            <a:spLocks noGrp="1"/>
          </p:cNvSpPr>
          <p:nvPr>
            <p:ph type="sldNum" sz="quarter" idx="12"/>
          </p:nvPr>
        </p:nvSpPr>
        <p:spPr/>
        <p:txBody>
          <a:bodyPr/>
          <a:lstStyle/>
          <a:p>
            <a:fld id="{5CFA87E5-14E0-4CBB-BB8E-CD3BE4DBA377}" type="slidenum">
              <a:rPr lang="en-US" smtClean="0"/>
              <a:t>‹#›</a:t>
            </a:fld>
            <a:endParaRPr lang="en-US"/>
          </a:p>
        </p:txBody>
      </p:sp>
      <p:cxnSp>
        <p:nvCxnSpPr>
          <p:cNvPr id="5" name="Straight Connector 4">
            <a:extLst>
              <a:ext uri="{FF2B5EF4-FFF2-40B4-BE49-F238E27FC236}">
                <a16:creationId xmlns:a16="http://schemas.microsoft.com/office/drawing/2014/main" id="{F39C7BBB-42A6-493A-AB32-93CBBDB3B71B}"/>
              </a:ext>
            </a:extLst>
          </p:cNvPr>
          <p:cNvCxnSpPr/>
          <p:nvPr userDrawn="1"/>
        </p:nvCxnSpPr>
        <p:spPr>
          <a:xfrm flipV="1">
            <a:off x="811992" y="893798"/>
            <a:ext cx="10568015" cy="528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466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20CBC3-1436-4450-8CC5-220AC104A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526E5-EC6E-4FB3-A0DB-388FCA0BB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5CCE60-85AE-4886-BF16-C5CBFA009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2FA822-2C07-4746-9030-3F8446747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A87E5-14E0-4CBB-BB8E-CD3BE4DBA377}" type="slidenum">
              <a:rPr lang="en-US" smtClean="0"/>
              <a:t>‹#›</a:t>
            </a:fld>
            <a:endParaRPr lang="en-US"/>
          </a:p>
        </p:txBody>
      </p:sp>
      <p:pic>
        <p:nvPicPr>
          <p:cNvPr id="11" name="Picture 6">
            <a:extLst>
              <a:ext uri="{FF2B5EF4-FFF2-40B4-BE49-F238E27FC236}">
                <a16:creationId xmlns:a16="http://schemas.microsoft.com/office/drawing/2014/main" id="{A2B7AB7B-9C44-433D-B14D-861586A545B1}"/>
              </a:ext>
            </a:extLst>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1" y="6015644"/>
            <a:ext cx="2608028" cy="8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715E19EA-6F6B-4D0A-ACD3-CFA9BE6BD5E5}"/>
              </a:ext>
            </a:extLst>
          </p:cNvPr>
          <p:cNvSpPr txBox="1">
            <a:spLocks/>
          </p:cNvSpPr>
          <p:nvPr userDrawn="1"/>
        </p:nvSpPr>
        <p:spPr>
          <a:xfrm>
            <a:off x="4038600" y="635960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solidFill>
                  <a:schemeClr val="accent1">
                    <a:lumMod val="75000"/>
                  </a:schemeClr>
                </a:solidFill>
                <a:latin typeface="Arial" panose="020B0604020202020204" pitchFamily="34" charset="0"/>
                <a:cs typeface="Arial" panose="020B0604020202020204" pitchFamily="34" charset="0"/>
              </a:rPr>
              <a:t>IRCC13</a:t>
            </a:r>
            <a:br>
              <a:rPr lang="en-US" altLang="ja-JP" dirty="0">
                <a:solidFill>
                  <a:schemeClr val="accent1">
                    <a:lumMod val="75000"/>
                  </a:schemeClr>
                </a:solidFill>
                <a:latin typeface="Arial" panose="020B0604020202020204" pitchFamily="34" charset="0"/>
                <a:cs typeface="Arial" panose="020B0604020202020204" pitchFamily="34" charset="0"/>
              </a:rPr>
            </a:br>
            <a:r>
              <a:rPr lang="en-US" altLang="ja-JP" dirty="0">
                <a:solidFill>
                  <a:schemeClr val="accent1">
                    <a:lumMod val="75000"/>
                  </a:schemeClr>
                </a:solidFill>
                <a:latin typeface="Arial" panose="020B0604020202020204" pitchFamily="34" charset="0"/>
                <a:cs typeface="Arial" panose="020B0604020202020204" pitchFamily="34" charset="0"/>
              </a:rPr>
              <a:t>VTC</a:t>
            </a:r>
            <a:r>
              <a:rPr lang="de-DE" dirty="0">
                <a:solidFill>
                  <a:schemeClr val="accent1">
                    <a:lumMod val="75000"/>
                  </a:schemeClr>
                </a:solidFill>
                <a:latin typeface="Arial" panose="020B0604020202020204" pitchFamily="34" charset="0"/>
                <a:cs typeface="Arial" panose="020B0604020202020204" pitchFamily="34" charset="0"/>
              </a:rPr>
              <a:t>, 23 – 25 June 2021</a:t>
            </a:r>
          </a:p>
        </p:txBody>
      </p:sp>
      <p:sp>
        <p:nvSpPr>
          <p:cNvPr id="8" name="Rectangle 7">
            <a:extLst>
              <a:ext uri="{FF2B5EF4-FFF2-40B4-BE49-F238E27FC236}">
                <a16:creationId xmlns:a16="http://schemas.microsoft.com/office/drawing/2014/main" id="{36AFDE94-252B-4BA4-B1A6-67924CBFCB10}"/>
              </a:ext>
            </a:extLst>
          </p:cNvPr>
          <p:cNvSpPr/>
          <p:nvPr userDrawn="1"/>
        </p:nvSpPr>
        <p:spPr>
          <a:xfrm>
            <a:off x="0" y="0"/>
            <a:ext cx="12192000" cy="6012386"/>
          </a:xfrm>
          <a:prstGeom prst="rect">
            <a:avLst/>
          </a:prstGeom>
          <a:solidFill>
            <a:schemeClr val="accent1">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テキスト ボックス 10">
            <a:extLst>
              <a:ext uri="{FF2B5EF4-FFF2-40B4-BE49-F238E27FC236}">
                <a16:creationId xmlns:a16="http://schemas.microsoft.com/office/drawing/2014/main" id="{3A7B2EB0-C0E6-42FA-B0D6-C0518DC252CE}"/>
              </a:ext>
            </a:extLst>
          </p:cNvPr>
          <p:cNvSpPr txBox="1"/>
          <p:nvPr userDrawn="1"/>
        </p:nvSpPr>
        <p:spPr>
          <a:xfrm>
            <a:off x="9577310" y="6279867"/>
            <a:ext cx="2590800" cy="523220"/>
          </a:xfrm>
          <a:prstGeom prst="rect">
            <a:avLst/>
          </a:prstGeom>
          <a:noFill/>
        </p:spPr>
        <p:txBody>
          <a:bodyPr wrap="square" rtlCol="0">
            <a:spAutoFit/>
          </a:bodyPr>
          <a:lstStyle/>
          <a:p>
            <a:pPr algn="ctr"/>
            <a:r>
              <a:rPr kumimoji="1" lang="en-US" altLang="ja-JP" sz="2800" dirty="0">
                <a:solidFill>
                  <a:schemeClr val="accent1">
                    <a:lumMod val="75000"/>
                  </a:schemeClr>
                </a:solidFill>
              </a:rPr>
              <a:t>IRCC13-07C</a:t>
            </a:r>
            <a:endParaRPr kumimoji="1" lang="ja-JP" altLang="en-US" sz="2800" dirty="0">
              <a:solidFill>
                <a:schemeClr val="accent1">
                  <a:lumMod val="75000"/>
                </a:schemeClr>
              </a:solidFill>
            </a:endParaRPr>
          </a:p>
        </p:txBody>
      </p:sp>
    </p:spTree>
    <p:extLst>
      <p:ext uri="{BB962C8B-B14F-4D97-AF65-F5344CB8AC3E}">
        <p14:creationId xmlns:p14="http://schemas.microsoft.com/office/powerpoint/2010/main" val="217142504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79571" y="54913"/>
            <a:ext cx="11232858" cy="413699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kumimoji="1" lang="en-AU" sz="21600" b="1" dirty="0">
                <a:solidFill>
                  <a:schemeClr val="accent1">
                    <a:lumMod val="75000"/>
                  </a:schemeClr>
                </a:solidFill>
                <a:latin typeface="Arial" panose="020B0604020202020204" pitchFamily="34" charset="0"/>
                <a:cs typeface="Arial" panose="020B0604020202020204" pitchFamily="34" charset="0"/>
              </a:rPr>
              <a:t>Capacity Building Sub-Committee</a:t>
            </a:r>
          </a:p>
          <a:p>
            <a:pPr>
              <a:lnSpc>
                <a:spcPct val="120000"/>
              </a:lnSpc>
            </a:pPr>
            <a:r>
              <a:rPr kumimoji="1" lang="en-AU" sz="21600" b="1" dirty="0">
                <a:solidFill>
                  <a:schemeClr val="accent1">
                    <a:lumMod val="75000"/>
                  </a:schemeClr>
                </a:solidFill>
                <a:latin typeface="Arial" panose="020B0604020202020204" pitchFamily="34" charset="0"/>
                <a:cs typeface="Arial" panose="020B0604020202020204" pitchFamily="34" charset="0"/>
              </a:rPr>
              <a:t>(CBSC)</a:t>
            </a:r>
            <a:endParaRPr kumimoji="1" lang="en-US" sz="21600" b="1" dirty="0">
              <a:solidFill>
                <a:schemeClr val="accent1">
                  <a:lumMod val="75000"/>
                </a:schemeClr>
              </a:solidFill>
              <a:latin typeface="Arial" panose="020B0604020202020204" pitchFamily="34" charset="0"/>
              <a:cs typeface="Arial" panose="020B0604020202020204" pitchFamily="34" charset="0"/>
            </a:endParaRPr>
          </a:p>
          <a:p>
            <a:r>
              <a:rPr lang="en-AU" dirty="0"/>
              <a:t> </a:t>
            </a:r>
            <a:endParaRPr lang="en-US" dirty="0"/>
          </a:p>
          <a:p>
            <a:endParaRPr kumimoji="1" lang="en-US" altLang="ja-JP" sz="11200" b="1" dirty="0">
              <a:solidFill>
                <a:schemeClr val="accent1">
                  <a:lumMod val="75000"/>
                </a:schemeClr>
              </a:solidFill>
              <a:latin typeface="Arial" panose="020B0604020202020204" pitchFamily="34" charset="0"/>
              <a:cs typeface="Arial" panose="020B0604020202020204" pitchFamily="34" charset="0"/>
            </a:endParaRPr>
          </a:p>
          <a:p>
            <a:endParaRPr kumimoji="1" lang="en-US" altLang="ja-JP" b="1" dirty="0">
              <a:solidFill>
                <a:schemeClr val="accent1">
                  <a:lumMod val="75000"/>
                </a:schemeClr>
              </a:solidFill>
            </a:endParaRPr>
          </a:p>
          <a:p>
            <a:endParaRPr kumimoji="1" lang="en-US" altLang="ja-JP" b="1" dirty="0">
              <a:solidFill>
                <a:schemeClr val="accent1">
                  <a:lumMod val="75000"/>
                </a:schemeClr>
              </a:solidFill>
            </a:endParaRPr>
          </a:p>
          <a:p>
            <a:r>
              <a:rPr kumimoji="1" lang="en-US" altLang="ja-JP" sz="11200" b="1" dirty="0">
                <a:solidFill>
                  <a:schemeClr val="accent1">
                    <a:lumMod val="75000"/>
                  </a:schemeClr>
                </a:solidFill>
              </a:rPr>
              <a:t>Report to IRCC13</a:t>
            </a:r>
            <a:endParaRPr kumimoji="1" lang="ja-JP" altLang="en-US" sz="9600" b="1" dirty="0">
              <a:solidFill>
                <a:schemeClr val="accent1">
                  <a:lumMod val="75000"/>
                </a:schemeClr>
              </a:solidFill>
            </a:endParaRPr>
          </a:p>
        </p:txBody>
      </p:sp>
      <p:sp>
        <p:nvSpPr>
          <p:cNvPr id="10" name="サブタイトル 2"/>
          <p:cNvSpPr txBox="1">
            <a:spLocks/>
          </p:cNvSpPr>
          <p:nvPr/>
        </p:nvSpPr>
        <p:spPr>
          <a:xfrm>
            <a:off x="1524000" y="4046126"/>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kumimoji="1" lang="en-US" altLang="ja-JP" sz="2800" i="1" dirty="0">
              <a:solidFill>
                <a:schemeClr val="bg2">
                  <a:lumMod val="50000"/>
                </a:schemeClr>
              </a:solidFill>
            </a:endParaRPr>
          </a:p>
          <a:p>
            <a:r>
              <a:rPr kumimoji="1" lang="en-US" altLang="ja-JP" sz="2800" dirty="0">
                <a:solidFill>
                  <a:schemeClr val="accent1">
                    <a:lumMod val="75000"/>
                  </a:schemeClr>
                </a:solidFill>
              </a:rPr>
              <a:t>By Evert Flier </a:t>
            </a:r>
          </a:p>
          <a:p>
            <a:r>
              <a:rPr kumimoji="1" lang="en-US" altLang="ja-JP" sz="2800" dirty="0">
                <a:solidFill>
                  <a:schemeClr val="accent1">
                    <a:lumMod val="75000"/>
                  </a:schemeClr>
                </a:solidFill>
              </a:rPr>
              <a:t>CBSC Chair</a:t>
            </a:r>
          </a:p>
          <a:p>
            <a:endParaRPr kumimoji="1" lang="en-US" altLang="ja-JP" sz="2800" dirty="0">
              <a:solidFill>
                <a:schemeClr val="accent1">
                  <a:lumMod val="75000"/>
                </a:schemeClr>
              </a:solidFill>
            </a:endParaRPr>
          </a:p>
          <a:p>
            <a:endParaRPr kumimoji="1" lang="ja-JP" altLang="en-US" sz="2800" dirty="0">
              <a:solidFill>
                <a:schemeClr val="accent1">
                  <a:lumMod val="75000"/>
                </a:schemeClr>
              </a:solidFill>
            </a:endParaRPr>
          </a:p>
        </p:txBody>
      </p:sp>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379" y="-109538"/>
            <a:ext cx="10515600" cy="1325563"/>
          </a:xfrm>
        </p:spPr>
        <p:txBody>
          <a:bodyPr>
            <a:normAutofit/>
          </a:bodyPr>
          <a:lstStyle/>
          <a:p>
            <a:r>
              <a:rPr lang="en-US" dirty="0">
                <a:solidFill>
                  <a:schemeClr val="accent1">
                    <a:lumMod val="75000"/>
                  </a:schemeClr>
                </a:solidFill>
                <a:latin typeface="Arial" panose="020B0604020202020204" pitchFamily="34" charset="0"/>
                <a:cs typeface="Arial" panose="020B0604020202020204" pitchFamily="34" charset="0"/>
              </a:rPr>
              <a:t>Capacity Building Work </a:t>
            </a:r>
            <a:r>
              <a:rPr lang="en-US" dirty="0" err="1">
                <a:solidFill>
                  <a:schemeClr val="accent1">
                    <a:lumMod val="75000"/>
                  </a:schemeClr>
                </a:solidFill>
                <a:latin typeface="Arial" panose="020B0604020202020204" pitchFamily="34" charset="0"/>
                <a:cs typeface="Arial" panose="020B0604020202020204" pitchFamily="34" charset="0"/>
              </a:rPr>
              <a:t>Programme</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16025"/>
            <a:ext cx="10515600" cy="4351338"/>
          </a:xfrm>
        </p:spPr>
        <p:txBody>
          <a:bodyPr>
            <a:normAutofit/>
          </a:bodyPr>
          <a:lstStyle/>
          <a:p>
            <a:pPr marL="0" indent="0">
              <a:buNone/>
              <a:defRPr/>
            </a:pPr>
            <a:r>
              <a:rPr lang="en-US" b="1" dirty="0"/>
              <a:t>Capacity Building Work </a:t>
            </a:r>
            <a:r>
              <a:rPr lang="en-US" b="1" dirty="0" err="1"/>
              <a:t>Programme</a:t>
            </a:r>
            <a:r>
              <a:rPr lang="en-US" b="1" dirty="0"/>
              <a:t> </a:t>
            </a:r>
            <a:r>
              <a:rPr lang="en-US" b="1" dirty="0" smtClean="0"/>
              <a:t>2021</a:t>
            </a:r>
            <a:endParaRPr lang="en-US" b="1" dirty="0"/>
          </a:p>
          <a:p>
            <a:pPr>
              <a:defRPr/>
            </a:pPr>
            <a:r>
              <a:rPr lang="en-US" dirty="0"/>
              <a:t>WP for </a:t>
            </a:r>
            <a:r>
              <a:rPr lang="en-US" dirty="0" smtClean="0"/>
              <a:t>2021 </a:t>
            </a:r>
            <a:r>
              <a:rPr lang="en-US" dirty="0"/>
              <a:t>updated with consequences of COVID-19. </a:t>
            </a:r>
          </a:p>
          <a:p>
            <a:pPr>
              <a:defRPr/>
            </a:pPr>
            <a:r>
              <a:rPr lang="en-US" dirty="0"/>
              <a:t>Surplus budget needed for WP </a:t>
            </a:r>
            <a:r>
              <a:rPr lang="en-US" dirty="0" smtClean="0"/>
              <a:t>2022 </a:t>
            </a:r>
            <a:r>
              <a:rPr lang="en-US" dirty="0"/>
              <a:t>due to postponing of CB activities to </a:t>
            </a:r>
            <a:r>
              <a:rPr lang="en-US" dirty="0" smtClean="0"/>
              <a:t>2022.</a:t>
            </a: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45616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23" y="-109538"/>
            <a:ext cx="10515600" cy="1325563"/>
          </a:xfrm>
        </p:spPr>
        <p:txBody>
          <a:bodyPr>
            <a:normAutofit/>
          </a:bodyPr>
          <a:lstStyle/>
          <a:p>
            <a:r>
              <a:rPr lang="en-US" dirty="0">
                <a:solidFill>
                  <a:schemeClr val="accent1">
                    <a:lumMod val="75000"/>
                  </a:schemeClr>
                </a:solidFill>
                <a:latin typeface="Arial" panose="020B0604020202020204" pitchFamily="34" charset="0"/>
                <a:cs typeface="Arial" panose="020B0604020202020204" pitchFamily="34" charset="0"/>
              </a:rPr>
              <a:t>Capacity Building Work </a:t>
            </a:r>
            <a:r>
              <a:rPr lang="en-US" dirty="0" err="1">
                <a:solidFill>
                  <a:schemeClr val="accent1">
                    <a:lumMod val="75000"/>
                  </a:schemeClr>
                </a:solidFill>
                <a:latin typeface="Arial" panose="020B0604020202020204" pitchFamily="34" charset="0"/>
                <a:cs typeface="Arial" panose="020B0604020202020204" pitchFamily="34" charset="0"/>
              </a:rPr>
              <a:t>Programme</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16025"/>
            <a:ext cx="10515600" cy="4351338"/>
          </a:xfrm>
        </p:spPr>
        <p:txBody>
          <a:bodyPr>
            <a:normAutofit/>
          </a:bodyPr>
          <a:lstStyle/>
          <a:p>
            <a:pPr marL="0" indent="0">
              <a:buNone/>
              <a:defRPr/>
            </a:pPr>
            <a:r>
              <a:rPr lang="en-US" dirty="0"/>
              <a:t>Capacity Building Work Programme 2022</a:t>
            </a:r>
          </a:p>
          <a:p>
            <a:pPr>
              <a:defRPr/>
            </a:pPr>
            <a:r>
              <a:rPr lang="en-US" dirty="0"/>
              <a:t>Submissions from the RHCs have been prioritized at CBSC19. </a:t>
            </a:r>
          </a:p>
          <a:p>
            <a:pPr>
              <a:defRPr/>
            </a:pPr>
            <a:r>
              <a:rPr lang="en-US" dirty="0"/>
              <a:t>The accepted submissions would need about 1,371,000 €. </a:t>
            </a:r>
          </a:p>
          <a:p>
            <a:pPr>
              <a:defRPr/>
            </a:pPr>
            <a:r>
              <a:rPr lang="en-US" dirty="0"/>
              <a:t>The Work Programme allocates 890,000 €.</a:t>
            </a:r>
          </a:p>
          <a:p>
            <a:pPr>
              <a:defRPr/>
            </a:pPr>
            <a:r>
              <a:rPr lang="en-US" dirty="0"/>
              <a:t>It is expected that </a:t>
            </a:r>
            <a:r>
              <a:rPr lang="en-US" dirty="0" smtClean="0"/>
              <a:t>several </a:t>
            </a:r>
            <a:r>
              <a:rPr lang="en-US" dirty="0"/>
              <a:t>of the funded projects from the CBWP2021 need to be moved to the CBWP2022.</a:t>
            </a:r>
          </a:p>
          <a:p>
            <a:pPr marL="0" indent="0">
              <a:buNone/>
              <a:defRPr/>
            </a:pPr>
            <a:endParaRPr lang="en-US" dirty="0"/>
          </a:p>
          <a:p>
            <a:pPr marL="0" indent="0">
              <a:buNone/>
              <a:defRPr/>
            </a:pPr>
            <a:endParaRPr lang="en-GB" dirty="0"/>
          </a:p>
          <a:p>
            <a:pPr marL="0" indent="0">
              <a:buNone/>
              <a:defRPr/>
            </a:pPr>
            <a:endParaRPr lang="en-US" dirty="0"/>
          </a:p>
        </p:txBody>
      </p:sp>
    </p:spTree>
    <p:extLst>
      <p:ext uri="{BB962C8B-B14F-4D97-AF65-F5344CB8AC3E}">
        <p14:creationId xmlns:p14="http://schemas.microsoft.com/office/powerpoint/2010/main" val="123643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38"/>
            <a:ext cx="10515600" cy="1325563"/>
          </a:xfrm>
        </p:spPr>
        <p:txBody>
          <a:bodyPr>
            <a:normAutofit/>
          </a:bodyPr>
          <a:lstStyle/>
          <a:p>
            <a:r>
              <a:rPr lang="en-US" dirty="0">
                <a:solidFill>
                  <a:schemeClr val="accent1">
                    <a:lumMod val="75000"/>
                  </a:schemeClr>
                </a:solidFill>
                <a:latin typeface="Arial" panose="020B0604020202020204" pitchFamily="34" charset="0"/>
                <a:cs typeface="Arial" panose="020B0604020202020204" pitchFamily="34" charset="0"/>
              </a:rPr>
              <a:t>Limited CB Fund</a:t>
            </a:r>
          </a:p>
        </p:txBody>
      </p:sp>
      <p:sp>
        <p:nvSpPr>
          <p:cNvPr id="3" name="Content Placeholder 2"/>
          <p:cNvSpPr>
            <a:spLocks noGrp="1"/>
          </p:cNvSpPr>
          <p:nvPr>
            <p:ph idx="1"/>
          </p:nvPr>
        </p:nvSpPr>
        <p:spPr>
          <a:xfrm>
            <a:off x="838200" y="1216025"/>
            <a:ext cx="10515600" cy="4351338"/>
          </a:xfrm>
        </p:spPr>
        <p:txBody>
          <a:bodyPr>
            <a:normAutofit/>
          </a:bodyPr>
          <a:lstStyle/>
          <a:p>
            <a:pPr>
              <a:spcBef>
                <a:spcPts val="1800"/>
              </a:spcBef>
              <a:defRPr/>
            </a:pPr>
            <a:r>
              <a:rPr lang="en-US" dirty="0"/>
              <a:t>The appeal of the CBSC last year to ascertain a minimum level of funds has led to a significant attention and fruitful discussions on all levels of the IHO.</a:t>
            </a:r>
          </a:p>
          <a:p>
            <a:pPr>
              <a:spcBef>
                <a:spcPts val="1800"/>
              </a:spcBef>
              <a:defRPr/>
            </a:pPr>
            <a:r>
              <a:rPr lang="en-US" dirty="0"/>
              <a:t>Capacity Building in Hydrography is a core strategic issue within the IHO, especially at IRCC and Council meetings</a:t>
            </a:r>
            <a:r>
              <a:rPr lang="en-US" dirty="0" smtClean="0"/>
              <a:t>.</a:t>
            </a:r>
          </a:p>
          <a:p>
            <a:pPr>
              <a:spcBef>
                <a:spcPts val="1800"/>
              </a:spcBef>
              <a:defRPr/>
            </a:pPr>
            <a:r>
              <a:rPr lang="en-US" dirty="0" smtClean="0"/>
              <a:t>Rapid further decline in IHO CB budget for non-earmarked CB activities in upcoming years</a:t>
            </a:r>
            <a:endParaRPr lang="en-US" dirty="0"/>
          </a:p>
        </p:txBody>
      </p:sp>
    </p:spTree>
    <p:extLst>
      <p:ext uri="{BB962C8B-B14F-4D97-AF65-F5344CB8AC3E}">
        <p14:creationId xmlns:p14="http://schemas.microsoft.com/office/powerpoint/2010/main" val="298907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38"/>
            <a:ext cx="10515600" cy="1325563"/>
          </a:xfrm>
        </p:spPr>
        <p:txBody>
          <a:bodyPr>
            <a:normAutofit/>
          </a:bodyPr>
          <a:lstStyle/>
          <a:p>
            <a:r>
              <a:rPr lang="en-US" dirty="0" smtClean="0">
                <a:solidFill>
                  <a:schemeClr val="accent1">
                    <a:lumMod val="75000"/>
                  </a:schemeClr>
                </a:solidFill>
                <a:latin typeface="Arial" panose="020B0604020202020204" pitchFamily="34" charset="0"/>
                <a:cs typeface="Arial" panose="020B0604020202020204" pitchFamily="34" charset="0"/>
              </a:rPr>
              <a:t>Revised CB Strategy</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16025"/>
            <a:ext cx="10515600" cy="4351338"/>
          </a:xfrm>
        </p:spPr>
        <p:txBody>
          <a:bodyPr>
            <a:normAutofit/>
          </a:bodyPr>
          <a:lstStyle/>
          <a:p>
            <a:pPr>
              <a:spcBef>
                <a:spcPts val="1800"/>
              </a:spcBef>
              <a:defRPr/>
            </a:pPr>
            <a:r>
              <a:rPr lang="en-US" dirty="0" smtClean="0"/>
              <a:t>CB Strategy PT, met three times between intersessional CBSC in Feb and CBSC19</a:t>
            </a:r>
          </a:p>
          <a:p>
            <a:pPr>
              <a:spcBef>
                <a:spcPts val="1800"/>
              </a:spcBef>
              <a:defRPr/>
            </a:pPr>
            <a:r>
              <a:rPr lang="en-US" dirty="0" smtClean="0"/>
              <a:t>Conducted Gap analysis between new IHO Strategy and current CB strategy; identified three work items:</a:t>
            </a:r>
          </a:p>
          <a:p>
            <a:pPr lvl="1">
              <a:spcBef>
                <a:spcPts val="1800"/>
              </a:spcBef>
              <a:defRPr/>
            </a:pPr>
            <a:r>
              <a:rPr lang="en-US" dirty="0" smtClean="0"/>
              <a:t>Draft aligned CB strategy</a:t>
            </a:r>
          </a:p>
          <a:p>
            <a:pPr lvl="1">
              <a:spcBef>
                <a:spcPts val="1800"/>
              </a:spcBef>
              <a:defRPr/>
            </a:pPr>
            <a:r>
              <a:rPr lang="en-US" dirty="0" smtClean="0"/>
              <a:t>Update phases of development (to potentially include a phase 0 on governance)</a:t>
            </a:r>
          </a:p>
          <a:p>
            <a:pPr lvl="1">
              <a:spcBef>
                <a:spcPts val="1800"/>
              </a:spcBef>
              <a:defRPr/>
            </a:pPr>
            <a:r>
              <a:rPr lang="en-US" dirty="0" smtClean="0"/>
              <a:t>Add a 5</a:t>
            </a:r>
            <a:r>
              <a:rPr lang="en-US" baseline="30000" dirty="0" smtClean="0"/>
              <a:t>th</a:t>
            </a:r>
            <a:r>
              <a:rPr lang="en-US" dirty="0"/>
              <a:t> </a:t>
            </a:r>
            <a:r>
              <a:rPr lang="en-US" dirty="0" smtClean="0"/>
              <a:t>step to the process </a:t>
            </a:r>
            <a:r>
              <a:rPr lang="en-US" dirty="0"/>
              <a:t>of the CB Strategy (Awareness; Assessment; Analysis; Action) to address Measures of Effectiveness (</a:t>
            </a:r>
            <a:r>
              <a:rPr lang="en-US" dirty="0" err="1"/>
              <a:t>MoE</a:t>
            </a:r>
            <a:r>
              <a:rPr lang="en-US" dirty="0"/>
              <a:t>) </a:t>
            </a:r>
          </a:p>
        </p:txBody>
      </p:sp>
    </p:spTree>
    <p:extLst>
      <p:ext uri="{BB962C8B-B14F-4D97-AF65-F5344CB8AC3E}">
        <p14:creationId xmlns:p14="http://schemas.microsoft.com/office/powerpoint/2010/main" val="53503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577310" y="6279867"/>
            <a:ext cx="2590800" cy="523220"/>
          </a:xfrm>
          <a:prstGeom prst="rect">
            <a:avLst/>
          </a:prstGeom>
          <a:noFill/>
        </p:spPr>
        <p:txBody>
          <a:bodyPr wrap="square" rtlCol="0">
            <a:spAutoFit/>
          </a:bodyPr>
          <a:lstStyle/>
          <a:p>
            <a:pPr algn="ctr"/>
            <a:r>
              <a:rPr kumimoji="1" lang="en-US" altLang="ja-JP" sz="2800" dirty="0">
                <a:solidFill>
                  <a:schemeClr val="accent1">
                    <a:lumMod val="75000"/>
                  </a:schemeClr>
                </a:solidFill>
              </a:rPr>
              <a:t>IRCC13-07C</a:t>
            </a:r>
            <a:endParaRPr kumimoji="1" lang="ja-JP" altLang="en-US" sz="2800" dirty="0">
              <a:solidFill>
                <a:schemeClr val="accent1">
                  <a:lumMod val="75000"/>
                </a:schemeClr>
              </a:solidFill>
            </a:endParaRPr>
          </a:p>
        </p:txBody>
      </p:sp>
      <p:sp>
        <p:nvSpPr>
          <p:cNvPr id="8" name="CaixaDeTexto 7">
            <a:extLst>
              <a:ext uri="{FF2B5EF4-FFF2-40B4-BE49-F238E27FC236}">
                <a16:creationId xmlns:a16="http://schemas.microsoft.com/office/drawing/2014/main" id="{362B9960-A81D-42E8-9563-31C45D39A0F8}"/>
              </a:ext>
            </a:extLst>
          </p:cNvPr>
          <p:cNvSpPr txBox="1"/>
          <p:nvPr/>
        </p:nvSpPr>
        <p:spPr>
          <a:xfrm>
            <a:off x="3664226" y="363736"/>
            <a:ext cx="4863547" cy="646331"/>
          </a:xfrm>
          <a:prstGeom prst="rect">
            <a:avLst/>
          </a:prstGeom>
          <a:noFill/>
        </p:spPr>
        <p:txBody>
          <a:bodyPr wrap="square">
            <a:spAutoFit/>
          </a:bodyPr>
          <a:lstStyle/>
          <a:p>
            <a:r>
              <a:rPr lang="pt-BR" sz="3600" b="1" dirty="0">
                <a:solidFill>
                  <a:srgbClr val="0070C0"/>
                </a:solidFill>
                <a:latin typeface="Times New Roman" panose="02020603050405020304" pitchFamily="18" charset="0"/>
                <a:cs typeface="Times New Roman" panose="02020603050405020304" pitchFamily="18" charset="0"/>
              </a:rPr>
              <a:t>IHO e-Learning Center</a:t>
            </a:r>
          </a:p>
        </p:txBody>
      </p:sp>
      <p:sp>
        <p:nvSpPr>
          <p:cNvPr id="5" name="Content Placeholder 2">
            <a:extLst>
              <a:ext uri="{FF2B5EF4-FFF2-40B4-BE49-F238E27FC236}">
                <a16:creationId xmlns:a16="http://schemas.microsoft.com/office/drawing/2014/main" id="{98C6AE44-CFF6-4658-8FA8-E5A118E1E77D}"/>
              </a:ext>
            </a:extLst>
          </p:cNvPr>
          <p:cNvSpPr txBox="1">
            <a:spLocks/>
          </p:cNvSpPr>
          <p:nvPr/>
        </p:nvSpPr>
        <p:spPr>
          <a:xfrm>
            <a:off x="838199" y="1831578"/>
            <a:ext cx="10515600" cy="4632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solidFill>
                  <a:srgbClr val="003399"/>
                </a:solidFill>
                <a:latin typeface="Times New Roman" panose="02020603050405020304" pitchFamily="18" charset="0"/>
                <a:cs typeface="Times New Roman" panose="02020603050405020304" pitchFamily="18" charset="0"/>
              </a:rPr>
              <a:t>The Assembly endorsed the installment of an IHO e-Learning Center based on A-2 Pro 3.3 and related recommendations of the IRCC/CBSC</a:t>
            </a:r>
          </a:p>
          <a:p>
            <a:pPr algn="l"/>
            <a:r>
              <a:rPr lang="en-US" dirty="0">
                <a:solidFill>
                  <a:srgbClr val="003399"/>
                </a:solidFill>
                <a:latin typeface="Times New Roman" panose="02020603050405020304" pitchFamily="18" charset="0"/>
                <a:cs typeface="Times New Roman" panose="02020603050405020304" pitchFamily="18" charset="0"/>
              </a:rPr>
              <a:t>Key outcomes include the recognition of :</a:t>
            </a:r>
          </a:p>
          <a:p>
            <a:pPr marL="342900" indent="-342900" algn="l">
              <a:buFontTx/>
              <a:buChar char="-"/>
            </a:pPr>
            <a:r>
              <a:rPr lang="en-US" sz="2400" dirty="0">
                <a:solidFill>
                  <a:srgbClr val="003399"/>
                </a:solidFill>
                <a:latin typeface="Times New Roman" panose="02020603050405020304" pitchFamily="18" charset="0"/>
                <a:cs typeface="Times New Roman" panose="02020603050405020304" pitchFamily="18" charset="0"/>
              </a:rPr>
              <a:t>The importance and potential of e-Learning for the improvement and extension of Capacity Building activities in hydrography;</a:t>
            </a:r>
          </a:p>
          <a:p>
            <a:pPr marL="342900" indent="-342900" algn="l">
              <a:buFontTx/>
              <a:buChar char="-"/>
            </a:pPr>
            <a:r>
              <a:rPr lang="en-US" sz="2400" dirty="0">
                <a:solidFill>
                  <a:srgbClr val="003399"/>
                </a:solidFill>
                <a:latin typeface="Times New Roman" panose="02020603050405020304" pitchFamily="18" charset="0"/>
                <a:cs typeface="Times New Roman" panose="02020603050405020304" pitchFamily="18" charset="0"/>
              </a:rPr>
              <a:t>The acceleration of e-Learning during and post-pandemic world; and,</a:t>
            </a:r>
          </a:p>
          <a:p>
            <a:pPr marL="342900" indent="-342900" algn="l">
              <a:buFontTx/>
              <a:buChar char="-"/>
            </a:pPr>
            <a:r>
              <a:rPr lang="en-US" sz="2400" dirty="0">
                <a:solidFill>
                  <a:srgbClr val="003399"/>
                </a:solidFill>
                <a:latin typeface="Times New Roman" panose="02020603050405020304" pitchFamily="18" charset="0"/>
                <a:cs typeface="Times New Roman" panose="02020603050405020304" pitchFamily="18" charset="0"/>
              </a:rPr>
              <a:t>The initiative from Republic of Korea to establish and support an IHO                e-Learning Center, to provide the infrastructure and to cooperate with IBSC, its Member States and industry.</a:t>
            </a:r>
          </a:p>
        </p:txBody>
      </p:sp>
      <p:sp>
        <p:nvSpPr>
          <p:cNvPr id="6" name="CaixaDeTexto 5">
            <a:extLst>
              <a:ext uri="{FF2B5EF4-FFF2-40B4-BE49-F238E27FC236}">
                <a16:creationId xmlns:a16="http://schemas.microsoft.com/office/drawing/2014/main" id="{0E6E27A8-A155-4ABC-B94E-70BBCDE8CAB0}"/>
              </a:ext>
            </a:extLst>
          </p:cNvPr>
          <p:cNvSpPr txBox="1"/>
          <p:nvPr/>
        </p:nvSpPr>
        <p:spPr>
          <a:xfrm>
            <a:off x="616226" y="969732"/>
            <a:ext cx="6096000" cy="523220"/>
          </a:xfrm>
          <a:prstGeom prst="rect">
            <a:avLst/>
          </a:prstGeom>
          <a:noFill/>
        </p:spPr>
        <p:txBody>
          <a:bodyPr wrap="square">
            <a:spAutoFit/>
          </a:bodyPr>
          <a:lstStyle/>
          <a:p>
            <a:r>
              <a:rPr lang="pt-BR" sz="2800" b="1" dirty="0" err="1">
                <a:solidFill>
                  <a:srgbClr val="003399"/>
                </a:solidFill>
                <a:latin typeface="Times New Roman" panose="02020603050405020304" pitchFamily="18" charset="0"/>
                <a:cs typeface="Times New Roman" panose="02020603050405020304" pitchFamily="18" charset="0"/>
              </a:rPr>
              <a:t>Introduction</a:t>
            </a:r>
            <a:r>
              <a:rPr lang="pt-BR" sz="2800" b="1" dirty="0">
                <a:solidFill>
                  <a:srgbClr val="003399"/>
                </a:solidFill>
                <a:latin typeface="Times New Roman" panose="02020603050405020304" pitchFamily="18" charset="0"/>
                <a:cs typeface="Times New Roman" panose="02020603050405020304" pitchFamily="18" charset="0"/>
              </a:rPr>
              <a:t> / Background</a:t>
            </a:r>
          </a:p>
        </p:txBody>
      </p:sp>
    </p:spTree>
    <p:extLst>
      <p:ext uri="{BB962C8B-B14F-4D97-AF65-F5344CB8AC3E}">
        <p14:creationId xmlns:p14="http://schemas.microsoft.com/office/powerpoint/2010/main" val="43466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577310" y="6279867"/>
            <a:ext cx="2590800" cy="523220"/>
          </a:xfrm>
          <a:prstGeom prst="rect">
            <a:avLst/>
          </a:prstGeom>
          <a:noFill/>
        </p:spPr>
        <p:txBody>
          <a:bodyPr wrap="square" rtlCol="0">
            <a:spAutoFit/>
          </a:bodyPr>
          <a:lstStyle/>
          <a:p>
            <a:pPr algn="ctr"/>
            <a:r>
              <a:rPr kumimoji="1" lang="en-US" altLang="ja-JP" sz="2800" dirty="0">
                <a:solidFill>
                  <a:schemeClr val="accent1">
                    <a:lumMod val="75000"/>
                  </a:schemeClr>
                </a:solidFill>
              </a:rPr>
              <a:t>IRCC13-07C</a:t>
            </a:r>
            <a:endParaRPr kumimoji="1" lang="ja-JP" altLang="en-US" sz="2800" dirty="0">
              <a:solidFill>
                <a:schemeClr val="accent1">
                  <a:lumMod val="75000"/>
                </a:schemeClr>
              </a:solidFill>
            </a:endParaRPr>
          </a:p>
        </p:txBody>
      </p:sp>
      <p:sp>
        <p:nvSpPr>
          <p:cNvPr id="8" name="CaixaDeTexto 7">
            <a:extLst>
              <a:ext uri="{FF2B5EF4-FFF2-40B4-BE49-F238E27FC236}">
                <a16:creationId xmlns:a16="http://schemas.microsoft.com/office/drawing/2014/main" id="{362B9960-A81D-42E8-9563-31C45D39A0F8}"/>
              </a:ext>
            </a:extLst>
          </p:cNvPr>
          <p:cNvSpPr txBox="1"/>
          <p:nvPr/>
        </p:nvSpPr>
        <p:spPr>
          <a:xfrm>
            <a:off x="3657600" y="252885"/>
            <a:ext cx="4863547" cy="523220"/>
          </a:xfrm>
          <a:prstGeom prst="rect">
            <a:avLst/>
          </a:prstGeom>
          <a:noFill/>
        </p:spPr>
        <p:txBody>
          <a:bodyPr wrap="square">
            <a:spAutoFit/>
          </a:bodyPr>
          <a:lstStyle/>
          <a:p>
            <a:r>
              <a:rPr lang="pt-BR" sz="2800" b="1" dirty="0">
                <a:solidFill>
                  <a:srgbClr val="0070C0"/>
                </a:solidFill>
                <a:latin typeface="Times New Roman" panose="02020603050405020304" pitchFamily="18" charset="0"/>
                <a:cs typeface="Times New Roman" panose="02020603050405020304" pitchFamily="18" charset="0"/>
              </a:rPr>
              <a:t>IHO e-Learning Center</a:t>
            </a:r>
          </a:p>
        </p:txBody>
      </p:sp>
      <p:pic>
        <p:nvPicPr>
          <p:cNvPr id="5" name="Picture 3">
            <a:extLst>
              <a:ext uri="{FF2B5EF4-FFF2-40B4-BE49-F238E27FC236}">
                <a16:creationId xmlns:a16="http://schemas.microsoft.com/office/drawing/2014/main" id="{B3AA7978-65B1-4E0D-8E99-068298471387}"/>
              </a:ext>
            </a:extLst>
          </p:cNvPr>
          <p:cNvPicPr>
            <a:picLocks noChangeAspect="1"/>
          </p:cNvPicPr>
          <p:nvPr/>
        </p:nvPicPr>
        <p:blipFill>
          <a:blip r:embed="rId2"/>
          <a:stretch>
            <a:fillRect/>
          </a:stretch>
        </p:blipFill>
        <p:spPr>
          <a:xfrm>
            <a:off x="972207" y="3291278"/>
            <a:ext cx="4893269" cy="2463278"/>
          </a:xfrm>
          <a:prstGeom prst="rect">
            <a:avLst/>
          </a:prstGeom>
        </p:spPr>
      </p:pic>
      <p:pic>
        <p:nvPicPr>
          <p:cNvPr id="6" name="Imagem 1">
            <a:extLst>
              <a:ext uri="{FF2B5EF4-FFF2-40B4-BE49-F238E27FC236}">
                <a16:creationId xmlns:a16="http://schemas.microsoft.com/office/drawing/2014/main" id="{83849598-C312-4607-A79F-8E0566E103FE}"/>
              </a:ext>
            </a:extLst>
          </p:cNvPr>
          <p:cNvPicPr/>
          <p:nvPr/>
        </p:nvPicPr>
        <p:blipFill rotWithShape="1">
          <a:blip r:embed="rId3"/>
          <a:srcRect t="9251" b="7036"/>
          <a:stretch/>
        </p:blipFill>
        <p:spPr>
          <a:xfrm>
            <a:off x="6096000" y="3291278"/>
            <a:ext cx="5314122" cy="2463278"/>
          </a:xfrm>
          <a:prstGeom prst="rect">
            <a:avLst/>
          </a:prstGeom>
        </p:spPr>
      </p:pic>
      <p:sp>
        <p:nvSpPr>
          <p:cNvPr id="7" name="CaixaDeTexto 6">
            <a:extLst>
              <a:ext uri="{FF2B5EF4-FFF2-40B4-BE49-F238E27FC236}">
                <a16:creationId xmlns:a16="http://schemas.microsoft.com/office/drawing/2014/main" id="{357B6499-78C4-4C75-8047-8D56BFE49341}"/>
              </a:ext>
            </a:extLst>
          </p:cNvPr>
          <p:cNvSpPr txBox="1"/>
          <p:nvPr/>
        </p:nvSpPr>
        <p:spPr>
          <a:xfrm>
            <a:off x="4359965" y="5779494"/>
            <a:ext cx="3286540" cy="369332"/>
          </a:xfrm>
          <a:prstGeom prst="rect">
            <a:avLst/>
          </a:prstGeom>
          <a:noFill/>
        </p:spPr>
        <p:txBody>
          <a:bodyPr wrap="square">
            <a:spAutoFit/>
          </a:bodyPr>
          <a:lstStyle/>
          <a:p>
            <a:r>
              <a:rPr lang="en-US" dirty="0">
                <a:solidFill>
                  <a:srgbClr val="003399"/>
                </a:solidFill>
                <a:latin typeface="Times New Roman" panose="02020603050405020304" pitchFamily="18" charset="0"/>
                <a:cs typeface="Times New Roman" panose="02020603050405020304" pitchFamily="18" charset="0"/>
              </a:rPr>
              <a:t>Images of 3rd Meeting, 1st, June</a:t>
            </a:r>
            <a:endParaRPr lang="pt-BR" dirty="0">
              <a:solidFill>
                <a:srgbClr val="003399"/>
              </a:solidFill>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00C3A166-F060-48C3-90F0-EB7CB8CDBE49}"/>
              </a:ext>
            </a:extLst>
          </p:cNvPr>
          <p:cNvSpPr txBox="1">
            <a:spLocks/>
          </p:cNvSpPr>
          <p:nvPr/>
        </p:nvSpPr>
        <p:spPr>
          <a:xfrm>
            <a:off x="419099" y="1234850"/>
            <a:ext cx="11353800" cy="31901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600"/>
              </a:spcAft>
            </a:pPr>
            <a:r>
              <a:rPr lang="en-US" sz="2000" dirty="0">
                <a:solidFill>
                  <a:srgbClr val="003399"/>
                </a:solidFill>
                <a:latin typeface="Times New Roman" panose="02020603050405020304" pitchFamily="18" charset="0"/>
                <a:cs typeface="Times New Roman" panose="02020603050405020304" pitchFamily="18" charset="0"/>
              </a:rPr>
              <a:t>The Project Team of IHO e-Learning Center started Its work after CBSC-18 with ten (10) representatives. </a:t>
            </a:r>
            <a:r>
              <a:rPr lang="en-US" sz="2000" dirty="0" err="1">
                <a:solidFill>
                  <a:srgbClr val="003399"/>
                </a:solidFill>
                <a:latin typeface="Times New Roman" panose="02020603050405020304" pitchFamily="18" charset="0"/>
                <a:cs typeface="Times New Roman" panose="02020603050405020304" pitchFamily="18" charset="0"/>
              </a:rPr>
              <a:t>InMarch</a:t>
            </a:r>
            <a:r>
              <a:rPr lang="en-US" sz="2000" dirty="0">
                <a:solidFill>
                  <a:srgbClr val="003399"/>
                </a:solidFill>
                <a:latin typeface="Times New Roman" panose="02020603050405020304" pitchFamily="18" charset="0"/>
                <a:cs typeface="Times New Roman" panose="02020603050405020304" pitchFamily="18" charset="0"/>
              </a:rPr>
              <a:t> 2021, during the 2nd Meeting, the PT grew by receiving 5 new members and replacing two (2). After3rd Meeting, 1st June 2021, increasing the efforts two (2) new members joined to PT, replacing one. </a:t>
            </a:r>
          </a:p>
          <a:p>
            <a:pPr algn="l"/>
            <a:r>
              <a:rPr lang="en-US" sz="2000" dirty="0">
                <a:solidFill>
                  <a:srgbClr val="003399"/>
                </a:solidFill>
                <a:latin typeface="Times New Roman" panose="02020603050405020304" pitchFamily="18" charset="0"/>
                <a:cs typeface="Times New Roman" panose="02020603050405020304" pitchFamily="18" charset="0"/>
              </a:rPr>
              <a:t>    Nowadays, the PT has fourteen (14) participants.</a:t>
            </a:r>
          </a:p>
          <a:p>
            <a:pPr algn="l"/>
            <a:r>
              <a:rPr lang="en-US" sz="2000" dirty="0">
                <a:solidFill>
                  <a:srgbClr val="003399"/>
                </a:solidFill>
                <a:latin typeface="Times New Roman" panose="02020603050405020304" pitchFamily="18" charset="0"/>
                <a:cs typeface="Times New Roman" panose="02020603050405020304" pitchFamily="18" charset="0"/>
              </a:rPr>
              <a:t>    3 meetings to date (September 2020, March &amp; June 2021)</a:t>
            </a:r>
          </a:p>
          <a:p>
            <a:endParaRPr lang="en-US" dirty="0"/>
          </a:p>
          <a:p>
            <a:pPr lvl="1"/>
            <a:endParaRPr lang="en-US" dirty="0"/>
          </a:p>
        </p:txBody>
      </p:sp>
      <p:sp>
        <p:nvSpPr>
          <p:cNvPr id="10" name="CaixaDeTexto 9">
            <a:extLst>
              <a:ext uri="{FF2B5EF4-FFF2-40B4-BE49-F238E27FC236}">
                <a16:creationId xmlns:a16="http://schemas.microsoft.com/office/drawing/2014/main" id="{13646866-4F17-4DF6-AEA1-F36FC62DB474}"/>
              </a:ext>
            </a:extLst>
          </p:cNvPr>
          <p:cNvSpPr txBox="1"/>
          <p:nvPr/>
        </p:nvSpPr>
        <p:spPr>
          <a:xfrm>
            <a:off x="419099" y="760841"/>
            <a:ext cx="6096000" cy="461665"/>
          </a:xfrm>
          <a:prstGeom prst="rect">
            <a:avLst/>
          </a:prstGeom>
          <a:noFill/>
        </p:spPr>
        <p:txBody>
          <a:bodyPr wrap="square">
            <a:spAutoFit/>
          </a:bodyPr>
          <a:lstStyle/>
          <a:p>
            <a:r>
              <a:rPr lang="pt-BR" sz="2400" b="1" dirty="0">
                <a:solidFill>
                  <a:srgbClr val="003399"/>
                </a:solidFill>
                <a:latin typeface="Times New Roman" panose="02020603050405020304" pitchFamily="18" charset="0"/>
                <a:cs typeface="Times New Roman" panose="02020603050405020304" pitchFamily="18" charset="0"/>
              </a:rPr>
              <a:t>Establishment </a:t>
            </a:r>
            <a:r>
              <a:rPr lang="pt-BR" sz="2400" b="1" dirty="0" err="1">
                <a:solidFill>
                  <a:srgbClr val="003399"/>
                </a:solidFill>
                <a:latin typeface="Times New Roman" panose="02020603050405020304" pitchFamily="18" charset="0"/>
                <a:cs typeface="Times New Roman" panose="02020603050405020304" pitchFamily="18" charset="0"/>
              </a:rPr>
              <a:t>of</a:t>
            </a:r>
            <a:r>
              <a:rPr lang="pt-BR" sz="2400" b="1" dirty="0">
                <a:solidFill>
                  <a:srgbClr val="003399"/>
                </a:solidFill>
                <a:latin typeface="Times New Roman" panose="02020603050405020304" pitchFamily="18" charset="0"/>
                <a:cs typeface="Times New Roman" panose="02020603050405020304" pitchFamily="18" charset="0"/>
              </a:rPr>
              <a:t> PT (</a:t>
            </a:r>
            <a:r>
              <a:rPr lang="pt-BR" sz="2400" b="1" dirty="0" err="1">
                <a:solidFill>
                  <a:srgbClr val="003399"/>
                </a:solidFill>
                <a:latin typeface="Times New Roman" panose="02020603050405020304" pitchFamily="18" charset="0"/>
                <a:cs typeface="Times New Roman" panose="02020603050405020304" pitchFamily="18" charset="0"/>
              </a:rPr>
              <a:t>Representatives</a:t>
            </a:r>
            <a:r>
              <a:rPr lang="pt-BR" sz="2400" b="1" dirty="0">
                <a:solidFill>
                  <a:srgbClr val="0033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037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577310" y="6279867"/>
            <a:ext cx="2590800" cy="523220"/>
          </a:xfrm>
          <a:prstGeom prst="rect">
            <a:avLst/>
          </a:prstGeom>
          <a:noFill/>
        </p:spPr>
        <p:txBody>
          <a:bodyPr wrap="square" rtlCol="0">
            <a:spAutoFit/>
          </a:bodyPr>
          <a:lstStyle/>
          <a:p>
            <a:pPr algn="ctr"/>
            <a:r>
              <a:rPr kumimoji="1" lang="en-US" altLang="ja-JP" sz="2800" dirty="0">
                <a:solidFill>
                  <a:schemeClr val="accent1">
                    <a:lumMod val="75000"/>
                  </a:schemeClr>
                </a:solidFill>
              </a:rPr>
              <a:t>IRCC13-07C</a:t>
            </a:r>
            <a:endParaRPr kumimoji="1" lang="ja-JP" altLang="en-US" sz="2800" dirty="0">
              <a:solidFill>
                <a:schemeClr val="accent1">
                  <a:lumMod val="75000"/>
                </a:schemeClr>
              </a:solidFill>
            </a:endParaRPr>
          </a:p>
        </p:txBody>
      </p:sp>
      <p:sp>
        <p:nvSpPr>
          <p:cNvPr id="8" name="CaixaDeTexto 7">
            <a:extLst>
              <a:ext uri="{FF2B5EF4-FFF2-40B4-BE49-F238E27FC236}">
                <a16:creationId xmlns:a16="http://schemas.microsoft.com/office/drawing/2014/main" id="{362B9960-A81D-42E8-9563-31C45D39A0F8}"/>
              </a:ext>
            </a:extLst>
          </p:cNvPr>
          <p:cNvSpPr txBox="1"/>
          <p:nvPr/>
        </p:nvSpPr>
        <p:spPr>
          <a:xfrm>
            <a:off x="3664226" y="363736"/>
            <a:ext cx="4863547" cy="646331"/>
          </a:xfrm>
          <a:prstGeom prst="rect">
            <a:avLst/>
          </a:prstGeom>
          <a:noFill/>
        </p:spPr>
        <p:txBody>
          <a:bodyPr wrap="square">
            <a:spAutoFit/>
          </a:bodyPr>
          <a:lstStyle/>
          <a:p>
            <a:r>
              <a:rPr lang="pt-BR" sz="3600" b="1" dirty="0">
                <a:solidFill>
                  <a:srgbClr val="0070C0"/>
                </a:solidFill>
                <a:latin typeface="Times New Roman" panose="02020603050405020304" pitchFamily="18" charset="0"/>
                <a:cs typeface="Times New Roman" panose="02020603050405020304" pitchFamily="18" charset="0"/>
              </a:rPr>
              <a:t>IHO e-Learning Center</a:t>
            </a:r>
          </a:p>
        </p:txBody>
      </p:sp>
      <p:sp>
        <p:nvSpPr>
          <p:cNvPr id="4" name="CaixaDeTexto 3">
            <a:extLst>
              <a:ext uri="{FF2B5EF4-FFF2-40B4-BE49-F238E27FC236}">
                <a16:creationId xmlns:a16="http://schemas.microsoft.com/office/drawing/2014/main" id="{3C77FE39-4706-497F-9A49-267E699953DE}"/>
              </a:ext>
            </a:extLst>
          </p:cNvPr>
          <p:cNvSpPr txBox="1"/>
          <p:nvPr/>
        </p:nvSpPr>
        <p:spPr>
          <a:xfrm>
            <a:off x="824947" y="876487"/>
            <a:ext cx="3879574" cy="523220"/>
          </a:xfrm>
          <a:prstGeom prst="rect">
            <a:avLst/>
          </a:prstGeom>
          <a:noFill/>
        </p:spPr>
        <p:txBody>
          <a:bodyPr wrap="square">
            <a:spAutoFit/>
          </a:bodyPr>
          <a:lstStyle/>
          <a:p>
            <a:r>
              <a:rPr lang="pt-BR" sz="2800" b="1" dirty="0" err="1">
                <a:solidFill>
                  <a:srgbClr val="003399"/>
                </a:solidFill>
                <a:latin typeface="Times New Roman" panose="02020603050405020304" pitchFamily="18" charset="0"/>
                <a:cs typeface="Times New Roman" panose="02020603050405020304" pitchFamily="18" charset="0"/>
              </a:rPr>
              <a:t>Successes</a:t>
            </a:r>
            <a:r>
              <a:rPr lang="pt-BR" sz="2800" b="1" dirty="0">
                <a:solidFill>
                  <a:srgbClr val="003399"/>
                </a:solidFill>
                <a:latin typeface="Times New Roman" panose="02020603050405020304" pitchFamily="18" charset="0"/>
                <a:cs typeface="Times New Roman" panose="02020603050405020304" pitchFamily="18" charset="0"/>
              </a:rPr>
              <a:t> </a:t>
            </a:r>
            <a:r>
              <a:rPr lang="pt-BR" sz="2800" b="1" dirty="0" err="1">
                <a:solidFill>
                  <a:srgbClr val="003399"/>
                </a:solidFill>
                <a:latin typeface="Times New Roman" panose="02020603050405020304" pitchFamily="18" charset="0"/>
                <a:cs typeface="Times New Roman" panose="02020603050405020304" pitchFamily="18" charset="0"/>
              </a:rPr>
              <a:t>to</a:t>
            </a:r>
            <a:r>
              <a:rPr lang="pt-BR" sz="2800" b="1" dirty="0">
                <a:solidFill>
                  <a:srgbClr val="003399"/>
                </a:solidFill>
                <a:latin typeface="Times New Roman" panose="02020603050405020304" pitchFamily="18" charset="0"/>
                <a:cs typeface="Times New Roman" panose="02020603050405020304" pitchFamily="18" charset="0"/>
              </a:rPr>
              <a:t> date</a:t>
            </a:r>
          </a:p>
        </p:txBody>
      </p:sp>
      <p:sp>
        <p:nvSpPr>
          <p:cNvPr id="6" name="Content Placeholder 2">
            <a:extLst>
              <a:ext uri="{FF2B5EF4-FFF2-40B4-BE49-F238E27FC236}">
                <a16:creationId xmlns:a16="http://schemas.microsoft.com/office/drawing/2014/main" id="{3516DD22-E932-4A0A-8B83-14CBB846C46A}"/>
              </a:ext>
            </a:extLst>
          </p:cNvPr>
          <p:cNvSpPr txBox="1">
            <a:spLocks/>
          </p:cNvSpPr>
          <p:nvPr/>
        </p:nvSpPr>
        <p:spPr>
          <a:xfrm>
            <a:off x="1676400" y="173028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ü"/>
            </a:pPr>
            <a:r>
              <a:rPr lang="en-US" dirty="0"/>
              <a:t> </a:t>
            </a:r>
            <a:r>
              <a:rPr lang="en-US" dirty="0">
                <a:solidFill>
                  <a:srgbClr val="003399"/>
                </a:solidFill>
                <a:latin typeface="Times New Roman" panose="02020603050405020304" pitchFamily="18" charset="0"/>
                <a:cs typeface="Times New Roman" panose="02020603050405020304" pitchFamily="18" charset="0"/>
              </a:rPr>
              <a:t>Terms of Reference</a:t>
            </a:r>
          </a:p>
          <a:p>
            <a:pPr algn="l">
              <a:buFont typeface="Wingdings" panose="05000000000000000000" pitchFamily="2" charset="2"/>
              <a:buChar char="ü"/>
            </a:pPr>
            <a:r>
              <a:rPr lang="en-US" dirty="0">
                <a:solidFill>
                  <a:srgbClr val="003399"/>
                </a:solidFill>
                <a:latin typeface="Times New Roman" panose="02020603050405020304" pitchFamily="18" charset="0"/>
                <a:cs typeface="Times New Roman" panose="02020603050405020304" pitchFamily="18" charset="0"/>
              </a:rPr>
              <a:t> Rules of Procedure</a:t>
            </a:r>
          </a:p>
          <a:p>
            <a:pPr algn="l">
              <a:buFont typeface="Wingdings" panose="05000000000000000000" pitchFamily="2" charset="2"/>
              <a:buChar char="ü"/>
            </a:pPr>
            <a:r>
              <a:rPr lang="en-US" dirty="0">
                <a:solidFill>
                  <a:srgbClr val="003399"/>
                </a:solidFill>
                <a:latin typeface="Times New Roman" panose="02020603050405020304" pitchFamily="18" charset="0"/>
                <a:cs typeface="Times New Roman" panose="02020603050405020304" pitchFamily="18" charset="0"/>
              </a:rPr>
              <a:t> Finalization of the Implementation Plan</a:t>
            </a:r>
          </a:p>
          <a:p>
            <a:pPr algn="l">
              <a:buFont typeface="Wingdings" panose="05000000000000000000" pitchFamily="2" charset="2"/>
              <a:buChar char="ü"/>
            </a:pPr>
            <a:r>
              <a:rPr lang="en-US" dirty="0">
                <a:solidFill>
                  <a:srgbClr val="003399"/>
                </a:solidFill>
                <a:latin typeface="Times New Roman" panose="02020603050405020304" pitchFamily="18" charset="0"/>
                <a:cs typeface="Times New Roman" panose="02020603050405020304" pitchFamily="18" charset="0"/>
              </a:rPr>
              <a:t> Sharing Member States’ experiences and contends:</a:t>
            </a:r>
          </a:p>
          <a:p>
            <a:pPr lvl="1" algn="l"/>
            <a:r>
              <a:rPr lang="en-US" dirty="0">
                <a:solidFill>
                  <a:srgbClr val="003399"/>
                </a:solidFill>
                <a:latin typeface="Times New Roman" panose="02020603050405020304" pitchFamily="18" charset="0"/>
                <a:cs typeface="Times New Roman" panose="02020603050405020304" pitchFamily="18" charset="0"/>
              </a:rPr>
              <a:t>MSDIWG</a:t>
            </a:r>
          </a:p>
          <a:p>
            <a:pPr lvl="1" algn="l"/>
            <a:r>
              <a:rPr lang="en-US" dirty="0">
                <a:solidFill>
                  <a:srgbClr val="003399"/>
                </a:solidFill>
                <a:latin typeface="Times New Roman" panose="02020603050405020304" pitchFamily="18" charset="0"/>
                <a:cs typeface="Times New Roman" panose="02020603050405020304" pitchFamily="18" charset="0"/>
              </a:rPr>
              <a:t>IC-ENC</a:t>
            </a:r>
          </a:p>
          <a:p>
            <a:pPr lvl="1" algn="l"/>
            <a:r>
              <a:rPr lang="en-US" dirty="0">
                <a:solidFill>
                  <a:srgbClr val="003399"/>
                </a:solidFill>
                <a:latin typeface="Times New Roman" panose="02020603050405020304" pitchFamily="18" charset="0"/>
                <a:cs typeface="Times New Roman" panose="02020603050405020304" pitchFamily="18" charset="0"/>
              </a:rPr>
              <a:t>SANHO</a:t>
            </a:r>
          </a:p>
          <a:p>
            <a:pPr lvl="1" algn="l"/>
            <a:r>
              <a:rPr lang="en-US" dirty="0">
                <a:solidFill>
                  <a:srgbClr val="003399"/>
                </a:solidFill>
                <a:latin typeface="Times New Roman" panose="02020603050405020304" pitchFamily="18" charset="0"/>
                <a:cs typeface="Times New Roman" panose="02020603050405020304" pitchFamily="18" charset="0"/>
              </a:rPr>
              <a:t>KHOA</a:t>
            </a:r>
          </a:p>
          <a:p>
            <a:pPr lvl="1" algn="l"/>
            <a:r>
              <a:rPr lang="en-US" altLang="ko-KR" dirty="0">
                <a:solidFill>
                  <a:srgbClr val="003399"/>
                </a:solidFill>
                <a:latin typeface="Times New Roman" panose="02020603050405020304" pitchFamily="18" charset="0"/>
                <a:cs typeface="Times New Roman" panose="02020603050405020304" pitchFamily="18" charset="0"/>
              </a:rPr>
              <a:t>SHOM</a:t>
            </a:r>
            <a:endParaRPr lang="en-US" dirty="0">
              <a:solidFill>
                <a:srgbClr val="003399"/>
              </a:solidFill>
              <a:latin typeface="Times New Roman" panose="02020603050405020304" pitchFamily="18" charset="0"/>
              <a:cs typeface="Times New Roman" panose="02020603050405020304" pitchFamily="18" charset="0"/>
            </a:endParaRPr>
          </a:p>
          <a:p>
            <a:pPr lvl="1" algn="l"/>
            <a:r>
              <a:rPr lang="en-US" altLang="ko-KR" dirty="0">
                <a:solidFill>
                  <a:srgbClr val="003399"/>
                </a:solidFill>
                <a:latin typeface="Times New Roman" panose="02020603050405020304" pitchFamily="18" charset="0"/>
                <a:cs typeface="Times New Roman" panose="02020603050405020304" pitchFamily="18" charset="0"/>
              </a:rPr>
              <a:t>UNESCO</a:t>
            </a:r>
            <a:r>
              <a:rPr lang="ko-KR" altLang="en-US" dirty="0">
                <a:solidFill>
                  <a:srgbClr val="003399"/>
                </a:solidFill>
                <a:latin typeface="Times New Roman" panose="02020603050405020304" pitchFamily="18" charset="0"/>
                <a:cs typeface="Times New Roman" panose="02020603050405020304" pitchFamily="18" charset="0"/>
              </a:rPr>
              <a:t> </a:t>
            </a:r>
            <a:r>
              <a:rPr lang="pt-BR" altLang="ko-KR" dirty="0">
                <a:solidFill>
                  <a:srgbClr val="003399"/>
                </a:solidFill>
                <a:latin typeface="Times New Roman" panose="02020603050405020304" pitchFamily="18" charset="0"/>
                <a:cs typeface="Times New Roman" panose="02020603050405020304" pitchFamily="18" charset="0"/>
              </a:rPr>
              <a:t>- </a:t>
            </a:r>
            <a:r>
              <a:rPr lang="en-US" dirty="0">
                <a:solidFill>
                  <a:srgbClr val="003399"/>
                </a:solidFill>
                <a:latin typeface="Times New Roman" panose="02020603050405020304" pitchFamily="18" charset="0"/>
                <a:cs typeface="Times New Roman" panose="02020603050405020304" pitchFamily="18" charset="0"/>
              </a:rPr>
              <a:t>Global Citizen Education</a:t>
            </a:r>
          </a:p>
          <a:p>
            <a:pPr lvl="1">
              <a:buFont typeface="Wingdings" panose="05000000000000000000" pitchFamily="2" charset="2"/>
              <a:buChar char="ü"/>
            </a:pPr>
            <a:endParaRPr lang="en-US" dirty="0"/>
          </a:p>
          <a:p>
            <a:endParaRPr lang="en-US" dirty="0"/>
          </a:p>
          <a:p>
            <a:pPr lvl="1"/>
            <a:endParaRPr lang="en-US" dirty="0"/>
          </a:p>
        </p:txBody>
      </p:sp>
    </p:spTree>
    <p:extLst>
      <p:ext uri="{BB962C8B-B14F-4D97-AF65-F5344CB8AC3E}">
        <p14:creationId xmlns:p14="http://schemas.microsoft.com/office/powerpoint/2010/main" val="2167573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577310" y="6279867"/>
            <a:ext cx="2590800" cy="523220"/>
          </a:xfrm>
          <a:prstGeom prst="rect">
            <a:avLst/>
          </a:prstGeom>
          <a:noFill/>
        </p:spPr>
        <p:txBody>
          <a:bodyPr wrap="square" rtlCol="0">
            <a:spAutoFit/>
          </a:bodyPr>
          <a:lstStyle/>
          <a:p>
            <a:pPr algn="ctr"/>
            <a:r>
              <a:rPr kumimoji="1" lang="en-US" altLang="ja-JP" sz="2800" dirty="0">
                <a:solidFill>
                  <a:schemeClr val="accent1">
                    <a:lumMod val="75000"/>
                  </a:schemeClr>
                </a:solidFill>
              </a:rPr>
              <a:t>IRCC13-07C</a:t>
            </a:r>
            <a:endParaRPr kumimoji="1" lang="ja-JP" altLang="en-US" sz="2800" dirty="0">
              <a:solidFill>
                <a:schemeClr val="accent1">
                  <a:lumMod val="75000"/>
                </a:schemeClr>
              </a:solidFill>
            </a:endParaRPr>
          </a:p>
        </p:txBody>
      </p:sp>
      <p:sp>
        <p:nvSpPr>
          <p:cNvPr id="8" name="CaixaDeTexto 7">
            <a:extLst>
              <a:ext uri="{FF2B5EF4-FFF2-40B4-BE49-F238E27FC236}">
                <a16:creationId xmlns:a16="http://schemas.microsoft.com/office/drawing/2014/main" id="{362B9960-A81D-42E8-9563-31C45D39A0F8}"/>
              </a:ext>
            </a:extLst>
          </p:cNvPr>
          <p:cNvSpPr txBox="1"/>
          <p:nvPr/>
        </p:nvSpPr>
        <p:spPr>
          <a:xfrm>
            <a:off x="3664226" y="363736"/>
            <a:ext cx="4863547" cy="646331"/>
          </a:xfrm>
          <a:prstGeom prst="rect">
            <a:avLst/>
          </a:prstGeom>
          <a:noFill/>
        </p:spPr>
        <p:txBody>
          <a:bodyPr wrap="square">
            <a:spAutoFit/>
          </a:bodyPr>
          <a:lstStyle/>
          <a:p>
            <a:r>
              <a:rPr lang="pt-BR" sz="3600" b="1" dirty="0">
                <a:solidFill>
                  <a:srgbClr val="0070C0"/>
                </a:solidFill>
                <a:latin typeface="Times New Roman" panose="02020603050405020304" pitchFamily="18" charset="0"/>
                <a:cs typeface="Times New Roman" panose="02020603050405020304" pitchFamily="18" charset="0"/>
              </a:rPr>
              <a:t>IHO e-Learning Center</a:t>
            </a:r>
          </a:p>
        </p:txBody>
      </p:sp>
      <p:sp>
        <p:nvSpPr>
          <p:cNvPr id="4" name="CaixaDeTexto 3">
            <a:extLst>
              <a:ext uri="{FF2B5EF4-FFF2-40B4-BE49-F238E27FC236}">
                <a16:creationId xmlns:a16="http://schemas.microsoft.com/office/drawing/2014/main" id="{22CA021E-AE65-4CDC-B94B-A8A05120C989}"/>
              </a:ext>
            </a:extLst>
          </p:cNvPr>
          <p:cNvSpPr txBox="1"/>
          <p:nvPr/>
        </p:nvSpPr>
        <p:spPr>
          <a:xfrm>
            <a:off x="705678" y="1010067"/>
            <a:ext cx="4409661" cy="523220"/>
          </a:xfrm>
          <a:prstGeom prst="rect">
            <a:avLst/>
          </a:prstGeom>
          <a:noFill/>
        </p:spPr>
        <p:txBody>
          <a:bodyPr wrap="square">
            <a:spAutoFit/>
          </a:bodyPr>
          <a:lstStyle/>
          <a:p>
            <a:r>
              <a:rPr lang="pt-BR" sz="2800" b="1" dirty="0" err="1">
                <a:solidFill>
                  <a:srgbClr val="003399"/>
                </a:solidFill>
                <a:latin typeface="Times New Roman" panose="02020603050405020304" pitchFamily="18" charset="0"/>
                <a:cs typeface="Times New Roman" panose="02020603050405020304" pitchFamily="18" charset="0"/>
              </a:rPr>
              <a:t>Planned</a:t>
            </a:r>
            <a:r>
              <a:rPr lang="pt-BR" sz="2800" b="1" dirty="0">
                <a:solidFill>
                  <a:srgbClr val="003399"/>
                </a:solidFill>
                <a:latin typeface="Times New Roman" panose="02020603050405020304" pitchFamily="18" charset="0"/>
                <a:cs typeface="Times New Roman" panose="02020603050405020304" pitchFamily="18" charset="0"/>
              </a:rPr>
              <a:t> </a:t>
            </a:r>
            <a:r>
              <a:rPr lang="pt-BR" sz="2800" b="1" dirty="0" err="1">
                <a:solidFill>
                  <a:srgbClr val="003399"/>
                </a:solidFill>
                <a:latin typeface="Times New Roman" panose="02020603050405020304" pitchFamily="18" charset="0"/>
                <a:cs typeface="Times New Roman" panose="02020603050405020304" pitchFamily="18" charset="0"/>
              </a:rPr>
              <a:t>Activities</a:t>
            </a:r>
            <a:r>
              <a:rPr lang="pt-BR" sz="2800" b="1" dirty="0">
                <a:solidFill>
                  <a:srgbClr val="003399"/>
                </a:solidFill>
                <a:latin typeface="Times New Roman" panose="02020603050405020304" pitchFamily="18" charset="0"/>
                <a:cs typeface="Times New Roman" panose="02020603050405020304" pitchFamily="18" charset="0"/>
              </a:rPr>
              <a:t> for 2021</a:t>
            </a:r>
          </a:p>
        </p:txBody>
      </p:sp>
      <p:sp>
        <p:nvSpPr>
          <p:cNvPr id="6" name="Content Placeholder 2">
            <a:extLst>
              <a:ext uri="{FF2B5EF4-FFF2-40B4-BE49-F238E27FC236}">
                <a16:creationId xmlns:a16="http://schemas.microsoft.com/office/drawing/2014/main" id="{FF89526C-2323-4977-9EB1-9625C92A3EF0}"/>
              </a:ext>
            </a:extLst>
          </p:cNvPr>
          <p:cNvSpPr txBox="1">
            <a:spLocks/>
          </p:cNvSpPr>
          <p:nvPr/>
        </p:nvSpPr>
        <p:spPr>
          <a:xfrm>
            <a:off x="1116495" y="1656398"/>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003399"/>
                </a:solidFill>
                <a:latin typeface="Times New Roman" panose="02020603050405020304" pitchFamily="18" charset="0"/>
                <a:cs typeface="Times New Roman" panose="02020603050405020304" pitchFamily="18" charset="0"/>
              </a:rPr>
              <a:t>- </a:t>
            </a:r>
            <a:r>
              <a:rPr lang="en-US" sz="2800" dirty="0">
                <a:solidFill>
                  <a:srgbClr val="003399"/>
                </a:solidFill>
                <a:latin typeface="Times New Roman" panose="02020603050405020304" pitchFamily="18" charset="0"/>
                <a:cs typeface="Times New Roman" panose="02020603050405020304" pitchFamily="18" charset="0"/>
              </a:rPr>
              <a:t>Continuation with sharing of Member States’ experiences</a:t>
            </a:r>
          </a:p>
          <a:p>
            <a:pPr algn="l"/>
            <a:r>
              <a:rPr lang="en-US" sz="2800" dirty="0">
                <a:solidFill>
                  <a:srgbClr val="003399"/>
                </a:solidFill>
                <a:latin typeface="Times New Roman" panose="02020603050405020304" pitchFamily="18" charset="0"/>
                <a:cs typeface="Times New Roman" panose="02020603050405020304" pitchFamily="18" charset="0"/>
              </a:rPr>
              <a:t>- Drafting of the IHO e-Learning Center Guidelines</a:t>
            </a:r>
          </a:p>
          <a:p>
            <a:pPr algn="l"/>
            <a:r>
              <a:rPr lang="en-US" sz="2800" dirty="0">
                <a:solidFill>
                  <a:srgbClr val="003399"/>
                </a:solidFill>
                <a:latin typeface="Times New Roman" panose="02020603050405020304" pitchFamily="18" charset="0"/>
                <a:cs typeface="Times New Roman" panose="02020603050405020304" pitchFamily="18" charset="0"/>
              </a:rPr>
              <a:t>	Small Task Force setup to finalize</a:t>
            </a:r>
          </a:p>
          <a:p>
            <a:pPr algn="l"/>
            <a:r>
              <a:rPr lang="en-US" sz="2800" dirty="0">
                <a:solidFill>
                  <a:srgbClr val="003399"/>
                </a:solidFill>
                <a:latin typeface="Times New Roman" panose="02020603050405020304" pitchFamily="18" charset="0"/>
                <a:cs typeface="Times New Roman" panose="02020603050405020304" pitchFamily="18" charset="0"/>
              </a:rPr>
              <a:t>	Projected completion September 2021</a:t>
            </a:r>
          </a:p>
          <a:p>
            <a:pPr algn="l"/>
            <a:r>
              <a:rPr lang="en-US" sz="2800" dirty="0">
                <a:solidFill>
                  <a:srgbClr val="003399"/>
                </a:solidFill>
                <a:latin typeface="Times New Roman" panose="02020603050405020304" pitchFamily="18" charset="0"/>
                <a:cs typeface="Times New Roman" panose="02020603050405020304" pitchFamily="18" charset="0"/>
              </a:rPr>
              <a:t>- Creation of Center e-Learning Website</a:t>
            </a:r>
          </a:p>
          <a:p>
            <a:pPr algn="l"/>
            <a:r>
              <a:rPr lang="en-US" sz="2800" dirty="0">
                <a:solidFill>
                  <a:srgbClr val="003399"/>
                </a:solidFill>
                <a:latin typeface="Times New Roman" panose="02020603050405020304" pitchFamily="18" charset="0"/>
                <a:cs typeface="Times New Roman" panose="02020603050405020304" pitchFamily="18" charset="0"/>
              </a:rPr>
              <a:t>- Uploading 4 e-Learning curriculums</a:t>
            </a:r>
          </a:p>
          <a:p>
            <a:pPr lvl="1" algn="l"/>
            <a:r>
              <a:rPr lang="en-US" sz="2800" dirty="0">
                <a:solidFill>
                  <a:srgbClr val="003399"/>
                </a:solidFill>
                <a:latin typeface="Times New Roman" panose="02020603050405020304" pitchFamily="18" charset="0"/>
                <a:cs typeface="Times New Roman" panose="02020603050405020304" pitchFamily="18" charset="0"/>
              </a:rPr>
              <a:t>	Projected completion November 2021</a:t>
            </a:r>
          </a:p>
          <a:p>
            <a:pPr algn="l"/>
            <a:r>
              <a:rPr lang="en-US" sz="2800" dirty="0">
                <a:solidFill>
                  <a:srgbClr val="003399"/>
                </a:solidFill>
                <a:latin typeface="Times New Roman" panose="02020603050405020304" pitchFamily="18" charset="0"/>
                <a:cs typeface="Times New Roman" panose="02020603050405020304" pitchFamily="18" charset="0"/>
              </a:rPr>
              <a:t>- Report to CBSC19 and IRCC13CBSC19</a:t>
            </a:r>
          </a:p>
          <a:p>
            <a:endParaRPr lang="en-US" dirty="0"/>
          </a:p>
          <a:p>
            <a:pPr lvl="1"/>
            <a:endParaRPr lang="en-US" dirty="0"/>
          </a:p>
        </p:txBody>
      </p:sp>
    </p:spTree>
    <p:extLst>
      <p:ext uri="{BB962C8B-B14F-4D97-AF65-F5344CB8AC3E}">
        <p14:creationId xmlns:p14="http://schemas.microsoft.com/office/powerpoint/2010/main" val="200078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577310" y="6279867"/>
            <a:ext cx="2590800" cy="523220"/>
          </a:xfrm>
          <a:prstGeom prst="rect">
            <a:avLst/>
          </a:prstGeom>
          <a:noFill/>
        </p:spPr>
        <p:txBody>
          <a:bodyPr wrap="square" rtlCol="0">
            <a:spAutoFit/>
          </a:bodyPr>
          <a:lstStyle/>
          <a:p>
            <a:pPr algn="ctr"/>
            <a:r>
              <a:rPr kumimoji="1" lang="en-US" altLang="ja-JP" sz="2800" dirty="0">
                <a:solidFill>
                  <a:schemeClr val="accent1">
                    <a:lumMod val="75000"/>
                  </a:schemeClr>
                </a:solidFill>
              </a:rPr>
              <a:t>IRCC13-07C</a:t>
            </a:r>
            <a:endParaRPr kumimoji="1" lang="ja-JP" altLang="en-US" sz="2800" dirty="0">
              <a:solidFill>
                <a:schemeClr val="accent1">
                  <a:lumMod val="75000"/>
                </a:schemeClr>
              </a:solidFill>
            </a:endParaRPr>
          </a:p>
        </p:txBody>
      </p:sp>
      <p:sp>
        <p:nvSpPr>
          <p:cNvPr id="8" name="CaixaDeTexto 7">
            <a:extLst>
              <a:ext uri="{FF2B5EF4-FFF2-40B4-BE49-F238E27FC236}">
                <a16:creationId xmlns:a16="http://schemas.microsoft.com/office/drawing/2014/main" id="{362B9960-A81D-42E8-9563-31C45D39A0F8}"/>
              </a:ext>
            </a:extLst>
          </p:cNvPr>
          <p:cNvSpPr txBox="1"/>
          <p:nvPr/>
        </p:nvSpPr>
        <p:spPr>
          <a:xfrm>
            <a:off x="3664226" y="363736"/>
            <a:ext cx="4863547" cy="646331"/>
          </a:xfrm>
          <a:prstGeom prst="rect">
            <a:avLst/>
          </a:prstGeom>
          <a:noFill/>
        </p:spPr>
        <p:txBody>
          <a:bodyPr wrap="square">
            <a:spAutoFit/>
          </a:bodyPr>
          <a:lstStyle/>
          <a:p>
            <a:r>
              <a:rPr lang="pt-BR" sz="3600" b="1" dirty="0">
                <a:solidFill>
                  <a:srgbClr val="0070C0"/>
                </a:solidFill>
                <a:latin typeface="Times New Roman" panose="02020603050405020304" pitchFamily="18" charset="0"/>
                <a:cs typeface="Times New Roman" panose="02020603050405020304" pitchFamily="18" charset="0"/>
              </a:rPr>
              <a:t>IHO e-Learning Center</a:t>
            </a:r>
          </a:p>
        </p:txBody>
      </p:sp>
      <p:sp>
        <p:nvSpPr>
          <p:cNvPr id="5" name="CaixaDeTexto 4">
            <a:extLst>
              <a:ext uri="{FF2B5EF4-FFF2-40B4-BE49-F238E27FC236}">
                <a16:creationId xmlns:a16="http://schemas.microsoft.com/office/drawing/2014/main" id="{AB2E18F4-1B66-4D73-B456-927153986C7A}"/>
              </a:ext>
            </a:extLst>
          </p:cNvPr>
          <p:cNvSpPr txBox="1"/>
          <p:nvPr/>
        </p:nvSpPr>
        <p:spPr>
          <a:xfrm>
            <a:off x="689112" y="1092482"/>
            <a:ext cx="4346713" cy="523220"/>
          </a:xfrm>
          <a:prstGeom prst="rect">
            <a:avLst/>
          </a:prstGeom>
          <a:noFill/>
        </p:spPr>
        <p:txBody>
          <a:bodyPr wrap="square">
            <a:spAutoFit/>
          </a:bodyPr>
          <a:lstStyle/>
          <a:p>
            <a:r>
              <a:rPr lang="pt-BR" sz="2800" b="1" dirty="0" err="1">
                <a:solidFill>
                  <a:srgbClr val="003399"/>
                </a:solidFill>
                <a:latin typeface="Times New Roman" panose="02020603050405020304" pitchFamily="18" charset="0"/>
                <a:cs typeface="Times New Roman" panose="02020603050405020304" pitchFamily="18" charset="0"/>
              </a:rPr>
              <a:t>Planned</a:t>
            </a:r>
            <a:r>
              <a:rPr lang="pt-BR" sz="2800" b="1" dirty="0">
                <a:solidFill>
                  <a:srgbClr val="003399"/>
                </a:solidFill>
                <a:latin typeface="Times New Roman" panose="02020603050405020304" pitchFamily="18" charset="0"/>
                <a:cs typeface="Times New Roman" panose="02020603050405020304" pitchFamily="18" charset="0"/>
              </a:rPr>
              <a:t> </a:t>
            </a:r>
            <a:r>
              <a:rPr lang="pt-BR" sz="2800" b="1" dirty="0" err="1">
                <a:solidFill>
                  <a:srgbClr val="003399"/>
                </a:solidFill>
                <a:latin typeface="Times New Roman" panose="02020603050405020304" pitchFamily="18" charset="0"/>
                <a:cs typeface="Times New Roman" panose="02020603050405020304" pitchFamily="18" charset="0"/>
              </a:rPr>
              <a:t>Activities</a:t>
            </a:r>
            <a:r>
              <a:rPr lang="pt-BR" sz="2800" b="1" dirty="0">
                <a:solidFill>
                  <a:srgbClr val="003399"/>
                </a:solidFill>
                <a:latin typeface="Times New Roman" panose="02020603050405020304" pitchFamily="18" charset="0"/>
                <a:cs typeface="Times New Roman" panose="02020603050405020304" pitchFamily="18" charset="0"/>
              </a:rPr>
              <a:t> for 2022</a:t>
            </a:r>
          </a:p>
        </p:txBody>
      </p:sp>
      <p:sp>
        <p:nvSpPr>
          <p:cNvPr id="6" name="Content Placeholder 2">
            <a:extLst>
              <a:ext uri="{FF2B5EF4-FFF2-40B4-BE49-F238E27FC236}">
                <a16:creationId xmlns:a16="http://schemas.microsoft.com/office/drawing/2014/main" id="{DAE4A4E6-5C4E-46A7-BF1E-DBC8DA628D06}"/>
              </a:ext>
            </a:extLst>
          </p:cNvPr>
          <p:cNvSpPr txBox="1">
            <a:spLocks/>
          </p:cNvSpPr>
          <p:nvPr/>
        </p:nvSpPr>
        <p:spPr>
          <a:xfrm>
            <a:off x="1328530" y="214292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003399"/>
                </a:solidFill>
                <a:latin typeface="Times New Roman" panose="02020603050405020304" pitchFamily="18" charset="0"/>
                <a:cs typeface="Times New Roman" panose="02020603050405020304" pitchFamily="18" charset="0"/>
              </a:rPr>
              <a:t>Continuation with sharing of Member States’ experiences</a:t>
            </a:r>
          </a:p>
          <a:p>
            <a:pPr algn="l"/>
            <a:r>
              <a:rPr lang="en-US" sz="2800" dirty="0">
                <a:solidFill>
                  <a:srgbClr val="003399"/>
                </a:solidFill>
                <a:latin typeface="Times New Roman" panose="02020603050405020304" pitchFamily="18" charset="0"/>
                <a:cs typeface="Times New Roman" panose="02020603050405020304" pitchFamily="18" charset="0"/>
              </a:rPr>
              <a:t>Set up the Center Steering Committee</a:t>
            </a:r>
          </a:p>
          <a:p>
            <a:pPr algn="l"/>
            <a:r>
              <a:rPr lang="en-US" sz="2800" dirty="0">
                <a:solidFill>
                  <a:srgbClr val="003399"/>
                </a:solidFill>
                <a:latin typeface="Times New Roman" panose="02020603050405020304" pitchFamily="18" charset="0"/>
                <a:cs typeface="Times New Roman" panose="02020603050405020304" pitchFamily="18" charset="0"/>
              </a:rPr>
              <a:t>Finalize the framework of the Center</a:t>
            </a:r>
          </a:p>
          <a:p>
            <a:pPr algn="l"/>
            <a:r>
              <a:rPr lang="en-US" sz="2800" dirty="0">
                <a:solidFill>
                  <a:srgbClr val="003399"/>
                </a:solidFill>
                <a:latin typeface="Times New Roman" panose="02020603050405020304" pitchFamily="18" charset="0"/>
                <a:cs typeface="Times New Roman" panose="02020603050405020304" pitchFamily="18" charset="0"/>
              </a:rPr>
              <a:t>Run the Center Secretariat</a:t>
            </a:r>
          </a:p>
          <a:p>
            <a:pPr algn="l"/>
            <a:r>
              <a:rPr lang="en-US" sz="2800" dirty="0">
                <a:solidFill>
                  <a:srgbClr val="003399"/>
                </a:solidFill>
                <a:latin typeface="Times New Roman" panose="02020603050405020304" pitchFamily="18" charset="0"/>
                <a:cs typeface="Times New Roman" panose="02020603050405020304" pitchFamily="18" charset="0"/>
              </a:rPr>
              <a:t>Testing of operational site with IHO Member States</a:t>
            </a:r>
          </a:p>
          <a:p>
            <a:pPr algn="l"/>
            <a:r>
              <a:rPr lang="en-US" sz="2800" dirty="0">
                <a:solidFill>
                  <a:srgbClr val="003399"/>
                </a:solidFill>
                <a:latin typeface="Times New Roman" panose="02020603050405020304" pitchFamily="18" charset="0"/>
                <a:cs typeface="Times New Roman" panose="02020603050405020304" pitchFamily="18" charset="0"/>
              </a:rPr>
              <a:t>Report to CBSC20 and IRCC14</a:t>
            </a:r>
          </a:p>
          <a:p>
            <a:endParaRPr lang="en-US" dirty="0"/>
          </a:p>
          <a:p>
            <a:pPr lvl="1"/>
            <a:endParaRPr lang="en-US" dirty="0"/>
          </a:p>
        </p:txBody>
      </p:sp>
    </p:spTree>
    <p:extLst>
      <p:ext uri="{BB962C8B-B14F-4D97-AF65-F5344CB8AC3E}">
        <p14:creationId xmlns:p14="http://schemas.microsoft.com/office/powerpoint/2010/main" val="325601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577310" y="6279867"/>
            <a:ext cx="2590800" cy="523220"/>
          </a:xfrm>
          <a:prstGeom prst="rect">
            <a:avLst/>
          </a:prstGeom>
          <a:noFill/>
        </p:spPr>
        <p:txBody>
          <a:bodyPr wrap="square" rtlCol="0">
            <a:spAutoFit/>
          </a:bodyPr>
          <a:lstStyle/>
          <a:p>
            <a:pPr algn="ctr"/>
            <a:r>
              <a:rPr kumimoji="1" lang="en-US" altLang="ja-JP" sz="2800" dirty="0">
                <a:solidFill>
                  <a:schemeClr val="accent1">
                    <a:lumMod val="75000"/>
                  </a:schemeClr>
                </a:solidFill>
              </a:rPr>
              <a:t>IRCC13-07C</a:t>
            </a:r>
            <a:endParaRPr kumimoji="1" lang="ja-JP" altLang="en-US" sz="2800" dirty="0">
              <a:solidFill>
                <a:schemeClr val="accent1">
                  <a:lumMod val="75000"/>
                </a:schemeClr>
              </a:solidFill>
            </a:endParaRPr>
          </a:p>
        </p:txBody>
      </p:sp>
      <p:sp>
        <p:nvSpPr>
          <p:cNvPr id="4" name="Title 1">
            <a:extLst>
              <a:ext uri="{FF2B5EF4-FFF2-40B4-BE49-F238E27FC236}">
                <a16:creationId xmlns:a16="http://schemas.microsoft.com/office/drawing/2014/main" id="{C0552FAA-CDBC-4290-825E-57019B751C6D}"/>
              </a:ext>
            </a:extLst>
          </p:cNvPr>
          <p:cNvSpPr txBox="1">
            <a:spLocks/>
          </p:cNvSpPr>
          <p:nvPr/>
        </p:nvSpPr>
        <p:spPr>
          <a:xfrm>
            <a:off x="1033669" y="391199"/>
            <a:ext cx="10124661" cy="692191"/>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1">
                    <a:lumMod val="75000"/>
                  </a:schemeClr>
                </a:solidFill>
                <a:latin typeface="Times New Roman" panose="02020603050405020304" pitchFamily="18" charset="0"/>
                <a:cs typeface="Times New Roman" panose="02020603050405020304" pitchFamily="18" charset="0"/>
              </a:rPr>
              <a:t>e-Learning System &amp; Website - System architecture (updated)</a:t>
            </a:r>
            <a:br>
              <a:rPr lang="en-US" sz="3200" b="1" dirty="0">
                <a:solidFill>
                  <a:schemeClr val="accent1">
                    <a:lumMod val="75000"/>
                  </a:schemeClr>
                </a:solidFill>
                <a:latin typeface="Times New Roman" panose="02020603050405020304" pitchFamily="18" charset="0"/>
                <a:cs typeface="Times New Roman" panose="02020603050405020304" pitchFamily="18" charset="0"/>
              </a:rPr>
            </a:b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5" name="그룹 4">
            <a:extLst>
              <a:ext uri="{FF2B5EF4-FFF2-40B4-BE49-F238E27FC236}">
                <a16:creationId xmlns:a16="http://schemas.microsoft.com/office/drawing/2014/main" id="{3E9B5A3E-726B-4160-BDF1-A590E810E77E}"/>
              </a:ext>
            </a:extLst>
          </p:cNvPr>
          <p:cNvGrpSpPr>
            <a:grpSpLocks/>
          </p:cNvGrpSpPr>
          <p:nvPr/>
        </p:nvGrpSpPr>
        <p:grpSpPr bwMode="auto">
          <a:xfrm>
            <a:off x="1485900" y="914666"/>
            <a:ext cx="8760798" cy="5237977"/>
            <a:chOff x="-42130" y="2767742"/>
            <a:chExt cx="5861931" cy="4540562"/>
          </a:xfrm>
        </p:grpSpPr>
        <p:grpSp>
          <p:nvGrpSpPr>
            <p:cNvPr id="6" name="그룹 5">
              <a:extLst>
                <a:ext uri="{FF2B5EF4-FFF2-40B4-BE49-F238E27FC236}">
                  <a16:creationId xmlns:a16="http://schemas.microsoft.com/office/drawing/2014/main" id="{C4588A21-662E-4EA1-B2E0-6F177E18BD4B}"/>
                </a:ext>
              </a:extLst>
            </p:cNvPr>
            <p:cNvGrpSpPr>
              <a:grpSpLocks/>
            </p:cNvGrpSpPr>
            <p:nvPr/>
          </p:nvGrpSpPr>
          <p:grpSpPr bwMode="auto">
            <a:xfrm>
              <a:off x="1151940" y="2821783"/>
              <a:ext cx="863600" cy="502742"/>
              <a:chOff x="1110690" y="3150520"/>
              <a:chExt cx="863600" cy="502741"/>
            </a:xfrm>
          </p:grpSpPr>
          <p:pic>
            <p:nvPicPr>
              <p:cNvPr id="80" name="Picture 4" descr="D:\모스트비주얼\아이콘 작업\왜가리\23.png">
                <a:extLst>
                  <a:ext uri="{FF2B5EF4-FFF2-40B4-BE49-F238E27FC236}">
                    <a16:creationId xmlns:a16="http://schemas.microsoft.com/office/drawing/2014/main" id="{84EFB946-9FAF-4493-8BF9-8C0BFA759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690" y="3150520"/>
                <a:ext cx="863600" cy="502741"/>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26">
                <a:extLst>
                  <a:ext uri="{FF2B5EF4-FFF2-40B4-BE49-F238E27FC236}">
                    <a16:creationId xmlns:a16="http://schemas.microsoft.com/office/drawing/2014/main" id="{C31F3807-8A69-4B8B-A622-F5A64B31260E}"/>
                  </a:ext>
                </a:extLst>
              </p:cNvPr>
              <p:cNvSpPr txBox="1">
                <a:spLocks noChangeAspect="1" noChangeArrowheads="1"/>
              </p:cNvSpPr>
              <p:nvPr/>
            </p:nvSpPr>
            <p:spPr bwMode="auto">
              <a:xfrm>
                <a:off x="1323231" y="3325950"/>
                <a:ext cx="441325" cy="298937"/>
              </a:xfrm>
              <a:prstGeom prst="rect">
                <a:avLst/>
              </a:prstGeom>
              <a:noFill/>
              <a:ln w="9525" algn="ctr">
                <a:noFill/>
                <a:miter lim="800000"/>
                <a:headEnd/>
                <a:tailEnd/>
              </a:ln>
            </p:spPr>
            <p:txBody>
              <a:bodyPr wrap="none" lIns="0" tIns="0" rIns="0" bIns="0" anchor="ctr"/>
              <a:lstStyle/>
              <a:p>
                <a:pPr algn="ctr" eaLnBrk="1" latinLnBrk="1" hangingPunct="1">
                  <a:lnSpc>
                    <a:spcPct val="90000"/>
                  </a:lnSpc>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rPr>
                  <a:t>CDN</a:t>
                </a:r>
              </a:p>
              <a:p>
                <a:pPr algn="ctr" eaLnBrk="1" latinLnBrk="1" hangingPunct="1">
                  <a:lnSpc>
                    <a:spcPct val="90000"/>
                  </a:lnSpc>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rPr>
                  <a:t>Internet</a:t>
                </a:r>
              </a:p>
            </p:txBody>
          </p:sp>
        </p:grpSp>
        <p:pic>
          <p:nvPicPr>
            <p:cNvPr id="7" name="Picture 9" descr="D:\Documents and Settings\jp\바탕 화면\아이콘 준호대리님작업\png\98.png">
              <a:extLst>
                <a:ext uri="{FF2B5EF4-FFF2-40B4-BE49-F238E27FC236}">
                  <a16:creationId xmlns:a16="http://schemas.microsoft.com/office/drawing/2014/main" id="{80D3E202-D4FD-45BE-91E8-8F8C033B78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666" y="2767742"/>
              <a:ext cx="612775" cy="679267"/>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그룹 112">
              <a:extLst>
                <a:ext uri="{FF2B5EF4-FFF2-40B4-BE49-F238E27FC236}">
                  <a16:creationId xmlns:a16="http://schemas.microsoft.com/office/drawing/2014/main" id="{783CF312-07E9-4E43-B545-7C92F49F4F71}"/>
                </a:ext>
              </a:extLst>
            </p:cNvPr>
            <p:cNvGrpSpPr>
              <a:grpSpLocks/>
            </p:cNvGrpSpPr>
            <p:nvPr/>
          </p:nvGrpSpPr>
          <p:grpSpPr bwMode="auto">
            <a:xfrm>
              <a:off x="142662" y="2870025"/>
              <a:ext cx="503245" cy="503238"/>
              <a:chOff x="-45019" y="7640760"/>
              <a:chExt cx="536587" cy="533401"/>
            </a:xfrm>
          </p:grpSpPr>
          <p:pic>
            <p:nvPicPr>
              <p:cNvPr id="77" name="Picture 53" descr="D:\모스트비주얼\아이콘 작업\왜가리\5.png">
                <a:extLst>
                  <a:ext uri="{FF2B5EF4-FFF2-40B4-BE49-F238E27FC236}">
                    <a16:creationId xmlns:a16="http://schemas.microsoft.com/office/drawing/2014/main" id="{D3416E00-712D-48F1-AE3B-68301F18F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36" y="7640760"/>
                <a:ext cx="244475" cy="423863"/>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53" descr="D:\모스트비주얼\아이콘 작업\왜가리\5.png">
                <a:extLst>
                  <a:ext uri="{FF2B5EF4-FFF2-40B4-BE49-F238E27FC236}">
                    <a16:creationId xmlns:a16="http://schemas.microsoft.com/office/drawing/2014/main" id="{2C0610A3-59C9-4C99-9166-DF147D7CD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9" y="7750298"/>
                <a:ext cx="244475" cy="423863"/>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53" descr="D:\모스트비주얼\아이콘 작업\왜가리\5.png">
                <a:extLst>
                  <a:ext uri="{FF2B5EF4-FFF2-40B4-BE49-F238E27FC236}">
                    <a16:creationId xmlns:a16="http://schemas.microsoft.com/office/drawing/2014/main" id="{9AE1187E-9329-4437-A7E5-ACDCCC03A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93" y="7750298"/>
                <a:ext cx="244475" cy="423863"/>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114">
              <a:extLst>
                <a:ext uri="{FF2B5EF4-FFF2-40B4-BE49-F238E27FC236}">
                  <a16:creationId xmlns:a16="http://schemas.microsoft.com/office/drawing/2014/main" id="{D5A43F28-D428-443D-A766-7DF648A7806D}"/>
                </a:ext>
              </a:extLst>
            </p:cNvPr>
            <p:cNvSpPr txBox="1">
              <a:spLocks noChangeArrowheads="1"/>
            </p:cNvSpPr>
            <p:nvPr/>
          </p:nvSpPr>
          <p:spPr bwMode="auto">
            <a:xfrm>
              <a:off x="-42130" y="3515163"/>
              <a:ext cx="739028" cy="288141"/>
            </a:xfrm>
            <a:prstGeom prst="rect">
              <a:avLst/>
            </a:prstGeom>
            <a:noFill/>
            <a:ln w="9525">
              <a:noFill/>
              <a:miter lim="800000"/>
              <a:headEnd/>
              <a:tailEnd/>
            </a:ln>
          </p:spPr>
          <p:txBody>
            <a:bodyPr wrap="square"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Users</a:t>
              </a:r>
            </a:p>
            <a:p>
              <a:pPr marL="88900" indent="-88900" algn="ctr" defTabSz="1042988" latinLnBrk="1">
                <a:lnSpc>
                  <a:spcPct val="90000"/>
                </a:lnSpc>
                <a:buClr>
                  <a:schemeClr val="tx1">
                    <a:lumMod val="65000"/>
                    <a:lumOff val="35000"/>
                  </a:schemeClr>
                </a:buClr>
                <a:buSzPct val="100000"/>
                <a:tabLst>
                  <a:tab pos="5648325" algn="l"/>
                </a:tabLst>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(PC, Mobile)</a:t>
              </a:r>
              <a:endParaRPr lang="ko-KR" altLang="en-US"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sp>
          <p:nvSpPr>
            <p:cNvPr id="12" name="Text Box 114">
              <a:extLst>
                <a:ext uri="{FF2B5EF4-FFF2-40B4-BE49-F238E27FC236}">
                  <a16:creationId xmlns:a16="http://schemas.microsoft.com/office/drawing/2014/main" id="{06DFB9E7-E61E-431F-A89C-BD011DB133E6}"/>
                </a:ext>
              </a:extLst>
            </p:cNvPr>
            <p:cNvSpPr txBox="1">
              <a:spLocks noChangeArrowheads="1"/>
            </p:cNvSpPr>
            <p:nvPr/>
          </p:nvSpPr>
          <p:spPr bwMode="auto">
            <a:xfrm>
              <a:off x="2317725" y="3364889"/>
              <a:ext cx="557213" cy="144070"/>
            </a:xfrm>
            <a:prstGeom prst="rect">
              <a:avLst/>
            </a:prstGeom>
            <a:noFill/>
            <a:ln w="9525">
              <a:noFill/>
              <a:miter lim="800000"/>
              <a:headEnd/>
              <a:tailEnd/>
            </a:ln>
          </p:spPr>
          <p:txBody>
            <a:bodyPr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Firewall</a:t>
              </a:r>
              <a:endParaRPr lang="ko-KR" altLang="en-US"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nvGrpSpPr>
            <p:cNvPr id="13" name="그룹 7">
              <a:extLst>
                <a:ext uri="{FF2B5EF4-FFF2-40B4-BE49-F238E27FC236}">
                  <a16:creationId xmlns:a16="http://schemas.microsoft.com/office/drawing/2014/main" id="{3A777CB5-0A32-45DB-8C85-51B203A2ADC9}"/>
                </a:ext>
              </a:extLst>
            </p:cNvPr>
            <p:cNvGrpSpPr>
              <a:grpSpLocks/>
            </p:cNvGrpSpPr>
            <p:nvPr/>
          </p:nvGrpSpPr>
          <p:grpSpPr bwMode="auto">
            <a:xfrm>
              <a:off x="1979588" y="3728236"/>
              <a:ext cx="801687" cy="480615"/>
              <a:chOff x="1104248" y="5123427"/>
              <a:chExt cx="802340" cy="481658"/>
            </a:xfrm>
          </p:grpSpPr>
          <p:sp>
            <p:nvSpPr>
              <p:cNvPr id="75" name="Text Box 114">
                <a:extLst>
                  <a:ext uri="{FF2B5EF4-FFF2-40B4-BE49-F238E27FC236}">
                    <a16:creationId xmlns:a16="http://schemas.microsoft.com/office/drawing/2014/main" id="{6E7CE533-5708-4C4E-8CE6-31CF6FD0FFC8}"/>
                  </a:ext>
                </a:extLst>
              </p:cNvPr>
              <p:cNvSpPr txBox="1">
                <a:spLocks noChangeArrowheads="1"/>
              </p:cNvSpPr>
              <p:nvPr/>
            </p:nvSpPr>
            <p:spPr bwMode="auto">
              <a:xfrm>
                <a:off x="1104248" y="5484766"/>
                <a:ext cx="802340" cy="120319"/>
              </a:xfrm>
              <a:prstGeom prst="rect">
                <a:avLst/>
              </a:prstGeom>
              <a:noFill/>
              <a:ln w="9525">
                <a:noFill/>
                <a:miter lim="800000"/>
                <a:headEnd/>
                <a:tailEnd/>
              </a:ln>
            </p:spPr>
            <p:txBody>
              <a:bodyPr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10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L4/7 Switch #1</a:t>
                </a:r>
                <a:endParaRPr lang="ko-KR" altLang="en-US" sz="10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pic>
            <p:nvPicPr>
              <p:cNvPr id="76" name="Picture 18" descr="D:\모스트비주얼\아이콘 작업\ra-10.png">
                <a:extLst>
                  <a:ext uri="{FF2B5EF4-FFF2-40B4-BE49-F238E27FC236}">
                    <a16:creationId xmlns:a16="http://schemas.microsoft.com/office/drawing/2014/main" id="{32B159FD-4656-4F04-AA81-DC553FBD56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8604" y="5123427"/>
                <a:ext cx="620713" cy="363537"/>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그룹 117">
              <a:extLst>
                <a:ext uri="{FF2B5EF4-FFF2-40B4-BE49-F238E27FC236}">
                  <a16:creationId xmlns:a16="http://schemas.microsoft.com/office/drawing/2014/main" id="{627FC0E4-4E04-40F2-8EAF-8297C4A88001}"/>
                </a:ext>
              </a:extLst>
            </p:cNvPr>
            <p:cNvGrpSpPr>
              <a:grpSpLocks/>
            </p:cNvGrpSpPr>
            <p:nvPr/>
          </p:nvGrpSpPr>
          <p:grpSpPr bwMode="auto">
            <a:xfrm>
              <a:off x="3541688" y="3728236"/>
              <a:ext cx="803275" cy="480615"/>
              <a:chOff x="1104248" y="5123427"/>
              <a:chExt cx="802340" cy="481658"/>
            </a:xfrm>
          </p:grpSpPr>
          <p:pic>
            <p:nvPicPr>
              <p:cNvPr id="73" name="Picture 18" descr="D:\모스트비주얼\아이콘 작업\ra-10.png">
                <a:extLst>
                  <a:ext uri="{FF2B5EF4-FFF2-40B4-BE49-F238E27FC236}">
                    <a16:creationId xmlns:a16="http://schemas.microsoft.com/office/drawing/2014/main" id="{AEA37378-1BD6-49EB-9F67-DA631C4CF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8604" y="5123427"/>
                <a:ext cx="620713" cy="363537"/>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114">
                <a:extLst>
                  <a:ext uri="{FF2B5EF4-FFF2-40B4-BE49-F238E27FC236}">
                    <a16:creationId xmlns:a16="http://schemas.microsoft.com/office/drawing/2014/main" id="{031A7D66-094C-4857-91FD-6AD5FC8BA336}"/>
                  </a:ext>
                </a:extLst>
              </p:cNvPr>
              <p:cNvSpPr txBox="1">
                <a:spLocks noChangeArrowheads="1"/>
              </p:cNvSpPr>
              <p:nvPr/>
            </p:nvSpPr>
            <p:spPr bwMode="auto">
              <a:xfrm>
                <a:off x="1104248" y="5484766"/>
                <a:ext cx="802340" cy="120319"/>
              </a:xfrm>
              <a:prstGeom prst="rect">
                <a:avLst/>
              </a:prstGeom>
              <a:noFill/>
              <a:ln w="9525">
                <a:noFill/>
                <a:miter lim="800000"/>
                <a:headEnd/>
                <a:tailEnd/>
              </a:ln>
            </p:spPr>
            <p:txBody>
              <a:bodyPr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10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L4/7 Switch #2</a:t>
                </a:r>
                <a:endParaRPr lang="ko-KR" altLang="en-US" sz="10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cxnSp>
          <p:nvCxnSpPr>
            <p:cNvPr id="15" name="직선 화살표 연결선 12">
              <a:extLst>
                <a:ext uri="{FF2B5EF4-FFF2-40B4-BE49-F238E27FC236}">
                  <a16:creationId xmlns:a16="http://schemas.microsoft.com/office/drawing/2014/main" id="{E5AEA959-9D98-4982-8C85-85BC20CD1CBA}"/>
                </a:ext>
              </a:extLst>
            </p:cNvPr>
            <p:cNvCxnSpPr/>
            <p:nvPr/>
          </p:nvCxnSpPr>
          <p:spPr bwMode="auto">
            <a:xfrm flipH="1" flipV="1">
              <a:off x="2399552" y="4233621"/>
              <a:ext cx="781845" cy="626088"/>
            </a:xfrm>
            <a:prstGeom prst="straightConnector1">
              <a:avLst/>
            </a:prstGeom>
            <a:ln w="9525">
              <a:solidFill>
                <a:schemeClr val="bg1">
                  <a:lumMod val="50000"/>
                </a:schemeClr>
              </a:solidFill>
              <a:headEnd type="oval" w="sm" len="med"/>
              <a:tailEnd type="oval"/>
            </a:ln>
          </p:spPr>
          <p:style>
            <a:lnRef idx="1">
              <a:schemeClr val="accent1"/>
            </a:lnRef>
            <a:fillRef idx="0">
              <a:schemeClr val="accent1"/>
            </a:fillRef>
            <a:effectRef idx="0">
              <a:schemeClr val="accent1"/>
            </a:effectRef>
            <a:fontRef idx="minor">
              <a:schemeClr val="tx1"/>
            </a:fontRef>
          </p:style>
        </p:cxnSp>
        <p:cxnSp>
          <p:nvCxnSpPr>
            <p:cNvPr id="16" name="직선 화살표 연결선 13">
              <a:extLst>
                <a:ext uri="{FF2B5EF4-FFF2-40B4-BE49-F238E27FC236}">
                  <a16:creationId xmlns:a16="http://schemas.microsoft.com/office/drawing/2014/main" id="{CFC0E751-72CB-4222-8527-64265CEE7E6A}"/>
                </a:ext>
              </a:extLst>
            </p:cNvPr>
            <p:cNvCxnSpPr>
              <a:stCxn id="74" idx="2"/>
            </p:cNvCxnSpPr>
            <p:nvPr/>
          </p:nvCxnSpPr>
          <p:spPr bwMode="auto">
            <a:xfrm flipH="1">
              <a:off x="3160690" y="4208851"/>
              <a:ext cx="782636" cy="626085"/>
            </a:xfrm>
            <a:prstGeom prst="straightConnector1">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7" name="그룹 3">
              <a:extLst>
                <a:ext uri="{FF2B5EF4-FFF2-40B4-BE49-F238E27FC236}">
                  <a16:creationId xmlns:a16="http://schemas.microsoft.com/office/drawing/2014/main" id="{CB427D67-E3A4-432B-BDF2-FFF3FECE5E36}"/>
                </a:ext>
              </a:extLst>
            </p:cNvPr>
            <p:cNvGrpSpPr>
              <a:grpSpLocks/>
            </p:cNvGrpSpPr>
            <p:nvPr/>
          </p:nvGrpSpPr>
          <p:grpSpPr bwMode="auto">
            <a:xfrm>
              <a:off x="4746599" y="4450804"/>
              <a:ext cx="1073201" cy="1187450"/>
              <a:chOff x="4932759" y="5994766"/>
              <a:chExt cx="1265312" cy="1187922"/>
            </a:xfrm>
          </p:grpSpPr>
          <p:sp>
            <p:nvSpPr>
              <p:cNvPr id="71" name="모서리가 둥근 직사각형 77">
                <a:extLst>
                  <a:ext uri="{FF2B5EF4-FFF2-40B4-BE49-F238E27FC236}">
                    <a16:creationId xmlns:a16="http://schemas.microsoft.com/office/drawing/2014/main" id="{29DBEFCD-69F1-4EA6-B460-045A481813F8}"/>
                  </a:ext>
                </a:extLst>
              </p:cNvPr>
              <p:cNvSpPr/>
              <p:nvPr/>
            </p:nvSpPr>
            <p:spPr>
              <a:xfrm>
                <a:off x="4933155" y="5994777"/>
                <a:ext cx="1264916" cy="1187911"/>
              </a:xfrm>
              <a:prstGeom prst="roundRect">
                <a:avLst>
                  <a:gd name="adj" fmla="val 4167"/>
                </a:avLst>
              </a:prstGeom>
              <a:solidFill>
                <a:schemeClr val="bg1"/>
              </a:solidFill>
              <a:ln w="9525" algn="ctr">
                <a:gradFill flip="none" rotWithShape="1">
                  <a:gsLst>
                    <a:gs pos="0">
                      <a:schemeClr val="bg1">
                        <a:lumMod val="75000"/>
                      </a:schemeClr>
                    </a:gs>
                    <a:gs pos="81000">
                      <a:schemeClr val="bg1"/>
                    </a:gs>
                  </a:gsLst>
                  <a:lin ang="16200000" scaled="0"/>
                  <a:tileRect/>
                </a:gradFill>
                <a:round/>
                <a:headEnd/>
                <a:tailEnd/>
              </a:ln>
            </p:spPr>
            <p:txBody>
              <a:bodyPr rIns="36000" anchor="ctr"/>
              <a:lstStyle/>
              <a:p>
                <a:pPr marL="92069" indent="-92069" defTabSz="1043056" latinLnBrk="1">
                  <a:lnSpc>
                    <a:spcPts val="1100"/>
                  </a:lnSpc>
                  <a:spcBef>
                    <a:spcPts val="600"/>
                  </a:spcBef>
                  <a:buClr>
                    <a:prstClr val="black">
                      <a:lumMod val="65000"/>
                      <a:lumOff val="35000"/>
                    </a:prstClr>
                  </a:buClr>
                  <a:buSzPct val="140000"/>
                  <a:buFont typeface="Wingdings" pitchFamily="2" charset="2"/>
                  <a:buChar char="§"/>
                  <a:defRPr/>
                </a:pPr>
                <a:endParaRPr lang="ko-KR" altLang="en-US" sz="900" dirty="0">
                  <a:solidFill>
                    <a:schemeClr val="tx1">
                      <a:lumMod val="65000"/>
                      <a:lumOff val="35000"/>
                    </a:schemeClr>
                  </a:solidFill>
                  <a:latin typeface="+mj-lt"/>
                  <a:ea typeface="나눔바른고딕" panose="020B0603020101020101" pitchFamily="50" charset="-127"/>
                </a:endParaRPr>
              </a:p>
            </p:txBody>
          </p:sp>
          <p:sp>
            <p:nvSpPr>
              <p:cNvPr id="72" name="양쪽 모서리가 둥근 사각형 78">
                <a:extLst>
                  <a:ext uri="{FF2B5EF4-FFF2-40B4-BE49-F238E27FC236}">
                    <a16:creationId xmlns:a16="http://schemas.microsoft.com/office/drawing/2014/main" id="{9FAD9979-5321-494D-9600-4022DB861E23}"/>
                  </a:ext>
                </a:extLst>
              </p:cNvPr>
              <p:cNvSpPr/>
              <p:nvPr/>
            </p:nvSpPr>
            <p:spPr bwMode="auto">
              <a:xfrm>
                <a:off x="4932759" y="5994766"/>
                <a:ext cx="1265312" cy="252466"/>
              </a:xfrm>
              <a:prstGeom prst="round2SameRect">
                <a:avLst>
                  <a:gd name="adj1" fmla="val 20612"/>
                  <a:gd name="adj2" fmla="val 0"/>
                </a:avLst>
              </a:prstGeom>
              <a:gradFill rotWithShape="1">
                <a:gsLst>
                  <a:gs pos="0">
                    <a:schemeClr val="bg1">
                      <a:lumMod val="85000"/>
                    </a:schemeClr>
                  </a:gs>
                  <a:gs pos="50000">
                    <a:srgbClr val="EAEAEA"/>
                  </a:gs>
                  <a:gs pos="100000">
                    <a:schemeClr val="bg1">
                      <a:lumMod val="85000"/>
                    </a:schemeClr>
                  </a:gs>
                </a:gsLst>
                <a:lin ang="19800000" scaled="0"/>
              </a:gradFill>
              <a:ln w="3175">
                <a:gradFill>
                  <a:gsLst>
                    <a:gs pos="0">
                      <a:srgbClr val="D1D1D1"/>
                    </a:gs>
                    <a:gs pos="50000">
                      <a:srgbClr val="EAEAEA"/>
                    </a:gs>
                    <a:gs pos="100000">
                      <a:srgbClr val="CDCDCD"/>
                    </a:gs>
                  </a:gsLst>
                  <a:lin ang="10800000" scaled="0"/>
                </a:gradFill>
                <a:round/>
                <a:headEnd/>
                <a:tailEnd/>
              </a:ln>
              <a:effectLst/>
            </p:spPr>
            <p:txBody>
              <a:bodyPr wrap="none" lIns="0" tIns="0" rIns="0" bIns="0" anchor="ctr"/>
              <a:lstStyle/>
              <a:p>
                <a:pPr marL="339725" indent="-339725" algn="ctr" defTabSz="1042988" latinLnBrk="1">
                  <a:lnSpc>
                    <a:spcPct val="90000"/>
                  </a:lnSpc>
                  <a:buClr>
                    <a:srgbClr val="292929"/>
                  </a:buClr>
                  <a:buSzPct val="100000"/>
                  <a:tabLst>
                    <a:tab pos="5648325" algn="l"/>
                  </a:tabLst>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VOD</a:t>
                </a:r>
                <a:r>
                  <a:rPr lang="ko-KR" altLang="en-US"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 </a:t>
                </a: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system</a:t>
                </a:r>
                <a:endParaRPr lang="ko-KR" altLang="en-US"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grpSp>
          <p:nvGrpSpPr>
            <p:cNvPr id="18" name="그룹 3">
              <a:extLst>
                <a:ext uri="{FF2B5EF4-FFF2-40B4-BE49-F238E27FC236}">
                  <a16:creationId xmlns:a16="http://schemas.microsoft.com/office/drawing/2014/main" id="{3D2650AB-AB15-4050-8870-62B368A61FD8}"/>
                </a:ext>
              </a:extLst>
            </p:cNvPr>
            <p:cNvGrpSpPr>
              <a:grpSpLocks/>
            </p:cNvGrpSpPr>
            <p:nvPr/>
          </p:nvGrpSpPr>
          <p:grpSpPr bwMode="auto">
            <a:xfrm>
              <a:off x="1979588" y="4453979"/>
              <a:ext cx="2365375" cy="1184275"/>
              <a:chOff x="4932759" y="5994766"/>
              <a:chExt cx="1764989" cy="1185600"/>
            </a:xfrm>
          </p:grpSpPr>
          <p:sp>
            <p:nvSpPr>
              <p:cNvPr id="69" name="모서리가 둥근 직사각형 75">
                <a:extLst>
                  <a:ext uri="{FF2B5EF4-FFF2-40B4-BE49-F238E27FC236}">
                    <a16:creationId xmlns:a16="http://schemas.microsoft.com/office/drawing/2014/main" id="{B23C4781-7563-4770-98F3-61621DCF28EF}"/>
                  </a:ext>
                </a:extLst>
              </p:cNvPr>
              <p:cNvSpPr/>
              <p:nvPr/>
            </p:nvSpPr>
            <p:spPr>
              <a:xfrm>
                <a:off x="4933155" y="5994777"/>
                <a:ext cx="1762921" cy="1185589"/>
              </a:xfrm>
              <a:prstGeom prst="roundRect">
                <a:avLst>
                  <a:gd name="adj" fmla="val 4167"/>
                </a:avLst>
              </a:prstGeom>
              <a:solidFill>
                <a:schemeClr val="bg1"/>
              </a:solidFill>
              <a:ln w="9525" algn="ctr">
                <a:gradFill flip="none" rotWithShape="1">
                  <a:gsLst>
                    <a:gs pos="0">
                      <a:schemeClr val="bg1">
                        <a:lumMod val="75000"/>
                      </a:schemeClr>
                    </a:gs>
                    <a:gs pos="81000">
                      <a:schemeClr val="bg1"/>
                    </a:gs>
                  </a:gsLst>
                  <a:lin ang="16200000" scaled="0"/>
                  <a:tileRect/>
                </a:gradFill>
                <a:round/>
                <a:headEnd/>
                <a:tailEnd/>
              </a:ln>
            </p:spPr>
            <p:txBody>
              <a:bodyPr rIns="36000" anchor="ctr"/>
              <a:lstStyle/>
              <a:p>
                <a:pPr marL="92069" indent="-92069" defTabSz="1043056" latinLnBrk="1">
                  <a:lnSpc>
                    <a:spcPts val="1100"/>
                  </a:lnSpc>
                  <a:spcBef>
                    <a:spcPts val="600"/>
                  </a:spcBef>
                  <a:buClr>
                    <a:prstClr val="black">
                      <a:lumMod val="65000"/>
                      <a:lumOff val="35000"/>
                    </a:prstClr>
                  </a:buClr>
                  <a:buSzPct val="140000"/>
                  <a:buFont typeface="Wingdings" pitchFamily="2" charset="2"/>
                  <a:buChar char="§"/>
                  <a:defRPr/>
                </a:pPr>
                <a:endParaRPr lang="ko-KR" altLang="en-US" sz="900" dirty="0">
                  <a:solidFill>
                    <a:schemeClr val="tx1">
                      <a:lumMod val="65000"/>
                      <a:lumOff val="35000"/>
                    </a:schemeClr>
                  </a:solidFill>
                  <a:latin typeface="+mj-lt"/>
                  <a:ea typeface="나눔바른고딕" panose="020B0603020101020101" pitchFamily="50" charset="-127"/>
                </a:endParaRPr>
              </a:p>
            </p:txBody>
          </p:sp>
          <p:sp>
            <p:nvSpPr>
              <p:cNvPr id="70" name="양쪽 모서리가 둥근 사각형 76">
                <a:extLst>
                  <a:ext uri="{FF2B5EF4-FFF2-40B4-BE49-F238E27FC236}">
                    <a16:creationId xmlns:a16="http://schemas.microsoft.com/office/drawing/2014/main" id="{3A44B31A-28E2-4587-89AB-DCEE549C49A6}"/>
                  </a:ext>
                </a:extLst>
              </p:cNvPr>
              <p:cNvSpPr/>
              <p:nvPr/>
            </p:nvSpPr>
            <p:spPr bwMode="auto">
              <a:xfrm>
                <a:off x="4932759" y="5994766"/>
                <a:ext cx="1764989" cy="252466"/>
              </a:xfrm>
              <a:prstGeom prst="round2SameRect">
                <a:avLst>
                  <a:gd name="adj1" fmla="val 20612"/>
                  <a:gd name="adj2" fmla="val 0"/>
                </a:avLst>
              </a:prstGeom>
              <a:gradFill rotWithShape="1">
                <a:gsLst>
                  <a:gs pos="0">
                    <a:schemeClr val="bg1">
                      <a:lumMod val="85000"/>
                    </a:schemeClr>
                  </a:gs>
                  <a:gs pos="50000">
                    <a:srgbClr val="EAEAEA"/>
                  </a:gs>
                  <a:gs pos="100000">
                    <a:schemeClr val="bg1">
                      <a:lumMod val="85000"/>
                    </a:schemeClr>
                  </a:gs>
                </a:gsLst>
                <a:lin ang="19800000" scaled="0"/>
              </a:gradFill>
              <a:ln w="3175">
                <a:gradFill>
                  <a:gsLst>
                    <a:gs pos="0">
                      <a:srgbClr val="D1D1D1"/>
                    </a:gs>
                    <a:gs pos="50000">
                      <a:srgbClr val="EAEAEA"/>
                    </a:gs>
                    <a:gs pos="100000">
                      <a:srgbClr val="CDCDCD"/>
                    </a:gs>
                  </a:gsLst>
                  <a:lin ang="10800000" scaled="0"/>
                </a:gradFill>
                <a:round/>
                <a:headEnd/>
                <a:tailEnd/>
              </a:ln>
              <a:effectLst/>
            </p:spPr>
            <p:txBody>
              <a:bodyPr wrap="none" lIns="0" tIns="0" rIns="0" bIns="0" anchor="ctr"/>
              <a:lstStyle/>
              <a:p>
                <a:pPr marL="339725" indent="-339725" algn="ctr" defTabSz="1042988" latinLnBrk="1">
                  <a:lnSpc>
                    <a:spcPct val="90000"/>
                  </a:lnSpc>
                  <a:buClr>
                    <a:srgbClr val="292929"/>
                  </a:buClr>
                  <a:buSzPct val="100000"/>
                  <a:tabLst>
                    <a:tab pos="5648325" algn="l"/>
                  </a:tabLst>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Dual WEB</a:t>
                </a:r>
                <a:endParaRPr lang="ko-KR" altLang="en-US"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grpSp>
          <p:nvGrpSpPr>
            <p:cNvPr id="19" name="그룹 159">
              <a:extLst>
                <a:ext uri="{FF2B5EF4-FFF2-40B4-BE49-F238E27FC236}">
                  <a16:creationId xmlns:a16="http://schemas.microsoft.com/office/drawing/2014/main" id="{211F0A6B-22CF-4597-92F8-E902BE99C617}"/>
                </a:ext>
              </a:extLst>
            </p:cNvPr>
            <p:cNvGrpSpPr>
              <a:grpSpLocks/>
            </p:cNvGrpSpPr>
            <p:nvPr/>
          </p:nvGrpSpPr>
          <p:grpSpPr bwMode="auto">
            <a:xfrm>
              <a:off x="2587848" y="4734965"/>
              <a:ext cx="1273175" cy="855240"/>
              <a:chOff x="1038602" y="5783974"/>
              <a:chExt cx="1273408" cy="856630"/>
            </a:xfrm>
          </p:grpSpPr>
          <p:grpSp>
            <p:nvGrpSpPr>
              <p:cNvPr id="63" name="그룹 160">
                <a:extLst>
                  <a:ext uri="{FF2B5EF4-FFF2-40B4-BE49-F238E27FC236}">
                    <a16:creationId xmlns:a16="http://schemas.microsoft.com/office/drawing/2014/main" id="{104C6631-C7E7-4A4E-B4A4-4D9E7891644D}"/>
                  </a:ext>
                </a:extLst>
              </p:cNvPr>
              <p:cNvGrpSpPr>
                <a:grpSpLocks/>
              </p:cNvGrpSpPr>
              <p:nvPr/>
            </p:nvGrpSpPr>
            <p:grpSpPr bwMode="auto">
              <a:xfrm>
                <a:off x="1038602" y="5783974"/>
                <a:ext cx="557315" cy="856630"/>
                <a:chOff x="1038602" y="5783974"/>
                <a:chExt cx="557315" cy="856630"/>
              </a:xfrm>
            </p:grpSpPr>
            <p:pic>
              <p:nvPicPr>
                <p:cNvPr id="67" name="Picture 19" descr="D:\모스트비주얼\아이콘 작업\왜가리\서버3.png">
                  <a:extLst>
                    <a:ext uri="{FF2B5EF4-FFF2-40B4-BE49-F238E27FC236}">
                      <a16:creationId xmlns:a16="http://schemas.microsoft.com/office/drawing/2014/main" id="{2A9E6BD7-25A5-4DE4-8551-B556C9ABEF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405" y="5783974"/>
                  <a:ext cx="417512" cy="690563"/>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 Box 114">
                  <a:extLst>
                    <a:ext uri="{FF2B5EF4-FFF2-40B4-BE49-F238E27FC236}">
                      <a16:creationId xmlns:a16="http://schemas.microsoft.com/office/drawing/2014/main" id="{9AAD215E-08B8-40FD-9A4E-9340FA170DDC}"/>
                    </a:ext>
                  </a:extLst>
                </p:cNvPr>
                <p:cNvSpPr txBox="1">
                  <a:spLocks noChangeArrowheads="1"/>
                </p:cNvSpPr>
                <p:nvPr/>
              </p:nvSpPr>
              <p:spPr bwMode="auto">
                <a:xfrm>
                  <a:off x="1038602" y="6496300"/>
                  <a:ext cx="557315" cy="144304"/>
                </a:xfrm>
                <a:prstGeom prst="rect">
                  <a:avLst/>
                </a:prstGeom>
                <a:noFill/>
                <a:ln w="9525">
                  <a:noFill/>
                  <a:miter lim="800000"/>
                  <a:headEnd/>
                  <a:tailEnd/>
                </a:ln>
              </p:spPr>
              <p:txBody>
                <a:bodyPr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WEB#1</a:t>
                  </a:r>
                  <a:endParaRPr lang="ko-KR" altLang="en-US"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grpSp>
            <p:nvGrpSpPr>
              <p:cNvPr id="64" name="그룹 161">
                <a:extLst>
                  <a:ext uri="{FF2B5EF4-FFF2-40B4-BE49-F238E27FC236}">
                    <a16:creationId xmlns:a16="http://schemas.microsoft.com/office/drawing/2014/main" id="{A7E88425-7C87-4DDB-92F5-C3B9940E2015}"/>
                  </a:ext>
                </a:extLst>
              </p:cNvPr>
              <p:cNvGrpSpPr>
                <a:grpSpLocks/>
              </p:cNvGrpSpPr>
              <p:nvPr/>
            </p:nvGrpSpPr>
            <p:grpSpPr bwMode="auto">
              <a:xfrm>
                <a:off x="1754696" y="5783974"/>
                <a:ext cx="557314" cy="856630"/>
                <a:chOff x="1186002" y="5783974"/>
                <a:chExt cx="557314" cy="856630"/>
              </a:xfrm>
            </p:grpSpPr>
            <p:pic>
              <p:nvPicPr>
                <p:cNvPr id="65" name="Picture 19" descr="D:\모스트비주얼\아이콘 작업\왜가리\서버3.png">
                  <a:extLst>
                    <a:ext uri="{FF2B5EF4-FFF2-40B4-BE49-F238E27FC236}">
                      <a16:creationId xmlns:a16="http://schemas.microsoft.com/office/drawing/2014/main" id="{47FF6143-8006-4658-967B-9D1B694519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5642" y="5783974"/>
                  <a:ext cx="417512" cy="690563"/>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 Box 114">
                  <a:extLst>
                    <a:ext uri="{FF2B5EF4-FFF2-40B4-BE49-F238E27FC236}">
                      <a16:creationId xmlns:a16="http://schemas.microsoft.com/office/drawing/2014/main" id="{56A45660-41A6-4B43-B939-C043164F15C1}"/>
                    </a:ext>
                  </a:extLst>
                </p:cNvPr>
                <p:cNvSpPr txBox="1">
                  <a:spLocks noChangeArrowheads="1"/>
                </p:cNvSpPr>
                <p:nvPr/>
              </p:nvSpPr>
              <p:spPr bwMode="auto">
                <a:xfrm>
                  <a:off x="1186002" y="6496300"/>
                  <a:ext cx="557314" cy="144304"/>
                </a:xfrm>
                <a:prstGeom prst="rect">
                  <a:avLst/>
                </a:prstGeom>
                <a:noFill/>
                <a:ln w="9525">
                  <a:noFill/>
                  <a:miter lim="800000"/>
                  <a:headEnd/>
                  <a:tailEnd/>
                </a:ln>
              </p:spPr>
              <p:txBody>
                <a:bodyPr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WEB#2</a:t>
                  </a:r>
                  <a:endParaRPr lang="ko-KR" altLang="en-US"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grpSp>
        <p:grpSp>
          <p:nvGrpSpPr>
            <p:cNvPr id="20" name="그룹 35">
              <a:extLst>
                <a:ext uri="{FF2B5EF4-FFF2-40B4-BE49-F238E27FC236}">
                  <a16:creationId xmlns:a16="http://schemas.microsoft.com/office/drawing/2014/main" id="{EA5463C9-14EE-45BF-87B2-269320C43877}"/>
                </a:ext>
              </a:extLst>
            </p:cNvPr>
            <p:cNvGrpSpPr>
              <a:grpSpLocks/>
            </p:cNvGrpSpPr>
            <p:nvPr/>
          </p:nvGrpSpPr>
          <p:grpSpPr bwMode="auto">
            <a:xfrm>
              <a:off x="2911450" y="3633003"/>
              <a:ext cx="557213" cy="383776"/>
              <a:chOff x="2097116" y="4783489"/>
              <a:chExt cx="557212" cy="383676"/>
            </a:xfrm>
          </p:grpSpPr>
          <p:grpSp>
            <p:nvGrpSpPr>
              <p:cNvPr id="58" name="Group 19">
                <a:extLst>
                  <a:ext uri="{FF2B5EF4-FFF2-40B4-BE49-F238E27FC236}">
                    <a16:creationId xmlns:a16="http://schemas.microsoft.com/office/drawing/2014/main" id="{7D389873-6DAD-4ED8-97E7-301E7712989A}"/>
                  </a:ext>
                </a:extLst>
              </p:cNvPr>
              <p:cNvGrpSpPr>
                <a:grpSpLocks/>
              </p:cNvGrpSpPr>
              <p:nvPr/>
            </p:nvGrpSpPr>
            <p:grpSpPr bwMode="auto">
              <a:xfrm flipV="1">
                <a:off x="2221868" y="4783489"/>
                <a:ext cx="259562" cy="259562"/>
                <a:chOff x="2337" y="1934"/>
                <a:chExt cx="817" cy="816"/>
              </a:xfrm>
            </p:grpSpPr>
            <p:sp>
              <p:nvSpPr>
                <p:cNvPr id="60" name="Arc 8">
                  <a:extLst>
                    <a:ext uri="{FF2B5EF4-FFF2-40B4-BE49-F238E27FC236}">
                      <a16:creationId xmlns:a16="http://schemas.microsoft.com/office/drawing/2014/main" id="{4812A501-8B8A-4618-B111-E4C303486F89}"/>
                    </a:ext>
                  </a:extLst>
                </p:cNvPr>
                <p:cNvSpPr>
                  <a:spLocks/>
                </p:cNvSpPr>
                <p:nvPr/>
              </p:nvSpPr>
              <p:spPr bwMode="auto">
                <a:xfrm>
                  <a:off x="2746" y="1937"/>
                  <a:ext cx="408" cy="550"/>
                </a:xfrm>
                <a:custGeom>
                  <a:avLst/>
                  <a:gdLst>
                    <a:gd name="T0" fmla="*/ 0 w 21600"/>
                    <a:gd name="T1" fmla="*/ 0 h 29178"/>
                    <a:gd name="T2" fmla="*/ 0 w 21600"/>
                    <a:gd name="T3" fmla="*/ 0 h 29178"/>
                    <a:gd name="T4" fmla="*/ 0 w 21600"/>
                    <a:gd name="T5" fmla="*/ 0 h 29178"/>
                    <a:gd name="T6" fmla="*/ 0 60000 65536"/>
                    <a:gd name="T7" fmla="*/ 0 60000 65536"/>
                    <a:gd name="T8" fmla="*/ 0 60000 65536"/>
                    <a:gd name="T9" fmla="*/ 0 w 21600"/>
                    <a:gd name="T10" fmla="*/ 0 h 29178"/>
                    <a:gd name="T11" fmla="*/ 21600 w 21600"/>
                    <a:gd name="T12" fmla="*/ 29178 h 29178"/>
                  </a:gdLst>
                  <a:ahLst/>
                  <a:cxnLst>
                    <a:cxn ang="T6">
                      <a:pos x="T0" y="T1"/>
                    </a:cxn>
                    <a:cxn ang="T7">
                      <a:pos x="T2" y="T3"/>
                    </a:cxn>
                    <a:cxn ang="T8">
                      <a:pos x="T4" y="T5"/>
                    </a:cxn>
                  </a:cxnLst>
                  <a:rect l="T9" t="T10" r="T11" b="T12"/>
                  <a:pathLst>
                    <a:path w="21600" h="29178" fill="none" extrusionOk="0">
                      <a:moveTo>
                        <a:pt x="1268" y="0"/>
                      </a:moveTo>
                      <a:cubicBezTo>
                        <a:pt x="12685" y="672"/>
                        <a:pt x="21600" y="10126"/>
                        <a:pt x="21600" y="21563"/>
                      </a:cubicBezTo>
                      <a:cubicBezTo>
                        <a:pt x="21600" y="24164"/>
                        <a:pt x="21130" y="26743"/>
                        <a:pt x="20213" y="29178"/>
                      </a:cubicBezTo>
                    </a:path>
                    <a:path w="21600" h="29178" stroke="0" extrusionOk="0">
                      <a:moveTo>
                        <a:pt x="1268" y="0"/>
                      </a:moveTo>
                      <a:cubicBezTo>
                        <a:pt x="12685" y="672"/>
                        <a:pt x="21600" y="10126"/>
                        <a:pt x="21600" y="21563"/>
                      </a:cubicBezTo>
                      <a:cubicBezTo>
                        <a:pt x="21600" y="24164"/>
                        <a:pt x="21130" y="26743"/>
                        <a:pt x="20213" y="29178"/>
                      </a:cubicBezTo>
                      <a:lnTo>
                        <a:pt x="0" y="21563"/>
                      </a:lnTo>
                      <a:lnTo>
                        <a:pt x="1268" y="0"/>
                      </a:lnTo>
                      <a:close/>
                    </a:path>
                  </a:pathLst>
                </a:custGeom>
                <a:noFill/>
                <a:ln w="28575">
                  <a:solidFill>
                    <a:srgbClr val="A5002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ko-KR" altLang="en-US" sz="900">
                    <a:latin typeface="+mj-lt"/>
                    <a:ea typeface="나눔바른고딕" panose="020B0603020101020101" pitchFamily="50" charset="-127"/>
                  </a:endParaRPr>
                </a:p>
              </p:txBody>
            </p:sp>
            <p:sp>
              <p:nvSpPr>
                <p:cNvPr id="61" name="Arc 12">
                  <a:extLst>
                    <a:ext uri="{FF2B5EF4-FFF2-40B4-BE49-F238E27FC236}">
                      <a16:creationId xmlns:a16="http://schemas.microsoft.com/office/drawing/2014/main" id="{82299ACA-46C8-4D57-A1A8-AD652C106FE3}"/>
                    </a:ext>
                  </a:extLst>
                </p:cNvPr>
                <p:cNvSpPr>
                  <a:spLocks/>
                </p:cNvSpPr>
                <p:nvPr/>
              </p:nvSpPr>
              <p:spPr bwMode="auto">
                <a:xfrm>
                  <a:off x="2387" y="2342"/>
                  <a:ext cx="725" cy="408"/>
                </a:xfrm>
                <a:custGeom>
                  <a:avLst/>
                  <a:gdLst>
                    <a:gd name="T0" fmla="*/ 0 w 38394"/>
                    <a:gd name="T1" fmla="*/ 0 h 21600"/>
                    <a:gd name="T2" fmla="*/ 0 w 38394"/>
                    <a:gd name="T3" fmla="*/ 0 h 21600"/>
                    <a:gd name="T4" fmla="*/ 0 w 38394"/>
                    <a:gd name="T5" fmla="*/ 0 h 21600"/>
                    <a:gd name="T6" fmla="*/ 0 60000 65536"/>
                    <a:gd name="T7" fmla="*/ 0 60000 65536"/>
                    <a:gd name="T8" fmla="*/ 0 60000 65536"/>
                    <a:gd name="T9" fmla="*/ 0 w 38394"/>
                    <a:gd name="T10" fmla="*/ 0 h 21600"/>
                    <a:gd name="T11" fmla="*/ 38394 w 38394"/>
                    <a:gd name="T12" fmla="*/ 21600 h 21600"/>
                  </a:gdLst>
                  <a:ahLst/>
                  <a:cxnLst>
                    <a:cxn ang="T6">
                      <a:pos x="T0" y="T1"/>
                    </a:cxn>
                    <a:cxn ang="T7">
                      <a:pos x="T2" y="T3"/>
                    </a:cxn>
                    <a:cxn ang="T8">
                      <a:pos x="T4" y="T5"/>
                    </a:cxn>
                  </a:cxnLst>
                  <a:rect l="T9" t="T10" r="T11" b="T12"/>
                  <a:pathLst>
                    <a:path w="38394" h="21600" fill="none" extrusionOk="0">
                      <a:moveTo>
                        <a:pt x="38394" y="9901"/>
                      </a:moveTo>
                      <a:cubicBezTo>
                        <a:pt x="34688" y="17085"/>
                        <a:pt x="27281" y="21599"/>
                        <a:pt x="19197" y="21600"/>
                      </a:cubicBezTo>
                      <a:cubicBezTo>
                        <a:pt x="11113" y="21600"/>
                        <a:pt x="3706" y="17086"/>
                        <a:pt x="0" y="9901"/>
                      </a:cubicBezTo>
                    </a:path>
                    <a:path w="38394" h="21600" stroke="0" extrusionOk="0">
                      <a:moveTo>
                        <a:pt x="38394" y="9901"/>
                      </a:moveTo>
                      <a:cubicBezTo>
                        <a:pt x="34688" y="17085"/>
                        <a:pt x="27281" y="21599"/>
                        <a:pt x="19197" y="21600"/>
                      </a:cubicBezTo>
                      <a:cubicBezTo>
                        <a:pt x="11113" y="21600"/>
                        <a:pt x="3706" y="17086"/>
                        <a:pt x="0" y="9901"/>
                      </a:cubicBezTo>
                      <a:lnTo>
                        <a:pt x="19197" y="0"/>
                      </a:lnTo>
                      <a:lnTo>
                        <a:pt x="38394" y="9901"/>
                      </a:lnTo>
                      <a:close/>
                    </a:path>
                  </a:pathLst>
                </a:custGeom>
                <a:noFill/>
                <a:ln w="28575">
                  <a:solidFill>
                    <a:srgbClr val="A5002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ko-KR" altLang="en-US" sz="900">
                    <a:latin typeface="+mj-lt"/>
                    <a:ea typeface="나눔바른고딕" panose="020B0603020101020101" pitchFamily="50" charset="-127"/>
                  </a:endParaRPr>
                </a:p>
              </p:txBody>
            </p:sp>
            <p:sp>
              <p:nvSpPr>
                <p:cNvPr id="62" name="Arc 15">
                  <a:extLst>
                    <a:ext uri="{FF2B5EF4-FFF2-40B4-BE49-F238E27FC236}">
                      <a16:creationId xmlns:a16="http://schemas.microsoft.com/office/drawing/2014/main" id="{A3042B2E-8857-4E1B-B63C-6CCE2EFA64E0}"/>
                    </a:ext>
                  </a:extLst>
                </p:cNvPr>
                <p:cNvSpPr>
                  <a:spLocks/>
                </p:cNvSpPr>
                <p:nvPr/>
              </p:nvSpPr>
              <p:spPr bwMode="auto">
                <a:xfrm>
                  <a:off x="2337" y="1934"/>
                  <a:ext cx="408" cy="579"/>
                </a:xfrm>
                <a:custGeom>
                  <a:avLst/>
                  <a:gdLst>
                    <a:gd name="T0" fmla="*/ 0 w 21600"/>
                    <a:gd name="T1" fmla="*/ 0 h 30724"/>
                    <a:gd name="T2" fmla="*/ 0 w 21600"/>
                    <a:gd name="T3" fmla="*/ 0 h 30724"/>
                    <a:gd name="T4" fmla="*/ 0 w 21600"/>
                    <a:gd name="T5" fmla="*/ 0 h 30724"/>
                    <a:gd name="T6" fmla="*/ 0 60000 65536"/>
                    <a:gd name="T7" fmla="*/ 0 60000 65536"/>
                    <a:gd name="T8" fmla="*/ 0 60000 65536"/>
                    <a:gd name="T9" fmla="*/ 0 w 21600"/>
                    <a:gd name="T10" fmla="*/ 0 h 30724"/>
                    <a:gd name="T11" fmla="*/ 21600 w 21600"/>
                    <a:gd name="T12" fmla="*/ 30724 h 30724"/>
                  </a:gdLst>
                  <a:ahLst/>
                  <a:cxnLst>
                    <a:cxn ang="T6">
                      <a:pos x="T0" y="T1"/>
                    </a:cxn>
                    <a:cxn ang="T7">
                      <a:pos x="T2" y="T3"/>
                    </a:cxn>
                    <a:cxn ang="T8">
                      <a:pos x="T4" y="T5"/>
                    </a:cxn>
                  </a:cxnLst>
                  <a:rect l="T9" t="T10" r="T11" b="T12"/>
                  <a:pathLst>
                    <a:path w="21600" h="30724" fill="none" extrusionOk="0">
                      <a:moveTo>
                        <a:pt x="2021" y="30724"/>
                      </a:moveTo>
                      <a:cubicBezTo>
                        <a:pt x="690" y="27866"/>
                        <a:pt x="0" y="24752"/>
                        <a:pt x="0" y="21600"/>
                      </a:cubicBezTo>
                      <a:cubicBezTo>
                        <a:pt x="-1" y="9670"/>
                        <a:pt x="9670" y="0"/>
                        <a:pt x="21599" y="0"/>
                      </a:cubicBezTo>
                    </a:path>
                    <a:path w="21600" h="30724" stroke="0" extrusionOk="0">
                      <a:moveTo>
                        <a:pt x="2021" y="30724"/>
                      </a:moveTo>
                      <a:cubicBezTo>
                        <a:pt x="690" y="27866"/>
                        <a:pt x="0" y="24752"/>
                        <a:pt x="0" y="21600"/>
                      </a:cubicBezTo>
                      <a:cubicBezTo>
                        <a:pt x="-1" y="9670"/>
                        <a:pt x="9670" y="0"/>
                        <a:pt x="21599" y="0"/>
                      </a:cubicBezTo>
                      <a:lnTo>
                        <a:pt x="21600" y="21600"/>
                      </a:lnTo>
                      <a:lnTo>
                        <a:pt x="2021" y="30724"/>
                      </a:lnTo>
                      <a:close/>
                    </a:path>
                  </a:pathLst>
                </a:custGeom>
                <a:noFill/>
                <a:ln w="28575">
                  <a:solidFill>
                    <a:srgbClr val="A5002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ko-KR" altLang="en-US" sz="900">
                    <a:latin typeface="+mj-lt"/>
                    <a:ea typeface="나눔바른고딕" panose="020B0603020101020101" pitchFamily="50" charset="-127"/>
                  </a:endParaRPr>
                </a:p>
              </p:txBody>
            </p:sp>
          </p:grpSp>
          <p:sp>
            <p:nvSpPr>
              <p:cNvPr id="59" name="Text Box 114">
                <a:extLst>
                  <a:ext uri="{FF2B5EF4-FFF2-40B4-BE49-F238E27FC236}">
                    <a16:creationId xmlns:a16="http://schemas.microsoft.com/office/drawing/2014/main" id="{24C48C4D-7CB9-48C1-A928-8A52A25FCDB5}"/>
                  </a:ext>
                </a:extLst>
              </p:cNvPr>
              <p:cNvSpPr txBox="1">
                <a:spLocks noChangeArrowheads="1"/>
              </p:cNvSpPr>
              <p:nvPr/>
            </p:nvSpPr>
            <p:spPr bwMode="auto">
              <a:xfrm>
                <a:off x="2097116" y="5047138"/>
                <a:ext cx="557212" cy="120027"/>
              </a:xfrm>
              <a:prstGeom prst="rect">
                <a:avLst/>
              </a:prstGeom>
              <a:noFill/>
              <a:ln w="9525">
                <a:noFill/>
                <a:miter lim="800000"/>
                <a:headEnd/>
                <a:tailEnd/>
              </a:ln>
            </p:spPr>
            <p:txBody>
              <a:bodyPr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10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Switch HA</a:t>
                </a:r>
                <a:endParaRPr lang="ko-KR" altLang="en-US" sz="10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grpSp>
          <p:nvGrpSpPr>
            <p:cNvPr id="21" name="그룹 420">
              <a:extLst>
                <a:ext uri="{FF2B5EF4-FFF2-40B4-BE49-F238E27FC236}">
                  <a16:creationId xmlns:a16="http://schemas.microsoft.com/office/drawing/2014/main" id="{58A667AB-2542-4A1A-869F-38E0D33341B4}"/>
                </a:ext>
              </a:extLst>
            </p:cNvPr>
            <p:cNvGrpSpPr>
              <a:grpSpLocks/>
            </p:cNvGrpSpPr>
            <p:nvPr/>
          </p:nvGrpSpPr>
          <p:grpSpPr bwMode="auto">
            <a:xfrm>
              <a:off x="763563" y="4453979"/>
              <a:ext cx="720725" cy="876300"/>
              <a:chOff x="4932759" y="5994766"/>
              <a:chExt cx="1764989" cy="876504"/>
            </a:xfrm>
          </p:grpSpPr>
          <p:sp>
            <p:nvSpPr>
              <p:cNvPr id="56" name="모서리가 둥근 직사각형 62">
                <a:extLst>
                  <a:ext uri="{FF2B5EF4-FFF2-40B4-BE49-F238E27FC236}">
                    <a16:creationId xmlns:a16="http://schemas.microsoft.com/office/drawing/2014/main" id="{DB43C5F0-B651-4A6A-824D-3FC195D633CA}"/>
                  </a:ext>
                </a:extLst>
              </p:cNvPr>
              <p:cNvSpPr/>
              <p:nvPr/>
            </p:nvSpPr>
            <p:spPr>
              <a:xfrm>
                <a:off x="4933155" y="5994777"/>
                <a:ext cx="1762921" cy="876493"/>
              </a:xfrm>
              <a:prstGeom prst="roundRect">
                <a:avLst>
                  <a:gd name="adj" fmla="val 4167"/>
                </a:avLst>
              </a:prstGeom>
              <a:solidFill>
                <a:schemeClr val="bg1"/>
              </a:solidFill>
              <a:ln w="9525" algn="ctr">
                <a:gradFill flip="none" rotWithShape="1">
                  <a:gsLst>
                    <a:gs pos="0">
                      <a:schemeClr val="bg1">
                        <a:lumMod val="75000"/>
                      </a:schemeClr>
                    </a:gs>
                    <a:gs pos="81000">
                      <a:schemeClr val="bg1"/>
                    </a:gs>
                  </a:gsLst>
                  <a:lin ang="16200000" scaled="0"/>
                  <a:tileRect/>
                </a:gradFill>
                <a:round/>
                <a:headEnd/>
                <a:tailEnd/>
              </a:ln>
            </p:spPr>
            <p:txBody>
              <a:bodyPr rIns="36000" anchor="ctr"/>
              <a:lstStyle/>
              <a:p>
                <a:pPr marL="92069" indent="-92069" defTabSz="1043056" latinLnBrk="1">
                  <a:lnSpc>
                    <a:spcPts val="1100"/>
                  </a:lnSpc>
                  <a:spcBef>
                    <a:spcPts val="600"/>
                  </a:spcBef>
                  <a:buClr>
                    <a:prstClr val="black">
                      <a:lumMod val="65000"/>
                      <a:lumOff val="35000"/>
                    </a:prstClr>
                  </a:buClr>
                  <a:buSzPct val="140000"/>
                  <a:buFont typeface="Wingdings" pitchFamily="2" charset="2"/>
                  <a:buChar char="§"/>
                  <a:defRPr/>
                </a:pPr>
                <a:endParaRPr lang="ko-KR" altLang="en-US" sz="900" dirty="0">
                  <a:solidFill>
                    <a:schemeClr val="tx1">
                      <a:lumMod val="65000"/>
                      <a:lumOff val="35000"/>
                    </a:schemeClr>
                  </a:solidFill>
                  <a:latin typeface="+mj-lt"/>
                  <a:ea typeface="나눔바른고딕" panose="020B0603020101020101" pitchFamily="50" charset="-127"/>
                </a:endParaRPr>
              </a:p>
            </p:txBody>
          </p:sp>
          <p:sp>
            <p:nvSpPr>
              <p:cNvPr id="57" name="양쪽 모서리가 둥근 사각형 63">
                <a:extLst>
                  <a:ext uri="{FF2B5EF4-FFF2-40B4-BE49-F238E27FC236}">
                    <a16:creationId xmlns:a16="http://schemas.microsoft.com/office/drawing/2014/main" id="{361E9218-6E72-48B3-93E6-C7FE5443BFD1}"/>
                  </a:ext>
                </a:extLst>
              </p:cNvPr>
              <p:cNvSpPr/>
              <p:nvPr/>
            </p:nvSpPr>
            <p:spPr bwMode="auto">
              <a:xfrm>
                <a:off x="4932759" y="5994766"/>
                <a:ext cx="1764989" cy="252466"/>
              </a:xfrm>
              <a:prstGeom prst="round2SameRect">
                <a:avLst>
                  <a:gd name="adj1" fmla="val 20612"/>
                  <a:gd name="adj2" fmla="val 0"/>
                </a:avLst>
              </a:prstGeom>
              <a:gradFill rotWithShape="1">
                <a:gsLst>
                  <a:gs pos="0">
                    <a:schemeClr val="bg1">
                      <a:lumMod val="85000"/>
                    </a:schemeClr>
                  </a:gs>
                  <a:gs pos="50000">
                    <a:srgbClr val="EAEAEA"/>
                  </a:gs>
                  <a:gs pos="100000">
                    <a:schemeClr val="bg1">
                      <a:lumMod val="85000"/>
                    </a:schemeClr>
                  </a:gs>
                </a:gsLst>
                <a:lin ang="19800000" scaled="0"/>
              </a:gradFill>
              <a:ln w="3175">
                <a:gradFill>
                  <a:gsLst>
                    <a:gs pos="0">
                      <a:srgbClr val="D1D1D1"/>
                    </a:gs>
                    <a:gs pos="50000">
                      <a:srgbClr val="EAEAEA"/>
                    </a:gs>
                    <a:gs pos="100000">
                      <a:srgbClr val="CDCDCD"/>
                    </a:gs>
                  </a:gsLst>
                  <a:lin ang="10800000" scaled="0"/>
                </a:gradFill>
                <a:round/>
                <a:headEnd/>
                <a:tailEnd/>
              </a:ln>
              <a:effectLst/>
            </p:spPr>
            <p:txBody>
              <a:bodyPr wrap="none" lIns="0" tIns="0" rIns="0" bIns="0" anchor="ctr"/>
              <a:lstStyle/>
              <a:p>
                <a:pPr marL="339725" indent="-339725" algn="ctr" defTabSz="1042988" latinLnBrk="1">
                  <a:lnSpc>
                    <a:spcPct val="90000"/>
                  </a:lnSpc>
                  <a:buClr>
                    <a:srgbClr val="292929"/>
                  </a:buClr>
                  <a:buSzPct val="100000"/>
                  <a:tabLst>
                    <a:tab pos="5648325" algn="l"/>
                  </a:tabLst>
                  <a:defRPr/>
                </a:pPr>
                <a:r>
                  <a:rPr lang="en-US" altLang="ko-KR"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Monitoring </a:t>
                </a:r>
              </a:p>
              <a:p>
                <a:pPr marL="339725" indent="-339725" algn="ctr" defTabSz="1042988" latinLnBrk="1">
                  <a:lnSpc>
                    <a:spcPct val="90000"/>
                  </a:lnSpc>
                  <a:buClr>
                    <a:srgbClr val="292929"/>
                  </a:buClr>
                  <a:buSzPct val="100000"/>
                  <a:tabLst>
                    <a:tab pos="5648325" algn="l"/>
                  </a:tabLst>
                  <a:defRPr/>
                </a:pPr>
                <a:r>
                  <a:rPr lang="en-US" altLang="ko-KR"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system</a:t>
                </a:r>
                <a:endParaRPr lang="ko-KR" altLang="en-US"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pic>
          <p:nvPicPr>
            <p:cNvPr id="22" name="Picture 40" descr="CLASSIC MAC (OFF)">
              <a:extLst>
                <a:ext uri="{FF2B5EF4-FFF2-40B4-BE49-F238E27FC236}">
                  <a16:creationId xmlns:a16="http://schemas.microsoft.com/office/drawing/2014/main" id="{18888C07-DF03-43D0-8DEF-494B0A8F74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000" y="4838154"/>
              <a:ext cx="323850" cy="404813"/>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14">
              <a:extLst>
                <a:ext uri="{FF2B5EF4-FFF2-40B4-BE49-F238E27FC236}">
                  <a16:creationId xmlns:a16="http://schemas.microsoft.com/office/drawing/2014/main" id="{2F9231E7-DC2F-4A06-B01C-E956B9FC4AD8}"/>
                </a:ext>
              </a:extLst>
            </p:cNvPr>
            <p:cNvSpPr txBox="1">
              <a:spLocks noChangeArrowheads="1"/>
            </p:cNvSpPr>
            <p:nvPr/>
          </p:nvSpPr>
          <p:spPr bwMode="auto">
            <a:xfrm>
              <a:off x="790550" y="5344535"/>
              <a:ext cx="714545" cy="324159"/>
            </a:xfrm>
            <a:prstGeom prst="rect">
              <a:avLst/>
            </a:prstGeom>
            <a:noFill/>
            <a:ln w="9525">
              <a:noFill/>
              <a:miter lim="800000"/>
              <a:headEnd/>
              <a:tailEnd/>
            </a:ln>
          </p:spPr>
          <p:txBody>
            <a:bodyPr wrap="square"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Source management,</a:t>
              </a:r>
            </a:p>
            <a:p>
              <a:pPr marL="88900" indent="-88900" algn="ctr" defTabSz="1042988" latinLnBrk="1">
                <a:lnSpc>
                  <a:spcPct val="90000"/>
                </a:lnSpc>
                <a:buClr>
                  <a:schemeClr val="tx1">
                    <a:lumMod val="65000"/>
                    <a:lumOff val="35000"/>
                  </a:schemeClr>
                </a:buClr>
                <a:buSzPct val="100000"/>
                <a:tabLst>
                  <a:tab pos="5648325" algn="l"/>
                </a:tabLst>
                <a:defRPr/>
              </a:pPr>
              <a:r>
                <a:rPr lang="en-US" altLang="ko-KR"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DB monitoring </a:t>
              </a:r>
              <a:endParaRPr lang="ko-KR" altLang="en-US"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nvGrpSpPr>
            <p:cNvPr id="24" name="그룹 192">
              <a:extLst>
                <a:ext uri="{FF2B5EF4-FFF2-40B4-BE49-F238E27FC236}">
                  <a16:creationId xmlns:a16="http://schemas.microsoft.com/office/drawing/2014/main" id="{E094882E-2B33-4CFA-9E48-0F0D36085409}"/>
                </a:ext>
              </a:extLst>
            </p:cNvPr>
            <p:cNvGrpSpPr>
              <a:grpSpLocks/>
            </p:cNvGrpSpPr>
            <p:nvPr/>
          </p:nvGrpSpPr>
          <p:grpSpPr bwMode="auto">
            <a:xfrm>
              <a:off x="4910592" y="4738782"/>
              <a:ext cx="775609" cy="860549"/>
              <a:chOff x="420606" y="5787797"/>
              <a:chExt cx="775861" cy="861064"/>
            </a:xfrm>
          </p:grpSpPr>
          <p:pic>
            <p:nvPicPr>
              <p:cNvPr id="54" name="Picture 19" descr="D:\모스트비주얼\아이콘 작업\왜가리\서버3.png">
                <a:extLst>
                  <a:ext uri="{FF2B5EF4-FFF2-40B4-BE49-F238E27FC236}">
                    <a16:creationId xmlns:a16="http://schemas.microsoft.com/office/drawing/2014/main" id="{7521F784-6EC2-4FB6-BA5D-F99C11CF76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154" y="5787797"/>
                <a:ext cx="417512" cy="690563"/>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14">
                <a:extLst>
                  <a:ext uri="{FF2B5EF4-FFF2-40B4-BE49-F238E27FC236}">
                    <a16:creationId xmlns:a16="http://schemas.microsoft.com/office/drawing/2014/main" id="{79E5057A-FE93-44A3-8FEE-BB4F60BE5823}"/>
                  </a:ext>
                </a:extLst>
              </p:cNvPr>
              <p:cNvSpPr txBox="1">
                <a:spLocks noChangeArrowheads="1"/>
              </p:cNvSpPr>
              <p:nvPr/>
            </p:nvSpPr>
            <p:spPr bwMode="auto">
              <a:xfrm>
                <a:off x="420606" y="6540743"/>
                <a:ext cx="775861" cy="108118"/>
              </a:xfrm>
              <a:prstGeom prst="rect">
                <a:avLst/>
              </a:prstGeom>
              <a:noFill/>
              <a:ln w="9525">
                <a:noFill/>
                <a:miter lim="800000"/>
                <a:headEnd/>
                <a:tailEnd/>
              </a:ln>
            </p:spPr>
            <p:txBody>
              <a:bodyPr wrap="square"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Stream Server</a:t>
                </a:r>
                <a:endParaRPr lang="ko-KR" altLang="en-US"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grpSp>
          <p:nvGrpSpPr>
            <p:cNvPr id="25" name="그룹 420">
              <a:extLst>
                <a:ext uri="{FF2B5EF4-FFF2-40B4-BE49-F238E27FC236}">
                  <a16:creationId xmlns:a16="http://schemas.microsoft.com/office/drawing/2014/main" id="{828AF13F-8C33-4930-828C-4E5D52317ACA}"/>
                </a:ext>
              </a:extLst>
            </p:cNvPr>
            <p:cNvGrpSpPr>
              <a:grpSpLocks/>
            </p:cNvGrpSpPr>
            <p:nvPr/>
          </p:nvGrpSpPr>
          <p:grpSpPr bwMode="auto">
            <a:xfrm>
              <a:off x="2530450" y="6071642"/>
              <a:ext cx="1587500" cy="1187450"/>
              <a:chOff x="4932759" y="5994766"/>
              <a:chExt cx="1764989" cy="1187924"/>
            </a:xfrm>
          </p:grpSpPr>
          <p:sp>
            <p:nvSpPr>
              <p:cNvPr id="52" name="모서리가 둥근 직사각형 58">
                <a:extLst>
                  <a:ext uri="{FF2B5EF4-FFF2-40B4-BE49-F238E27FC236}">
                    <a16:creationId xmlns:a16="http://schemas.microsoft.com/office/drawing/2014/main" id="{90EB79B7-039F-4CD8-9097-0E5D37BE8E0D}"/>
                  </a:ext>
                </a:extLst>
              </p:cNvPr>
              <p:cNvSpPr/>
              <p:nvPr/>
            </p:nvSpPr>
            <p:spPr>
              <a:xfrm>
                <a:off x="4933156" y="5994779"/>
                <a:ext cx="1762923" cy="1187911"/>
              </a:xfrm>
              <a:prstGeom prst="roundRect">
                <a:avLst>
                  <a:gd name="adj" fmla="val 4167"/>
                </a:avLst>
              </a:prstGeom>
              <a:solidFill>
                <a:schemeClr val="bg1"/>
              </a:solidFill>
              <a:ln w="9525" algn="ctr">
                <a:gradFill flip="none" rotWithShape="1">
                  <a:gsLst>
                    <a:gs pos="0">
                      <a:schemeClr val="bg1">
                        <a:lumMod val="75000"/>
                      </a:schemeClr>
                    </a:gs>
                    <a:gs pos="81000">
                      <a:schemeClr val="bg1"/>
                    </a:gs>
                  </a:gsLst>
                  <a:lin ang="16200000" scaled="0"/>
                  <a:tileRect/>
                </a:gradFill>
                <a:round/>
                <a:headEnd/>
                <a:tailEnd/>
              </a:ln>
            </p:spPr>
            <p:txBody>
              <a:bodyPr rIns="36000" anchor="ctr"/>
              <a:lstStyle/>
              <a:p>
                <a:pPr marL="92069" indent="-92069" defTabSz="1043056" latinLnBrk="1">
                  <a:lnSpc>
                    <a:spcPts val="1100"/>
                  </a:lnSpc>
                  <a:spcBef>
                    <a:spcPts val="600"/>
                  </a:spcBef>
                  <a:buClr>
                    <a:prstClr val="black">
                      <a:lumMod val="65000"/>
                      <a:lumOff val="35000"/>
                    </a:prstClr>
                  </a:buClr>
                  <a:buSzPct val="140000"/>
                  <a:buFont typeface="Wingdings" pitchFamily="2" charset="2"/>
                  <a:buChar char="§"/>
                  <a:defRPr/>
                </a:pPr>
                <a:endParaRPr lang="ko-KR" altLang="en-US" sz="900" dirty="0">
                  <a:solidFill>
                    <a:schemeClr val="tx1">
                      <a:lumMod val="65000"/>
                      <a:lumOff val="35000"/>
                    </a:schemeClr>
                  </a:solidFill>
                  <a:latin typeface="+mj-lt"/>
                  <a:ea typeface="나눔바른고딕" panose="020B0603020101020101" pitchFamily="50" charset="-127"/>
                </a:endParaRPr>
              </a:p>
            </p:txBody>
          </p:sp>
          <p:sp>
            <p:nvSpPr>
              <p:cNvPr id="53" name="양쪽 모서리가 둥근 사각형 59">
                <a:extLst>
                  <a:ext uri="{FF2B5EF4-FFF2-40B4-BE49-F238E27FC236}">
                    <a16:creationId xmlns:a16="http://schemas.microsoft.com/office/drawing/2014/main" id="{86CD4A00-FD80-4C7B-8551-CD51933E2DE7}"/>
                  </a:ext>
                </a:extLst>
              </p:cNvPr>
              <p:cNvSpPr/>
              <p:nvPr/>
            </p:nvSpPr>
            <p:spPr bwMode="auto">
              <a:xfrm>
                <a:off x="4932759" y="5994766"/>
                <a:ext cx="1764989" cy="252466"/>
              </a:xfrm>
              <a:prstGeom prst="round2SameRect">
                <a:avLst>
                  <a:gd name="adj1" fmla="val 20612"/>
                  <a:gd name="adj2" fmla="val 0"/>
                </a:avLst>
              </a:prstGeom>
              <a:gradFill rotWithShape="1">
                <a:gsLst>
                  <a:gs pos="0">
                    <a:schemeClr val="bg1">
                      <a:lumMod val="85000"/>
                    </a:schemeClr>
                  </a:gs>
                  <a:gs pos="50000">
                    <a:srgbClr val="EAEAEA"/>
                  </a:gs>
                  <a:gs pos="100000">
                    <a:schemeClr val="bg1">
                      <a:lumMod val="85000"/>
                    </a:schemeClr>
                  </a:gs>
                </a:gsLst>
                <a:lin ang="19800000" scaled="0"/>
              </a:gradFill>
              <a:ln w="3175">
                <a:gradFill>
                  <a:gsLst>
                    <a:gs pos="0">
                      <a:srgbClr val="D1D1D1"/>
                    </a:gs>
                    <a:gs pos="50000">
                      <a:srgbClr val="EAEAEA"/>
                    </a:gs>
                    <a:gs pos="100000">
                      <a:srgbClr val="CDCDCD"/>
                    </a:gs>
                  </a:gsLst>
                  <a:lin ang="10800000" scaled="0"/>
                </a:gradFill>
                <a:round/>
                <a:headEnd/>
                <a:tailEnd/>
              </a:ln>
              <a:effectLst/>
            </p:spPr>
            <p:txBody>
              <a:bodyPr wrap="none" lIns="0" tIns="0" rIns="0" bIns="0" anchor="ctr"/>
              <a:lstStyle/>
              <a:p>
                <a:pPr marL="339725" indent="-339725" algn="ctr" defTabSz="1042988" latinLnBrk="1">
                  <a:lnSpc>
                    <a:spcPct val="90000"/>
                  </a:lnSpc>
                  <a:buClr>
                    <a:srgbClr val="292929"/>
                  </a:buClr>
                  <a:buSzPct val="100000"/>
                  <a:tabLst>
                    <a:tab pos="5648325" algn="l"/>
                  </a:tabLst>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Storage Server</a:t>
                </a:r>
                <a:endParaRPr lang="ko-KR" altLang="en-US"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grpSp>
          <p:nvGrpSpPr>
            <p:cNvPr id="26" name="그룹 217">
              <a:extLst>
                <a:ext uri="{FF2B5EF4-FFF2-40B4-BE49-F238E27FC236}">
                  <a16:creationId xmlns:a16="http://schemas.microsoft.com/office/drawing/2014/main" id="{CD88FA46-F993-4A86-B595-AC449A914CE9}"/>
                </a:ext>
              </a:extLst>
            </p:cNvPr>
            <p:cNvGrpSpPr>
              <a:grpSpLocks/>
            </p:cNvGrpSpPr>
            <p:nvPr/>
          </p:nvGrpSpPr>
          <p:grpSpPr bwMode="auto">
            <a:xfrm>
              <a:off x="3274988" y="6335167"/>
              <a:ext cx="857250" cy="606425"/>
              <a:chOff x="2294744" y="7673913"/>
              <a:chExt cx="557212" cy="606302"/>
            </a:xfrm>
          </p:grpSpPr>
          <p:pic>
            <p:nvPicPr>
              <p:cNvPr id="50" name="Picture 5">
                <a:extLst>
                  <a:ext uri="{FF2B5EF4-FFF2-40B4-BE49-F238E27FC236}">
                    <a16:creationId xmlns:a16="http://schemas.microsoft.com/office/drawing/2014/main" id="{28AAB11C-D68C-49FA-9052-702BFFE74A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9738" y="7673913"/>
                <a:ext cx="478786" cy="606302"/>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14">
                <a:extLst>
                  <a:ext uri="{FF2B5EF4-FFF2-40B4-BE49-F238E27FC236}">
                    <a16:creationId xmlns:a16="http://schemas.microsoft.com/office/drawing/2014/main" id="{C69C0AE9-7548-4DA0-BE84-DC65A3AB1A6D}"/>
                  </a:ext>
                </a:extLst>
              </p:cNvPr>
              <p:cNvSpPr txBox="1">
                <a:spLocks noChangeArrowheads="1"/>
              </p:cNvSpPr>
              <p:nvPr/>
            </p:nvSpPr>
            <p:spPr bwMode="auto">
              <a:xfrm>
                <a:off x="2294744" y="7981815"/>
                <a:ext cx="557212" cy="108031"/>
              </a:xfrm>
              <a:prstGeom prst="rect">
                <a:avLst/>
              </a:prstGeom>
              <a:noFill/>
              <a:ln w="9525">
                <a:noFill/>
                <a:miter lim="800000"/>
                <a:headEnd/>
                <a:tailEnd/>
              </a:ln>
            </p:spPr>
            <p:txBody>
              <a:bodyPr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VOD_NAS</a:t>
                </a:r>
                <a:endParaRPr lang="ko-KR" altLang="en-US"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grpSp>
          <p:nvGrpSpPr>
            <p:cNvPr id="27" name="그룹 220">
              <a:extLst>
                <a:ext uri="{FF2B5EF4-FFF2-40B4-BE49-F238E27FC236}">
                  <a16:creationId xmlns:a16="http://schemas.microsoft.com/office/drawing/2014/main" id="{34A5EEC0-D829-4DB7-8DAF-CD28F12BD1A6}"/>
                </a:ext>
              </a:extLst>
            </p:cNvPr>
            <p:cNvGrpSpPr>
              <a:grpSpLocks/>
            </p:cNvGrpSpPr>
            <p:nvPr/>
          </p:nvGrpSpPr>
          <p:grpSpPr bwMode="auto">
            <a:xfrm>
              <a:off x="2544738" y="6335167"/>
              <a:ext cx="857250" cy="606425"/>
              <a:chOff x="2294744" y="7673913"/>
              <a:chExt cx="557212" cy="606302"/>
            </a:xfrm>
          </p:grpSpPr>
          <p:pic>
            <p:nvPicPr>
              <p:cNvPr id="48" name="Picture 5">
                <a:extLst>
                  <a:ext uri="{FF2B5EF4-FFF2-40B4-BE49-F238E27FC236}">
                    <a16:creationId xmlns:a16="http://schemas.microsoft.com/office/drawing/2014/main" id="{4A9B03F5-C3B9-4EC8-BF0A-D911F167FD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9738" y="7673913"/>
                <a:ext cx="478786" cy="606302"/>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114">
                <a:extLst>
                  <a:ext uri="{FF2B5EF4-FFF2-40B4-BE49-F238E27FC236}">
                    <a16:creationId xmlns:a16="http://schemas.microsoft.com/office/drawing/2014/main" id="{6EB4694B-6F75-4324-A369-3670CC4F681D}"/>
                  </a:ext>
                </a:extLst>
              </p:cNvPr>
              <p:cNvSpPr txBox="1">
                <a:spLocks noChangeArrowheads="1"/>
              </p:cNvSpPr>
              <p:nvPr/>
            </p:nvSpPr>
            <p:spPr bwMode="auto">
              <a:xfrm>
                <a:off x="2294744" y="7981815"/>
                <a:ext cx="557212" cy="108031"/>
              </a:xfrm>
              <a:prstGeom prst="rect">
                <a:avLst/>
              </a:prstGeom>
              <a:noFill/>
              <a:ln w="9525">
                <a:noFill/>
                <a:miter lim="800000"/>
                <a:headEnd/>
                <a:tailEnd/>
              </a:ln>
            </p:spPr>
            <p:txBody>
              <a:bodyPr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WEB_NAS</a:t>
                </a:r>
                <a:endParaRPr lang="ko-KR" altLang="en-US"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cxnSp>
          <p:nvCxnSpPr>
            <p:cNvPr id="28" name="꺾인 연결선 25">
              <a:extLst>
                <a:ext uri="{FF2B5EF4-FFF2-40B4-BE49-F238E27FC236}">
                  <a16:creationId xmlns:a16="http://schemas.microsoft.com/office/drawing/2014/main" id="{506A5199-C469-4357-8A71-40F3D41C9E5B}"/>
                </a:ext>
              </a:extLst>
            </p:cNvPr>
            <p:cNvCxnSpPr/>
            <p:nvPr/>
          </p:nvCxnSpPr>
          <p:spPr>
            <a:xfrm rot="10800000" flipV="1">
              <a:off x="4116363" y="5044492"/>
              <a:ext cx="630237" cy="1620865"/>
            </a:xfrm>
            <a:prstGeom prst="bentConnector3">
              <a:avLst>
                <a:gd name="adj1" fmla="val 24316"/>
              </a:avLst>
            </a:prstGeom>
            <a:ln>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29" name="꺾인 연결선 26">
              <a:extLst>
                <a:ext uri="{FF2B5EF4-FFF2-40B4-BE49-F238E27FC236}">
                  <a16:creationId xmlns:a16="http://schemas.microsoft.com/office/drawing/2014/main" id="{93697A93-7A90-4C34-83D3-C1B53E3F7C22}"/>
                </a:ext>
              </a:extLst>
            </p:cNvPr>
            <p:cNvCxnSpPr/>
            <p:nvPr/>
          </p:nvCxnSpPr>
          <p:spPr>
            <a:xfrm rot="16200000" flipH="1">
              <a:off x="3025746" y="5773168"/>
              <a:ext cx="433395" cy="163512"/>
            </a:xfrm>
            <a:prstGeom prst="bentConnector3">
              <a:avLst>
                <a:gd name="adj1" fmla="val 50000"/>
              </a:avLst>
            </a:prstGeom>
            <a:ln>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0" name="직선 화살표 연결선 27">
              <a:extLst>
                <a:ext uri="{FF2B5EF4-FFF2-40B4-BE49-F238E27FC236}">
                  <a16:creationId xmlns:a16="http://schemas.microsoft.com/office/drawing/2014/main" id="{53288A06-7FF1-4254-BB91-71E3960D07C0}"/>
                </a:ext>
              </a:extLst>
            </p:cNvPr>
            <p:cNvCxnSpPr/>
            <p:nvPr/>
          </p:nvCxnSpPr>
          <p:spPr>
            <a:xfrm flipV="1">
              <a:off x="1482700" y="5121383"/>
              <a:ext cx="506413" cy="0"/>
            </a:xfrm>
            <a:prstGeom prst="straightConnector1">
              <a:avLst/>
            </a:prstGeom>
            <a:ln>
              <a:solidFill>
                <a:schemeClr val="bg1">
                  <a:lumMod val="50000"/>
                </a:schemeClr>
              </a:solidFill>
              <a:headEnd type="oval" w="sm" len="med"/>
              <a:tailEnd type="stealth" w="sm" len="med"/>
            </a:ln>
          </p:spPr>
          <p:style>
            <a:lnRef idx="1">
              <a:schemeClr val="accent1"/>
            </a:lnRef>
            <a:fillRef idx="0">
              <a:schemeClr val="accent1"/>
            </a:fillRef>
            <a:effectRef idx="0">
              <a:schemeClr val="accent1"/>
            </a:effectRef>
            <a:fontRef idx="minor">
              <a:schemeClr val="tx1"/>
            </a:fontRef>
          </p:style>
        </p:cxnSp>
        <p:grpSp>
          <p:nvGrpSpPr>
            <p:cNvPr id="31" name="그룹 3">
              <a:extLst>
                <a:ext uri="{FF2B5EF4-FFF2-40B4-BE49-F238E27FC236}">
                  <a16:creationId xmlns:a16="http://schemas.microsoft.com/office/drawing/2014/main" id="{E724438F-F75E-4836-9A98-D993F30B55AF}"/>
                </a:ext>
              </a:extLst>
            </p:cNvPr>
            <p:cNvGrpSpPr>
              <a:grpSpLocks/>
            </p:cNvGrpSpPr>
            <p:nvPr/>
          </p:nvGrpSpPr>
          <p:grpSpPr bwMode="auto">
            <a:xfrm>
              <a:off x="758800" y="6071642"/>
              <a:ext cx="1497013" cy="1187450"/>
              <a:chOff x="4932759" y="5994766"/>
              <a:chExt cx="1764989" cy="1187922"/>
            </a:xfrm>
          </p:grpSpPr>
          <p:sp>
            <p:nvSpPr>
              <p:cNvPr id="46" name="모서리가 둥근 직사각형 52">
                <a:extLst>
                  <a:ext uri="{FF2B5EF4-FFF2-40B4-BE49-F238E27FC236}">
                    <a16:creationId xmlns:a16="http://schemas.microsoft.com/office/drawing/2014/main" id="{6F0CE685-D80E-4725-9C04-835543AEA82F}"/>
                  </a:ext>
                </a:extLst>
              </p:cNvPr>
              <p:cNvSpPr/>
              <p:nvPr/>
            </p:nvSpPr>
            <p:spPr>
              <a:xfrm>
                <a:off x="4933155" y="5994777"/>
                <a:ext cx="1762921" cy="1187911"/>
              </a:xfrm>
              <a:prstGeom prst="roundRect">
                <a:avLst>
                  <a:gd name="adj" fmla="val 4167"/>
                </a:avLst>
              </a:prstGeom>
              <a:solidFill>
                <a:schemeClr val="bg1"/>
              </a:solidFill>
              <a:ln w="9525" algn="ctr">
                <a:gradFill flip="none" rotWithShape="1">
                  <a:gsLst>
                    <a:gs pos="0">
                      <a:schemeClr val="bg1">
                        <a:lumMod val="75000"/>
                      </a:schemeClr>
                    </a:gs>
                    <a:gs pos="81000">
                      <a:schemeClr val="bg1"/>
                    </a:gs>
                  </a:gsLst>
                  <a:lin ang="16200000" scaled="0"/>
                  <a:tileRect/>
                </a:gradFill>
                <a:round/>
                <a:headEnd/>
                <a:tailEnd/>
              </a:ln>
            </p:spPr>
            <p:txBody>
              <a:bodyPr rIns="36000" anchor="ctr"/>
              <a:lstStyle/>
              <a:p>
                <a:pPr marL="92069" indent="-92069" defTabSz="1043056" latinLnBrk="1">
                  <a:lnSpc>
                    <a:spcPts val="1100"/>
                  </a:lnSpc>
                  <a:spcBef>
                    <a:spcPts val="600"/>
                  </a:spcBef>
                  <a:buClr>
                    <a:prstClr val="black">
                      <a:lumMod val="65000"/>
                      <a:lumOff val="35000"/>
                    </a:prstClr>
                  </a:buClr>
                  <a:buSzPct val="140000"/>
                  <a:buFont typeface="Wingdings" pitchFamily="2" charset="2"/>
                  <a:buChar char="§"/>
                  <a:defRPr/>
                </a:pPr>
                <a:endParaRPr lang="ko-KR" altLang="en-US" sz="900" dirty="0">
                  <a:solidFill>
                    <a:schemeClr val="tx1">
                      <a:lumMod val="65000"/>
                      <a:lumOff val="35000"/>
                    </a:schemeClr>
                  </a:solidFill>
                  <a:latin typeface="+mj-lt"/>
                  <a:ea typeface="나눔바른고딕" panose="020B0603020101020101" pitchFamily="50" charset="-127"/>
                </a:endParaRPr>
              </a:p>
            </p:txBody>
          </p:sp>
          <p:sp>
            <p:nvSpPr>
              <p:cNvPr id="47" name="양쪽 모서리가 둥근 사각형 53">
                <a:extLst>
                  <a:ext uri="{FF2B5EF4-FFF2-40B4-BE49-F238E27FC236}">
                    <a16:creationId xmlns:a16="http://schemas.microsoft.com/office/drawing/2014/main" id="{490F8437-64D1-4BFB-97A7-FA30064EDD89}"/>
                  </a:ext>
                </a:extLst>
              </p:cNvPr>
              <p:cNvSpPr/>
              <p:nvPr/>
            </p:nvSpPr>
            <p:spPr bwMode="auto">
              <a:xfrm>
                <a:off x="4932759" y="5994766"/>
                <a:ext cx="1764989" cy="252466"/>
              </a:xfrm>
              <a:prstGeom prst="round2SameRect">
                <a:avLst>
                  <a:gd name="adj1" fmla="val 20612"/>
                  <a:gd name="adj2" fmla="val 0"/>
                </a:avLst>
              </a:prstGeom>
              <a:gradFill rotWithShape="1">
                <a:gsLst>
                  <a:gs pos="0">
                    <a:schemeClr val="bg1">
                      <a:lumMod val="85000"/>
                    </a:schemeClr>
                  </a:gs>
                  <a:gs pos="50000">
                    <a:srgbClr val="EAEAEA"/>
                  </a:gs>
                  <a:gs pos="100000">
                    <a:schemeClr val="bg1">
                      <a:lumMod val="85000"/>
                    </a:schemeClr>
                  </a:gs>
                </a:gsLst>
                <a:lin ang="19800000" scaled="0"/>
              </a:gradFill>
              <a:ln w="3175">
                <a:gradFill>
                  <a:gsLst>
                    <a:gs pos="0">
                      <a:srgbClr val="D1D1D1"/>
                    </a:gs>
                    <a:gs pos="50000">
                      <a:srgbClr val="EAEAEA"/>
                    </a:gs>
                    <a:gs pos="100000">
                      <a:srgbClr val="CDCDCD"/>
                    </a:gs>
                  </a:gsLst>
                  <a:lin ang="10800000" scaled="0"/>
                </a:gradFill>
                <a:round/>
                <a:headEnd/>
                <a:tailEnd/>
              </a:ln>
              <a:effectLst/>
            </p:spPr>
            <p:txBody>
              <a:bodyPr wrap="none" lIns="0" tIns="0" rIns="0" bIns="0" anchor="ctr"/>
              <a:lstStyle/>
              <a:p>
                <a:pPr marL="339725" indent="-339725" algn="ctr" defTabSz="1042988" latinLnBrk="1">
                  <a:lnSpc>
                    <a:spcPct val="90000"/>
                  </a:lnSpc>
                  <a:buClr>
                    <a:srgbClr val="292929"/>
                  </a:buClr>
                  <a:buSzPct val="100000"/>
                  <a:tabLst>
                    <a:tab pos="5648325" algn="l"/>
                  </a:tabLst>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DB Server</a:t>
                </a:r>
                <a:endParaRPr lang="ko-KR" altLang="en-US"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pic>
          <p:nvPicPr>
            <p:cNvPr id="32" name="Picture 5">
              <a:extLst>
                <a:ext uri="{FF2B5EF4-FFF2-40B4-BE49-F238E27FC236}">
                  <a16:creationId xmlns:a16="http://schemas.microsoft.com/office/drawing/2014/main" id="{F91E726A-405B-4640-9260-F31D49CA82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2823" y="6393904"/>
              <a:ext cx="631825" cy="800100"/>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114">
              <a:extLst>
                <a:ext uri="{FF2B5EF4-FFF2-40B4-BE49-F238E27FC236}">
                  <a16:creationId xmlns:a16="http://schemas.microsoft.com/office/drawing/2014/main" id="{563F6EBE-E355-4E20-98C3-2F1E19F8B9B7}"/>
                </a:ext>
              </a:extLst>
            </p:cNvPr>
            <p:cNvSpPr txBox="1">
              <a:spLocks noChangeArrowheads="1"/>
            </p:cNvSpPr>
            <p:nvPr/>
          </p:nvSpPr>
          <p:spPr bwMode="auto">
            <a:xfrm>
              <a:off x="1334307" y="6833428"/>
              <a:ext cx="376457" cy="108053"/>
            </a:xfrm>
            <a:prstGeom prst="rect">
              <a:avLst/>
            </a:prstGeom>
            <a:noFill/>
            <a:ln w="9525">
              <a:noFill/>
              <a:miter lim="800000"/>
              <a:headEnd/>
              <a:tailEnd/>
            </a:ln>
          </p:spPr>
          <p:txBody>
            <a:bodyPr wrap="square"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DB</a:t>
              </a:r>
              <a:endParaRPr lang="ko-KR" altLang="en-US"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sp>
          <p:nvSpPr>
            <p:cNvPr id="34" name="Text Box 114">
              <a:extLst>
                <a:ext uri="{FF2B5EF4-FFF2-40B4-BE49-F238E27FC236}">
                  <a16:creationId xmlns:a16="http://schemas.microsoft.com/office/drawing/2014/main" id="{CF2790F3-5A80-404F-84B4-BF4F3A2DF074}"/>
                </a:ext>
              </a:extLst>
            </p:cNvPr>
            <p:cNvSpPr txBox="1">
              <a:spLocks noChangeArrowheads="1"/>
            </p:cNvSpPr>
            <p:nvPr/>
          </p:nvSpPr>
          <p:spPr bwMode="auto">
            <a:xfrm>
              <a:off x="1261558" y="7098751"/>
              <a:ext cx="557212" cy="108053"/>
            </a:xfrm>
            <a:prstGeom prst="rect">
              <a:avLst/>
            </a:prstGeom>
            <a:noFill/>
            <a:ln w="9525">
              <a:noFill/>
              <a:miter lim="800000"/>
              <a:headEnd/>
              <a:tailEnd/>
            </a:ln>
          </p:spPr>
          <p:txBody>
            <a:bodyPr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Active</a:t>
              </a:r>
              <a:endParaRPr lang="ko-KR" altLang="en-US"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cxnSp>
          <p:nvCxnSpPr>
            <p:cNvPr id="35" name="꺾인 연결선 36">
              <a:extLst>
                <a:ext uri="{FF2B5EF4-FFF2-40B4-BE49-F238E27FC236}">
                  <a16:creationId xmlns:a16="http://schemas.microsoft.com/office/drawing/2014/main" id="{1D159FA1-B3FF-4848-AF9C-00A48867B415}"/>
                </a:ext>
              </a:extLst>
            </p:cNvPr>
            <p:cNvCxnSpPr/>
            <p:nvPr/>
          </p:nvCxnSpPr>
          <p:spPr>
            <a:xfrm rot="5400000">
              <a:off x="2116903" y="5027836"/>
              <a:ext cx="433395" cy="1654175"/>
            </a:xfrm>
            <a:prstGeom prst="bentConnector3">
              <a:avLst>
                <a:gd name="adj1" fmla="val 50000"/>
              </a:avLst>
            </a:prstGeom>
            <a:ln>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grpSp>
          <p:nvGrpSpPr>
            <p:cNvPr id="36" name="그룹 3">
              <a:extLst>
                <a:ext uri="{FF2B5EF4-FFF2-40B4-BE49-F238E27FC236}">
                  <a16:creationId xmlns:a16="http://schemas.microsoft.com/office/drawing/2014/main" id="{FA0C8813-EF4A-4F4A-9106-A0834AFA8A0D}"/>
                </a:ext>
              </a:extLst>
            </p:cNvPr>
            <p:cNvGrpSpPr>
              <a:grpSpLocks/>
            </p:cNvGrpSpPr>
            <p:nvPr/>
          </p:nvGrpSpPr>
          <p:grpSpPr bwMode="auto">
            <a:xfrm>
              <a:off x="4746601" y="6071642"/>
              <a:ext cx="1073200" cy="1187450"/>
              <a:chOff x="4932759" y="5994766"/>
              <a:chExt cx="1265310" cy="1187922"/>
            </a:xfrm>
          </p:grpSpPr>
          <p:sp>
            <p:nvSpPr>
              <p:cNvPr id="44" name="모서리가 둥근 직사각형 45">
                <a:extLst>
                  <a:ext uri="{FF2B5EF4-FFF2-40B4-BE49-F238E27FC236}">
                    <a16:creationId xmlns:a16="http://schemas.microsoft.com/office/drawing/2014/main" id="{483B853B-6360-4ED1-B35C-C016F87869FC}"/>
                  </a:ext>
                </a:extLst>
              </p:cNvPr>
              <p:cNvSpPr/>
              <p:nvPr/>
            </p:nvSpPr>
            <p:spPr>
              <a:xfrm>
                <a:off x="4933155" y="5994777"/>
                <a:ext cx="1264914" cy="1187911"/>
              </a:xfrm>
              <a:prstGeom prst="roundRect">
                <a:avLst>
                  <a:gd name="adj" fmla="val 4167"/>
                </a:avLst>
              </a:prstGeom>
              <a:solidFill>
                <a:schemeClr val="bg1"/>
              </a:solidFill>
              <a:ln w="9525" algn="ctr">
                <a:gradFill flip="none" rotWithShape="1">
                  <a:gsLst>
                    <a:gs pos="0">
                      <a:schemeClr val="bg1">
                        <a:lumMod val="75000"/>
                      </a:schemeClr>
                    </a:gs>
                    <a:gs pos="81000">
                      <a:schemeClr val="bg1"/>
                    </a:gs>
                  </a:gsLst>
                  <a:lin ang="16200000" scaled="0"/>
                  <a:tileRect/>
                </a:gradFill>
                <a:round/>
                <a:headEnd/>
                <a:tailEnd/>
              </a:ln>
            </p:spPr>
            <p:txBody>
              <a:bodyPr rIns="36000" anchor="ctr"/>
              <a:lstStyle/>
              <a:p>
                <a:pPr marL="92069" indent="-92069" defTabSz="1043056" latinLnBrk="1">
                  <a:lnSpc>
                    <a:spcPts val="1100"/>
                  </a:lnSpc>
                  <a:spcBef>
                    <a:spcPts val="600"/>
                  </a:spcBef>
                  <a:buClr>
                    <a:prstClr val="black">
                      <a:lumMod val="65000"/>
                      <a:lumOff val="35000"/>
                    </a:prstClr>
                  </a:buClr>
                  <a:buSzPct val="140000"/>
                  <a:buFont typeface="Wingdings" pitchFamily="2" charset="2"/>
                  <a:buChar char="§"/>
                  <a:defRPr/>
                </a:pPr>
                <a:endParaRPr lang="ko-KR" altLang="en-US" sz="900" dirty="0">
                  <a:solidFill>
                    <a:schemeClr val="tx1">
                      <a:lumMod val="65000"/>
                      <a:lumOff val="35000"/>
                    </a:schemeClr>
                  </a:solidFill>
                  <a:latin typeface="+mj-lt"/>
                  <a:ea typeface="나눔바른고딕" panose="020B0603020101020101" pitchFamily="50" charset="-127"/>
                </a:endParaRPr>
              </a:p>
            </p:txBody>
          </p:sp>
          <p:sp>
            <p:nvSpPr>
              <p:cNvPr id="45" name="양쪽 모서리가 둥근 사각형 46">
                <a:extLst>
                  <a:ext uri="{FF2B5EF4-FFF2-40B4-BE49-F238E27FC236}">
                    <a16:creationId xmlns:a16="http://schemas.microsoft.com/office/drawing/2014/main" id="{B6ED3C20-E14C-4A43-A485-117EF38FC8E4}"/>
                  </a:ext>
                </a:extLst>
              </p:cNvPr>
              <p:cNvSpPr/>
              <p:nvPr/>
            </p:nvSpPr>
            <p:spPr bwMode="auto">
              <a:xfrm>
                <a:off x="4932759" y="5994766"/>
                <a:ext cx="1265310" cy="252466"/>
              </a:xfrm>
              <a:prstGeom prst="round2SameRect">
                <a:avLst>
                  <a:gd name="adj1" fmla="val 20612"/>
                  <a:gd name="adj2" fmla="val 0"/>
                </a:avLst>
              </a:prstGeom>
              <a:gradFill rotWithShape="1">
                <a:gsLst>
                  <a:gs pos="0">
                    <a:schemeClr val="bg1">
                      <a:lumMod val="85000"/>
                    </a:schemeClr>
                  </a:gs>
                  <a:gs pos="50000">
                    <a:srgbClr val="EAEAEA"/>
                  </a:gs>
                  <a:gs pos="100000">
                    <a:schemeClr val="bg1">
                      <a:lumMod val="85000"/>
                    </a:schemeClr>
                  </a:gs>
                </a:gsLst>
                <a:lin ang="19800000" scaled="0"/>
              </a:gradFill>
              <a:ln w="3175">
                <a:gradFill>
                  <a:gsLst>
                    <a:gs pos="0">
                      <a:srgbClr val="D1D1D1"/>
                    </a:gs>
                    <a:gs pos="50000">
                      <a:srgbClr val="EAEAEA"/>
                    </a:gs>
                    <a:gs pos="100000">
                      <a:srgbClr val="CDCDCD"/>
                    </a:gs>
                  </a:gsLst>
                  <a:lin ang="10800000" scaled="0"/>
                </a:gradFill>
                <a:round/>
                <a:headEnd/>
                <a:tailEnd/>
              </a:ln>
              <a:effectLst/>
            </p:spPr>
            <p:txBody>
              <a:bodyPr wrap="none" lIns="0" tIns="0" rIns="0" bIns="0" anchor="ctr"/>
              <a:lstStyle/>
              <a:p>
                <a:pPr marL="339725" indent="-339725" algn="ctr" defTabSz="1042988" latinLnBrk="1">
                  <a:lnSpc>
                    <a:spcPct val="90000"/>
                  </a:lnSpc>
                  <a:buClr>
                    <a:srgbClr val="292929"/>
                  </a:buClr>
                  <a:buSzPct val="100000"/>
                  <a:tabLst>
                    <a:tab pos="5648325" algn="l"/>
                  </a:tabLst>
                  <a:defRPr/>
                </a:pPr>
                <a:r>
                  <a:rPr lang="en-US" altLang="ko-KR"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Etc. Server</a:t>
                </a:r>
                <a:endParaRPr lang="ko-KR" altLang="en-US" sz="12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pic>
          <p:nvPicPr>
            <p:cNvPr id="37" name="Picture 19" descr="D:\모스트비주얼\아이콘 작업\왜가리\서버3.png">
              <a:extLst>
                <a:ext uri="{FF2B5EF4-FFF2-40B4-BE49-F238E27FC236}">
                  <a16:creationId xmlns:a16="http://schemas.microsoft.com/office/drawing/2014/main" id="{B14CBDAF-450A-4F0F-9CCB-0BD2D22FF8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3278" y="6354212"/>
              <a:ext cx="417376" cy="690150"/>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꺾인 연결선 39">
              <a:extLst>
                <a:ext uri="{FF2B5EF4-FFF2-40B4-BE49-F238E27FC236}">
                  <a16:creationId xmlns:a16="http://schemas.microsoft.com/office/drawing/2014/main" id="{F010C8C1-AE6D-41BC-A87D-CD15B8221DD5}"/>
                </a:ext>
              </a:extLst>
            </p:cNvPr>
            <p:cNvCxnSpPr/>
            <p:nvPr/>
          </p:nvCxnSpPr>
          <p:spPr>
            <a:xfrm rot="16200000" flipV="1">
              <a:off x="4110803" y="4688111"/>
              <a:ext cx="433395" cy="2333625"/>
            </a:xfrm>
            <a:prstGeom prst="bentConnector3">
              <a:avLst>
                <a:gd name="adj1" fmla="val 50000"/>
              </a:avLst>
            </a:prstGeom>
            <a:ln>
              <a:solidFill>
                <a:schemeClr val="bg1">
                  <a:lumMod val="50000"/>
                </a:schemeClr>
              </a:solidFill>
              <a:prstDash val="sysDash"/>
              <a:headEnd type="stealth" w="sm" len="med"/>
              <a:tailEnd type="stealth" w="sm" len="med"/>
            </a:ln>
          </p:spPr>
          <p:style>
            <a:lnRef idx="1">
              <a:schemeClr val="accent1"/>
            </a:lnRef>
            <a:fillRef idx="0">
              <a:schemeClr val="accent1"/>
            </a:fillRef>
            <a:effectRef idx="0">
              <a:schemeClr val="accent1"/>
            </a:effectRef>
            <a:fontRef idx="minor">
              <a:schemeClr val="tx1"/>
            </a:fontRef>
          </p:style>
        </p:cxnSp>
        <p:grpSp>
          <p:nvGrpSpPr>
            <p:cNvPr id="39" name="그룹 292">
              <a:extLst>
                <a:ext uri="{FF2B5EF4-FFF2-40B4-BE49-F238E27FC236}">
                  <a16:creationId xmlns:a16="http://schemas.microsoft.com/office/drawing/2014/main" id="{5B3B9695-AFF0-4E33-92C0-F83BCD3C60DF}"/>
                </a:ext>
              </a:extLst>
            </p:cNvPr>
            <p:cNvGrpSpPr>
              <a:grpSpLocks/>
            </p:cNvGrpSpPr>
            <p:nvPr/>
          </p:nvGrpSpPr>
          <p:grpSpPr bwMode="auto">
            <a:xfrm>
              <a:off x="2939751" y="6701879"/>
              <a:ext cx="857248" cy="606425"/>
              <a:chOff x="2551507" y="7673913"/>
              <a:chExt cx="557212" cy="606302"/>
            </a:xfrm>
          </p:grpSpPr>
          <p:pic>
            <p:nvPicPr>
              <p:cNvPr id="42" name="Picture 5">
                <a:extLst>
                  <a:ext uri="{FF2B5EF4-FFF2-40B4-BE49-F238E27FC236}">
                    <a16:creationId xmlns:a16="http://schemas.microsoft.com/office/drawing/2014/main" id="{CB64F6BA-B535-4CD3-B8AA-545046D244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720" y="7673913"/>
                <a:ext cx="478786" cy="606302"/>
              </a:xfrm>
              <a:prstGeom prst="rect">
                <a:avLst/>
              </a:prstGeom>
              <a:ln>
                <a:headEnd type="oval"/>
                <a:tailEnd type="ova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114">
                <a:extLst>
                  <a:ext uri="{FF2B5EF4-FFF2-40B4-BE49-F238E27FC236}">
                    <a16:creationId xmlns:a16="http://schemas.microsoft.com/office/drawing/2014/main" id="{B3E14A1B-A1BC-4983-939E-E74AD92E581D}"/>
                  </a:ext>
                </a:extLst>
              </p:cNvPr>
              <p:cNvSpPr txBox="1">
                <a:spLocks noChangeArrowheads="1"/>
              </p:cNvSpPr>
              <p:nvPr/>
            </p:nvSpPr>
            <p:spPr bwMode="auto">
              <a:xfrm>
                <a:off x="2551507" y="7978649"/>
                <a:ext cx="557212" cy="108031"/>
              </a:xfrm>
              <a:prstGeom prst="rect">
                <a:avLst/>
              </a:prstGeom>
              <a:noFill/>
              <a:ln w="9525">
                <a:noFill/>
                <a:miter lim="800000"/>
                <a:headEnd/>
                <a:tailEnd/>
              </a:ln>
            </p:spPr>
            <p:txBody>
              <a:bodyPr lIns="0" tIns="0" rIns="0" bIns="0">
                <a:spAutoFit/>
              </a:bodyPr>
              <a:lstStyle/>
              <a:p>
                <a:pPr marL="88900" indent="-88900" algn="ctr" defTabSz="1042988" latinLnBrk="1">
                  <a:lnSpc>
                    <a:spcPct val="90000"/>
                  </a:lnSpc>
                  <a:buClr>
                    <a:schemeClr val="tx1">
                      <a:lumMod val="65000"/>
                      <a:lumOff val="35000"/>
                    </a:schemeClr>
                  </a:buClr>
                  <a:buSzPct val="100000"/>
                  <a:tabLst>
                    <a:tab pos="5648325" algn="l"/>
                  </a:tabLst>
                  <a:defRPr/>
                </a:pPr>
                <a:r>
                  <a:rPr lang="en-US" altLang="ko-KR"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Etc.</a:t>
                </a:r>
                <a:r>
                  <a:rPr lang="ko-KR" altLang="en-US"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 </a:t>
                </a:r>
                <a:r>
                  <a:rPr lang="en-US" altLang="ko-KR"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rPr>
                  <a:t>Data</a:t>
                </a:r>
                <a:endParaRPr lang="ko-KR" altLang="en-US" sz="900" dirty="0">
                  <a:solidFill>
                    <a:schemeClr val="tx1">
                      <a:lumMod val="85000"/>
                      <a:lumOff val="15000"/>
                    </a:schemeClr>
                  </a:solidFill>
                  <a:latin typeface="Arial Black" panose="020B0A04020102020204" pitchFamily="34" charset="0"/>
                  <a:ea typeface="나눔바른고딕" panose="020B0603020101020101" pitchFamily="50" charset="-127"/>
                  <a:sym typeface="Monotype Sorts"/>
                </a:endParaRPr>
              </a:p>
            </p:txBody>
          </p:sp>
        </p:grpSp>
        <p:cxnSp>
          <p:nvCxnSpPr>
            <p:cNvPr id="40" name="꺾인 연결선 41">
              <a:extLst>
                <a:ext uri="{FF2B5EF4-FFF2-40B4-BE49-F238E27FC236}">
                  <a16:creationId xmlns:a16="http://schemas.microsoft.com/office/drawing/2014/main" id="{DBE2DAA6-2800-4B4A-B9F5-3F1CC2B0413F}"/>
                </a:ext>
              </a:extLst>
            </p:cNvPr>
            <p:cNvCxnSpPr/>
            <p:nvPr/>
          </p:nvCxnSpPr>
          <p:spPr>
            <a:xfrm flipH="1">
              <a:off x="2373288" y="2993408"/>
              <a:ext cx="582612" cy="714387"/>
            </a:xfrm>
            <a:prstGeom prst="bentConnector4">
              <a:avLst>
                <a:gd name="adj1" fmla="val -39282"/>
                <a:gd name="adj2" fmla="val 73353"/>
              </a:avLst>
            </a:prstGeom>
            <a:ln>
              <a:solidFill>
                <a:srgbClr val="C00000"/>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1" name="꺾인 연결선 42">
              <a:extLst>
                <a:ext uri="{FF2B5EF4-FFF2-40B4-BE49-F238E27FC236}">
                  <a16:creationId xmlns:a16="http://schemas.microsoft.com/office/drawing/2014/main" id="{6DF6BAFE-AB81-4700-BF03-A2C93230C1C2}"/>
                </a:ext>
              </a:extLst>
            </p:cNvPr>
            <p:cNvCxnSpPr/>
            <p:nvPr/>
          </p:nvCxnSpPr>
          <p:spPr>
            <a:xfrm>
              <a:off x="2955900" y="2993408"/>
              <a:ext cx="981075" cy="714387"/>
            </a:xfrm>
            <a:prstGeom prst="bentConnector2">
              <a:avLst/>
            </a:prstGeom>
            <a:ln>
              <a:solidFill>
                <a:srgbClr val="C00000"/>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grpSp>
      <p:sp>
        <p:nvSpPr>
          <p:cNvPr id="82" name="모서리가 둥근 직사각형 94">
            <a:extLst>
              <a:ext uri="{FF2B5EF4-FFF2-40B4-BE49-F238E27FC236}">
                <a16:creationId xmlns:a16="http://schemas.microsoft.com/office/drawing/2014/main" id="{9E85B37E-BDAC-4C54-943C-71935C7A1D54}"/>
              </a:ext>
            </a:extLst>
          </p:cNvPr>
          <p:cNvSpPr/>
          <p:nvPr/>
        </p:nvSpPr>
        <p:spPr>
          <a:xfrm>
            <a:off x="8220357" y="992628"/>
            <a:ext cx="3461244" cy="1496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t>Targeting</a:t>
            </a:r>
          </a:p>
          <a:p>
            <a:pPr marL="285750" indent="-285750">
              <a:buFont typeface="Wingdings" panose="05000000000000000000" pitchFamily="2" charset="2"/>
              <a:buChar char="ü"/>
            </a:pPr>
            <a:r>
              <a:rPr lang="en-US" altLang="ko-KR" dirty="0"/>
              <a:t>10,000 users</a:t>
            </a:r>
          </a:p>
          <a:p>
            <a:pPr marL="285750" indent="-285750">
              <a:buFont typeface="Wingdings" panose="05000000000000000000" pitchFamily="2" charset="2"/>
              <a:buChar char="ü"/>
            </a:pPr>
            <a:r>
              <a:rPr lang="en-US" altLang="ko-KR" dirty="0"/>
              <a:t>1,000 client concurrent connection</a:t>
            </a:r>
          </a:p>
          <a:p>
            <a:pPr marL="285750" indent="-285750">
              <a:buFont typeface="Wingdings" panose="05000000000000000000" pitchFamily="2" charset="2"/>
              <a:buChar char="ü"/>
            </a:pPr>
            <a:r>
              <a:rPr lang="en-US" altLang="ko-KR" dirty="0"/>
              <a:t>Reliable &amp; convenient service </a:t>
            </a:r>
            <a:endParaRPr lang="ko-KR" altLang="en-US" dirty="0"/>
          </a:p>
        </p:txBody>
      </p:sp>
    </p:spTree>
    <p:extLst>
      <p:ext uri="{BB962C8B-B14F-4D97-AF65-F5344CB8AC3E}">
        <p14:creationId xmlns:p14="http://schemas.microsoft.com/office/powerpoint/2010/main" val="375426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970"/>
            <a:ext cx="10515600" cy="1325563"/>
          </a:xfrm>
        </p:spPr>
        <p:txBody>
          <a:bodyPr>
            <a:normAutofit/>
          </a:bodyPr>
          <a:lstStyle/>
          <a:p>
            <a:r>
              <a:rPr lang="nb-NO" dirty="0">
                <a:solidFill>
                  <a:schemeClr val="accent1">
                    <a:lumMod val="75000"/>
                  </a:schemeClr>
                </a:solidFill>
                <a:latin typeface="Arial" panose="020B0604020202020204" pitchFamily="34" charset="0"/>
                <a:cs typeface="Arial" panose="020B0604020202020204" pitchFamily="34" charset="0"/>
              </a:rPr>
              <a:t>Capacity Building in </a:t>
            </a:r>
            <a:r>
              <a:rPr lang="nb-NO" dirty="0" smtClean="0">
                <a:solidFill>
                  <a:schemeClr val="accent1">
                    <a:lumMod val="75000"/>
                  </a:schemeClr>
                </a:solidFill>
                <a:latin typeface="Arial" panose="020B0604020202020204" pitchFamily="34" charset="0"/>
                <a:cs typeface="Arial" panose="020B0604020202020204" pitchFamily="34" charset="0"/>
              </a:rPr>
              <a:t>2020/2021</a:t>
            </a:r>
            <a:endParaRPr lang="nb-NO" dirty="0">
              <a:solidFill>
                <a:schemeClr val="accent1">
                  <a:lumMod val="75000"/>
                </a:schemeClr>
              </a:solidFill>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p:txBody>
          <a:bodyPr/>
          <a:lstStyle/>
          <a:p>
            <a:r>
              <a:rPr lang="nb-NO" dirty="0" err="1"/>
              <a:t>Effects</a:t>
            </a:r>
            <a:r>
              <a:rPr lang="nb-NO" dirty="0"/>
              <a:t> </a:t>
            </a:r>
            <a:r>
              <a:rPr lang="nb-NO" dirty="0" err="1"/>
              <a:t>of</a:t>
            </a:r>
            <a:r>
              <a:rPr lang="nb-NO" dirty="0"/>
              <a:t> COVID-19 </a:t>
            </a:r>
            <a:r>
              <a:rPr lang="nb-NO" dirty="0" err="1"/>
              <a:t>pandemic</a:t>
            </a:r>
            <a:endParaRPr lang="nb-NO" dirty="0"/>
          </a:p>
          <a:p>
            <a:r>
              <a:rPr lang="nb-NO" dirty="0"/>
              <a:t>E-Learning Center by KHOA</a:t>
            </a:r>
          </a:p>
          <a:p>
            <a:r>
              <a:rPr lang="nb-NO" dirty="0"/>
              <a:t>Initial </a:t>
            </a:r>
            <a:r>
              <a:rPr lang="nb-NO" dirty="0" err="1"/>
              <a:t>phase</a:t>
            </a:r>
            <a:r>
              <a:rPr lang="nb-NO" dirty="0"/>
              <a:t> </a:t>
            </a:r>
            <a:r>
              <a:rPr lang="nb-NO" dirty="0" err="1"/>
              <a:t>of</a:t>
            </a:r>
            <a:r>
              <a:rPr lang="nb-NO" dirty="0"/>
              <a:t> «</a:t>
            </a:r>
            <a:r>
              <a:rPr lang="nb-NO" dirty="0" err="1"/>
              <a:t>Empowering</a:t>
            </a:r>
            <a:r>
              <a:rPr lang="nb-NO" dirty="0"/>
              <a:t> </a:t>
            </a:r>
            <a:r>
              <a:rPr lang="nb-NO" dirty="0" err="1"/>
              <a:t>women</a:t>
            </a:r>
            <a:r>
              <a:rPr lang="nb-NO" dirty="0"/>
              <a:t> in </a:t>
            </a:r>
            <a:r>
              <a:rPr lang="nb-NO" dirty="0" err="1"/>
              <a:t>Hydrography</a:t>
            </a:r>
            <a:r>
              <a:rPr lang="nb-NO" dirty="0"/>
              <a:t>» program  by </a:t>
            </a:r>
            <a:r>
              <a:rPr lang="nb-NO" dirty="0" smtClean="0"/>
              <a:t>CHS, </a:t>
            </a:r>
            <a:r>
              <a:rPr lang="nb-NO" dirty="0" err="1" smtClean="0"/>
              <a:t>agreement</a:t>
            </a:r>
            <a:r>
              <a:rPr lang="nb-NO" dirty="0" smtClean="0"/>
              <a:t> </a:t>
            </a:r>
            <a:r>
              <a:rPr lang="nb-NO" dirty="0" err="1" smtClean="0"/>
              <a:t>signed</a:t>
            </a:r>
            <a:endParaRPr lang="nb-NO" dirty="0" smtClean="0"/>
          </a:p>
          <a:p>
            <a:r>
              <a:rPr lang="nb-NO" dirty="0" err="1" smtClean="0"/>
              <a:t>Intersessional</a:t>
            </a:r>
            <a:r>
              <a:rPr lang="nb-NO" dirty="0" smtClean="0"/>
              <a:t> CBSC </a:t>
            </a:r>
            <a:r>
              <a:rPr lang="nb-NO" dirty="0" err="1" smtClean="0"/>
              <a:t>meeting</a:t>
            </a:r>
            <a:r>
              <a:rPr lang="nb-NO" dirty="0" smtClean="0"/>
              <a:t> </a:t>
            </a:r>
            <a:r>
              <a:rPr lang="nb-NO" dirty="0" err="1"/>
              <a:t>F</a:t>
            </a:r>
            <a:r>
              <a:rPr lang="nb-NO" dirty="0" err="1" smtClean="0"/>
              <a:t>eb</a:t>
            </a:r>
            <a:r>
              <a:rPr lang="nb-NO" dirty="0" smtClean="0"/>
              <a:t> 2021 + </a:t>
            </a:r>
            <a:r>
              <a:rPr lang="nb-NO" dirty="0" err="1" smtClean="0"/>
              <a:t>regular</a:t>
            </a:r>
            <a:r>
              <a:rPr lang="nb-NO" dirty="0" smtClean="0"/>
              <a:t> CBSC </a:t>
            </a:r>
            <a:r>
              <a:rPr lang="nb-NO" dirty="0" err="1" smtClean="0"/>
              <a:t>meeting</a:t>
            </a:r>
            <a:r>
              <a:rPr lang="nb-NO" dirty="0" smtClean="0"/>
              <a:t> </a:t>
            </a:r>
            <a:r>
              <a:rPr lang="nb-NO" dirty="0"/>
              <a:t>M</a:t>
            </a:r>
            <a:r>
              <a:rPr lang="nb-NO" dirty="0" smtClean="0"/>
              <a:t>ay 2021</a:t>
            </a:r>
            <a:endParaRPr lang="nb-NO" dirty="0"/>
          </a:p>
        </p:txBody>
      </p:sp>
    </p:spTree>
    <p:extLst>
      <p:ext uri="{BB962C8B-B14F-4D97-AF65-F5344CB8AC3E}">
        <p14:creationId xmlns:p14="http://schemas.microsoft.com/office/powerpoint/2010/main" val="4010160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90407F38-C3D8-4A10-947E-427E1656E972}"/>
              </a:ext>
            </a:extLst>
          </p:cNvPr>
          <p:cNvSpPr/>
          <p:nvPr/>
        </p:nvSpPr>
        <p:spPr>
          <a:xfrm>
            <a:off x="0" y="0"/>
            <a:ext cx="12192000" cy="3319272"/>
          </a:xfrm>
          <a:prstGeom prst="rect">
            <a:avLst/>
          </a:prstGeom>
          <a:gradFill>
            <a:gsLst>
              <a:gs pos="0">
                <a:srgbClr val="0179BF"/>
              </a:gs>
              <a:gs pos="97000">
                <a:srgbClr val="042557"/>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75357" tIns="37679" rIns="75357" bIns="37679" rtlCol="0" anchor="ctr"/>
          <a:lstStyle/>
          <a:p>
            <a:pPr algn="ctr"/>
            <a:endParaRPr lang="ko-KR" altLang="en-US" sz="1600"/>
          </a:p>
        </p:txBody>
      </p:sp>
      <p:sp>
        <p:nvSpPr>
          <p:cNvPr id="7" name="직사각형 6">
            <a:extLst>
              <a:ext uri="{FF2B5EF4-FFF2-40B4-BE49-F238E27FC236}">
                <a16:creationId xmlns:a16="http://schemas.microsoft.com/office/drawing/2014/main" id="{9B9AF4BF-EDB9-4E88-B390-A20945D92B39}"/>
              </a:ext>
            </a:extLst>
          </p:cNvPr>
          <p:cNvSpPr/>
          <p:nvPr/>
        </p:nvSpPr>
        <p:spPr>
          <a:xfrm>
            <a:off x="0" y="0"/>
            <a:ext cx="12192000" cy="3319272"/>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75357" tIns="37679" rIns="75357" bIns="37679" rtlCol="0" anchor="ctr"/>
          <a:lstStyle/>
          <a:p>
            <a:pPr algn="ctr"/>
            <a:endParaRPr lang="ko-KR" altLang="en-US" sz="1600" dirty="0"/>
          </a:p>
        </p:txBody>
      </p:sp>
      <p:sp>
        <p:nvSpPr>
          <p:cNvPr id="9" name="순서도: 준비 8">
            <a:extLst>
              <a:ext uri="{FF2B5EF4-FFF2-40B4-BE49-F238E27FC236}">
                <a16:creationId xmlns:a16="http://schemas.microsoft.com/office/drawing/2014/main" id="{74149431-F7BF-43E5-A327-881BB5857B42}"/>
              </a:ext>
            </a:extLst>
          </p:cNvPr>
          <p:cNvSpPr/>
          <p:nvPr/>
        </p:nvSpPr>
        <p:spPr>
          <a:xfrm>
            <a:off x="977206" y="2899233"/>
            <a:ext cx="1427892" cy="774291"/>
          </a:xfrm>
          <a:prstGeom prst="flowChartPreparation">
            <a:avLst/>
          </a:prstGeom>
          <a:solidFill>
            <a:schemeClr val="accent1">
              <a:lumMod val="50000"/>
            </a:schemeClr>
          </a:solidFill>
          <a:ln>
            <a:noFill/>
          </a:ln>
          <a:effectLst>
            <a:outerShdw blurRad="50800" dist="38100" dir="5400000" algn="t" rotWithShape="0">
              <a:prstClr val="black">
                <a:alpha val="40000"/>
              </a:prstClr>
            </a:outerShdw>
            <a:reflection blurRad="12700" stA="65000" endPos="35000" dist="762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75357" tIns="37679" rIns="75357" bIns="37679" rtlCol="0" anchor="ctr"/>
          <a:lstStyle/>
          <a:p>
            <a:pPr algn="ctr"/>
            <a:endParaRPr lang="ko-KR" altLang="en-US" sz="1600">
              <a:ea typeface="KoPubWorld돋움체 Bold" panose="00000800000000000000" pitchFamily="2" charset="-127"/>
              <a:cs typeface="KoPubWorld돋움체 Bold" panose="00000800000000000000" pitchFamily="2" charset="-127"/>
            </a:endParaRPr>
          </a:p>
        </p:txBody>
      </p:sp>
      <p:sp>
        <p:nvSpPr>
          <p:cNvPr id="14" name="TextBox 13">
            <a:extLst>
              <a:ext uri="{FF2B5EF4-FFF2-40B4-BE49-F238E27FC236}">
                <a16:creationId xmlns:a16="http://schemas.microsoft.com/office/drawing/2014/main" id="{48D8D0E7-F87C-4479-8D20-75562EFBD5B1}"/>
              </a:ext>
            </a:extLst>
          </p:cNvPr>
          <p:cNvSpPr txBox="1"/>
          <p:nvPr/>
        </p:nvSpPr>
        <p:spPr>
          <a:xfrm>
            <a:off x="1304620" y="3092811"/>
            <a:ext cx="773060" cy="599314"/>
          </a:xfrm>
          <a:prstGeom prst="rect">
            <a:avLst/>
          </a:prstGeom>
          <a:noFill/>
        </p:spPr>
        <p:txBody>
          <a:bodyPr wrap="none" lIns="75357" tIns="37679" rIns="75357" bIns="37679" rtlCol="0">
            <a:spAutoFit/>
          </a:bodyPr>
          <a:lstStyle/>
          <a:p>
            <a:pPr algn="ctr"/>
            <a:r>
              <a:rPr lang="en-US" altLang="ko-KR" sz="1600" dirty="0">
                <a:solidFill>
                  <a:schemeClr val="bg1"/>
                </a:solidFill>
                <a:ea typeface="KoPubWorld돋움체 Bold" panose="00000800000000000000" pitchFamily="2" charset="-127"/>
                <a:cs typeface="KoPubWorld돋움체 Bold" panose="00000800000000000000" pitchFamily="2" charset="-127"/>
              </a:rPr>
              <a:t>OPEN</a:t>
            </a:r>
          </a:p>
          <a:p>
            <a:pPr algn="ctr"/>
            <a:r>
              <a:rPr lang="en-US" altLang="ko-KR" dirty="0">
                <a:solidFill>
                  <a:schemeClr val="bg1"/>
                </a:solidFill>
                <a:ea typeface="KoPubWorld돋움체 Bold" panose="00000800000000000000" pitchFamily="2" charset="-127"/>
                <a:cs typeface="KoPubWorld돋움체 Bold" panose="00000800000000000000" pitchFamily="2" charset="-127"/>
              </a:rPr>
              <a:t>course</a:t>
            </a:r>
            <a:endParaRPr lang="ko-KR" altLang="en-US" dirty="0">
              <a:solidFill>
                <a:schemeClr val="bg1"/>
              </a:solidFill>
              <a:ea typeface="KoPubWorld돋움체 Bold" panose="00000800000000000000" pitchFamily="2" charset="-127"/>
              <a:cs typeface="KoPubWorld돋움체 Bold" panose="00000800000000000000" pitchFamily="2" charset="-127"/>
            </a:endParaRPr>
          </a:p>
        </p:txBody>
      </p:sp>
      <p:pic>
        <p:nvPicPr>
          <p:cNvPr id="21" name="그림 20">
            <a:extLst>
              <a:ext uri="{FF2B5EF4-FFF2-40B4-BE49-F238E27FC236}">
                <a16:creationId xmlns:a16="http://schemas.microsoft.com/office/drawing/2014/main" id="{D892135A-70B5-45AF-B5ED-A977BE888C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296" y="1746110"/>
            <a:ext cx="1077713" cy="848884"/>
          </a:xfrm>
          <a:prstGeom prst="rect">
            <a:avLst/>
          </a:prstGeom>
          <a:effectLst>
            <a:outerShdw blurRad="50800" dist="38100" dir="5400000" algn="t" rotWithShape="0">
              <a:prstClr val="black">
                <a:alpha val="40000"/>
              </a:prstClr>
            </a:outerShdw>
          </a:effectLst>
        </p:spPr>
      </p:pic>
      <p:sp>
        <p:nvSpPr>
          <p:cNvPr id="11" name="순서도: 준비 10">
            <a:extLst>
              <a:ext uri="{FF2B5EF4-FFF2-40B4-BE49-F238E27FC236}">
                <a16:creationId xmlns:a16="http://schemas.microsoft.com/office/drawing/2014/main" id="{01EE3DD8-0044-48EF-99F2-CE96584FD188}"/>
              </a:ext>
            </a:extLst>
          </p:cNvPr>
          <p:cNvSpPr/>
          <p:nvPr/>
        </p:nvSpPr>
        <p:spPr>
          <a:xfrm>
            <a:off x="6850339" y="2899233"/>
            <a:ext cx="1427892" cy="774291"/>
          </a:xfrm>
          <a:prstGeom prst="flowChartPreparation">
            <a:avLst/>
          </a:prstGeom>
          <a:solidFill>
            <a:schemeClr val="accent1">
              <a:lumMod val="50000"/>
            </a:schemeClr>
          </a:solidFill>
          <a:ln>
            <a:noFill/>
          </a:ln>
          <a:effectLst>
            <a:outerShdw blurRad="50800" dist="38100" dir="5400000" algn="t" rotWithShape="0">
              <a:prstClr val="black">
                <a:alpha val="40000"/>
              </a:prstClr>
            </a:outerShdw>
            <a:reflection blurRad="12700" stA="65000" endPos="35000" dist="762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75357" tIns="37679" rIns="75357" bIns="37679" rtlCol="0" anchor="ctr"/>
          <a:lstStyle/>
          <a:p>
            <a:pPr algn="ctr"/>
            <a:endParaRPr lang="ko-KR" altLang="en-US" sz="1600">
              <a:ea typeface="KoPubWorld돋움체 Bold" panose="00000800000000000000" pitchFamily="2" charset="-127"/>
              <a:cs typeface="KoPubWorld돋움체 Bold" panose="00000800000000000000" pitchFamily="2" charset="-127"/>
            </a:endParaRPr>
          </a:p>
        </p:txBody>
      </p:sp>
      <p:sp>
        <p:nvSpPr>
          <p:cNvPr id="16" name="TextBox 15">
            <a:extLst>
              <a:ext uri="{FF2B5EF4-FFF2-40B4-BE49-F238E27FC236}">
                <a16:creationId xmlns:a16="http://schemas.microsoft.com/office/drawing/2014/main" id="{1AF055F5-01E5-48EA-8E4B-D1FDD701230A}"/>
              </a:ext>
            </a:extLst>
          </p:cNvPr>
          <p:cNvSpPr txBox="1"/>
          <p:nvPr/>
        </p:nvSpPr>
        <p:spPr>
          <a:xfrm>
            <a:off x="6910822" y="3108200"/>
            <a:ext cx="1306925" cy="630092"/>
          </a:xfrm>
          <a:prstGeom prst="rect">
            <a:avLst/>
          </a:prstGeom>
          <a:noFill/>
        </p:spPr>
        <p:txBody>
          <a:bodyPr wrap="none" lIns="75357" tIns="37679" rIns="75357" bIns="37679" rtlCol="0">
            <a:spAutoFit/>
          </a:bodyPr>
          <a:lstStyle/>
          <a:p>
            <a:pPr algn="ctr"/>
            <a:r>
              <a:rPr lang="en-US" altLang="ko-KR" dirty="0">
                <a:solidFill>
                  <a:schemeClr val="bg1"/>
                </a:solidFill>
                <a:ea typeface="KoPubWorld돋움체 Bold" panose="00000800000000000000" pitchFamily="2" charset="-127"/>
                <a:cs typeface="KoPubWorld돋움체 Bold" panose="00000800000000000000" pitchFamily="2" charset="-127"/>
              </a:rPr>
              <a:t>CERTIFICATE</a:t>
            </a:r>
            <a:endParaRPr lang="en-US" altLang="ko-KR" sz="1600" dirty="0">
              <a:solidFill>
                <a:schemeClr val="bg1"/>
              </a:solidFill>
              <a:ea typeface="KoPubWorld돋움체 Bold" panose="00000800000000000000" pitchFamily="2" charset="-127"/>
              <a:cs typeface="KoPubWorld돋움체 Bold" panose="00000800000000000000" pitchFamily="2" charset="-127"/>
            </a:endParaRPr>
          </a:p>
          <a:p>
            <a:pPr algn="ctr"/>
            <a:r>
              <a:rPr lang="en-US" altLang="ko-KR" dirty="0">
                <a:solidFill>
                  <a:schemeClr val="bg1"/>
                </a:solidFill>
                <a:ea typeface="KoPubWorld돋움체 Bold" panose="00000800000000000000" pitchFamily="2" charset="-127"/>
                <a:cs typeface="KoPubWorld돋움체 Bold" panose="00000800000000000000" pitchFamily="2" charset="-127"/>
              </a:rPr>
              <a:t>course</a:t>
            </a:r>
            <a:endParaRPr lang="ko-KR" altLang="en-US" dirty="0">
              <a:solidFill>
                <a:schemeClr val="bg1"/>
              </a:solidFill>
              <a:ea typeface="KoPubWorld돋움체 Bold" panose="00000800000000000000" pitchFamily="2" charset="-127"/>
              <a:cs typeface="KoPubWorld돋움체 Bold" panose="00000800000000000000" pitchFamily="2" charset="-127"/>
            </a:endParaRPr>
          </a:p>
        </p:txBody>
      </p:sp>
      <p:pic>
        <p:nvPicPr>
          <p:cNvPr id="23" name="그림 22">
            <a:extLst>
              <a:ext uri="{FF2B5EF4-FFF2-40B4-BE49-F238E27FC236}">
                <a16:creationId xmlns:a16="http://schemas.microsoft.com/office/drawing/2014/main" id="{6F556736-590F-4697-9FC6-76C53F8071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671" y="1746110"/>
            <a:ext cx="973224" cy="848884"/>
          </a:xfrm>
          <a:prstGeom prst="rect">
            <a:avLst/>
          </a:prstGeom>
          <a:effectLst>
            <a:outerShdw blurRad="50800" dist="38100" dir="5400000" algn="t" rotWithShape="0">
              <a:prstClr val="black">
                <a:alpha val="40000"/>
              </a:prstClr>
            </a:outerShdw>
          </a:effectLst>
        </p:spPr>
      </p:pic>
      <p:sp>
        <p:nvSpPr>
          <p:cNvPr id="12" name="순서도: 준비 11">
            <a:extLst>
              <a:ext uri="{FF2B5EF4-FFF2-40B4-BE49-F238E27FC236}">
                <a16:creationId xmlns:a16="http://schemas.microsoft.com/office/drawing/2014/main" id="{124B4707-79F2-49A1-BD39-99F6A30B38CF}"/>
              </a:ext>
            </a:extLst>
          </p:cNvPr>
          <p:cNvSpPr/>
          <p:nvPr/>
        </p:nvSpPr>
        <p:spPr>
          <a:xfrm>
            <a:off x="9786906" y="2899233"/>
            <a:ext cx="1427892" cy="774291"/>
          </a:xfrm>
          <a:prstGeom prst="flowChartPreparation">
            <a:avLst/>
          </a:prstGeom>
          <a:solidFill>
            <a:schemeClr val="accent1">
              <a:lumMod val="50000"/>
            </a:schemeClr>
          </a:solidFill>
          <a:ln>
            <a:noFill/>
          </a:ln>
          <a:effectLst>
            <a:outerShdw blurRad="50800" dist="38100" dir="5400000" algn="t" rotWithShape="0">
              <a:prstClr val="black">
                <a:alpha val="40000"/>
              </a:prstClr>
            </a:outerShdw>
            <a:reflection blurRad="12700" stA="65000" endPos="35000" dist="762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75357" tIns="37679" rIns="75357" bIns="37679" rtlCol="0" anchor="ctr"/>
          <a:lstStyle/>
          <a:p>
            <a:pPr algn="ctr"/>
            <a:endParaRPr lang="ko-KR" altLang="en-US" sz="1600">
              <a:ea typeface="KoPubWorld돋움체 Bold" panose="00000800000000000000" pitchFamily="2" charset="-127"/>
              <a:cs typeface="KoPubWorld돋움체 Bold" panose="00000800000000000000" pitchFamily="2" charset="-127"/>
            </a:endParaRPr>
          </a:p>
        </p:txBody>
      </p:sp>
      <p:sp>
        <p:nvSpPr>
          <p:cNvPr id="17" name="TextBox 16">
            <a:extLst>
              <a:ext uri="{FF2B5EF4-FFF2-40B4-BE49-F238E27FC236}">
                <a16:creationId xmlns:a16="http://schemas.microsoft.com/office/drawing/2014/main" id="{AA08C923-47CF-4145-9A5B-1BA992900969}"/>
              </a:ext>
            </a:extLst>
          </p:cNvPr>
          <p:cNvSpPr txBox="1"/>
          <p:nvPr/>
        </p:nvSpPr>
        <p:spPr>
          <a:xfrm>
            <a:off x="10092552" y="3092811"/>
            <a:ext cx="816598" cy="599314"/>
          </a:xfrm>
          <a:prstGeom prst="rect">
            <a:avLst/>
          </a:prstGeom>
          <a:noFill/>
        </p:spPr>
        <p:txBody>
          <a:bodyPr wrap="none" lIns="75357" tIns="37679" rIns="75357" bIns="37679" rtlCol="0">
            <a:spAutoFit/>
          </a:bodyPr>
          <a:lstStyle/>
          <a:p>
            <a:pPr algn="ctr"/>
            <a:r>
              <a:rPr lang="en-US" altLang="ko-KR" sz="1600" dirty="0">
                <a:solidFill>
                  <a:schemeClr val="bg1"/>
                </a:solidFill>
                <a:ea typeface="KoPubWorld돋움체 Bold" panose="00000800000000000000" pitchFamily="2" charset="-127"/>
                <a:cs typeface="KoPubWorld돋움체 Bold" panose="00000800000000000000" pitchFamily="2" charset="-127"/>
              </a:rPr>
              <a:t>SPECIAL</a:t>
            </a:r>
          </a:p>
          <a:p>
            <a:pPr algn="ctr"/>
            <a:r>
              <a:rPr lang="en-US" altLang="ko-KR" dirty="0">
                <a:solidFill>
                  <a:schemeClr val="bg1"/>
                </a:solidFill>
                <a:ea typeface="KoPubWorld돋움체 Bold" panose="00000800000000000000" pitchFamily="2" charset="-127"/>
                <a:cs typeface="KoPubWorld돋움체 Bold" panose="00000800000000000000" pitchFamily="2" charset="-127"/>
              </a:rPr>
              <a:t>course</a:t>
            </a:r>
            <a:endParaRPr lang="ko-KR" altLang="en-US" dirty="0">
              <a:solidFill>
                <a:schemeClr val="bg1"/>
              </a:solidFill>
              <a:ea typeface="KoPubWorld돋움체 Bold" panose="00000800000000000000" pitchFamily="2" charset="-127"/>
              <a:cs typeface="KoPubWorld돋움체 Bold" panose="00000800000000000000" pitchFamily="2" charset="-127"/>
            </a:endParaRPr>
          </a:p>
        </p:txBody>
      </p:sp>
      <p:pic>
        <p:nvPicPr>
          <p:cNvPr id="27" name="그림 26" descr="텍스트, 벡터그래픽이(가) 표시된 사진&#10;&#10;자동 생성된 설명">
            <a:extLst>
              <a:ext uri="{FF2B5EF4-FFF2-40B4-BE49-F238E27FC236}">
                <a16:creationId xmlns:a16="http://schemas.microsoft.com/office/drawing/2014/main" id="{9489F19C-D457-4B51-AAC3-C358315FC7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0329" y="1770366"/>
            <a:ext cx="1321047" cy="800373"/>
          </a:xfrm>
          <a:prstGeom prst="rect">
            <a:avLst/>
          </a:prstGeom>
          <a:effectLst>
            <a:outerShdw blurRad="50800" dist="38100" dir="5400000" algn="t" rotWithShape="0">
              <a:prstClr val="black">
                <a:alpha val="40000"/>
              </a:prstClr>
            </a:outerShdw>
          </a:effectLst>
        </p:spPr>
      </p:pic>
      <p:sp>
        <p:nvSpPr>
          <p:cNvPr id="10" name="순서도: 준비 9">
            <a:extLst>
              <a:ext uri="{FF2B5EF4-FFF2-40B4-BE49-F238E27FC236}">
                <a16:creationId xmlns:a16="http://schemas.microsoft.com/office/drawing/2014/main" id="{54F25C52-585B-49D6-A02C-5F1924ED9819}"/>
              </a:ext>
            </a:extLst>
          </p:cNvPr>
          <p:cNvSpPr/>
          <p:nvPr/>
        </p:nvSpPr>
        <p:spPr>
          <a:xfrm>
            <a:off x="3913774" y="2899233"/>
            <a:ext cx="1427892" cy="774291"/>
          </a:xfrm>
          <a:prstGeom prst="flowChartPreparation">
            <a:avLst/>
          </a:prstGeom>
          <a:solidFill>
            <a:schemeClr val="accent1">
              <a:lumMod val="50000"/>
            </a:schemeClr>
          </a:solidFill>
          <a:ln>
            <a:noFill/>
          </a:ln>
          <a:effectLst>
            <a:outerShdw blurRad="50800" dist="38100" dir="5400000" algn="t" rotWithShape="0">
              <a:prstClr val="black">
                <a:alpha val="40000"/>
              </a:prstClr>
            </a:outerShdw>
            <a:reflection blurRad="12700" stA="65000" endPos="35000" dist="762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75357" tIns="37679" rIns="75357" bIns="37679" rtlCol="0" anchor="ctr"/>
          <a:lstStyle/>
          <a:p>
            <a:pPr algn="ctr"/>
            <a:endParaRPr lang="ko-KR" altLang="en-US" sz="1600">
              <a:ea typeface="KoPubWorld돋움체 Bold" panose="00000800000000000000" pitchFamily="2" charset="-127"/>
              <a:cs typeface="KoPubWorld돋움체 Bold" panose="00000800000000000000" pitchFamily="2" charset="-127"/>
            </a:endParaRPr>
          </a:p>
        </p:txBody>
      </p:sp>
      <p:sp>
        <p:nvSpPr>
          <p:cNvPr id="15" name="TextBox 14">
            <a:extLst>
              <a:ext uri="{FF2B5EF4-FFF2-40B4-BE49-F238E27FC236}">
                <a16:creationId xmlns:a16="http://schemas.microsoft.com/office/drawing/2014/main" id="{58569F85-6B9F-4FF2-8E4A-81850C299F51}"/>
              </a:ext>
            </a:extLst>
          </p:cNvPr>
          <p:cNvSpPr txBox="1"/>
          <p:nvPr/>
        </p:nvSpPr>
        <p:spPr>
          <a:xfrm>
            <a:off x="4156901" y="3092811"/>
            <a:ext cx="941633" cy="599314"/>
          </a:xfrm>
          <a:prstGeom prst="rect">
            <a:avLst/>
          </a:prstGeom>
          <a:noFill/>
        </p:spPr>
        <p:txBody>
          <a:bodyPr wrap="none" lIns="75357" tIns="37679" rIns="75357" bIns="37679" rtlCol="0">
            <a:spAutoFit/>
          </a:bodyPr>
          <a:lstStyle/>
          <a:p>
            <a:pPr algn="ctr"/>
            <a:r>
              <a:rPr lang="en-US" altLang="ko-KR" sz="1600" dirty="0">
                <a:solidFill>
                  <a:schemeClr val="bg1"/>
                </a:solidFill>
                <a:ea typeface="KoPubWorld돋움체 Bold" panose="00000800000000000000" pitchFamily="2" charset="-127"/>
                <a:cs typeface="KoPubWorld돋움체 Bold" panose="00000800000000000000" pitchFamily="2" charset="-127"/>
              </a:rPr>
              <a:t>REGULAR</a:t>
            </a:r>
          </a:p>
          <a:p>
            <a:pPr algn="ctr"/>
            <a:r>
              <a:rPr lang="en-US" altLang="ko-KR" dirty="0">
                <a:solidFill>
                  <a:schemeClr val="bg1"/>
                </a:solidFill>
                <a:ea typeface="KoPubWorld돋움체 Bold" panose="00000800000000000000" pitchFamily="2" charset="-127"/>
                <a:cs typeface="KoPubWorld돋움체 Bold" panose="00000800000000000000" pitchFamily="2" charset="-127"/>
              </a:rPr>
              <a:t>course</a:t>
            </a:r>
            <a:endParaRPr lang="ko-KR" altLang="en-US" dirty="0">
              <a:solidFill>
                <a:schemeClr val="bg1"/>
              </a:solidFill>
              <a:ea typeface="KoPubWorld돋움체 Bold" panose="00000800000000000000" pitchFamily="2" charset="-127"/>
              <a:cs typeface="KoPubWorld돋움체 Bold" panose="00000800000000000000" pitchFamily="2" charset="-127"/>
            </a:endParaRPr>
          </a:p>
        </p:txBody>
      </p:sp>
      <p:pic>
        <p:nvPicPr>
          <p:cNvPr id="29" name="그림 28">
            <a:extLst>
              <a:ext uri="{FF2B5EF4-FFF2-40B4-BE49-F238E27FC236}">
                <a16:creationId xmlns:a16="http://schemas.microsoft.com/office/drawing/2014/main" id="{B7C62233-D010-4907-9C57-57FA47509E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0008" y="1829899"/>
            <a:ext cx="935425" cy="681304"/>
          </a:xfrm>
          <a:prstGeom prst="rect">
            <a:avLst/>
          </a:prstGeom>
          <a:effectLst>
            <a:outerShdw blurRad="50800" dist="38100" dir="5400000" algn="t" rotWithShape="0">
              <a:prstClr val="black">
                <a:alpha val="40000"/>
              </a:prstClr>
            </a:outerShdw>
          </a:effectLst>
        </p:spPr>
      </p:pic>
      <p:sp>
        <p:nvSpPr>
          <p:cNvPr id="30" name="TextBox 29">
            <a:extLst>
              <a:ext uri="{FF2B5EF4-FFF2-40B4-BE49-F238E27FC236}">
                <a16:creationId xmlns:a16="http://schemas.microsoft.com/office/drawing/2014/main" id="{8980F481-FCE3-43EE-9C04-39CDBCF7B4D4}"/>
              </a:ext>
            </a:extLst>
          </p:cNvPr>
          <p:cNvSpPr txBox="1"/>
          <p:nvPr/>
        </p:nvSpPr>
        <p:spPr>
          <a:xfrm>
            <a:off x="302977" y="363117"/>
            <a:ext cx="6222181" cy="630092"/>
          </a:xfrm>
          <a:prstGeom prst="rect">
            <a:avLst/>
          </a:prstGeom>
          <a:noFill/>
          <a:effectLst>
            <a:outerShdw blurRad="50800" dist="38100" dir="5400000" algn="t" rotWithShape="0">
              <a:prstClr val="black">
                <a:alpha val="40000"/>
              </a:prstClr>
            </a:outerShdw>
          </a:effectLst>
        </p:spPr>
        <p:txBody>
          <a:bodyPr wrap="none" lIns="75357" tIns="37679" rIns="75357" bIns="37679" rtlCol="0">
            <a:spAutoFit/>
          </a:bodyPr>
          <a:lstStyle/>
          <a:p>
            <a:r>
              <a:rPr lang="en-US" altLang="ko-KR" sz="3600" dirty="0">
                <a:solidFill>
                  <a:schemeClr val="bg1"/>
                </a:solidFill>
                <a:latin typeface="Times New Roman" panose="02020603050405020304" pitchFamily="18" charset="0"/>
                <a:ea typeface="+mj-ea"/>
                <a:cs typeface="Times New Roman" panose="02020603050405020304" pitchFamily="18" charset="0"/>
              </a:rPr>
              <a:t>Type of IHO</a:t>
            </a:r>
            <a:r>
              <a:rPr lang="ko-KR" altLang="en-US" sz="3600" dirty="0">
                <a:solidFill>
                  <a:schemeClr val="bg1"/>
                </a:solidFill>
                <a:latin typeface="Times New Roman" panose="02020603050405020304" pitchFamily="18" charset="0"/>
                <a:ea typeface="+mj-ea"/>
                <a:cs typeface="Times New Roman" panose="02020603050405020304" pitchFamily="18" charset="0"/>
              </a:rPr>
              <a:t> </a:t>
            </a:r>
            <a:r>
              <a:rPr lang="en-US" altLang="ko-KR" sz="3600" dirty="0">
                <a:solidFill>
                  <a:schemeClr val="bg1"/>
                </a:solidFill>
                <a:latin typeface="Times New Roman" panose="02020603050405020304" pitchFamily="18" charset="0"/>
                <a:ea typeface="+mj-ea"/>
                <a:cs typeface="Times New Roman" panose="02020603050405020304" pitchFamily="18" charset="0"/>
              </a:rPr>
              <a:t>e-Learning Courses</a:t>
            </a:r>
            <a:endParaRPr lang="ko-KR" altLang="en-US" sz="3600" dirty="0">
              <a:solidFill>
                <a:schemeClr val="bg1"/>
              </a:solidFill>
              <a:latin typeface="Times New Roman" panose="02020603050405020304" pitchFamily="18" charset="0"/>
              <a:ea typeface="+mj-ea"/>
              <a:cs typeface="Times New Roman" panose="02020603050405020304" pitchFamily="18" charset="0"/>
            </a:endParaRPr>
          </a:p>
        </p:txBody>
      </p:sp>
      <p:sp>
        <p:nvSpPr>
          <p:cNvPr id="40" name="TextBox 39">
            <a:extLst>
              <a:ext uri="{FF2B5EF4-FFF2-40B4-BE49-F238E27FC236}">
                <a16:creationId xmlns:a16="http://schemas.microsoft.com/office/drawing/2014/main" id="{C1A1F9B8-2D03-44AD-80A7-E31B8919FDCA}"/>
              </a:ext>
            </a:extLst>
          </p:cNvPr>
          <p:cNvSpPr txBox="1"/>
          <p:nvPr/>
        </p:nvSpPr>
        <p:spPr>
          <a:xfrm>
            <a:off x="302977" y="4170861"/>
            <a:ext cx="2803193" cy="1922753"/>
          </a:xfrm>
          <a:prstGeom prst="rect">
            <a:avLst/>
          </a:prstGeom>
          <a:noFill/>
        </p:spPr>
        <p:txBody>
          <a:bodyPr wrap="square" lIns="75357" tIns="37679" rIns="75357" bIns="37679" rtlCol="0">
            <a:spAutoFit/>
          </a:bodyPr>
          <a:lstStyle/>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Log-in not required</a:t>
            </a:r>
          </a:p>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No course registration</a:t>
            </a:r>
          </a:p>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Containing short video clips</a:t>
            </a:r>
          </a:p>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Available to all</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41" name="직선 연결선 40">
            <a:extLst>
              <a:ext uri="{FF2B5EF4-FFF2-40B4-BE49-F238E27FC236}">
                <a16:creationId xmlns:a16="http://schemas.microsoft.com/office/drawing/2014/main" id="{4B58DF69-2399-415E-964B-A51F8EDB54C5}"/>
              </a:ext>
            </a:extLst>
          </p:cNvPr>
          <p:cNvCxnSpPr>
            <a:cxnSpLocks/>
          </p:cNvCxnSpPr>
          <p:nvPr/>
        </p:nvCxnSpPr>
        <p:spPr>
          <a:xfrm>
            <a:off x="3150155" y="4036471"/>
            <a:ext cx="0" cy="2351648"/>
          </a:xfrm>
          <a:prstGeom prst="line">
            <a:avLst/>
          </a:prstGeom>
          <a:ln w="6350">
            <a:gradFill>
              <a:gsLst>
                <a:gs pos="0">
                  <a:srgbClr val="042557">
                    <a:alpha val="0"/>
                  </a:srgbClr>
                </a:gs>
                <a:gs pos="50000">
                  <a:schemeClr val="tx1">
                    <a:lumMod val="50000"/>
                    <a:lumOff val="50000"/>
                  </a:schemeClr>
                </a:gs>
                <a:gs pos="100000">
                  <a:srgbClr val="042557">
                    <a:alpha val="0"/>
                  </a:srgb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직선 연결선 41">
            <a:extLst>
              <a:ext uri="{FF2B5EF4-FFF2-40B4-BE49-F238E27FC236}">
                <a16:creationId xmlns:a16="http://schemas.microsoft.com/office/drawing/2014/main" id="{EE20F1BF-10E5-45DC-8CB7-36C03265F982}"/>
              </a:ext>
            </a:extLst>
          </p:cNvPr>
          <p:cNvCxnSpPr>
            <a:cxnSpLocks/>
          </p:cNvCxnSpPr>
          <p:nvPr/>
        </p:nvCxnSpPr>
        <p:spPr>
          <a:xfrm>
            <a:off x="6096000" y="4036471"/>
            <a:ext cx="0" cy="2351648"/>
          </a:xfrm>
          <a:prstGeom prst="line">
            <a:avLst/>
          </a:prstGeom>
          <a:ln w="6350">
            <a:gradFill>
              <a:gsLst>
                <a:gs pos="0">
                  <a:srgbClr val="042557">
                    <a:alpha val="0"/>
                  </a:srgbClr>
                </a:gs>
                <a:gs pos="50000">
                  <a:schemeClr val="tx1">
                    <a:lumMod val="50000"/>
                    <a:lumOff val="50000"/>
                  </a:schemeClr>
                </a:gs>
                <a:gs pos="100000">
                  <a:srgbClr val="042557">
                    <a:alpha val="0"/>
                  </a:srgb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직선 연결선 42">
            <a:extLst>
              <a:ext uri="{FF2B5EF4-FFF2-40B4-BE49-F238E27FC236}">
                <a16:creationId xmlns:a16="http://schemas.microsoft.com/office/drawing/2014/main" id="{597617A6-F082-4295-A0CD-0E01742CCB9A}"/>
              </a:ext>
            </a:extLst>
          </p:cNvPr>
          <p:cNvCxnSpPr>
            <a:cxnSpLocks/>
          </p:cNvCxnSpPr>
          <p:nvPr/>
        </p:nvCxnSpPr>
        <p:spPr>
          <a:xfrm>
            <a:off x="9115976" y="4036471"/>
            <a:ext cx="0" cy="2351648"/>
          </a:xfrm>
          <a:prstGeom prst="line">
            <a:avLst/>
          </a:prstGeom>
          <a:ln w="6350">
            <a:gradFill>
              <a:gsLst>
                <a:gs pos="0">
                  <a:srgbClr val="042557">
                    <a:alpha val="0"/>
                  </a:srgbClr>
                </a:gs>
                <a:gs pos="50000">
                  <a:schemeClr val="tx1">
                    <a:lumMod val="50000"/>
                    <a:lumOff val="50000"/>
                  </a:schemeClr>
                </a:gs>
                <a:gs pos="100000">
                  <a:srgbClr val="042557">
                    <a:alpha val="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C28366-A1E5-4A26-93C6-6D26DF21FEF5}"/>
              </a:ext>
            </a:extLst>
          </p:cNvPr>
          <p:cNvSpPr txBox="1"/>
          <p:nvPr/>
        </p:nvSpPr>
        <p:spPr>
          <a:xfrm>
            <a:off x="3188893" y="4179328"/>
            <a:ext cx="2937249" cy="1922753"/>
          </a:xfrm>
          <a:prstGeom prst="rect">
            <a:avLst/>
          </a:prstGeom>
          <a:noFill/>
        </p:spPr>
        <p:txBody>
          <a:bodyPr wrap="square" lIns="75357" tIns="37679" rIns="75357" bIns="37679" rtlCol="0">
            <a:spAutoFit/>
          </a:bodyPr>
          <a:lstStyle/>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Log-in required</a:t>
            </a:r>
          </a:p>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Require the approval of Steering Committee</a:t>
            </a:r>
          </a:p>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For fundamental knowledge</a:t>
            </a:r>
          </a:p>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Run on a monthly basis</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D7F07B9B-D74F-4970-9465-7FB698521D82}"/>
              </a:ext>
            </a:extLst>
          </p:cNvPr>
          <p:cNvSpPr txBox="1"/>
          <p:nvPr/>
        </p:nvSpPr>
        <p:spPr>
          <a:xfrm>
            <a:off x="6274049" y="4187795"/>
            <a:ext cx="2803193" cy="1922755"/>
          </a:xfrm>
          <a:prstGeom prst="rect">
            <a:avLst/>
          </a:prstGeom>
          <a:noFill/>
        </p:spPr>
        <p:txBody>
          <a:bodyPr wrap="square" lIns="75357" tIns="37679" rIns="75357" bIns="37679" rtlCol="0">
            <a:spAutoFit/>
          </a:bodyPr>
          <a:lstStyle/>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Log-in required</a:t>
            </a:r>
          </a:p>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Require the approval of IBSC</a:t>
            </a:r>
          </a:p>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For certification</a:t>
            </a:r>
          </a:p>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Run regularly</a:t>
            </a:r>
          </a:p>
        </p:txBody>
      </p:sp>
      <p:sp>
        <p:nvSpPr>
          <p:cNvPr id="46" name="TextBox 45">
            <a:extLst>
              <a:ext uri="{FF2B5EF4-FFF2-40B4-BE49-F238E27FC236}">
                <a16:creationId xmlns:a16="http://schemas.microsoft.com/office/drawing/2014/main" id="{770CEB04-ED17-4D12-9F63-FAE17265E134}"/>
              </a:ext>
            </a:extLst>
          </p:cNvPr>
          <p:cNvSpPr txBox="1"/>
          <p:nvPr/>
        </p:nvSpPr>
        <p:spPr>
          <a:xfrm>
            <a:off x="9212616" y="4204729"/>
            <a:ext cx="2803193" cy="1553421"/>
          </a:xfrm>
          <a:prstGeom prst="rect">
            <a:avLst/>
          </a:prstGeom>
          <a:noFill/>
        </p:spPr>
        <p:txBody>
          <a:bodyPr wrap="square" lIns="75357" tIns="37679" rIns="75357" bIns="37679" rtlCol="0">
            <a:spAutoFit/>
          </a:bodyPr>
          <a:lstStyle/>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For special subjects</a:t>
            </a:r>
          </a:p>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Taught by subject experts in real-time</a:t>
            </a:r>
          </a:p>
          <a:p>
            <a:pPr marL="217313" indent="-217313">
              <a:lnSpc>
                <a:spcPct val="150000"/>
              </a:lnSpc>
              <a:buFont typeface="Arial" panose="020B0604020202020204" pitchFamily="34" charset="0"/>
              <a:buChar cha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Not regular course</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5" name="テキスト ボックス 10">
            <a:extLst>
              <a:ext uri="{FF2B5EF4-FFF2-40B4-BE49-F238E27FC236}">
                <a16:creationId xmlns:a16="http://schemas.microsoft.com/office/drawing/2014/main" id="{91409812-016C-43AD-961A-E7375234B49D}"/>
              </a:ext>
            </a:extLst>
          </p:cNvPr>
          <p:cNvSpPr txBox="1"/>
          <p:nvPr/>
        </p:nvSpPr>
        <p:spPr>
          <a:xfrm>
            <a:off x="9601200" y="6145008"/>
            <a:ext cx="2590800" cy="523220"/>
          </a:xfrm>
          <a:prstGeom prst="rect">
            <a:avLst/>
          </a:prstGeom>
          <a:noFill/>
        </p:spPr>
        <p:txBody>
          <a:bodyPr wrap="square" rtlCol="0">
            <a:spAutoFit/>
          </a:bodyPr>
          <a:lstStyle/>
          <a:p>
            <a:pPr algn="ctr"/>
            <a:r>
              <a:rPr kumimoji="1" lang="en-US" altLang="ja-JP" sz="2800" dirty="0">
                <a:solidFill>
                  <a:srgbClr val="0066CC"/>
                </a:solidFill>
              </a:rPr>
              <a:t>IRCC13-07C</a:t>
            </a:r>
            <a:endParaRPr kumimoji="1" lang="ja-JP" altLang="en-US" sz="2800" dirty="0">
              <a:solidFill>
                <a:srgbClr val="0066CC"/>
              </a:solidFill>
            </a:endParaRPr>
          </a:p>
        </p:txBody>
      </p:sp>
    </p:spTree>
    <p:extLst>
      <p:ext uri="{BB962C8B-B14F-4D97-AF65-F5344CB8AC3E}">
        <p14:creationId xmlns:p14="http://schemas.microsoft.com/office/powerpoint/2010/main" val="26076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577310" y="6279867"/>
            <a:ext cx="2590800" cy="523220"/>
          </a:xfrm>
          <a:prstGeom prst="rect">
            <a:avLst/>
          </a:prstGeom>
          <a:noFill/>
        </p:spPr>
        <p:txBody>
          <a:bodyPr wrap="square" rtlCol="0">
            <a:spAutoFit/>
          </a:bodyPr>
          <a:lstStyle/>
          <a:p>
            <a:pPr algn="ctr"/>
            <a:r>
              <a:rPr kumimoji="1" lang="en-US" altLang="ja-JP" sz="2800" dirty="0">
                <a:solidFill>
                  <a:schemeClr val="accent1">
                    <a:lumMod val="75000"/>
                  </a:schemeClr>
                </a:solidFill>
              </a:rPr>
              <a:t>IRCC13-07C</a:t>
            </a:r>
            <a:endParaRPr kumimoji="1" lang="ja-JP" altLang="en-US" sz="2800" dirty="0">
              <a:solidFill>
                <a:schemeClr val="accent1">
                  <a:lumMod val="75000"/>
                </a:schemeClr>
              </a:solidFill>
            </a:endParaRPr>
          </a:p>
        </p:txBody>
      </p:sp>
      <p:sp>
        <p:nvSpPr>
          <p:cNvPr id="8" name="CaixaDeTexto 7">
            <a:extLst>
              <a:ext uri="{FF2B5EF4-FFF2-40B4-BE49-F238E27FC236}">
                <a16:creationId xmlns:a16="http://schemas.microsoft.com/office/drawing/2014/main" id="{362B9960-A81D-42E8-9563-31C45D39A0F8}"/>
              </a:ext>
            </a:extLst>
          </p:cNvPr>
          <p:cNvSpPr txBox="1"/>
          <p:nvPr/>
        </p:nvSpPr>
        <p:spPr>
          <a:xfrm>
            <a:off x="3664226" y="363736"/>
            <a:ext cx="4863547" cy="646331"/>
          </a:xfrm>
          <a:prstGeom prst="rect">
            <a:avLst/>
          </a:prstGeom>
          <a:noFill/>
        </p:spPr>
        <p:txBody>
          <a:bodyPr wrap="square">
            <a:spAutoFit/>
          </a:bodyPr>
          <a:lstStyle/>
          <a:p>
            <a:r>
              <a:rPr lang="pt-BR" sz="3600" b="1" dirty="0">
                <a:solidFill>
                  <a:srgbClr val="0070C0"/>
                </a:solidFill>
                <a:latin typeface="Times New Roman" panose="02020603050405020304" pitchFamily="18" charset="0"/>
                <a:cs typeface="Times New Roman" panose="02020603050405020304" pitchFamily="18" charset="0"/>
              </a:rPr>
              <a:t>IHO e-Learning Center</a:t>
            </a:r>
          </a:p>
        </p:txBody>
      </p:sp>
      <p:sp>
        <p:nvSpPr>
          <p:cNvPr id="4" name="CaixaDeTexto 3">
            <a:extLst>
              <a:ext uri="{FF2B5EF4-FFF2-40B4-BE49-F238E27FC236}">
                <a16:creationId xmlns:a16="http://schemas.microsoft.com/office/drawing/2014/main" id="{0961F9D9-7574-4BC9-AA94-44018790FF4C}"/>
              </a:ext>
            </a:extLst>
          </p:cNvPr>
          <p:cNvSpPr txBox="1"/>
          <p:nvPr/>
        </p:nvSpPr>
        <p:spPr>
          <a:xfrm>
            <a:off x="765312" y="1010067"/>
            <a:ext cx="2348948" cy="523220"/>
          </a:xfrm>
          <a:prstGeom prst="rect">
            <a:avLst/>
          </a:prstGeom>
          <a:noFill/>
        </p:spPr>
        <p:txBody>
          <a:bodyPr wrap="square">
            <a:spAutoFit/>
          </a:bodyPr>
          <a:lstStyle/>
          <a:p>
            <a:r>
              <a:rPr lang="pt-BR" sz="2800" b="1" dirty="0" err="1">
                <a:solidFill>
                  <a:srgbClr val="003399"/>
                </a:solidFill>
                <a:latin typeface="Times New Roman" panose="02020603050405020304" pitchFamily="18" charset="0"/>
                <a:cs typeface="Times New Roman" panose="02020603050405020304" pitchFamily="18" charset="0"/>
              </a:rPr>
              <a:t>Conclusions</a:t>
            </a:r>
            <a:endParaRPr lang="pt-BR" sz="2800" b="1" dirty="0">
              <a:solidFill>
                <a:srgbClr val="003399"/>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082B12F6-8829-44CD-A78B-234B82324B8A}"/>
              </a:ext>
            </a:extLst>
          </p:cNvPr>
          <p:cNvSpPr txBox="1">
            <a:spLocks/>
          </p:cNvSpPr>
          <p:nvPr/>
        </p:nvSpPr>
        <p:spPr>
          <a:xfrm>
            <a:off x="970722" y="1765538"/>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dirty="0">
                <a:solidFill>
                  <a:srgbClr val="003399"/>
                </a:solidFill>
                <a:latin typeface="Times New Roman" panose="02020603050405020304" pitchFamily="18" charset="0"/>
                <a:cs typeface="Times New Roman" panose="02020603050405020304" pitchFamily="18" charset="0"/>
              </a:rPr>
              <a:t>- IHO e-Learning Center is proceeding with the cooperation of IHO, Project Team, Republic of Korea, IBSC, and Member States;</a:t>
            </a:r>
          </a:p>
          <a:p>
            <a:pPr algn="just"/>
            <a:r>
              <a:rPr lang="en-US" sz="2800" dirty="0">
                <a:solidFill>
                  <a:srgbClr val="003399"/>
                </a:solidFill>
                <a:latin typeface="Times New Roman" panose="02020603050405020304" pitchFamily="18" charset="0"/>
                <a:cs typeface="Times New Roman" panose="02020603050405020304" pitchFamily="18" charset="0"/>
              </a:rPr>
              <a:t>- A great deal of gratitude is owed to the KHOA who actively supported the budget required for building an e-Learning system and a website in 2021;</a:t>
            </a:r>
          </a:p>
          <a:p>
            <a:pPr algn="just"/>
            <a:r>
              <a:rPr lang="en-US" sz="2800" dirty="0">
                <a:solidFill>
                  <a:srgbClr val="003399"/>
                </a:solidFill>
                <a:latin typeface="Times New Roman" panose="02020603050405020304" pitchFamily="18" charset="0"/>
                <a:cs typeface="Times New Roman" panose="02020603050405020304" pitchFamily="18" charset="0"/>
              </a:rPr>
              <a:t>- The CBSC e-Learning Project Team is committed to developing and implementing the IHO e-Learning Center; and</a:t>
            </a:r>
          </a:p>
          <a:p>
            <a:pPr algn="just"/>
            <a:r>
              <a:rPr lang="en-US" sz="2800" dirty="0">
                <a:solidFill>
                  <a:srgbClr val="003399"/>
                </a:solidFill>
                <a:latin typeface="Times New Roman" panose="02020603050405020304" pitchFamily="18" charset="0"/>
                <a:cs typeface="Times New Roman" panose="02020603050405020304" pitchFamily="18" charset="0"/>
              </a:rPr>
              <a:t>- Despite of the ongoing pandemic, it is expected that the Center will be operational test from 2022.</a:t>
            </a:r>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3417126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38"/>
            <a:ext cx="10515600" cy="1325563"/>
          </a:xfrm>
        </p:spPr>
        <p:txBody>
          <a:bodyPr>
            <a:normAutofit/>
          </a:bodyPr>
          <a:lstStyle/>
          <a:p>
            <a:r>
              <a:rPr lang="en-US" dirty="0">
                <a:solidFill>
                  <a:schemeClr val="accent1">
                    <a:lumMod val="75000"/>
                  </a:schemeClr>
                </a:solidFill>
                <a:latin typeface="Arial" panose="020B0604020202020204" pitchFamily="34" charset="0"/>
                <a:cs typeface="Arial" panose="020B0604020202020204" pitchFamily="34" charset="0"/>
              </a:rPr>
              <a:t>Action requested of IRCC</a:t>
            </a:r>
          </a:p>
        </p:txBody>
      </p:sp>
      <p:sp>
        <p:nvSpPr>
          <p:cNvPr id="3" name="Content Placeholder 2"/>
          <p:cNvSpPr>
            <a:spLocks noGrp="1"/>
          </p:cNvSpPr>
          <p:nvPr>
            <p:ph idx="1"/>
          </p:nvPr>
        </p:nvSpPr>
        <p:spPr>
          <a:xfrm>
            <a:off x="838200" y="1216025"/>
            <a:ext cx="10515600" cy="4351338"/>
          </a:xfrm>
        </p:spPr>
        <p:txBody>
          <a:bodyPr>
            <a:normAutofit/>
          </a:bodyPr>
          <a:lstStyle/>
          <a:p>
            <a:pPr marL="514350" lvl="0" indent="-514350">
              <a:buFont typeface="+mj-lt"/>
              <a:buAutoNum type="alphaLcPeriod"/>
            </a:pPr>
            <a:r>
              <a:rPr lang="en-US" dirty="0"/>
              <a:t>note the report,</a:t>
            </a:r>
          </a:p>
          <a:p>
            <a:pPr marL="514350" lvl="0" indent="-514350">
              <a:buFont typeface="+mj-lt"/>
              <a:buAutoNum type="alphaLcPeriod"/>
            </a:pPr>
            <a:r>
              <a:rPr lang="en-US" dirty="0"/>
              <a:t>to note the significant effort from CB Coordinators to assess the needs in the region, to identify national and regional projects that may contribute to the CBWP and to coordinate the support for countries in need,</a:t>
            </a:r>
          </a:p>
          <a:p>
            <a:pPr marL="514350" lvl="0" indent="-514350">
              <a:buFont typeface="+mj-lt"/>
              <a:buAutoNum type="alphaLcPeriod"/>
            </a:pPr>
            <a:r>
              <a:rPr lang="en-US" dirty="0" smtClean="0"/>
              <a:t>take </a:t>
            </a:r>
            <a:r>
              <a:rPr lang="en-US" dirty="0"/>
              <a:t>any further action as seen appropriate</a:t>
            </a:r>
          </a:p>
        </p:txBody>
      </p:sp>
    </p:spTree>
    <p:extLst>
      <p:ext uri="{BB962C8B-B14F-4D97-AF65-F5344CB8AC3E}">
        <p14:creationId xmlns:p14="http://schemas.microsoft.com/office/powerpoint/2010/main" val="166820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436668"/>
            <a:ext cx="3835400" cy="2004500"/>
          </a:xfrm>
        </p:spPr>
        <p:txBody>
          <a:bodyPr>
            <a:noAutofit/>
          </a:bodyPr>
          <a:lstStyle/>
          <a:p>
            <a:pPr algn="ctr">
              <a:lnSpc>
                <a:spcPts val="6000"/>
              </a:lnSpc>
            </a:pPr>
            <a:r>
              <a:rPr lang="en-US" sz="4800" dirty="0">
                <a:solidFill>
                  <a:schemeClr val="accent1">
                    <a:lumMod val="75000"/>
                  </a:schemeClr>
                </a:solidFill>
                <a:latin typeface="Arial" panose="020B0604020202020204" pitchFamily="34" charset="0"/>
                <a:cs typeface="Arial" panose="020B0604020202020204" pitchFamily="34" charset="0"/>
              </a:rPr>
              <a:t>Thank you for your support in Capacity Building</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066" y="0"/>
            <a:ext cx="5604933" cy="593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05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26"/>
            <a:ext cx="10515600" cy="1325563"/>
          </a:xfrm>
        </p:spPr>
        <p:txBody>
          <a:bodyPr>
            <a:normAutofit/>
          </a:bodyPr>
          <a:lstStyle/>
          <a:p>
            <a:r>
              <a:rPr lang="en-US" dirty="0">
                <a:solidFill>
                  <a:schemeClr val="accent1">
                    <a:lumMod val="75000"/>
                  </a:schemeClr>
                </a:solidFill>
                <a:latin typeface="Arial" panose="020B0604020202020204" pitchFamily="34" charset="0"/>
                <a:cs typeface="Arial" panose="020B0604020202020204" pitchFamily="34" charset="0"/>
              </a:rPr>
              <a:t>Capacity Building Fund</a:t>
            </a:r>
          </a:p>
        </p:txBody>
      </p:sp>
      <p:sp>
        <p:nvSpPr>
          <p:cNvPr id="3" name="Content Placeholder 2"/>
          <p:cNvSpPr>
            <a:spLocks noGrp="1"/>
          </p:cNvSpPr>
          <p:nvPr>
            <p:ph idx="1"/>
          </p:nvPr>
        </p:nvSpPr>
        <p:spPr>
          <a:xfrm>
            <a:off x="838200" y="1216025"/>
            <a:ext cx="10515600" cy="4351338"/>
          </a:xfrm>
        </p:spPr>
        <p:txBody>
          <a:bodyPr>
            <a:normAutofit/>
          </a:bodyPr>
          <a:lstStyle/>
          <a:p>
            <a:pPr marL="0" indent="0">
              <a:spcBef>
                <a:spcPts val="1800"/>
              </a:spcBef>
              <a:buNone/>
            </a:pPr>
            <a:r>
              <a:rPr lang="en-US" sz="2400" dirty="0">
                <a:latin typeface="Arial" panose="020B0604020202020204" pitchFamily="34" charset="0"/>
                <a:cs typeface="Arial" panose="020B0604020202020204" pitchFamily="34" charset="0"/>
              </a:rPr>
              <a:t>The Capacity Building Fund receives regular contribution from two sources:</a:t>
            </a:r>
          </a:p>
          <a:p>
            <a:pPr marL="0" indent="0">
              <a:spcBef>
                <a:spcPts val="1800"/>
              </a:spcBef>
              <a:buNone/>
            </a:pPr>
            <a:r>
              <a:rPr lang="en-US" sz="2400" dirty="0">
                <a:latin typeface="Arial" panose="020B0604020202020204" pitchFamily="34" charset="0"/>
                <a:cs typeface="Arial" panose="020B0604020202020204" pitchFamily="34" charset="0"/>
              </a:rPr>
              <a:t>•	IHO budget (regular annual contributions and eventual 	contributions from budget </a:t>
            </a:r>
            <a:r>
              <a:rPr lang="en-US" sz="2400" dirty="0" smtClean="0">
                <a:latin typeface="Arial" panose="020B0604020202020204" pitchFamily="34" charset="0"/>
                <a:cs typeface="Arial" panose="020B0604020202020204" pitchFamily="34" charset="0"/>
              </a:rPr>
              <a:t>surplus</a:t>
            </a:r>
            <a:r>
              <a:rPr lang="en-US" sz="2400" dirty="0" smtClean="0">
                <a:latin typeface="Arial" panose="020B0604020202020204" pitchFamily="34" charset="0"/>
                <a:cs typeface="Arial" panose="020B0604020202020204" pitchFamily="34" charset="0"/>
              </a:rPr>
              <a:t>, current level &amp; developments)</a:t>
            </a:r>
            <a:endParaRPr lang="en-US" sz="1600" dirty="0">
              <a:latin typeface="Arial" panose="020B0604020202020204" pitchFamily="34" charset="0"/>
              <a:cs typeface="Arial" panose="020B0604020202020204" pitchFamily="34" charset="0"/>
            </a:endParaRPr>
          </a:p>
          <a:p>
            <a:pPr marL="0" indent="0">
              <a:spcBef>
                <a:spcPts val="1800"/>
              </a:spcBef>
              <a:buNone/>
            </a:pPr>
            <a:r>
              <a:rPr lang="en-US" sz="2400" dirty="0">
                <a:latin typeface="Arial" panose="020B0604020202020204" pitchFamily="34" charset="0"/>
                <a:cs typeface="Arial" panose="020B0604020202020204" pitchFamily="34" charset="0"/>
              </a:rPr>
              <a:t>•	Donations made by </a:t>
            </a:r>
          </a:p>
          <a:p>
            <a:pPr lvl="2"/>
            <a:r>
              <a:rPr lang="en-US" dirty="0">
                <a:latin typeface="Arial" panose="020B0604020202020204" pitchFamily="34" charset="0"/>
                <a:cs typeface="Arial" panose="020B0604020202020204" pitchFamily="34" charset="0"/>
              </a:rPr>
              <a:t>governments, </a:t>
            </a:r>
          </a:p>
          <a:p>
            <a:pPr lvl="2"/>
            <a:r>
              <a:rPr lang="en-US" dirty="0">
                <a:latin typeface="Arial" panose="020B0604020202020204" pitchFamily="34" charset="0"/>
                <a:cs typeface="Arial" panose="020B0604020202020204" pitchFamily="34" charset="0"/>
              </a:rPr>
              <a:t>other international organizations, </a:t>
            </a:r>
          </a:p>
          <a:p>
            <a:pPr lvl="2"/>
            <a:r>
              <a:rPr lang="en-US" dirty="0">
                <a:latin typeface="Arial" panose="020B0604020202020204" pitchFamily="34" charset="0"/>
                <a:cs typeface="Arial" panose="020B0604020202020204" pitchFamily="34" charset="0"/>
              </a:rPr>
              <a:t>funding agencies, </a:t>
            </a:r>
          </a:p>
          <a:p>
            <a:pPr lvl="2"/>
            <a:r>
              <a:rPr lang="en-US" dirty="0">
                <a:latin typeface="Arial" panose="020B0604020202020204" pitchFamily="34" charset="0"/>
                <a:cs typeface="Arial" panose="020B0604020202020204" pitchFamily="34" charset="0"/>
              </a:rPr>
              <a:t>public or private institutions, </a:t>
            </a:r>
          </a:p>
          <a:p>
            <a:pPr lvl="2"/>
            <a:r>
              <a:rPr lang="en-US" dirty="0">
                <a:latin typeface="Arial" panose="020B0604020202020204" pitchFamily="34" charset="0"/>
                <a:cs typeface="Arial" panose="020B0604020202020204" pitchFamily="34" charset="0"/>
              </a:rPr>
              <a:t>associations or private individuals in support of IHO CB.</a:t>
            </a:r>
          </a:p>
        </p:txBody>
      </p:sp>
    </p:spTree>
    <p:extLst>
      <p:ext uri="{BB962C8B-B14F-4D97-AF65-F5344CB8AC3E}">
        <p14:creationId xmlns:p14="http://schemas.microsoft.com/office/powerpoint/2010/main" val="90030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806" y="-109538"/>
            <a:ext cx="10515600" cy="1325563"/>
          </a:xfrm>
        </p:spPr>
        <p:txBody>
          <a:bodyPr>
            <a:normAutofit/>
          </a:bodyPr>
          <a:lstStyle/>
          <a:p>
            <a:r>
              <a:rPr lang="en-US" dirty="0">
                <a:solidFill>
                  <a:schemeClr val="accent1">
                    <a:lumMod val="75000"/>
                  </a:schemeClr>
                </a:solidFill>
                <a:latin typeface="Arial" panose="020B0604020202020204" pitchFamily="34" charset="0"/>
                <a:cs typeface="Arial" panose="020B0604020202020204" pitchFamily="34" charset="0"/>
              </a:rPr>
              <a:t>Contribution to Capacity Building</a:t>
            </a:r>
          </a:p>
        </p:txBody>
      </p:sp>
      <p:sp>
        <p:nvSpPr>
          <p:cNvPr id="3" name="Content Placeholder 2"/>
          <p:cNvSpPr>
            <a:spLocks noGrp="1"/>
          </p:cNvSpPr>
          <p:nvPr>
            <p:ph idx="1"/>
          </p:nvPr>
        </p:nvSpPr>
        <p:spPr>
          <a:xfrm>
            <a:off x="838199" y="1216025"/>
            <a:ext cx="10596995" cy="4351338"/>
          </a:xfrm>
        </p:spPr>
        <p:txBody>
          <a:bodyPr>
            <a:normAutofit/>
          </a:bodyPr>
          <a:lstStyle/>
          <a:p>
            <a:pPr marL="0" indent="0">
              <a:buNone/>
            </a:pPr>
            <a:r>
              <a:rPr lang="en-GB" b="1" dirty="0"/>
              <a:t>Contribution from Republic of Korea</a:t>
            </a:r>
            <a:endParaRPr lang="de-DE" dirty="0"/>
          </a:p>
          <a:p>
            <a:pPr marL="0" indent="0">
              <a:buNone/>
            </a:pPr>
            <a:r>
              <a:rPr lang="en-US" sz="2400" dirty="0"/>
              <a:t>Republic of Korea contributes significantly to CB, in 2021 more than 315 K€. </a:t>
            </a:r>
          </a:p>
          <a:p>
            <a:pPr marL="0" indent="0">
              <a:buNone/>
            </a:pPr>
            <a:r>
              <a:rPr lang="en-US" sz="2400" dirty="0"/>
              <a:t>The </a:t>
            </a:r>
            <a:r>
              <a:rPr lang="en-US" sz="2400" dirty="0" err="1"/>
              <a:t>Programme</a:t>
            </a:r>
            <a:r>
              <a:rPr lang="en-US" sz="2400" dirty="0"/>
              <a:t> Management Board (PMB), consisting of representatives from ROK and IHO. Almost all contribution is earmarked for designated projects. Major normal projects are:</a:t>
            </a:r>
          </a:p>
          <a:p>
            <a:r>
              <a:rPr lang="en-US" sz="2400" dirty="0"/>
              <a:t>Funding students from IHO MS for Cat "A" Hydrography at USM</a:t>
            </a:r>
          </a:p>
          <a:p>
            <a:r>
              <a:rPr lang="en-US" sz="2400" dirty="0"/>
              <a:t>Training for Trainers</a:t>
            </a:r>
          </a:p>
          <a:p>
            <a:r>
              <a:rPr lang="en-US" sz="2400" dirty="0"/>
              <a:t>Cat "B" Hydrography at KHOA, Busan, ROK</a:t>
            </a:r>
            <a:endParaRPr lang="en-GB" sz="2400" dirty="0"/>
          </a:p>
        </p:txBody>
      </p:sp>
    </p:spTree>
    <p:extLst>
      <p:ext uri="{BB962C8B-B14F-4D97-AF65-F5344CB8AC3E}">
        <p14:creationId xmlns:p14="http://schemas.microsoft.com/office/powerpoint/2010/main" val="232963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352"/>
            <a:ext cx="10515600" cy="1325563"/>
          </a:xfrm>
        </p:spPr>
        <p:txBody>
          <a:bodyPr>
            <a:normAutofit/>
          </a:bodyPr>
          <a:lstStyle/>
          <a:p>
            <a:r>
              <a:rPr lang="en-US" dirty="0">
                <a:solidFill>
                  <a:schemeClr val="accent1">
                    <a:lumMod val="75000"/>
                  </a:schemeClr>
                </a:solidFill>
                <a:latin typeface="Arial" panose="020B0604020202020204" pitchFamily="34" charset="0"/>
                <a:cs typeface="Arial" panose="020B0604020202020204" pitchFamily="34" charset="0"/>
              </a:rPr>
              <a:t>Contribution to Capacity Building</a:t>
            </a:r>
          </a:p>
        </p:txBody>
      </p:sp>
      <p:sp>
        <p:nvSpPr>
          <p:cNvPr id="3" name="Content Placeholder 2"/>
          <p:cNvSpPr>
            <a:spLocks noGrp="1"/>
          </p:cNvSpPr>
          <p:nvPr>
            <p:ph idx="1"/>
          </p:nvPr>
        </p:nvSpPr>
        <p:spPr>
          <a:xfrm>
            <a:off x="838200" y="1216025"/>
            <a:ext cx="10515600" cy="4351338"/>
          </a:xfrm>
        </p:spPr>
        <p:txBody>
          <a:bodyPr>
            <a:normAutofit/>
          </a:bodyPr>
          <a:lstStyle/>
          <a:p>
            <a:pPr marL="0" indent="0">
              <a:buNone/>
            </a:pPr>
            <a:r>
              <a:rPr lang="en-US" b="1" dirty="0"/>
              <a:t>Contribution of Japan through the Nippon Foundation </a:t>
            </a:r>
          </a:p>
          <a:p>
            <a:pPr marL="0" indent="0">
              <a:buNone/>
            </a:pPr>
            <a:r>
              <a:rPr lang="en-US" dirty="0"/>
              <a:t>Japan continuously provides its important input through the Nippon Foundation (NF) by funding CB training projects.</a:t>
            </a:r>
          </a:p>
          <a:p>
            <a:pPr marL="0" indent="0">
              <a:buNone/>
            </a:pPr>
            <a:r>
              <a:rPr lang="en-US" dirty="0"/>
              <a:t>The NF-IHO Cartography, Hydrography and Related Training (NF-IHO GEOMAC [former CHART]) Project is fully funded by the NF. </a:t>
            </a:r>
          </a:p>
          <a:p>
            <a:pPr marL="0" indent="0">
              <a:buNone/>
            </a:pPr>
            <a:r>
              <a:rPr lang="en-US" dirty="0"/>
              <a:t>The NF is substantially funding other projects outside the direct context of the IHO CB.</a:t>
            </a:r>
          </a:p>
        </p:txBody>
      </p:sp>
    </p:spTree>
    <p:extLst>
      <p:ext uri="{BB962C8B-B14F-4D97-AF65-F5344CB8AC3E}">
        <p14:creationId xmlns:p14="http://schemas.microsoft.com/office/powerpoint/2010/main" val="1354619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38"/>
            <a:ext cx="10515600" cy="1325563"/>
          </a:xfrm>
        </p:spPr>
        <p:txBody>
          <a:bodyPr>
            <a:normAutofit/>
          </a:bodyPr>
          <a:lstStyle/>
          <a:p>
            <a:r>
              <a:rPr lang="en-US" dirty="0">
                <a:solidFill>
                  <a:schemeClr val="accent1">
                    <a:lumMod val="75000"/>
                  </a:schemeClr>
                </a:solidFill>
                <a:latin typeface="Arial" panose="020B0604020202020204" pitchFamily="34" charset="0"/>
                <a:cs typeface="Arial" panose="020B0604020202020204" pitchFamily="34" charset="0"/>
              </a:rPr>
              <a:t>Contribution to Capacity Building</a:t>
            </a:r>
          </a:p>
        </p:txBody>
      </p:sp>
      <p:sp>
        <p:nvSpPr>
          <p:cNvPr id="3" name="Content Placeholder 2"/>
          <p:cNvSpPr>
            <a:spLocks noGrp="1"/>
          </p:cNvSpPr>
          <p:nvPr>
            <p:ph idx="1"/>
          </p:nvPr>
        </p:nvSpPr>
        <p:spPr>
          <a:xfrm>
            <a:off x="838200" y="1216025"/>
            <a:ext cx="10515600" cy="4351338"/>
          </a:xfrm>
        </p:spPr>
        <p:txBody>
          <a:bodyPr>
            <a:normAutofit/>
          </a:bodyPr>
          <a:lstStyle/>
          <a:p>
            <a:pPr marL="0" indent="0">
              <a:buNone/>
            </a:pPr>
            <a:r>
              <a:rPr lang="en-US" b="1" dirty="0"/>
              <a:t>Contribution of Canada</a:t>
            </a:r>
          </a:p>
          <a:p>
            <a:pPr marL="0" indent="0">
              <a:buNone/>
            </a:pPr>
            <a:r>
              <a:rPr lang="en-US" dirty="0"/>
              <a:t>IHO and Canada established a new Capacity Building project; “Empowering women in Hydrography”. </a:t>
            </a:r>
            <a:r>
              <a:rPr lang="en-US" dirty="0" smtClean="0"/>
              <a:t>Agreement between IHO secretariat and CHS has been recently signed.</a:t>
            </a:r>
            <a:endParaRPr lang="en-US" dirty="0"/>
          </a:p>
          <a:p>
            <a:pPr marL="0" indent="0">
              <a:buNone/>
            </a:pPr>
            <a:r>
              <a:rPr lang="en-US" dirty="0"/>
              <a:t>Details will be defined in the future meeting of the Project Team.</a:t>
            </a:r>
          </a:p>
        </p:txBody>
      </p:sp>
    </p:spTree>
    <p:extLst>
      <p:ext uri="{BB962C8B-B14F-4D97-AF65-F5344CB8AC3E}">
        <p14:creationId xmlns:p14="http://schemas.microsoft.com/office/powerpoint/2010/main" val="248069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38"/>
            <a:ext cx="10515600" cy="1325563"/>
          </a:xfrm>
        </p:spPr>
        <p:txBody>
          <a:bodyPr>
            <a:normAutofit/>
          </a:bodyPr>
          <a:lstStyle/>
          <a:p>
            <a:r>
              <a:rPr lang="en-US" dirty="0">
                <a:solidFill>
                  <a:schemeClr val="accent1">
                    <a:lumMod val="75000"/>
                  </a:schemeClr>
                </a:solidFill>
                <a:latin typeface="Arial" panose="020B0604020202020204" pitchFamily="34" charset="0"/>
                <a:cs typeface="Arial" panose="020B0604020202020204" pitchFamily="34" charset="0"/>
              </a:rPr>
              <a:t>Contribution to Capacity Building</a:t>
            </a:r>
          </a:p>
        </p:txBody>
      </p:sp>
      <p:sp>
        <p:nvSpPr>
          <p:cNvPr id="3" name="Content Placeholder 2"/>
          <p:cNvSpPr>
            <a:spLocks noGrp="1"/>
          </p:cNvSpPr>
          <p:nvPr>
            <p:ph idx="1"/>
          </p:nvPr>
        </p:nvSpPr>
        <p:spPr>
          <a:xfrm>
            <a:off x="838200" y="1216025"/>
            <a:ext cx="10515600" cy="4351338"/>
          </a:xfrm>
        </p:spPr>
        <p:txBody>
          <a:bodyPr>
            <a:normAutofit/>
          </a:bodyPr>
          <a:lstStyle/>
          <a:p>
            <a:pPr marL="0" indent="0">
              <a:buNone/>
            </a:pPr>
            <a:r>
              <a:rPr lang="en-US" b="1" dirty="0"/>
              <a:t>Contribution from other Member States </a:t>
            </a:r>
          </a:p>
          <a:p>
            <a:pPr marL="0" indent="0">
              <a:buNone/>
            </a:pPr>
            <a:r>
              <a:rPr lang="en-US" dirty="0"/>
              <a:t>Several MS provide support for IHO CB activities. </a:t>
            </a:r>
          </a:p>
          <a:p>
            <a:pPr marL="0" indent="0">
              <a:buNone/>
            </a:pPr>
            <a:r>
              <a:rPr lang="en-US" dirty="0"/>
              <a:t>	(provision of facilities, trainers, personnel, advice …)</a:t>
            </a:r>
          </a:p>
          <a:p>
            <a:pPr marL="0" indent="0">
              <a:buNone/>
            </a:pPr>
            <a:r>
              <a:rPr lang="en-US" dirty="0"/>
              <a:t>The CB </a:t>
            </a:r>
            <a:r>
              <a:rPr lang="en-US" dirty="0" err="1"/>
              <a:t>programme</a:t>
            </a:r>
            <a:r>
              <a:rPr lang="en-US" dirty="0"/>
              <a:t> depends on these contributions. </a:t>
            </a:r>
          </a:p>
          <a:p>
            <a:pPr marL="0" indent="0">
              <a:buNone/>
            </a:pPr>
            <a:endParaRPr lang="en-US" dirty="0" smtClean="0"/>
          </a:p>
          <a:p>
            <a:pPr marL="0" indent="0">
              <a:buNone/>
            </a:pPr>
            <a:r>
              <a:rPr lang="en-US" dirty="0" smtClean="0"/>
              <a:t>Virtual CB activities organized for one RHC but accessible for other RHCs will be put on a new CB activity calendar to allow for better </a:t>
            </a:r>
            <a:r>
              <a:rPr lang="en-US" smtClean="0"/>
              <a:t>planning and increased </a:t>
            </a:r>
            <a:r>
              <a:rPr lang="en-US" dirty="0" smtClean="0"/>
              <a:t>participation.</a:t>
            </a:r>
            <a:endParaRPr lang="en-US" dirty="0"/>
          </a:p>
        </p:txBody>
      </p:sp>
    </p:spTree>
    <p:extLst>
      <p:ext uri="{BB962C8B-B14F-4D97-AF65-F5344CB8AC3E}">
        <p14:creationId xmlns:p14="http://schemas.microsoft.com/office/powerpoint/2010/main" val="286853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89841"/>
            <a:ext cx="10515600" cy="1325563"/>
          </a:xfrm>
        </p:spPr>
        <p:txBody>
          <a:bodyPr>
            <a:normAutofit/>
          </a:bodyPr>
          <a:lstStyle/>
          <a:p>
            <a:r>
              <a:rPr lang="en-US" dirty="0">
                <a:solidFill>
                  <a:srgbClr val="ACCBF9">
                    <a:lumMod val="50000"/>
                  </a:srgbClr>
                </a:solidFill>
                <a:latin typeface="Arial" panose="020B0604020202020204" pitchFamily="34" charset="0"/>
                <a:cs typeface="Arial" panose="020B0604020202020204" pitchFamily="34" charset="0"/>
              </a:rPr>
              <a:t>Capacity Building Fund</a:t>
            </a:r>
            <a:endParaRPr lang="nb-NO" dirty="0"/>
          </a:p>
        </p:txBody>
      </p:sp>
      <p:graphicFrame>
        <p:nvGraphicFramePr>
          <p:cNvPr id="4" name="Content Placeholder 4">
            <a:extLst>
              <a:ext uri="{FF2B5EF4-FFF2-40B4-BE49-F238E27FC236}">
                <a16:creationId xmlns:a16="http://schemas.microsoft.com/office/drawing/2014/main" id="{A3685B00-AAF3-4AFA-A2B7-A943F801226B}"/>
              </a:ext>
            </a:extLst>
          </p:cNvPr>
          <p:cNvGraphicFramePr>
            <a:graphicFrameLocks/>
          </p:cNvGraphicFramePr>
          <p:nvPr>
            <p:extLst>
              <p:ext uri="{D42A27DB-BD31-4B8C-83A1-F6EECF244321}">
                <p14:modId xmlns:p14="http://schemas.microsoft.com/office/powerpoint/2010/main" val="448042707"/>
              </p:ext>
            </p:extLst>
          </p:nvPr>
        </p:nvGraphicFramePr>
        <p:xfrm>
          <a:off x="561973" y="1103243"/>
          <a:ext cx="11068053" cy="4751423"/>
        </p:xfrm>
        <a:graphic>
          <a:graphicData uri="http://schemas.openxmlformats.org/drawingml/2006/table">
            <a:tbl>
              <a:tblPr firstRow="1" firstCol="1" bandRow="1"/>
              <a:tblGrid>
                <a:gridCol w="4231836">
                  <a:extLst>
                    <a:ext uri="{9D8B030D-6E8A-4147-A177-3AD203B41FA5}">
                      <a16:colId xmlns:a16="http://schemas.microsoft.com/office/drawing/2014/main" val="3494325699"/>
                    </a:ext>
                  </a:extLst>
                </a:gridCol>
                <a:gridCol w="1677888">
                  <a:extLst>
                    <a:ext uri="{9D8B030D-6E8A-4147-A177-3AD203B41FA5}">
                      <a16:colId xmlns:a16="http://schemas.microsoft.com/office/drawing/2014/main" val="1517041721"/>
                    </a:ext>
                  </a:extLst>
                </a:gridCol>
                <a:gridCol w="1677888">
                  <a:extLst>
                    <a:ext uri="{9D8B030D-6E8A-4147-A177-3AD203B41FA5}">
                      <a16:colId xmlns:a16="http://schemas.microsoft.com/office/drawing/2014/main" val="202822793"/>
                    </a:ext>
                  </a:extLst>
                </a:gridCol>
                <a:gridCol w="1677888">
                  <a:extLst>
                    <a:ext uri="{9D8B030D-6E8A-4147-A177-3AD203B41FA5}">
                      <a16:colId xmlns:a16="http://schemas.microsoft.com/office/drawing/2014/main" val="841210182"/>
                    </a:ext>
                  </a:extLst>
                </a:gridCol>
                <a:gridCol w="1802553">
                  <a:extLst>
                    <a:ext uri="{9D8B030D-6E8A-4147-A177-3AD203B41FA5}">
                      <a16:colId xmlns:a16="http://schemas.microsoft.com/office/drawing/2014/main" val="859231190"/>
                    </a:ext>
                  </a:extLst>
                </a:gridCol>
              </a:tblGrid>
              <a:tr h="613334">
                <a:tc>
                  <a:txBody>
                    <a:bodyPr/>
                    <a:lstStyle/>
                    <a:p>
                      <a:pPr algn="l"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0" normalizeH="0" baseline="0" noProof="0" dirty="0">
                          <a:ln>
                            <a:noFill/>
                          </a:ln>
                          <a:solidFill>
                            <a:srgbClr val="FFFFCC"/>
                          </a:solidFill>
                          <a:effectLst/>
                          <a:uLnTx/>
                          <a:uFillTx/>
                          <a:latin typeface="+mn-lt"/>
                          <a:ea typeface="+mn-ea"/>
                          <a:cs typeface="+mn-cs"/>
                        </a:rPr>
                        <a:t>Situation 2021</a:t>
                      </a:r>
                      <a:endParaRPr lang="en-US" sz="3100" b="0" i="0" u="none" strike="noStrike" dirty="0">
                        <a:solidFill>
                          <a:srgbClr val="FFFFCC"/>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spcBef>
                          <a:spcPts val="0"/>
                        </a:spcBef>
                        <a:spcAft>
                          <a:spcPts val="0"/>
                        </a:spcAft>
                      </a:pPr>
                      <a:r>
                        <a:rPr lang="en-US" sz="24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IHO</a:t>
                      </a:r>
                      <a:endParaRPr lang="en-US" sz="3600" b="1" i="0" u="none" strike="noStrike" dirty="0">
                        <a:solidFill>
                          <a:schemeClr val="bg1"/>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spcBef>
                          <a:spcPts val="0"/>
                        </a:spcBef>
                        <a:spcAft>
                          <a:spcPts val="0"/>
                        </a:spcAft>
                      </a:pPr>
                      <a:r>
                        <a:rPr lang="en-US" sz="24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ROK</a:t>
                      </a:r>
                      <a:endParaRPr lang="en-US" sz="3600" b="1" i="0" u="none" strike="noStrike" dirty="0">
                        <a:solidFill>
                          <a:schemeClr val="bg1"/>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spcBef>
                          <a:spcPts val="0"/>
                        </a:spcBef>
                        <a:spcAft>
                          <a:spcPts val="0"/>
                        </a:spcAft>
                      </a:pPr>
                      <a:r>
                        <a:rPr lang="en-US" sz="24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Nippon</a:t>
                      </a:r>
                      <a:endParaRPr lang="en-US" sz="3600" b="1" i="0" u="none" strike="noStrike" dirty="0">
                        <a:solidFill>
                          <a:schemeClr val="bg1"/>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spcBef>
                          <a:spcPts val="0"/>
                        </a:spcBef>
                        <a:spcAft>
                          <a:spcPts val="0"/>
                        </a:spcAft>
                      </a:pPr>
                      <a:r>
                        <a:rPr lang="en-US" sz="24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3600" b="1" i="0" u="none" strike="noStrike" dirty="0">
                        <a:solidFill>
                          <a:schemeClr val="bg1"/>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032968143"/>
                  </a:ext>
                </a:extLst>
              </a:tr>
              <a:tr h="449254">
                <a:tc>
                  <a:txBody>
                    <a:bodyPr/>
                    <a:lstStyle/>
                    <a:p>
                      <a:pPr algn="l" fontAlgn="b">
                        <a:spcBef>
                          <a:spcPts val="0"/>
                        </a:spcBef>
                        <a:spcAft>
                          <a:spcPts val="0"/>
                        </a:spcAft>
                      </a:pPr>
                      <a:r>
                        <a:rPr lang="en-US" sz="20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Balance 2020</a:t>
                      </a:r>
                      <a:endParaRPr lang="en-US" sz="3200" b="1" i="0" u="none" strike="noStrike" dirty="0">
                        <a:solidFill>
                          <a:schemeClr val="bg1"/>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266,956.09</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318,203.20</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265,291.00</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850,450.29</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609943"/>
                  </a:ext>
                </a:extLst>
              </a:tr>
              <a:tr h="449254">
                <a:tc>
                  <a:txBody>
                    <a:bodyPr/>
                    <a:lstStyle/>
                    <a:p>
                      <a:pPr algn="l" fontAlgn="b">
                        <a:spcBef>
                          <a:spcPts val="0"/>
                        </a:spcBef>
                        <a:spcAft>
                          <a:spcPts val="0"/>
                        </a:spcAft>
                      </a:pPr>
                      <a:r>
                        <a:rPr lang="en-US" sz="20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Income 2021</a:t>
                      </a:r>
                      <a:endParaRPr lang="en-US" sz="3200" b="1" i="0" u="none" strike="noStrike" dirty="0">
                        <a:solidFill>
                          <a:schemeClr val="bg1"/>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spcBef>
                          <a:spcPts val="0"/>
                        </a:spcBef>
                        <a:spcAft>
                          <a:spcPts val="0"/>
                        </a:spcAft>
                      </a:pPr>
                      <a:r>
                        <a:rPr lang="en-US" sz="1900" b="1" i="0" u="none" strike="no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125,000.00</a:t>
                      </a:r>
                      <a:endParaRPr lang="en-US" sz="3100" b="1" i="0" u="none" strike="noStrike" dirty="0">
                        <a:solidFill>
                          <a:srgbClr val="FF0000"/>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275,425.97</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298,866.00</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699,291.97</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734265"/>
                  </a:ext>
                </a:extLst>
              </a:tr>
              <a:tr h="801607">
                <a:tc>
                  <a:txBody>
                    <a:bodyPr/>
                    <a:lstStyle/>
                    <a:p>
                      <a:pPr algn="l" fontAlgn="b">
                        <a:spcBef>
                          <a:spcPts val="0"/>
                        </a:spcBef>
                        <a:spcAft>
                          <a:spcPts val="0"/>
                        </a:spcAft>
                      </a:pPr>
                      <a:r>
                        <a:rPr lang="en-US" sz="20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Contribute from ROK to non-earmarked projects</a:t>
                      </a:r>
                      <a:endParaRPr lang="en-US" sz="3200" b="1" i="0" u="none" strike="noStrike" dirty="0">
                        <a:solidFill>
                          <a:schemeClr val="bg1"/>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spcBef>
                          <a:spcPts val="0"/>
                        </a:spcBef>
                        <a:spcAft>
                          <a:spcPts val="0"/>
                        </a:spcAft>
                      </a:pPr>
                      <a:r>
                        <a:rPr lang="en-US" sz="1900" b="0" i="0" u="none" strike="no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40,000.00</a:t>
                      </a:r>
                      <a:endParaRPr lang="en-US" sz="3100" b="0" i="0" u="none" strike="noStrike" dirty="0">
                        <a:solidFill>
                          <a:srgbClr val="FF0000"/>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40,000.00</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807541"/>
                  </a:ext>
                </a:extLst>
              </a:tr>
              <a:tr h="449254">
                <a:tc>
                  <a:txBody>
                    <a:bodyPr/>
                    <a:lstStyle/>
                    <a:p>
                      <a:pPr algn="l" fontAlgn="b">
                        <a:spcBef>
                          <a:spcPts val="0"/>
                        </a:spcBef>
                        <a:spcAft>
                          <a:spcPts val="0"/>
                        </a:spcAft>
                      </a:pPr>
                      <a:r>
                        <a:rPr lang="en-US" sz="20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Available for 2021</a:t>
                      </a:r>
                      <a:endParaRPr lang="en-US" sz="3200" b="1" i="0" u="none" strike="noStrike" dirty="0">
                        <a:solidFill>
                          <a:schemeClr val="bg1"/>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431,956.09</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593,629.17</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564,157.00</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1,589,742.26</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86885062"/>
                  </a:ext>
                </a:extLst>
              </a:tr>
              <a:tr h="801607">
                <a:tc>
                  <a:txBody>
                    <a:bodyPr/>
                    <a:lstStyle/>
                    <a:p>
                      <a:pPr algn="l" fontAlgn="b">
                        <a:spcBef>
                          <a:spcPts val="0"/>
                        </a:spcBef>
                        <a:spcAft>
                          <a:spcPts val="0"/>
                        </a:spcAft>
                      </a:pPr>
                      <a:r>
                        <a:rPr lang="en-US" sz="20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Expected Expenditures in 2021 CBWP</a:t>
                      </a:r>
                      <a:endParaRPr lang="en-US" sz="3200" b="1" i="0" u="none" strike="noStrike" dirty="0">
                        <a:solidFill>
                          <a:schemeClr val="bg1"/>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-438,914.54</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-221,184.99</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-265,291.00</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-925,390.53</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7951571"/>
                  </a:ext>
                </a:extLst>
              </a:tr>
              <a:tr h="449254">
                <a:tc>
                  <a:txBody>
                    <a:bodyPr/>
                    <a:lstStyle/>
                    <a:p>
                      <a:pPr algn="l" fontAlgn="b">
                        <a:spcBef>
                          <a:spcPts val="0"/>
                        </a:spcBef>
                        <a:spcAft>
                          <a:spcPts val="0"/>
                        </a:spcAft>
                      </a:pPr>
                      <a:r>
                        <a:rPr lang="en-US" sz="20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Expected Balance in 31/12/2021</a:t>
                      </a:r>
                      <a:endParaRPr lang="en-US" sz="3200" b="1" i="0" u="none" strike="noStrike" dirty="0">
                        <a:solidFill>
                          <a:schemeClr val="bg1"/>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-6,958.45</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372,444.18</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298,866.00</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664,351.73</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931784"/>
                  </a:ext>
                </a:extLst>
              </a:tr>
              <a:tr h="737859">
                <a:tc>
                  <a:txBody>
                    <a:bodyPr/>
                    <a:lstStyle/>
                    <a:p>
                      <a:pPr algn="l" fontAlgn="b">
                        <a:spcBef>
                          <a:spcPts val="0"/>
                        </a:spcBef>
                        <a:spcAft>
                          <a:spcPts val="0"/>
                        </a:spcAft>
                      </a:pPr>
                      <a:r>
                        <a:rPr lang="en-US" sz="20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Projects not funded at 2021 CBWP</a:t>
                      </a:r>
                      <a:endParaRPr lang="en-US" sz="3200" b="1" i="0" u="none" strike="noStrike" dirty="0">
                        <a:solidFill>
                          <a:schemeClr val="bg1"/>
                        </a:solidFill>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554,458.00</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100" b="0" i="0" u="none" strike="noStrike">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9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554,458.00</a:t>
                      </a:r>
                      <a:endParaRPr lang="en-US" sz="3100" b="0" i="0" u="none" strike="noStrike" dirty="0">
                        <a:effectLst/>
                        <a:latin typeface="Arial" panose="020B0604020202020204" pitchFamily="34" charset="0"/>
                      </a:endParaRPr>
                    </a:p>
                  </a:txBody>
                  <a:tcPr marL="75373" marR="75373" marT="161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453408"/>
                  </a:ext>
                </a:extLst>
              </a:tr>
            </a:tbl>
          </a:graphicData>
        </a:graphic>
      </p:graphicFrame>
    </p:spTree>
    <p:extLst>
      <p:ext uri="{BB962C8B-B14F-4D97-AF65-F5344CB8AC3E}">
        <p14:creationId xmlns:p14="http://schemas.microsoft.com/office/powerpoint/2010/main" val="350596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DBFB7E4A-03D2-4EF2-A301-7CFE45DCAF91}"/>
              </a:ext>
            </a:extLst>
          </p:cNvPr>
          <p:cNvSpPr txBox="1">
            <a:spLocks/>
          </p:cNvSpPr>
          <p:nvPr/>
        </p:nvSpPr>
        <p:spPr>
          <a:xfrm>
            <a:off x="718226" y="-1287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ACCBF9">
                    <a:lumMod val="50000"/>
                  </a:srgbClr>
                </a:solidFill>
                <a:latin typeface="Arial" panose="020B0604020202020204" pitchFamily="34" charset="0"/>
                <a:cs typeface="Arial" panose="020B0604020202020204" pitchFamily="34" charset="0"/>
              </a:rPr>
              <a:t>Capacity Building Fund</a:t>
            </a:r>
            <a:endParaRPr lang="nb-NO" dirty="0"/>
          </a:p>
        </p:txBody>
      </p:sp>
      <p:graphicFrame>
        <p:nvGraphicFramePr>
          <p:cNvPr id="4" name="Content Placeholder 3">
            <a:extLst>
              <a:ext uri="{FF2B5EF4-FFF2-40B4-BE49-F238E27FC236}">
                <a16:creationId xmlns:a16="http://schemas.microsoft.com/office/drawing/2014/main" id="{AD8BC48D-1956-4169-A5BE-68E99142860D}"/>
              </a:ext>
            </a:extLst>
          </p:cNvPr>
          <p:cNvGraphicFramePr>
            <a:graphicFrameLocks noGrp="1"/>
          </p:cNvGraphicFramePr>
          <p:nvPr>
            <p:ph idx="1"/>
            <p:extLst>
              <p:ext uri="{D42A27DB-BD31-4B8C-83A1-F6EECF244321}">
                <p14:modId xmlns:p14="http://schemas.microsoft.com/office/powerpoint/2010/main" val="2435078665"/>
              </p:ext>
            </p:extLst>
          </p:nvPr>
        </p:nvGraphicFramePr>
        <p:xfrm>
          <a:off x="314035" y="1116686"/>
          <a:ext cx="11563929" cy="5106770"/>
        </p:xfrm>
        <a:graphic>
          <a:graphicData uri="http://schemas.openxmlformats.org/drawingml/2006/table">
            <a:tbl>
              <a:tblPr firstRow="1" firstCol="1" bandRow="1"/>
              <a:tblGrid>
                <a:gridCol w="3423078">
                  <a:extLst>
                    <a:ext uri="{9D8B030D-6E8A-4147-A177-3AD203B41FA5}">
                      <a16:colId xmlns:a16="http://schemas.microsoft.com/office/drawing/2014/main" val="3690667447"/>
                    </a:ext>
                  </a:extLst>
                </a:gridCol>
                <a:gridCol w="1844752">
                  <a:extLst>
                    <a:ext uri="{9D8B030D-6E8A-4147-A177-3AD203B41FA5}">
                      <a16:colId xmlns:a16="http://schemas.microsoft.com/office/drawing/2014/main" val="827511749"/>
                    </a:ext>
                  </a:extLst>
                </a:gridCol>
                <a:gridCol w="2054558">
                  <a:extLst>
                    <a:ext uri="{9D8B030D-6E8A-4147-A177-3AD203B41FA5}">
                      <a16:colId xmlns:a16="http://schemas.microsoft.com/office/drawing/2014/main" val="2911356710"/>
                    </a:ext>
                  </a:extLst>
                </a:gridCol>
                <a:gridCol w="2054558">
                  <a:extLst>
                    <a:ext uri="{9D8B030D-6E8A-4147-A177-3AD203B41FA5}">
                      <a16:colId xmlns:a16="http://schemas.microsoft.com/office/drawing/2014/main" val="3550107537"/>
                    </a:ext>
                  </a:extLst>
                </a:gridCol>
                <a:gridCol w="2186983">
                  <a:extLst>
                    <a:ext uri="{9D8B030D-6E8A-4147-A177-3AD203B41FA5}">
                      <a16:colId xmlns:a16="http://schemas.microsoft.com/office/drawing/2014/main" val="930248199"/>
                    </a:ext>
                  </a:extLst>
                </a:gridCol>
              </a:tblGrid>
              <a:tr h="436078">
                <a:tc>
                  <a:txBody>
                    <a:bodyPr/>
                    <a:lstStyle/>
                    <a:p>
                      <a:pPr marL="0" marR="0" lvl="0" indent="0" algn="l" defTabSz="914400" rtl="0" eaLnBrk="1" fontAlgn="b"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CC"/>
                          </a:solidFill>
                          <a:effectLst/>
                          <a:uLnTx/>
                          <a:uFillTx/>
                          <a:latin typeface="Arial" panose="020B0604020202020204" pitchFamily="34" charset="0"/>
                          <a:ea typeface="+mn-ea"/>
                          <a:cs typeface="Arial" panose="020B0604020202020204" pitchFamily="34" charset="0"/>
                        </a:rPr>
                        <a:t>Situation 2022</a:t>
                      </a:r>
                      <a:endParaRPr kumimoji="0" lang="de-DE" sz="3600" b="1" i="0" u="none" strike="noStrike" kern="1200" cap="none" spc="0" normalizeH="0" baseline="0" noProof="0" dirty="0">
                        <a:ln>
                          <a:noFill/>
                        </a:ln>
                        <a:solidFill>
                          <a:srgbClr val="FFFFCC"/>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lnSpc>
                          <a:spcPct val="115000"/>
                        </a:lnSpc>
                        <a:spcBef>
                          <a:spcPts val="0"/>
                        </a:spcBef>
                        <a:spcAft>
                          <a:spcPts val="0"/>
                        </a:spcAft>
                      </a:pPr>
                      <a:r>
                        <a:rPr lang="en-US" sz="2400" b="0"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IHO</a:t>
                      </a:r>
                      <a:endParaRPr lang="en-US" sz="3500" b="0" i="0" u="none" strike="noStrike" dirty="0">
                        <a:solidFill>
                          <a:schemeClr val="bg1"/>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lnSpc>
                          <a:spcPct val="115000"/>
                        </a:lnSpc>
                        <a:spcBef>
                          <a:spcPts val="0"/>
                        </a:spcBef>
                        <a:spcAft>
                          <a:spcPts val="0"/>
                        </a:spcAft>
                      </a:pPr>
                      <a:r>
                        <a:rPr lang="en-US" sz="2400" b="0"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ROK</a:t>
                      </a:r>
                      <a:endParaRPr lang="en-US" sz="3500" b="0" i="0" u="none" strike="noStrike" dirty="0">
                        <a:solidFill>
                          <a:schemeClr val="bg1"/>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lnSpc>
                          <a:spcPct val="115000"/>
                        </a:lnSpc>
                        <a:spcBef>
                          <a:spcPts val="0"/>
                        </a:spcBef>
                        <a:spcAft>
                          <a:spcPts val="0"/>
                        </a:spcAft>
                      </a:pPr>
                      <a:r>
                        <a:rPr lang="en-US" sz="2400" b="0"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Nippon</a:t>
                      </a:r>
                      <a:endParaRPr lang="en-US" sz="3500" b="0" i="0" u="none" strike="noStrike" dirty="0">
                        <a:solidFill>
                          <a:schemeClr val="bg1"/>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lnSpc>
                          <a:spcPct val="115000"/>
                        </a:lnSpc>
                        <a:spcBef>
                          <a:spcPts val="0"/>
                        </a:spcBef>
                        <a:spcAft>
                          <a:spcPts val="0"/>
                        </a:spcAft>
                      </a:pPr>
                      <a:r>
                        <a:rPr lang="en-US" sz="2400" b="0"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3500" b="0" i="0" u="none" strike="noStrike" dirty="0">
                        <a:solidFill>
                          <a:schemeClr val="bg1"/>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703524224"/>
                  </a:ext>
                </a:extLst>
              </a:tr>
              <a:tr h="436078">
                <a:tc>
                  <a:txBody>
                    <a:bodyPr/>
                    <a:lstStyle/>
                    <a:p>
                      <a:pPr algn="l" fontAlgn="b">
                        <a:lnSpc>
                          <a:spcPct val="115000"/>
                        </a:lnSpc>
                        <a:spcBef>
                          <a:spcPts val="0"/>
                        </a:spcBef>
                        <a:spcAft>
                          <a:spcPts val="0"/>
                        </a:spcAft>
                      </a:pPr>
                      <a:r>
                        <a:rPr lang="en-US" sz="2000" b="0"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Expected balance 2021</a:t>
                      </a:r>
                      <a:endParaRPr lang="en-US" sz="3200" b="0" i="0" u="none" strike="noStrike" dirty="0">
                        <a:solidFill>
                          <a:schemeClr val="bg1"/>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lnSpc>
                          <a:spcPct val="115000"/>
                        </a:lnSpc>
                        <a:spcBef>
                          <a:spcPts val="0"/>
                        </a:spcBef>
                        <a:spcAft>
                          <a:spcPts val="0"/>
                        </a:spcAft>
                      </a:pPr>
                      <a:r>
                        <a:rPr lang="en-US" sz="20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-6,958.45</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372,444.18</a:t>
                      </a:r>
                      <a:endParaRPr lang="en-US" sz="3200" b="0" i="0" u="none" strike="noStrike">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298,866.00</a:t>
                      </a:r>
                      <a:endParaRPr lang="en-US" sz="3200" b="0" i="0" u="none" strike="noStrike">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664,351.73</a:t>
                      </a:r>
                      <a:endParaRPr lang="en-US" sz="3200" b="0" i="0" u="none" strike="noStrike">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767204"/>
                  </a:ext>
                </a:extLst>
              </a:tr>
              <a:tr h="462398">
                <a:tc>
                  <a:txBody>
                    <a:bodyPr/>
                    <a:lstStyle/>
                    <a:p>
                      <a:pPr algn="l" fontAlgn="b">
                        <a:lnSpc>
                          <a:spcPct val="115000"/>
                        </a:lnSpc>
                        <a:spcBef>
                          <a:spcPts val="0"/>
                        </a:spcBef>
                        <a:spcAft>
                          <a:spcPts val="0"/>
                        </a:spcAft>
                      </a:pPr>
                      <a:r>
                        <a:rPr lang="en-US" sz="2000" b="0"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Expected income 2022</a:t>
                      </a:r>
                      <a:endParaRPr lang="en-US" sz="3200" b="0" i="0" u="none" strike="noStrike" dirty="0">
                        <a:solidFill>
                          <a:schemeClr val="bg1"/>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lnSpc>
                          <a:spcPct val="115000"/>
                        </a:lnSpc>
                        <a:spcBef>
                          <a:spcPts val="0"/>
                        </a:spcBef>
                        <a:spcAft>
                          <a:spcPts val="0"/>
                        </a:spcAft>
                      </a:pPr>
                      <a:r>
                        <a:rPr lang="en-US" sz="2000" b="0" i="0" u="none" strike="no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85,000.00</a:t>
                      </a:r>
                      <a:endParaRPr lang="en-US" sz="3200" b="0" i="0" u="none" strike="noStrike" dirty="0">
                        <a:solidFill>
                          <a:srgbClr val="FF0000"/>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dirty="0">
                          <a:effectLst/>
                          <a:latin typeface="Arial" panose="020B0604020202020204" pitchFamily="34" charset="0"/>
                          <a:ea typeface="Times New Roman" panose="02020603050405020304" pitchFamily="18" charset="0"/>
                          <a:cs typeface="Arial" panose="020B0604020202020204" pitchFamily="34" charset="0"/>
                        </a:rPr>
                        <a:t>315,000.00</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dirty="0">
                          <a:effectLst/>
                          <a:latin typeface="Arial" panose="020B0604020202020204" pitchFamily="34" charset="0"/>
                          <a:ea typeface="Times New Roman" panose="02020603050405020304" pitchFamily="18" charset="0"/>
                          <a:cs typeface="Arial" panose="020B0604020202020204" pitchFamily="34" charset="0"/>
                        </a:rPr>
                        <a:t>298,866.00</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698,866.00</a:t>
                      </a:r>
                      <a:endParaRPr lang="en-US" sz="3200" b="0" i="0" u="none" strike="noStrike">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620548"/>
                  </a:ext>
                </a:extLst>
              </a:tr>
              <a:tr h="471055">
                <a:tc>
                  <a:txBody>
                    <a:bodyPr/>
                    <a:lstStyle/>
                    <a:p>
                      <a:pPr algn="l" fontAlgn="b">
                        <a:lnSpc>
                          <a:spcPct val="115000"/>
                        </a:lnSpc>
                        <a:spcBef>
                          <a:spcPts val="0"/>
                        </a:spcBef>
                        <a:spcAft>
                          <a:spcPts val="0"/>
                        </a:spcAft>
                      </a:pPr>
                      <a:r>
                        <a:rPr lang="en-US" sz="2000" b="0"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Expected surplus from IHO</a:t>
                      </a:r>
                      <a:endParaRPr lang="en-US" sz="2000" b="0" i="0" u="none" strike="noStrike" dirty="0">
                        <a:solidFill>
                          <a:schemeClr val="bg1"/>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lnSpc>
                          <a:spcPct val="115000"/>
                        </a:lnSpc>
                        <a:spcBef>
                          <a:spcPts val="0"/>
                        </a:spcBef>
                        <a:spcAft>
                          <a:spcPts val="0"/>
                        </a:spcAft>
                      </a:pPr>
                      <a:r>
                        <a:rPr lang="en-US" sz="2000" b="0" i="0" u="none" strike="no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0.00</a:t>
                      </a:r>
                      <a:endParaRPr lang="en-US" sz="3200" b="0" i="0" u="none" strike="noStrike" dirty="0">
                        <a:solidFill>
                          <a:srgbClr val="FF0000"/>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Bef>
                          <a:spcPts val="0"/>
                        </a:spcBef>
                        <a:spcAft>
                          <a:spcPts val="0"/>
                        </a:spcAft>
                      </a:pPr>
                      <a:r>
                        <a:rPr lang="en-US" sz="2000" b="0" i="0" u="none" strike="noStrike" dirty="0">
                          <a:effectLst/>
                          <a:latin typeface="Arial" panose="020B0604020202020204" pitchFamily="34" charset="0"/>
                          <a:ea typeface="Times New Roman" panose="02020603050405020304" pitchFamily="18" charset="0"/>
                          <a:cs typeface="Arial" panose="020B0604020202020204" pitchFamily="34" charset="0"/>
                        </a:rPr>
                        <a:t>-</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Bef>
                          <a:spcPts val="0"/>
                        </a:spcBef>
                        <a:spcAft>
                          <a:spcPts val="0"/>
                        </a:spcAft>
                      </a:pPr>
                      <a:r>
                        <a:rPr lang="en-US" sz="2000" b="0" i="0" u="none" strike="noStrike" dirty="0">
                          <a:effectLst/>
                          <a:latin typeface="Arial" panose="020B0604020202020204" pitchFamily="34" charset="0"/>
                          <a:ea typeface="Times New Roman" panose="02020603050405020304" pitchFamily="18" charset="0"/>
                          <a:cs typeface="Arial" panose="020B0604020202020204" pitchFamily="34" charset="0"/>
                        </a:rPr>
                        <a:t>-</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en-US" sz="3200" b="0" i="0" u="none" strike="noStrike">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504028"/>
                  </a:ext>
                </a:extLst>
              </a:tr>
              <a:tr h="436078">
                <a:tc>
                  <a:txBody>
                    <a:bodyPr/>
                    <a:lstStyle/>
                    <a:p>
                      <a:pPr algn="l" fontAlgn="b">
                        <a:lnSpc>
                          <a:spcPct val="115000"/>
                        </a:lnSpc>
                        <a:spcBef>
                          <a:spcPts val="0"/>
                        </a:spcBef>
                        <a:spcAft>
                          <a:spcPts val="0"/>
                        </a:spcAft>
                      </a:pPr>
                      <a:r>
                        <a:rPr lang="en-US" sz="2000" b="0"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Available for 2022</a:t>
                      </a:r>
                      <a:endParaRPr lang="en-US" sz="3200" b="0" i="0" u="none" strike="noStrike" dirty="0">
                        <a:solidFill>
                          <a:schemeClr val="bg1"/>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lnSpc>
                          <a:spcPct val="115000"/>
                        </a:lnSpc>
                        <a:spcBef>
                          <a:spcPts val="0"/>
                        </a:spcBef>
                        <a:spcAft>
                          <a:spcPts val="0"/>
                        </a:spcAft>
                      </a:pPr>
                      <a:r>
                        <a:rPr lang="en-US" sz="20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78,041.55</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15000"/>
                        </a:lnSpc>
                        <a:spcBef>
                          <a:spcPts val="0"/>
                        </a:spcBef>
                        <a:spcAft>
                          <a:spcPts val="0"/>
                        </a:spcAft>
                      </a:pPr>
                      <a:r>
                        <a:rPr lang="en-US" sz="2000" b="0" i="0" u="none" strike="noStrike" dirty="0">
                          <a:effectLst/>
                          <a:latin typeface="Arial" panose="020B0604020202020204" pitchFamily="34" charset="0"/>
                          <a:ea typeface="Times New Roman" panose="02020603050405020304" pitchFamily="18" charset="0"/>
                          <a:cs typeface="Arial" panose="020B0604020202020204" pitchFamily="34" charset="0"/>
                        </a:rPr>
                        <a:t>687,444.18</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15000"/>
                        </a:lnSpc>
                        <a:spcBef>
                          <a:spcPts val="0"/>
                        </a:spcBef>
                        <a:spcAft>
                          <a:spcPts val="0"/>
                        </a:spcAft>
                      </a:pPr>
                      <a:r>
                        <a:rPr lang="en-US" sz="2000" b="0" i="0" u="none" strike="noStrike" dirty="0">
                          <a:effectLst/>
                          <a:latin typeface="Arial" panose="020B0604020202020204" pitchFamily="34" charset="0"/>
                          <a:ea typeface="Times New Roman" panose="02020603050405020304" pitchFamily="18" charset="0"/>
                          <a:cs typeface="Arial" panose="020B0604020202020204" pitchFamily="34" charset="0"/>
                        </a:rPr>
                        <a:t>597,732.00</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15000"/>
                        </a:lnSpc>
                        <a:spcBef>
                          <a:spcPts val="0"/>
                        </a:spcBef>
                        <a:spcAft>
                          <a:spcPts val="0"/>
                        </a:spcAft>
                      </a:pPr>
                      <a:r>
                        <a:rPr lang="en-US" sz="20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1,363,217.73</a:t>
                      </a:r>
                      <a:endParaRPr lang="en-US" sz="3200" b="0" i="0" u="none" strike="noStrike">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76465"/>
                  </a:ext>
                </a:extLst>
              </a:tr>
              <a:tr h="492177">
                <a:tc>
                  <a:txBody>
                    <a:bodyPr/>
                    <a:lstStyle/>
                    <a:p>
                      <a:pPr algn="l" fontAlgn="b">
                        <a:lnSpc>
                          <a:spcPct val="115000"/>
                        </a:lnSpc>
                        <a:spcBef>
                          <a:spcPts val="0"/>
                        </a:spcBef>
                        <a:spcAft>
                          <a:spcPts val="0"/>
                        </a:spcAft>
                      </a:pPr>
                      <a:r>
                        <a:rPr lang="en-US" sz="2000" b="0"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Earmarked projects 2022</a:t>
                      </a:r>
                      <a:endParaRPr lang="en-US" sz="3200" b="0" i="0" u="none" strike="noStrike" dirty="0">
                        <a:solidFill>
                          <a:schemeClr val="bg1"/>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lnSpc>
                          <a:spcPct val="115000"/>
                        </a:lnSpc>
                        <a:spcBef>
                          <a:spcPts val="0"/>
                        </a:spcBef>
                        <a:spcAft>
                          <a:spcPts val="0"/>
                        </a:spcAft>
                      </a:pPr>
                      <a:r>
                        <a:rPr lang="en-US" sz="2000" b="0"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en-US" sz="3200" b="0" i="0" u="none" strike="noStrike">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dirty="0">
                          <a:effectLst/>
                          <a:latin typeface="Arial" panose="020B0604020202020204" pitchFamily="34" charset="0"/>
                          <a:ea typeface="Times New Roman" panose="02020603050405020304" pitchFamily="18" charset="0"/>
                          <a:cs typeface="Arial" panose="020B0604020202020204" pitchFamily="34" charset="0"/>
                        </a:rPr>
                        <a:t>-513,040.66</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dirty="0">
                          <a:effectLst/>
                          <a:latin typeface="Arial" panose="020B0604020202020204" pitchFamily="34" charset="0"/>
                          <a:ea typeface="Times New Roman" panose="02020603050405020304" pitchFamily="18" charset="0"/>
                          <a:cs typeface="Arial" panose="020B0604020202020204" pitchFamily="34" charset="0"/>
                        </a:rPr>
                        <a:t>-597,732.00</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-1,110,772.66</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317513"/>
                  </a:ext>
                </a:extLst>
              </a:tr>
              <a:tr h="512618">
                <a:tc>
                  <a:txBody>
                    <a:bodyPr/>
                    <a:lstStyle/>
                    <a:p>
                      <a:pPr algn="l" fontAlgn="b">
                        <a:lnSpc>
                          <a:spcPct val="115000"/>
                        </a:lnSpc>
                        <a:spcBef>
                          <a:spcPts val="0"/>
                        </a:spcBef>
                        <a:spcAft>
                          <a:spcPts val="0"/>
                        </a:spcAft>
                      </a:pPr>
                      <a:r>
                        <a:rPr lang="en-US" sz="2000" b="0"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Regular CBWP projects 2022</a:t>
                      </a:r>
                      <a:endParaRPr lang="en-US" sz="2000" b="0" i="0" u="none" strike="noStrike" dirty="0">
                        <a:solidFill>
                          <a:schemeClr val="bg1"/>
                        </a:solidFill>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lnSpc>
                          <a:spcPct val="115000"/>
                        </a:lnSpc>
                        <a:spcBef>
                          <a:spcPts val="0"/>
                        </a:spcBef>
                        <a:spcAft>
                          <a:spcPts val="0"/>
                        </a:spcAft>
                      </a:pPr>
                      <a:r>
                        <a:rPr lang="en-US" sz="2000" b="0" i="0" u="none" strike="noStrike" dirty="0">
                          <a:solidFill>
                            <a:srgbClr val="000000"/>
                          </a:solidFill>
                          <a:effectLst/>
                          <a:latin typeface="Arial" panose="020B0604020202020204" pitchFamily="34" charset="0"/>
                          <a:cs typeface="Arial" panose="020B0604020202020204" pitchFamily="34" charset="0"/>
                        </a:rPr>
                        <a:t>77,055.00</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dirty="0">
                          <a:effectLst/>
                          <a:latin typeface="Arial" panose="020B0604020202020204" pitchFamily="34" charset="0"/>
                          <a:ea typeface="Times New Roman" panose="02020603050405020304" pitchFamily="18" charset="0"/>
                          <a:cs typeface="Arial" panose="020B0604020202020204" pitchFamily="34" charset="0"/>
                        </a:rPr>
                        <a:t>513,040.66</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dirty="0">
                          <a:effectLst/>
                          <a:latin typeface="Arial" panose="020B0604020202020204" pitchFamily="34" charset="0"/>
                          <a:ea typeface="Times New Roman" panose="02020603050405020304" pitchFamily="18" charset="0"/>
                          <a:cs typeface="Arial" panose="020B0604020202020204" pitchFamily="34" charset="0"/>
                        </a:rPr>
                        <a:t>597,732.00</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1,110,772.66</a:t>
                      </a:r>
                      <a:endParaRPr lang="en-US" sz="3200" b="0" i="0" u="none" strike="noStrike" dirty="0">
                        <a:effectLst/>
                        <a:latin typeface="Arial" panose="020B0604020202020204" pitchFamily="34" charset="0"/>
                        <a:cs typeface="Arial" panose="020B0604020202020204" pitchFamily="34" charset="0"/>
                      </a:endParaRP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943386"/>
                  </a:ext>
                </a:extLst>
              </a:tr>
              <a:tr h="568036">
                <a:tc>
                  <a:txBody>
                    <a:bodyPr/>
                    <a:lstStyle/>
                    <a:p>
                      <a:pPr algn="l" fontAlgn="b">
                        <a:lnSpc>
                          <a:spcPct val="115000"/>
                        </a:lnSpc>
                        <a:spcBef>
                          <a:spcPts val="0"/>
                        </a:spcBef>
                        <a:spcAft>
                          <a:spcPts val="0"/>
                        </a:spcAft>
                      </a:pPr>
                      <a:r>
                        <a:rPr lang="en-US" sz="2000" b="0" i="0" u="none" strike="noStrike" kern="1200" dirty="0">
                          <a:solidFill>
                            <a:schemeClr val="bg1"/>
                          </a:solidFill>
                          <a:effectLst/>
                          <a:latin typeface="Arial" panose="020B0604020202020204" pitchFamily="34" charset="0"/>
                          <a:cs typeface="Arial" panose="020B0604020202020204" pitchFamily="34" charset="0"/>
                        </a:rPr>
                        <a:t>Expected Balance End 2022</a:t>
                      </a: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lnSpc>
                          <a:spcPct val="115000"/>
                        </a:lnSpc>
                        <a:spcBef>
                          <a:spcPts val="0"/>
                        </a:spcBef>
                        <a:spcAft>
                          <a:spcPts val="0"/>
                        </a:spcAft>
                      </a:pPr>
                      <a:r>
                        <a:rPr lang="en-US" sz="2000" b="0" i="0" u="none" strike="noStrike" kern="1200" dirty="0">
                          <a:solidFill>
                            <a:srgbClr val="000000"/>
                          </a:solidFill>
                          <a:effectLst/>
                          <a:latin typeface="Arial" panose="020B0604020202020204" pitchFamily="34" charset="0"/>
                          <a:ea typeface="+mn-ea"/>
                          <a:cs typeface="Arial" panose="020B0604020202020204" pitchFamily="34" charset="0"/>
                        </a:rPr>
                        <a:t>991.00</a:t>
                      </a: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kern="1200" dirty="0">
                          <a:solidFill>
                            <a:srgbClr val="000000"/>
                          </a:solidFill>
                          <a:effectLst/>
                          <a:latin typeface="Arial" panose="020B0604020202020204" pitchFamily="34" charset="0"/>
                          <a:cs typeface="Arial" panose="020B0604020202020204" pitchFamily="34" charset="0"/>
                        </a:rPr>
                        <a:t>0.00</a:t>
                      </a: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kern="1200" dirty="0">
                          <a:solidFill>
                            <a:srgbClr val="000000"/>
                          </a:solidFill>
                          <a:effectLst/>
                          <a:latin typeface="Arial" panose="020B0604020202020204" pitchFamily="34" charset="0"/>
                          <a:cs typeface="Arial" panose="020B0604020202020204" pitchFamily="34" charset="0"/>
                        </a:rPr>
                        <a:t>0.00</a:t>
                      </a: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kern="1200" dirty="0">
                          <a:solidFill>
                            <a:srgbClr val="000000"/>
                          </a:solidFill>
                          <a:effectLst/>
                          <a:latin typeface="Arial" panose="020B0604020202020204" pitchFamily="34" charset="0"/>
                          <a:cs typeface="Arial" panose="020B0604020202020204" pitchFamily="34" charset="0"/>
                        </a:rPr>
                        <a:t>991.00</a:t>
                      </a: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508622"/>
                  </a:ext>
                </a:extLst>
              </a:tr>
              <a:tr h="457200">
                <a:tc>
                  <a:txBody>
                    <a:bodyPr/>
                    <a:lstStyle/>
                    <a:p>
                      <a:pPr algn="l" fontAlgn="b">
                        <a:lnSpc>
                          <a:spcPct val="115000"/>
                        </a:lnSpc>
                        <a:spcBef>
                          <a:spcPts val="0"/>
                        </a:spcBef>
                        <a:spcAft>
                          <a:spcPts val="0"/>
                        </a:spcAft>
                      </a:pPr>
                      <a:r>
                        <a:rPr lang="en-US" sz="2000" b="0" i="0" u="none" strike="noStrike" kern="1200" dirty="0">
                          <a:solidFill>
                            <a:schemeClr val="bg1"/>
                          </a:solidFill>
                          <a:effectLst/>
                          <a:latin typeface="Arial" panose="020B0604020202020204" pitchFamily="34" charset="0"/>
                          <a:ea typeface="+mn-ea"/>
                          <a:cs typeface="Arial" panose="020B0604020202020204" pitchFamily="34" charset="0"/>
                        </a:rPr>
                        <a:t>Projects not funded 2022CBWP</a:t>
                      </a: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lnSpc>
                          <a:spcPct val="115000"/>
                        </a:lnSpc>
                        <a:spcBef>
                          <a:spcPts val="0"/>
                        </a:spcBef>
                        <a:spcAft>
                          <a:spcPts val="0"/>
                        </a:spcAft>
                      </a:pPr>
                      <a:r>
                        <a:rPr lang="en-US" sz="2000" b="0" i="0" u="none" strike="noStrike" kern="1200" dirty="0">
                          <a:solidFill>
                            <a:srgbClr val="000000"/>
                          </a:solidFill>
                          <a:effectLst/>
                          <a:latin typeface="Arial" panose="020B0604020202020204" pitchFamily="34" charset="0"/>
                          <a:cs typeface="Arial" panose="020B0604020202020204" pitchFamily="34" charset="0"/>
                        </a:rPr>
                        <a:t>481,115.00</a:t>
                      </a: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kern="1200" dirty="0">
                          <a:solidFill>
                            <a:srgbClr val="000000"/>
                          </a:solidFill>
                          <a:effectLst/>
                          <a:latin typeface="Arial" panose="020B0604020202020204" pitchFamily="34" charset="0"/>
                          <a:cs typeface="Arial" panose="020B0604020202020204" pitchFamily="34" charset="0"/>
                        </a:rPr>
                        <a:t>-</a:t>
                      </a: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15000"/>
                        </a:lnSpc>
                        <a:spcBef>
                          <a:spcPts val="0"/>
                        </a:spcBef>
                        <a:spcAft>
                          <a:spcPts val="0"/>
                        </a:spcAft>
                      </a:pPr>
                      <a:r>
                        <a:rPr lang="en-US" sz="2000" b="0" i="0" u="none" strike="noStrike" kern="1200" dirty="0">
                          <a:solidFill>
                            <a:srgbClr val="000000"/>
                          </a:solidFill>
                          <a:effectLst/>
                          <a:latin typeface="Arial" panose="020B0604020202020204" pitchFamily="34" charset="0"/>
                          <a:cs typeface="Arial" panose="020B0604020202020204" pitchFamily="34" charset="0"/>
                        </a:rPr>
                        <a:t>-</a:t>
                      </a: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2000" b="0" i="0" u="none" strike="noStrike" kern="1200" dirty="0">
                          <a:solidFill>
                            <a:srgbClr val="000000"/>
                          </a:solidFill>
                          <a:effectLst/>
                          <a:latin typeface="Arial" panose="020B0604020202020204" pitchFamily="34" charset="0"/>
                          <a:cs typeface="Arial" panose="020B0604020202020204" pitchFamily="34" charset="0"/>
                        </a:rPr>
                        <a:t>481,115.00</a:t>
                      </a:r>
                    </a:p>
                  </a:txBody>
                  <a:tcPr marL="134869" marR="134869" marT="18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325961"/>
                  </a:ext>
                </a:extLst>
              </a:tr>
            </a:tbl>
          </a:graphicData>
        </a:graphic>
      </p:graphicFrame>
    </p:spTree>
    <p:extLst>
      <p:ext uri="{BB962C8B-B14F-4D97-AF65-F5344CB8AC3E}">
        <p14:creationId xmlns:p14="http://schemas.microsoft.com/office/powerpoint/2010/main" val="1648551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2767</TotalTime>
  <Words>1402</Words>
  <Application>Microsoft Office PowerPoint</Application>
  <PresentationFormat>Widescreen</PresentationFormat>
  <Paragraphs>274</Paragraphs>
  <Slides>23</Slides>
  <Notes>0</Notes>
  <HiddenSlides>0</HiddenSlides>
  <MMClips>0</MMClips>
  <ScaleCrop>false</ScaleCrop>
  <HeadingPairs>
    <vt:vector size="6" baseType="variant">
      <vt:variant>
        <vt:lpstr>Brukte skrifter</vt:lpstr>
      </vt:variant>
      <vt:variant>
        <vt:i4>12</vt:i4>
      </vt:variant>
      <vt:variant>
        <vt:lpstr>Tema</vt:lpstr>
      </vt:variant>
      <vt:variant>
        <vt:i4>1</vt:i4>
      </vt:variant>
      <vt:variant>
        <vt:lpstr>Lysbildetitler</vt:lpstr>
      </vt:variant>
      <vt:variant>
        <vt:i4>23</vt:i4>
      </vt:variant>
    </vt:vector>
  </HeadingPairs>
  <TitlesOfParts>
    <vt:vector size="36" baseType="lpstr">
      <vt:lpstr>맑은 고딕</vt:lpstr>
      <vt:lpstr>游ゴシック</vt:lpstr>
      <vt:lpstr>游ゴシック Light</vt:lpstr>
      <vt:lpstr>Arial</vt:lpstr>
      <vt:lpstr>Arial Black</vt:lpstr>
      <vt:lpstr>Calibri</vt:lpstr>
      <vt:lpstr>Calibri Light</vt:lpstr>
      <vt:lpstr>KoPubWorld돋움체 Bold</vt:lpstr>
      <vt:lpstr>Monotype Sorts</vt:lpstr>
      <vt:lpstr>Times New Roman</vt:lpstr>
      <vt:lpstr>Wingdings</vt:lpstr>
      <vt:lpstr>나눔바른고딕</vt:lpstr>
      <vt:lpstr>Office Theme</vt:lpstr>
      <vt:lpstr>PowerPoint-presentasjon</vt:lpstr>
      <vt:lpstr>Capacity Building in 2020/2021</vt:lpstr>
      <vt:lpstr>Capacity Building Fund</vt:lpstr>
      <vt:lpstr>Contribution to Capacity Building</vt:lpstr>
      <vt:lpstr>Contribution to Capacity Building</vt:lpstr>
      <vt:lpstr>Contribution to Capacity Building</vt:lpstr>
      <vt:lpstr>Contribution to Capacity Building</vt:lpstr>
      <vt:lpstr>Capacity Building Fund</vt:lpstr>
      <vt:lpstr>PowerPoint-presentasjon</vt:lpstr>
      <vt:lpstr>Capacity Building Work Programme</vt:lpstr>
      <vt:lpstr>Capacity Building Work Programme</vt:lpstr>
      <vt:lpstr>Limited CB Fund</vt:lpstr>
      <vt:lpstr>Revised CB Strategy</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Action requested of IRCC</vt:lpstr>
      <vt:lpstr>Thank you for your support in Capacity Building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Technical Coordination Meeting 22Sep2020</dc:title>
  <dc:creator>Alberto Costa Neves</dc:creator>
  <cp:lastModifiedBy>Evert Flier</cp:lastModifiedBy>
  <cp:revision>67</cp:revision>
  <dcterms:created xsi:type="dcterms:W3CDTF">2020-09-20T17:50:33Z</dcterms:created>
  <dcterms:modified xsi:type="dcterms:W3CDTF">2021-06-23T12:48:55Z</dcterms:modified>
</cp:coreProperties>
</file>