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niemi Rainer" initials="MR" lastIdx="5" clrIdx="0">
    <p:extLst>
      <p:ext uri="{19B8F6BF-5375-455C-9EA6-DF929625EA0E}">
        <p15:presenceInfo xmlns:p15="http://schemas.microsoft.com/office/powerpoint/2012/main" userId="Mustaniemi Ra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EE6-E935-4E71-B34D-C8F78A78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96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IRCC13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23 – </a:t>
            </a:r>
            <a:r>
              <a:rPr lang="de-DE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June,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69784" y="1761526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7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kumimoji="1" lang="en-US" altLang="ja-JP" sz="27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06.1F</a:t>
            </a:r>
            <a:endParaRPr kumimoji="1" lang="en-US" altLang="ja-JP" sz="27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27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BSHC</a:t>
            </a:r>
            <a:endParaRPr kumimoji="1" lang="en-US" altLang="ja-JP" sz="1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Report to IRCC13</a:t>
            </a: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5100" b="1" dirty="0">
                <a:solidFill>
                  <a:schemeClr val="accent1">
                    <a:lumMod val="75000"/>
                  </a:schemeClr>
                </a:solidFill>
              </a:rPr>
              <a:t>VTC, 23 – 25 June 2021</a:t>
            </a:r>
            <a:endParaRPr kumimoji="1" lang="ja-JP" altLang="en-US" sz="5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Magnus Wallhagen</a:t>
            </a:r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BSHC 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Chair</a:t>
            </a:r>
          </a:p>
          <a:p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77310" y="627986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IRCC13-06.1F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Work on Strategic Plan and Gap Analysis (top 3 aspects)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270"/>
            <a:ext cx="10515600" cy="47631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</a:t>
            </a:r>
            <a:r>
              <a:rPr lang="en-US" dirty="0" smtClean="0"/>
              <a:t>the new IHO Strategic Plan, </a:t>
            </a:r>
            <a:r>
              <a:rPr lang="en-US" dirty="0" smtClean="0"/>
              <a:t>the BSHC will discuss how to </a:t>
            </a:r>
            <a:r>
              <a:rPr lang="en-US" dirty="0" smtClean="0"/>
              <a:t>align.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 1: Coordination of the S-100 implementation in the Baltic Sea will be discussed at the next BSHC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 2: Continue to cooperate with HELCOM </a:t>
            </a:r>
            <a:r>
              <a:rPr lang="en-US" dirty="0" smtClean="0"/>
              <a:t>on hydrographic </a:t>
            </a:r>
            <a:r>
              <a:rPr lang="en-US" dirty="0" smtClean="0"/>
              <a:t>surveying of the Baltic Sea and </a:t>
            </a:r>
            <a:r>
              <a:rPr lang="en-US" dirty="0" smtClean="0"/>
              <a:t>to provide </a:t>
            </a:r>
            <a:r>
              <a:rPr lang="en-US" dirty="0" smtClean="0"/>
              <a:t>bathymetry data also to other stakeholders (</a:t>
            </a:r>
            <a:r>
              <a:rPr lang="en-US" dirty="0" err="1" smtClean="0"/>
              <a:t>EMODNet</a:t>
            </a:r>
            <a:r>
              <a:rPr lang="en-US" dirty="0" smtClean="0"/>
              <a:t> Bathymetry </a:t>
            </a:r>
            <a:r>
              <a:rPr lang="en-US" dirty="0" err="1" smtClean="0"/>
              <a:t>etc</a:t>
            </a:r>
            <a:r>
              <a:rPr lang="en-US" dirty="0" smtClean="0"/>
              <a:t>), inline with EU initiatives and Seabed 2030.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 2 and 3: The implementation of a common Baltic Sea Chart Datum 2000 facilitates the usage of hydrographic data in combination with data produced as results of other international initiatives in the Baltic Sea Region.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4"/>
            <a:ext cx="1051560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Important Findings (RHC top 3 challenges)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739"/>
            <a:ext cx="10515600" cy="4645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S-100 implementation: </a:t>
            </a:r>
            <a:r>
              <a:rPr lang="en-US" dirty="0" smtClean="0"/>
              <a:t>regional coordination, within the Baltic Sea, </a:t>
            </a:r>
            <a:r>
              <a:rPr lang="en-US" dirty="0" smtClean="0"/>
              <a:t>on publication of S-101 ENCs, </a:t>
            </a:r>
            <a:r>
              <a:rPr lang="en-US" dirty="0" smtClean="0"/>
              <a:t>agreement on </a:t>
            </a:r>
            <a:r>
              <a:rPr lang="en-US" dirty="0" smtClean="0"/>
              <a:t>other applicable S-100 </a:t>
            </a:r>
            <a:r>
              <a:rPr lang="en-US" dirty="0" smtClean="0"/>
              <a:t>products and cooperation between HOs and other national authorities on S-100 products were HOs is not the data owners.</a:t>
            </a:r>
          </a:p>
          <a:p>
            <a:r>
              <a:rPr lang="en-US" dirty="0" smtClean="0"/>
              <a:t>Baltic Sea is a vulnerable sea basin with serious environmental problems. HOs see a potential to contribute to international initiatives to “save the Baltic Sea” by extended usage of hydrographic data, but there are obvious challenges; lack of resources, business models and classified high resolution bathymetry</a:t>
            </a:r>
          </a:p>
          <a:p>
            <a:r>
              <a:rPr lang="en-US" dirty="0" smtClean="0"/>
              <a:t>Hydrographic </a:t>
            </a:r>
            <a:r>
              <a:rPr lang="en-US" dirty="0" smtClean="0"/>
              <a:t>surveying </a:t>
            </a:r>
            <a:r>
              <a:rPr lang="en-US" dirty="0" smtClean="0"/>
              <a:t>of the most shallow waters of the Baltic Sea with its vast </a:t>
            </a:r>
            <a:r>
              <a:rPr lang="en-US" dirty="0" smtClean="0"/>
              <a:t>archipelago, which is resource consuming. </a:t>
            </a:r>
            <a:r>
              <a:rPr lang="en-US" dirty="0" smtClean="0"/>
              <a:t>Perform in accordance with the HELCOM agreement.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5165" t="28258" b="18806"/>
          <a:stretch/>
        </p:blipFill>
        <p:spPr>
          <a:xfrm>
            <a:off x="8406720" y="5496338"/>
            <a:ext cx="3785279" cy="136166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790" y="5873369"/>
            <a:ext cx="2176670" cy="3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Proposals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 of the BSHC Report</a:t>
            </a:r>
          </a:p>
          <a:p>
            <a:r>
              <a:rPr lang="en-US" dirty="0" smtClean="0"/>
              <a:t>Encourage other RHCs to coordinate the efforts on the implementation of S-100.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7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295</Words>
  <Application>Microsoft Office PowerPoint</Application>
  <PresentationFormat>Bredbild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PowerPoint-presentation</vt:lpstr>
      <vt:lpstr>Work on Strategic Plan and Gap Analysis (top 3 aspects) </vt:lpstr>
      <vt:lpstr>Important Findings (RHC top 3 challenges) </vt:lpstr>
      <vt:lpstr>Proposals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Wallhagen, Magnus</cp:lastModifiedBy>
  <cp:revision>57</cp:revision>
  <dcterms:created xsi:type="dcterms:W3CDTF">2020-09-20T17:50:33Z</dcterms:created>
  <dcterms:modified xsi:type="dcterms:W3CDTF">2021-06-11T12:34:23Z</dcterms:modified>
</cp:coreProperties>
</file>