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9" r:id="rId3"/>
    <p:sldId id="269" r:id="rId4"/>
    <p:sldId id="267" r:id="rId5"/>
    <p:sldId id="266" r:id="rId6"/>
    <p:sldId id="272" r:id="rId7"/>
    <p:sldId id="270" r:id="rId8"/>
    <p:sldId id="268" r:id="rId9"/>
    <p:sldId id="271" r:id="rId10"/>
    <p:sldId id="26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ACA8"/>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8177" autoAdjust="0"/>
  </p:normalViewPr>
  <p:slideViewPr>
    <p:cSldViewPr snapToGrid="0">
      <p:cViewPr varScale="1">
        <p:scale>
          <a:sx n="84" d="100"/>
          <a:sy n="84" d="100"/>
        </p:scale>
        <p:origin x="1494" y="78"/>
      </p:cViewPr>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C00AAA-6AF0-514E-BC0A-801FC6FEBAD4}" type="doc">
      <dgm:prSet loTypeId="urn:microsoft.com/office/officeart/2005/8/layout/chevron1" loCatId="relationship" qsTypeId="urn:microsoft.com/office/officeart/2005/8/quickstyle/simple1" qsCatId="simple" csTypeId="urn:microsoft.com/office/officeart/2005/8/colors/colorful1" csCatId="colorful" phldr="1"/>
      <dgm:spPr/>
      <dgm:t>
        <a:bodyPr/>
        <a:lstStyle/>
        <a:p>
          <a:endParaRPr lang="en-GB"/>
        </a:p>
      </dgm:t>
    </dgm:pt>
    <dgm:pt modelId="{9BE9476E-D2C1-F244-BA7E-1799630E1CB8}">
      <dgm:prSet phldrT="[Text]" custT="1"/>
      <dgm:spPr>
        <a:ln>
          <a:noFill/>
        </a:ln>
      </dgm:spPr>
      <dgm:t>
        <a:bodyPr/>
        <a:lstStyle/>
        <a:p>
          <a:r>
            <a:rPr lang="en-GB" sz="1800" dirty="0">
              <a:latin typeface="Arial" panose="020B0604020202020204" pitchFamily="34" charset="0"/>
              <a:cs typeface="Arial" panose="020B0604020202020204" pitchFamily="34" charset="0"/>
            </a:rPr>
            <a:t>Inputs</a:t>
          </a:r>
        </a:p>
      </dgm:t>
    </dgm:pt>
    <dgm:pt modelId="{7056881A-6E91-FD4A-A33D-29DF68ADF674}" type="parTrans" cxnId="{E0EDD861-BD23-6347-B56C-D299265C21FB}">
      <dgm:prSet/>
      <dgm:spPr/>
      <dgm:t>
        <a:bodyPr/>
        <a:lstStyle/>
        <a:p>
          <a:endParaRPr lang="en-GB"/>
        </a:p>
      </dgm:t>
    </dgm:pt>
    <dgm:pt modelId="{2E599E3A-57B8-D548-A060-A64AE6F7C083}" type="sibTrans" cxnId="{E0EDD861-BD23-6347-B56C-D299265C21FB}">
      <dgm:prSet/>
      <dgm:spPr/>
      <dgm:t>
        <a:bodyPr/>
        <a:lstStyle/>
        <a:p>
          <a:endParaRPr lang="en-GB"/>
        </a:p>
      </dgm:t>
    </dgm:pt>
    <dgm:pt modelId="{B299ECA3-57D9-0A42-8937-10E8C69FD3AF}">
      <dgm:prSet phldrT="[Text]" custT="1"/>
      <dgm:spPr/>
      <dgm:t>
        <a:bodyPr/>
        <a:lstStyle/>
        <a:p>
          <a:r>
            <a:rPr lang="en-GB" sz="1800" b="1" dirty="0">
              <a:solidFill>
                <a:schemeClr val="tx1"/>
              </a:solidFill>
              <a:latin typeface="Arial" panose="020B0604020202020204" pitchFamily="34" charset="0"/>
              <a:cs typeface="Arial" panose="020B0604020202020204" pitchFamily="34" charset="0"/>
            </a:rPr>
            <a:t>Activities</a:t>
          </a:r>
        </a:p>
      </dgm:t>
    </dgm:pt>
    <dgm:pt modelId="{E4CFC69B-B282-FB41-899E-654127913667}" type="parTrans" cxnId="{A0F5E023-E96A-1C49-BEC0-0DEA8D0D9C42}">
      <dgm:prSet/>
      <dgm:spPr/>
      <dgm:t>
        <a:bodyPr/>
        <a:lstStyle/>
        <a:p>
          <a:endParaRPr lang="en-GB"/>
        </a:p>
      </dgm:t>
    </dgm:pt>
    <dgm:pt modelId="{A2FB8630-A72D-CB4C-A377-815FA81EAC13}" type="sibTrans" cxnId="{A0F5E023-E96A-1C49-BEC0-0DEA8D0D9C42}">
      <dgm:prSet/>
      <dgm:spPr/>
      <dgm:t>
        <a:bodyPr/>
        <a:lstStyle/>
        <a:p>
          <a:endParaRPr lang="en-GB"/>
        </a:p>
      </dgm:t>
    </dgm:pt>
    <dgm:pt modelId="{CB496A94-E9BB-224F-B9BE-77C3A5A28054}">
      <dgm:prSet phldrT="[Text]" custT="1"/>
      <dgm:spPr/>
      <dgm:t>
        <a:bodyPr/>
        <a:lstStyle/>
        <a:p>
          <a:r>
            <a:rPr lang="en-GB" sz="1800" dirty="0">
              <a:latin typeface="Arial" panose="020B0604020202020204" pitchFamily="34" charset="0"/>
              <a:cs typeface="Arial" panose="020B0604020202020204" pitchFamily="34" charset="0"/>
            </a:rPr>
            <a:t>Long term outcomes</a:t>
          </a:r>
        </a:p>
      </dgm:t>
    </dgm:pt>
    <dgm:pt modelId="{7AA517C8-9613-6F43-B439-99C29D81C90C}" type="parTrans" cxnId="{A6C12AB3-4FB6-BB4B-BC2A-7635AD4BFB8A}">
      <dgm:prSet/>
      <dgm:spPr/>
      <dgm:t>
        <a:bodyPr/>
        <a:lstStyle/>
        <a:p>
          <a:endParaRPr lang="en-GB"/>
        </a:p>
      </dgm:t>
    </dgm:pt>
    <dgm:pt modelId="{1C8F0385-F1FA-1642-8A06-2DFE371F10B6}" type="sibTrans" cxnId="{A6C12AB3-4FB6-BB4B-BC2A-7635AD4BFB8A}">
      <dgm:prSet/>
      <dgm:spPr/>
      <dgm:t>
        <a:bodyPr/>
        <a:lstStyle/>
        <a:p>
          <a:endParaRPr lang="en-GB"/>
        </a:p>
      </dgm:t>
    </dgm:pt>
    <dgm:pt modelId="{E36E0092-A999-2C40-A3BA-FDA1B53C3CF3}">
      <dgm:prSet custT="1"/>
      <dgm:spPr/>
      <dgm:t>
        <a:bodyPr/>
        <a:lstStyle/>
        <a:p>
          <a:r>
            <a:rPr lang="en-GB" sz="1800" dirty="0">
              <a:latin typeface="Arial" panose="020B0604020202020204" pitchFamily="34" charset="0"/>
              <a:cs typeface="Arial" panose="020B0604020202020204" pitchFamily="34" charset="0"/>
            </a:rPr>
            <a:t>Outputs</a:t>
          </a:r>
        </a:p>
      </dgm:t>
    </dgm:pt>
    <dgm:pt modelId="{4AD93BD6-24BA-D340-98C7-9026804E5989}" type="parTrans" cxnId="{7D30ABE5-0612-244E-B2EC-45C5B34823A4}">
      <dgm:prSet/>
      <dgm:spPr/>
      <dgm:t>
        <a:bodyPr/>
        <a:lstStyle/>
        <a:p>
          <a:endParaRPr lang="en-GB"/>
        </a:p>
      </dgm:t>
    </dgm:pt>
    <dgm:pt modelId="{8E7785FC-A636-FB4E-879E-F33372A75093}" type="sibTrans" cxnId="{7D30ABE5-0612-244E-B2EC-45C5B34823A4}">
      <dgm:prSet/>
      <dgm:spPr/>
      <dgm:t>
        <a:bodyPr/>
        <a:lstStyle/>
        <a:p>
          <a:endParaRPr lang="en-GB"/>
        </a:p>
      </dgm:t>
    </dgm:pt>
    <dgm:pt modelId="{8858548F-ADA0-0B4D-A149-7A8369573C29}">
      <dgm:prSet custT="1"/>
      <dgm:spPr/>
      <dgm:t>
        <a:bodyPr/>
        <a:lstStyle/>
        <a:p>
          <a:r>
            <a:rPr lang="en-GB" sz="1800" dirty="0">
              <a:latin typeface="Arial" panose="020B0604020202020204" pitchFamily="34" charset="0"/>
              <a:cs typeface="Arial" panose="020B0604020202020204" pitchFamily="34" charset="0"/>
            </a:rPr>
            <a:t>Intermediate outcomes </a:t>
          </a:r>
        </a:p>
      </dgm:t>
    </dgm:pt>
    <dgm:pt modelId="{728CF2C0-4965-E844-A25D-54C1B4A35DAC}" type="parTrans" cxnId="{9A24FD0E-B5AA-464B-8E5E-26B6E796CA2C}">
      <dgm:prSet/>
      <dgm:spPr/>
      <dgm:t>
        <a:bodyPr/>
        <a:lstStyle/>
        <a:p>
          <a:endParaRPr lang="en-GB"/>
        </a:p>
      </dgm:t>
    </dgm:pt>
    <dgm:pt modelId="{3451B8BD-39BD-8D48-9855-6C6A9BEFD894}" type="sibTrans" cxnId="{9A24FD0E-B5AA-464B-8E5E-26B6E796CA2C}">
      <dgm:prSet/>
      <dgm:spPr/>
      <dgm:t>
        <a:bodyPr/>
        <a:lstStyle/>
        <a:p>
          <a:endParaRPr lang="en-GB"/>
        </a:p>
      </dgm:t>
    </dgm:pt>
    <dgm:pt modelId="{E62149FF-4FB6-0F47-8057-3B08E0B899AA}" type="pres">
      <dgm:prSet presAssocID="{C0C00AAA-6AF0-514E-BC0A-801FC6FEBAD4}" presName="Name0" presStyleCnt="0">
        <dgm:presLayoutVars>
          <dgm:dir/>
          <dgm:animLvl val="lvl"/>
          <dgm:resizeHandles val="exact"/>
        </dgm:presLayoutVars>
      </dgm:prSet>
      <dgm:spPr/>
    </dgm:pt>
    <dgm:pt modelId="{F69B1425-D9D5-4842-B681-79FBA7CAA366}" type="pres">
      <dgm:prSet presAssocID="{9BE9476E-D2C1-F244-BA7E-1799630E1CB8}" presName="parTxOnly" presStyleLbl="node1" presStyleIdx="0" presStyleCnt="5" custScaleY="65664" custLinFactY="-100000" custLinFactNeighborX="-4796" custLinFactNeighborY="-188853">
        <dgm:presLayoutVars>
          <dgm:chMax val="0"/>
          <dgm:chPref val="0"/>
          <dgm:bulletEnabled val="1"/>
        </dgm:presLayoutVars>
      </dgm:prSet>
      <dgm:spPr>
        <a:prstGeom prst="chevron">
          <a:avLst/>
        </a:prstGeom>
      </dgm:spPr>
    </dgm:pt>
    <dgm:pt modelId="{5F1AACEC-E7ED-E24C-84C9-22EE7FEB2E61}" type="pres">
      <dgm:prSet presAssocID="{2E599E3A-57B8-D548-A060-A64AE6F7C083}" presName="parTxOnlySpace" presStyleCnt="0"/>
      <dgm:spPr/>
    </dgm:pt>
    <dgm:pt modelId="{38EF7883-9AF7-3245-8E27-A74EC295F6D1}" type="pres">
      <dgm:prSet presAssocID="{B299ECA3-57D9-0A42-8937-10E8C69FD3AF}" presName="parTxOnly" presStyleLbl="node1" presStyleIdx="1" presStyleCnt="5" custScaleY="65664" custLinFactY="-100000" custLinFactNeighborX="-5436" custLinFactNeighborY="-188853">
        <dgm:presLayoutVars>
          <dgm:chMax val="0"/>
          <dgm:chPref val="0"/>
          <dgm:bulletEnabled val="1"/>
        </dgm:presLayoutVars>
      </dgm:prSet>
      <dgm:spPr/>
    </dgm:pt>
    <dgm:pt modelId="{8A6A7D41-7BD7-F943-995A-0869258ADD67}" type="pres">
      <dgm:prSet presAssocID="{A2FB8630-A72D-CB4C-A377-815FA81EAC13}" presName="parTxOnlySpace" presStyleCnt="0"/>
      <dgm:spPr/>
    </dgm:pt>
    <dgm:pt modelId="{A57C2594-47EC-CD45-861C-73F28D713DFD}" type="pres">
      <dgm:prSet presAssocID="{E36E0092-A999-2C40-A3BA-FDA1B53C3CF3}" presName="parTxOnly" presStyleLbl="node1" presStyleIdx="2" presStyleCnt="5" custScaleY="65664" custLinFactY="-100000" custLinFactNeighborX="-5436" custLinFactNeighborY="-188853">
        <dgm:presLayoutVars>
          <dgm:chMax val="0"/>
          <dgm:chPref val="0"/>
          <dgm:bulletEnabled val="1"/>
        </dgm:presLayoutVars>
      </dgm:prSet>
      <dgm:spPr/>
    </dgm:pt>
    <dgm:pt modelId="{7801B34E-213E-C04B-8C9E-C79CAB04575D}" type="pres">
      <dgm:prSet presAssocID="{8E7785FC-A636-FB4E-879E-F33372A75093}" presName="parTxOnlySpace" presStyleCnt="0"/>
      <dgm:spPr/>
    </dgm:pt>
    <dgm:pt modelId="{60594CAD-F10D-CB4F-A99C-B5724F734EA4}" type="pres">
      <dgm:prSet presAssocID="{8858548F-ADA0-0B4D-A149-7A8369573C29}" presName="parTxOnly" presStyleLbl="node1" presStyleIdx="3" presStyleCnt="5" custScaleY="65664" custLinFactY="-100000" custLinFactNeighborX="-1764" custLinFactNeighborY="-188853">
        <dgm:presLayoutVars>
          <dgm:chMax val="0"/>
          <dgm:chPref val="0"/>
          <dgm:bulletEnabled val="1"/>
        </dgm:presLayoutVars>
      </dgm:prSet>
      <dgm:spPr/>
    </dgm:pt>
    <dgm:pt modelId="{F4409339-CC35-9443-A4CD-FA3AFCCBEA32}" type="pres">
      <dgm:prSet presAssocID="{3451B8BD-39BD-8D48-9855-6C6A9BEFD894}" presName="parTxOnlySpace" presStyleCnt="0"/>
      <dgm:spPr/>
    </dgm:pt>
    <dgm:pt modelId="{967AA3FB-5812-7244-AD6F-AA09BCCDDC5E}" type="pres">
      <dgm:prSet presAssocID="{CB496A94-E9BB-224F-B9BE-77C3A5A28054}" presName="parTxOnly" presStyleLbl="node1" presStyleIdx="4" presStyleCnt="5" custScaleY="65664" custLinFactY="-103580" custLinFactNeighborX="5589" custLinFactNeighborY="-200000">
        <dgm:presLayoutVars>
          <dgm:chMax val="0"/>
          <dgm:chPref val="0"/>
          <dgm:bulletEnabled val="1"/>
        </dgm:presLayoutVars>
      </dgm:prSet>
      <dgm:spPr/>
    </dgm:pt>
  </dgm:ptLst>
  <dgm:cxnLst>
    <dgm:cxn modelId="{9A24FD0E-B5AA-464B-8E5E-26B6E796CA2C}" srcId="{C0C00AAA-6AF0-514E-BC0A-801FC6FEBAD4}" destId="{8858548F-ADA0-0B4D-A149-7A8369573C29}" srcOrd="3" destOrd="0" parTransId="{728CF2C0-4965-E844-A25D-54C1B4A35DAC}" sibTransId="{3451B8BD-39BD-8D48-9855-6C6A9BEFD894}"/>
    <dgm:cxn modelId="{A0F5E023-E96A-1C49-BEC0-0DEA8D0D9C42}" srcId="{C0C00AAA-6AF0-514E-BC0A-801FC6FEBAD4}" destId="{B299ECA3-57D9-0A42-8937-10E8C69FD3AF}" srcOrd="1" destOrd="0" parTransId="{E4CFC69B-B282-FB41-899E-654127913667}" sibTransId="{A2FB8630-A72D-CB4C-A377-815FA81EAC13}"/>
    <dgm:cxn modelId="{17BEE124-2C9D-0B44-9AD3-7C3DE808C908}" type="presOf" srcId="{E36E0092-A999-2C40-A3BA-FDA1B53C3CF3}" destId="{A57C2594-47EC-CD45-861C-73F28D713DFD}" srcOrd="0" destOrd="0" presId="urn:microsoft.com/office/officeart/2005/8/layout/chevron1"/>
    <dgm:cxn modelId="{27A2C73B-3B80-9342-9B77-9BF6C99710F7}" type="presOf" srcId="{CB496A94-E9BB-224F-B9BE-77C3A5A28054}" destId="{967AA3FB-5812-7244-AD6F-AA09BCCDDC5E}" srcOrd="0" destOrd="0" presId="urn:microsoft.com/office/officeart/2005/8/layout/chevron1"/>
    <dgm:cxn modelId="{B4424C41-A4D2-9047-AF52-2204FAB9F439}" type="presOf" srcId="{9BE9476E-D2C1-F244-BA7E-1799630E1CB8}" destId="{F69B1425-D9D5-4842-B681-79FBA7CAA366}" srcOrd="0" destOrd="0" presId="urn:microsoft.com/office/officeart/2005/8/layout/chevron1"/>
    <dgm:cxn modelId="{E0EDD861-BD23-6347-B56C-D299265C21FB}" srcId="{C0C00AAA-6AF0-514E-BC0A-801FC6FEBAD4}" destId="{9BE9476E-D2C1-F244-BA7E-1799630E1CB8}" srcOrd="0" destOrd="0" parTransId="{7056881A-6E91-FD4A-A33D-29DF68ADF674}" sibTransId="{2E599E3A-57B8-D548-A060-A64AE6F7C083}"/>
    <dgm:cxn modelId="{201CE978-D2DE-504C-BDBF-6E35F63DDAF1}" type="presOf" srcId="{C0C00AAA-6AF0-514E-BC0A-801FC6FEBAD4}" destId="{E62149FF-4FB6-0F47-8057-3B08E0B899AA}" srcOrd="0" destOrd="0" presId="urn:microsoft.com/office/officeart/2005/8/layout/chevron1"/>
    <dgm:cxn modelId="{30A54B82-EEC1-F441-86C9-BB16C233B922}" type="presOf" srcId="{8858548F-ADA0-0B4D-A149-7A8369573C29}" destId="{60594CAD-F10D-CB4F-A99C-B5724F734EA4}" srcOrd="0" destOrd="0" presId="urn:microsoft.com/office/officeart/2005/8/layout/chevron1"/>
    <dgm:cxn modelId="{A6C12AB3-4FB6-BB4B-BC2A-7635AD4BFB8A}" srcId="{C0C00AAA-6AF0-514E-BC0A-801FC6FEBAD4}" destId="{CB496A94-E9BB-224F-B9BE-77C3A5A28054}" srcOrd="4" destOrd="0" parTransId="{7AA517C8-9613-6F43-B439-99C29D81C90C}" sibTransId="{1C8F0385-F1FA-1642-8A06-2DFE371F10B6}"/>
    <dgm:cxn modelId="{4D3860C5-A4C1-5744-BDAA-1E2CC0A7F739}" type="presOf" srcId="{B299ECA3-57D9-0A42-8937-10E8C69FD3AF}" destId="{38EF7883-9AF7-3245-8E27-A74EC295F6D1}" srcOrd="0" destOrd="0" presId="urn:microsoft.com/office/officeart/2005/8/layout/chevron1"/>
    <dgm:cxn modelId="{7D30ABE5-0612-244E-B2EC-45C5B34823A4}" srcId="{C0C00AAA-6AF0-514E-BC0A-801FC6FEBAD4}" destId="{E36E0092-A999-2C40-A3BA-FDA1B53C3CF3}" srcOrd="2" destOrd="0" parTransId="{4AD93BD6-24BA-D340-98C7-9026804E5989}" sibTransId="{8E7785FC-A636-FB4E-879E-F33372A75093}"/>
    <dgm:cxn modelId="{964F6B73-BD37-A140-AAD8-2EFEE6DD794A}" type="presParOf" srcId="{E62149FF-4FB6-0F47-8057-3B08E0B899AA}" destId="{F69B1425-D9D5-4842-B681-79FBA7CAA366}" srcOrd="0" destOrd="0" presId="urn:microsoft.com/office/officeart/2005/8/layout/chevron1"/>
    <dgm:cxn modelId="{49039BA9-414F-C54A-A1E8-07A859E3BEE3}" type="presParOf" srcId="{E62149FF-4FB6-0F47-8057-3B08E0B899AA}" destId="{5F1AACEC-E7ED-E24C-84C9-22EE7FEB2E61}" srcOrd="1" destOrd="0" presId="urn:microsoft.com/office/officeart/2005/8/layout/chevron1"/>
    <dgm:cxn modelId="{3F20461E-3CCF-7844-A3C2-44E3F5B6943C}" type="presParOf" srcId="{E62149FF-4FB6-0F47-8057-3B08E0B899AA}" destId="{38EF7883-9AF7-3245-8E27-A74EC295F6D1}" srcOrd="2" destOrd="0" presId="urn:microsoft.com/office/officeart/2005/8/layout/chevron1"/>
    <dgm:cxn modelId="{85DD72EB-6261-DC4A-A172-5F85633F29FE}" type="presParOf" srcId="{E62149FF-4FB6-0F47-8057-3B08E0B899AA}" destId="{8A6A7D41-7BD7-F943-995A-0869258ADD67}" srcOrd="3" destOrd="0" presId="urn:microsoft.com/office/officeart/2005/8/layout/chevron1"/>
    <dgm:cxn modelId="{B41696EE-44D2-E243-AA45-71226C7D483B}" type="presParOf" srcId="{E62149FF-4FB6-0F47-8057-3B08E0B899AA}" destId="{A57C2594-47EC-CD45-861C-73F28D713DFD}" srcOrd="4" destOrd="0" presId="urn:microsoft.com/office/officeart/2005/8/layout/chevron1"/>
    <dgm:cxn modelId="{F5955973-4FA4-2149-B5E8-F8B5EDE04196}" type="presParOf" srcId="{E62149FF-4FB6-0F47-8057-3B08E0B899AA}" destId="{7801B34E-213E-C04B-8C9E-C79CAB04575D}" srcOrd="5" destOrd="0" presId="urn:microsoft.com/office/officeart/2005/8/layout/chevron1"/>
    <dgm:cxn modelId="{84A88548-B8F1-3F45-A222-056E455727B4}" type="presParOf" srcId="{E62149FF-4FB6-0F47-8057-3B08E0B899AA}" destId="{60594CAD-F10D-CB4F-A99C-B5724F734EA4}" srcOrd="6" destOrd="0" presId="urn:microsoft.com/office/officeart/2005/8/layout/chevron1"/>
    <dgm:cxn modelId="{74B1D957-D0EC-6348-B50D-794B1D677B22}" type="presParOf" srcId="{E62149FF-4FB6-0F47-8057-3B08E0B899AA}" destId="{F4409339-CC35-9443-A4CD-FA3AFCCBEA32}" srcOrd="7" destOrd="0" presId="urn:microsoft.com/office/officeart/2005/8/layout/chevron1"/>
    <dgm:cxn modelId="{BA1A5654-5BC0-EE43-9DA2-2D0902673B5E}" type="presParOf" srcId="{E62149FF-4FB6-0F47-8057-3B08E0B899AA}" destId="{967AA3FB-5812-7244-AD6F-AA09BCCDDC5E}" srcOrd="8" destOrd="0" presId="urn:microsoft.com/office/officeart/2005/8/layout/chevron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9B1425-D9D5-4842-B681-79FBA7CAA366}">
      <dsp:nvSpPr>
        <dsp:cNvPr id="0" name=""/>
        <dsp:cNvSpPr/>
      </dsp:nvSpPr>
      <dsp:spPr>
        <a:xfrm>
          <a:off x="0" y="0"/>
          <a:ext cx="2649140" cy="695812"/>
        </a:xfrm>
        <a:prstGeom prst="chevron">
          <a:avLst/>
        </a:prstGeom>
        <a:solidFill>
          <a:schemeClr val="accent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Inputs</a:t>
          </a:r>
        </a:p>
      </dsp:txBody>
      <dsp:txXfrm>
        <a:off x="347906" y="0"/>
        <a:ext cx="1953328" cy="695812"/>
      </dsp:txXfrm>
    </dsp:sp>
    <dsp:sp modelId="{38EF7883-9AF7-3245-8E27-A74EC295F6D1}">
      <dsp:nvSpPr>
        <dsp:cNvPr id="0" name=""/>
        <dsp:cNvSpPr/>
      </dsp:nvSpPr>
      <dsp:spPr>
        <a:xfrm>
          <a:off x="2372802" y="0"/>
          <a:ext cx="2649140" cy="695812"/>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latin typeface="Arial" panose="020B0604020202020204" pitchFamily="34" charset="0"/>
              <a:cs typeface="Arial" panose="020B0604020202020204" pitchFamily="34" charset="0"/>
            </a:rPr>
            <a:t>Activities</a:t>
          </a:r>
        </a:p>
      </dsp:txBody>
      <dsp:txXfrm>
        <a:off x="2720708" y="0"/>
        <a:ext cx="1953328" cy="695812"/>
      </dsp:txXfrm>
    </dsp:sp>
    <dsp:sp modelId="{A57C2594-47EC-CD45-861C-73F28D713DFD}">
      <dsp:nvSpPr>
        <dsp:cNvPr id="0" name=""/>
        <dsp:cNvSpPr/>
      </dsp:nvSpPr>
      <dsp:spPr>
        <a:xfrm>
          <a:off x="4757029" y="0"/>
          <a:ext cx="2649140" cy="695812"/>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Outputs</a:t>
          </a:r>
        </a:p>
      </dsp:txBody>
      <dsp:txXfrm>
        <a:off x="5104935" y="0"/>
        <a:ext cx="1953328" cy="695812"/>
      </dsp:txXfrm>
    </dsp:sp>
    <dsp:sp modelId="{60594CAD-F10D-CB4F-A99C-B5724F734EA4}">
      <dsp:nvSpPr>
        <dsp:cNvPr id="0" name=""/>
        <dsp:cNvSpPr/>
      </dsp:nvSpPr>
      <dsp:spPr>
        <a:xfrm>
          <a:off x="7150983" y="0"/>
          <a:ext cx="2649140" cy="695812"/>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Intermediate outcomes </a:t>
          </a:r>
        </a:p>
      </dsp:txBody>
      <dsp:txXfrm>
        <a:off x="7498889" y="0"/>
        <a:ext cx="1953328" cy="695812"/>
      </dsp:txXfrm>
    </dsp:sp>
    <dsp:sp modelId="{967AA3FB-5812-7244-AD6F-AA09BCCDDC5E}">
      <dsp:nvSpPr>
        <dsp:cNvPr id="0" name=""/>
        <dsp:cNvSpPr/>
      </dsp:nvSpPr>
      <dsp:spPr>
        <a:xfrm>
          <a:off x="9542860" y="0"/>
          <a:ext cx="2649140" cy="695812"/>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Long term outcomes</a:t>
          </a:r>
        </a:p>
      </dsp:txBody>
      <dsp:txXfrm>
        <a:off x="9890766" y="0"/>
        <a:ext cx="1953328" cy="6958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3681EE-CBB5-428F-A0E5-C9578F0ABD58}" type="datetimeFigureOut">
              <a:rPr lang="en-NZ" smtClean="0"/>
              <a:t>6/06/2022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31FB04-43AF-401C-AE17-0671597FE4BD}" type="slidenum">
              <a:rPr lang="en-NZ" smtClean="0"/>
              <a:t>‹#›</a:t>
            </a:fld>
            <a:endParaRPr lang="en-NZ"/>
          </a:p>
        </p:txBody>
      </p:sp>
    </p:spTree>
    <p:extLst>
      <p:ext uri="{BB962C8B-B14F-4D97-AF65-F5344CB8AC3E}">
        <p14:creationId xmlns:p14="http://schemas.microsoft.com/office/powerpoint/2010/main" val="2656965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iho.int/uploads/user/Inter-Regional%20Coordination/RHC/SWPHC/Letters/2021/Annex%20B%20SWPHC%20Hydro%20Leaders%20Program-flyer-v7.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iho.int/uploads/user/Inter-Regional%20Coordination/RHC/SWPHC/Letters/2021/Annex%20B%20SWPHC%20Hydro%20Leaders%20Program-flyer-v7.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iho.int/uploads/user/Inter-Regional%20Coordination/RHC/SWPHC/Letters/2021/Annex%20B%20SWPHC%20Hydro%20Leaders%20Program-flyer-v7.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A631FB04-43AF-401C-AE17-0671597FE4BD}" type="slidenum">
              <a:rPr lang="en-NZ" smtClean="0"/>
              <a:t>2</a:t>
            </a:fld>
            <a:endParaRPr lang="en-NZ"/>
          </a:p>
        </p:txBody>
      </p:sp>
    </p:spTree>
    <p:extLst>
      <p:ext uri="{BB962C8B-B14F-4D97-AF65-F5344CB8AC3E}">
        <p14:creationId xmlns:p14="http://schemas.microsoft.com/office/powerpoint/2010/main" val="2418733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NZ" dirty="0"/>
              <a:t>Statutes –  </a:t>
            </a:r>
            <a:r>
              <a:rPr lang="en-AU"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post adoption of Resolution 2/1997 at A-2) </a:t>
            </a:r>
            <a:r>
              <a:rPr lang="en-US" sz="1800" b="1" i="0" u="none" strike="noStrike" baseline="0" dirty="0">
                <a:solidFill>
                  <a:srgbClr val="000000"/>
                </a:solidFill>
                <a:latin typeface="Arial" panose="020B0604020202020204" pitchFamily="34" charset="0"/>
              </a:rPr>
              <a:t> </a:t>
            </a:r>
            <a:r>
              <a:rPr lang="en-US" sz="1800" b="1" i="1" u="none" strike="noStrike" baseline="0" dirty="0">
                <a:solidFill>
                  <a:srgbClr val="000000"/>
                </a:solidFill>
                <a:latin typeface="Arial" panose="020B0604020202020204" pitchFamily="34" charset="0"/>
              </a:rPr>
              <a:t>ESTABLISHMENT OF REGIONAL HYDROGRAPHIC COMMISSIONS (RHC) </a:t>
            </a:r>
          </a:p>
          <a:p>
            <a:pPr marL="171450"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SWPHC work plan delivers to IHO SP Goals 1, 2 &amp; 3 + addition of specific Goal for SWPHC – Goal / Target / Activities (see table). </a:t>
            </a:r>
            <a:r>
              <a:rPr lang="en-US" sz="1800" b="1" i="0" u="none" strike="noStrike" baseline="0" dirty="0">
                <a:solidFill>
                  <a:srgbClr val="000000"/>
                </a:solidFill>
                <a:latin typeface="Arial" panose="020B0604020202020204" pitchFamily="34" charset="0"/>
              </a:rPr>
              <a:t>More on HLP to follow</a:t>
            </a:r>
          </a:p>
          <a:p>
            <a:pPr marL="171450"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In delivering to the IHO SP SWPHC19 hosted a session with expert contributors on UNGGIM IGIF and Open Data – the value proposition (Andy </a:t>
            </a:r>
            <a:r>
              <a:rPr lang="en-US" sz="1800" b="0" i="0" u="none" strike="noStrike" baseline="0" dirty="0" err="1">
                <a:solidFill>
                  <a:srgbClr val="000000"/>
                </a:solidFill>
                <a:latin typeface="Arial" panose="020B0604020202020204" pitchFamily="34" charset="0"/>
              </a:rPr>
              <a:t>Coote</a:t>
            </a:r>
            <a:r>
              <a:rPr lang="en-US" sz="1800" b="0" i="0" u="none" strike="noStrike" baseline="0" dirty="0">
                <a:solidFill>
                  <a:srgbClr val="000000"/>
                </a:solidFill>
                <a:latin typeface="Arial" panose="020B0604020202020204" pitchFamily="34" charset="0"/>
              </a:rPr>
              <a:t> UK, Lesley Arnold AU), followed by a panel session chaired by the Director General of the Pacific Community (Stuart Minchin) which included Dr Kim Picard (AU). </a:t>
            </a:r>
            <a:r>
              <a:rPr lang="en-US" sz="1800" b="1" i="0" u="sng" strike="noStrike" baseline="0" dirty="0">
                <a:solidFill>
                  <a:srgbClr val="000000"/>
                </a:solidFill>
                <a:latin typeface="Arial" panose="020B0604020202020204" pitchFamily="34" charset="0"/>
              </a:rPr>
              <a:t>More to come on the next slide</a:t>
            </a:r>
          </a:p>
          <a:p>
            <a:pPr marL="171450" lvl="0"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The work plan also identified other activities to assist MS deliver to the IHO SP Goal 1, in particular, two workshops, </a:t>
            </a:r>
          </a:p>
          <a:p>
            <a:pPr marL="628650" lvl="1"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one on environmental emissions from shipping and expectations of MS (SPI 1.1.2 – number of data products and services based on S-100 that cater for the new requirements; autonomous shipping and reduction of emissions </a:t>
            </a:r>
          </a:p>
          <a:p>
            <a:pPr marL="628650" lvl="1"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the second on cyber security to RHC (SPI 1.2.1 - % of data products and services based on S-100 that are covered IHO Standards, specifications and guidelines on cyber security)</a:t>
            </a:r>
          </a:p>
          <a:p>
            <a:pPr marL="171450" indent="-171450" algn="l">
              <a:buFont typeface="Arial" panose="020B0604020202020204" pitchFamily="34" charset="0"/>
              <a:buChar char="•"/>
            </a:pPr>
            <a:endParaRPr lang="en-NZ" b="0" i="0" dirty="0"/>
          </a:p>
        </p:txBody>
      </p:sp>
      <p:sp>
        <p:nvSpPr>
          <p:cNvPr id="4" name="Slide Number Placeholder 3"/>
          <p:cNvSpPr>
            <a:spLocks noGrp="1"/>
          </p:cNvSpPr>
          <p:nvPr>
            <p:ph type="sldNum" sz="quarter" idx="5"/>
          </p:nvPr>
        </p:nvSpPr>
        <p:spPr/>
        <p:txBody>
          <a:bodyPr/>
          <a:lstStyle/>
          <a:p>
            <a:fld id="{A631FB04-43AF-401C-AE17-0671597FE4BD}" type="slidenum">
              <a:rPr lang="en-NZ" smtClean="0"/>
              <a:t>3</a:t>
            </a:fld>
            <a:endParaRPr lang="en-NZ"/>
          </a:p>
        </p:txBody>
      </p:sp>
    </p:spTree>
    <p:extLst>
      <p:ext uri="{BB962C8B-B14F-4D97-AF65-F5344CB8AC3E}">
        <p14:creationId xmlns:p14="http://schemas.microsoft.com/office/powerpoint/2010/main" val="40417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In delivering to the IHO SP SWPHC19 hosted a session with expert contributors on UNGGIM IGIF and Open Data – the value proposition (Andy </a:t>
            </a:r>
            <a:r>
              <a:rPr lang="en-US" sz="1800" b="0" i="0" u="none" strike="noStrike" baseline="0" dirty="0" err="1">
                <a:solidFill>
                  <a:srgbClr val="000000"/>
                </a:solidFill>
                <a:latin typeface="Arial" panose="020B0604020202020204" pitchFamily="34" charset="0"/>
              </a:rPr>
              <a:t>Coote</a:t>
            </a:r>
            <a:r>
              <a:rPr lang="en-US" sz="1800" b="0" i="0" u="none" strike="noStrike" baseline="0" dirty="0">
                <a:solidFill>
                  <a:srgbClr val="000000"/>
                </a:solidFill>
                <a:latin typeface="Arial" panose="020B0604020202020204" pitchFamily="34" charset="0"/>
              </a:rPr>
              <a:t> UK, Lesley Arnold AU), followed by a panel session chaired by the Director General of the Pacific Community (Stuart Minchin) which included Dr Kim Picard (AU).</a:t>
            </a:r>
          </a:p>
          <a:p>
            <a:pPr marL="628650" lvl="1"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The panel session asked two Qs…</a:t>
            </a:r>
          </a:p>
          <a:p>
            <a:pPr marL="628650" lvl="1" indent="-171450" algn="l">
              <a:buFont typeface="Arial" panose="020B0604020202020204" pitchFamily="34" charset="0"/>
              <a:buChar char="•"/>
            </a:pPr>
            <a:r>
              <a:rPr lang="en-US" sz="1800" b="1" i="0" u="none" strike="noStrike" baseline="0" dirty="0">
                <a:solidFill>
                  <a:srgbClr val="000000"/>
                </a:solidFill>
                <a:latin typeface="Arial" panose="020B0604020202020204" pitchFamily="34" charset="0"/>
              </a:rPr>
              <a:t>Outcome of this session </a:t>
            </a:r>
            <a:r>
              <a:rPr lang="en-US" sz="1800" b="0" i="0" u="none" strike="noStrike" baseline="0" dirty="0">
                <a:solidFill>
                  <a:srgbClr val="000000"/>
                </a:solidFill>
                <a:latin typeface="Arial" panose="020B0604020202020204" pitchFamily="34" charset="0"/>
              </a:rPr>
              <a:t>was the recognition that to achieve Goals 2 &amp; 3 there is a pressing need to engage with international and regional agencies, development partners and Coastal States to adopt and give effect to open data policies and to raise their understanding and the value of hydrography in their development </a:t>
            </a:r>
            <a:r>
              <a:rPr lang="en-US" sz="1800" b="0" i="0" u="none" strike="noStrike" baseline="0" dirty="0" err="1">
                <a:solidFill>
                  <a:srgbClr val="000000"/>
                </a:solidFill>
                <a:latin typeface="Arial" panose="020B0604020202020204" pitchFamily="34" charset="0"/>
              </a:rPr>
              <a:t>programmes</a:t>
            </a:r>
            <a:r>
              <a:rPr lang="en-US" sz="1800" b="0" i="0" u="none" strike="noStrike" baseline="0" dirty="0">
                <a:solidFill>
                  <a:srgbClr val="000000"/>
                </a:solidFill>
                <a:latin typeface="Arial" panose="020B0604020202020204" pitchFamily="34" charset="0"/>
              </a:rPr>
              <a:t>.</a:t>
            </a:r>
          </a:p>
          <a:p>
            <a:pPr marL="628650" lvl="1"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Goal 2, Target 2.3. Apply UN shared guiding principles for geospatial information management – Innovation principle e) Open Data</a:t>
            </a:r>
          </a:p>
          <a:p>
            <a:pPr marL="628650" lvl="1"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Goal 3, Target 3.2, Improve knowledge of the worlds seafloors, data provided to IHO DCDB and Seabed 2030</a:t>
            </a:r>
          </a:p>
          <a:p>
            <a:pPr marL="171450" lvl="0"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This has led to a submission of a substantive paper to IRCC14 agenda item 9B, on raising awareness of hydrography and open data.</a:t>
            </a:r>
          </a:p>
          <a:p>
            <a:endParaRPr lang="en-NZ" dirty="0"/>
          </a:p>
        </p:txBody>
      </p:sp>
      <p:sp>
        <p:nvSpPr>
          <p:cNvPr id="4" name="Slide Number Placeholder 3"/>
          <p:cNvSpPr>
            <a:spLocks noGrp="1"/>
          </p:cNvSpPr>
          <p:nvPr>
            <p:ph type="sldNum" sz="quarter" idx="5"/>
          </p:nvPr>
        </p:nvSpPr>
        <p:spPr/>
        <p:txBody>
          <a:bodyPr/>
          <a:lstStyle/>
          <a:p>
            <a:fld id="{5C14B252-8EFF-4387-B930-F07556521AEC}" type="slidenum">
              <a:rPr lang="en-US" smtClean="0"/>
              <a:t>4</a:t>
            </a:fld>
            <a:endParaRPr lang="en-US"/>
          </a:p>
        </p:txBody>
      </p:sp>
    </p:spTree>
    <p:extLst>
      <p:ext uri="{BB962C8B-B14F-4D97-AF65-F5344CB8AC3E}">
        <p14:creationId xmlns:p14="http://schemas.microsoft.com/office/powerpoint/2010/main" val="3066169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a:solidFill>
                  <a:schemeClr val="tx1"/>
                </a:solidFill>
                <a:effectLst/>
                <a:latin typeface="Segoe UI" panose="020B0502040204020203" pitchFamily="34" charset="0"/>
                <a:ea typeface="Calibri" panose="020F0502020204030204" pitchFamily="34" charset="0"/>
                <a:cs typeface="+mn-cs"/>
                <a:hlinkClick r:id="rId3">
                  <a:extLst>
                    <a:ext uri="{A12FA001-AC4F-418D-AE19-62706E023703}">
                      <ahyp:hlinkClr xmlns:ahyp="http://schemas.microsoft.com/office/drawing/2018/hyperlinkcolor" val="tx"/>
                    </a:ext>
                  </a:extLst>
                </a:hlinkClick>
              </a:rPr>
              <a:t>December – call for nominations released by CL 05/2021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1200" u="sng" dirty="0">
              <a:solidFill>
                <a:srgbClr val="0563C1"/>
              </a:solidFill>
              <a:effectLst/>
              <a:latin typeface="Segoe UI" panose="020B0502040204020203"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u="sng" dirty="0">
                <a:solidFill>
                  <a:srgbClr val="0563C1"/>
                </a:solidFill>
                <a:effectLst/>
                <a:latin typeface="Segoe UI" panose="020B0502040204020203" pitchFamily="34" charset="0"/>
                <a:ea typeface="Calibri" panose="020F0502020204030204" pitchFamily="34" charset="0"/>
                <a:hlinkClick r:id="rId3">
                  <a:extLst>
                    <a:ext uri="{A12FA001-AC4F-418D-AE19-62706E023703}">
                      <ahyp:hlinkClr xmlns:ahyp="http://schemas.microsoft.com/office/drawing/2018/hyperlinkcolor" val="tx"/>
                    </a:ext>
                  </a:extLst>
                </a:hlinkClick>
              </a:rPr>
              <a:t>Hydrographic Leaders Programme</a:t>
            </a:r>
            <a:r>
              <a:rPr lang="en-NZ" sz="1200" dirty="0">
                <a:effectLst/>
                <a:latin typeface="Segoe UI" panose="020B0502040204020203" pitchFamily="34" charset="0"/>
                <a:ea typeface="Calibri" panose="020F0502020204030204" pitchFamily="34" charset="0"/>
              </a:rPr>
              <a:t> pilot programme comprises a cohort of 17 participants from 12 nations each matched with a mentor.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effectLst/>
                <a:latin typeface="Segoe UI" panose="020B0502040204020203" pitchFamily="34" charset="0"/>
                <a:ea typeface="Calibri" panose="020F0502020204030204" pitchFamily="34" charset="0"/>
              </a:rPr>
              <a:t>The programme aims to build a leadership pipeline for representation of hydrographic activity in the region. It will build and encourage a network of leaders for the SWPHC. </a:t>
            </a:r>
            <a:endParaRPr lang="en-NZ" sz="1200" dirty="0">
              <a:effectLst/>
              <a:latin typeface="Times New Roman" panose="02020603050405020304" pitchFamily="18" charset="0"/>
              <a:ea typeface="Calibri" panose="020F0502020204030204" pitchFamily="34" charset="0"/>
            </a:endParaRPr>
          </a:p>
          <a:p>
            <a:endParaRPr lang="en-NZ" dirty="0"/>
          </a:p>
          <a:p>
            <a:pPr marL="171450" indent="-171450">
              <a:buFont typeface="Arial" panose="020B0604020202020204" pitchFamily="34" charset="0"/>
              <a:buChar char="•"/>
            </a:pPr>
            <a:r>
              <a:rPr lang="en-NZ" dirty="0"/>
              <a:t>First and foremost the HLP delivers to SWPHC Goal and Targets to </a:t>
            </a:r>
            <a:r>
              <a:rPr lang="en-US" b="1" dirty="0"/>
              <a:t>Increase participation in SWPHC and IHO activities in a leadership role</a:t>
            </a:r>
            <a:endParaRPr lang="en-NZ" b="1" dirty="0"/>
          </a:p>
        </p:txBody>
      </p:sp>
      <p:sp>
        <p:nvSpPr>
          <p:cNvPr id="4" name="Slide Number Placeholder 3"/>
          <p:cNvSpPr>
            <a:spLocks noGrp="1"/>
          </p:cNvSpPr>
          <p:nvPr>
            <p:ph type="sldNum" sz="quarter" idx="5"/>
          </p:nvPr>
        </p:nvSpPr>
        <p:spPr/>
        <p:txBody>
          <a:bodyPr/>
          <a:lstStyle/>
          <a:p>
            <a:fld id="{A631FB04-43AF-401C-AE17-0671597FE4BD}" type="slidenum">
              <a:rPr lang="en-NZ" smtClean="0"/>
              <a:t>5</a:t>
            </a:fld>
            <a:endParaRPr lang="en-NZ"/>
          </a:p>
        </p:txBody>
      </p:sp>
    </p:spTree>
    <p:extLst>
      <p:ext uri="{BB962C8B-B14F-4D97-AF65-F5344CB8AC3E}">
        <p14:creationId xmlns:p14="http://schemas.microsoft.com/office/powerpoint/2010/main" val="28812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2000" dirty="0"/>
              <a:t>Theory of change model was developed to support the HLP programme planning and evaluation </a:t>
            </a:r>
          </a:p>
          <a:p>
            <a:pPr marL="171450" indent="-171450">
              <a:buFont typeface="Arial" panose="020B0604020202020204" pitchFamily="34" charset="0"/>
              <a:buChar char="•"/>
            </a:pPr>
            <a:r>
              <a:rPr lang="en-GB" sz="2000" dirty="0"/>
              <a:t>Used ahead of a programme as a design tool (as here) and / or retrospectively as an evaluation tool.</a:t>
            </a:r>
          </a:p>
          <a:p>
            <a:pPr marL="171450" indent="-171450">
              <a:buFont typeface="Arial" panose="020B0604020202020204" pitchFamily="34" charset="0"/>
              <a:buChar char="•"/>
            </a:pPr>
            <a:r>
              <a:rPr lang="en-GB" sz="2000" dirty="0"/>
              <a:t>As a planning tool it helps uncover underlying assumptions, and strengthen the connection (</a:t>
            </a:r>
            <a:r>
              <a:rPr lang="en-GB" sz="2000" b="1" dirty="0"/>
              <a:t>the what and the how</a:t>
            </a:r>
            <a:r>
              <a:rPr lang="en-GB" sz="2000" dirty="0"/>
              <a:t>) between inputs and activities and outcomes.</a:t>
            </a:r>
          </a:p>
          <a:p>
            <a:pPr marL="171450" indent="-171450">
              <a:buFont typeface="Arial" panose="020B0604020202020204" pitchFamily="34" charset="0"/>
              <a:buChar char="•"/>
            </a:pPr>
            <a:r>
              <a:rPr lang="en-GB" sz="2000" dirty="0"/>
              <a:t>It generates knowledge about whether a programme is effective, but also explains what methods it uses to be effective.</a:t>
            </a:r>
          </a:p>
          <a:p>
            <a:pPr marL="171450" indent="-171450">
              <a:buFont typeface="Arial" panose="020B0604020202020204" pitchFamily="34" charset="0"/>
              <a:buChar char="•"/>
            </a:pPr>
            <a:r>
              <a:rPr lang="en-GB" sz="2000" b="1" dirty="0"/>
              <a:t>It puts the programme in context and describes the system it operates in</a:t>
            </a:r>
            <a:r>
              <a:rPr lang="en-GB" sz="2000" dirty="0"/>
              <a:t>.</a:t>
            </a:r>
          </a:p>
          <a:p>
            <a:endParaRPr lang="en-US" dirty="0"/>
          </a:p>
        </p:txBody>
      </p:sp>
      <p:sp>
        <p:nvSpPr>
          <p:cNvPr id="4" name="Slide Number Placeholder 3"/>
          <p:cNvSpPr>
            <a:spLocks noGrp="1"/>
          </p:cNvSpPr>
          <p:nvPr>
            <p:ph type="sldNum" sz="quarter" idx="5"/>
          </p:nvPr>
        </p:nvSpPr>
        <p:spPr/>
        <p:txBody>
          <a:bodyPr/>
          <a:lstStyle/>
          <a:p>
            <a:fld id="{BA061DE5-5C7F-8F41-AC3E-938308B681F5}" type="slidenum">
              <a:rPr lang="en-US" smtClean="0"/>
              <a:t>6</a:t>
            </a:fld>
            <a:endParaRPr lang="en-US"/>
          </a:p>
        </p:txBody>
      </p:sp>
    </p:spTree>
    <p:extLst>
      <p:ext uri="{BB962C8B-B14F-4D97-AF65-F5344CB8AC3E}">
        <p14:creationId xmlns:p14="http://schemas.microsoft.com/office/powerpoint/2010/main" val="368241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u="sng" dirty="0">
                <a:solidFill>
                  <a:srgbClr val="0000FF"/>
                </a:solidFill>
                <a:effectLst/>
                <a:latin typeface="Segoe UI" panose="020B0502040204020203" pitchFamily="34" charset="0"/>
                <a:ea typeface="Calibri" panose="020F0502020204030204" pitchFamily="34" charset="0"/>
                <a:hlinkClick r:id="rId3"/>
              </a:rPr>
              <a:t>Hydrographic Leaders Programme</a:t>
            </a:r>
            <a:r>
              <a:rPr lang="en-NZ" sz="1200" dirty="0">
                <a:effectLst/>
                <a:latin typeface="Segoe UI" panose="020B0502040204020203" pitchFamily="34" charset="0"/>
                <a:ea typeface="Calibri" panose="020F0502020204030204" pitchFamily="34" charset="0"/>
              </a:rPr>
              <a:t> pilot programme comprises a cohort of 17 participants from 12 nations each matched with a mentor. The programme aims to build a leadership pipeline for representation of hydrographic activity in the region. It will build and encourage a network of leaders for the SWPHC. </a:t>
            </a:r>
            <a:endParaRPr lang="en-NZ" sz="1200" dirty="0">
              <a:effectLst/>
              <a:latin typeface="Times New Roman" panose="02020603050405020304" pitchFamily="18" charset="0"/>
              <a:ea typeface="Calibri" panose="020F0502020204030204" pitchFamily="34" charset="0"/>
            </a:endParaRPr>
          </a:p>
          <a:p>
            <a:endParaRPr lang="en-NZ" dirty="0"/>
          </a:p>
        </p:txBody>
      </p:sp>
      <p:sp>
        <p:nvSpPr>
          <p:cNvPr id="4" name="Slide Number Placeholder 3"/>
          <p:cNvSpPr>
            <a:spLocks noGrp="1"/>
          </p:cNvSpPr>
          <p:nvPr>
            <p:ph type="sldNum" sz="quarter" idx="5"/>
          </p:nvPr>
        </p:nvSpPr>
        <p:spPr/>
        <p:txBody>
          <a:bodyPr/>
          <a:lstStyle/>
          <a:p>
            <a:fld id="{A631FB04-43AF-401C-AE17-0671597FE4BD}" type="slidenum">
              <a:rPr lang="en-NZ" smtClean="0"/>
              <a:t>7</a:t>
            </a:fld>
            <a:endParaRPr lang="en-NZ"/>
          </a:p>
        </p:txBody>
      </p:sp>
    </p:spTree>
    <p:extLst>
      <p:ext uri="{BB962C8B-B14F-4D97-AF65-F5344CB8AC3E}">
        <p14:creationId xmlns:p14="http://schemas.microsoft.com/office/powerpoint/2010/main" val="859933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u="sng" dirty="0">
                <a:solidFill>
                  <a:srgbClr val="0000FF"/>
                </a:solidFill>
                <a:effectLst/>
                <a:latin typeface="Segoe UI" panose="020B0502040204020203" pitchFamily="34" charset="0"/>
                <a:ea typeface="Calibri" panose="020F0502020204030204" pitchFamily="34" charset="0"/>
                <a:hlinkClick r:id="rId3"/>
              </a:rPr>
              <a:t>Hydrographic Leaders Programme</a:t>
            </a:r>
            <a:r>
              <a:rPr lang="en-NZ" sz="1200" dirty="0">
                <a:effectLst/>
                <a:latin typeface="Segoe UI" panose="020B0502040204020203" pitchFamily="34" charset="0"/>
                <a:ea typeface="Calibri" panose="020F0502020204030204" pitchFamily="34" charset="0"/>
              </a:rPr>
              <a:t> pilot programme comprises a cohort of 17 participants from 12 nations each matched with a mentor. The programme aims to build a leadership pipeline for representation of hydrographic activity in the region. It will build and encourage a network of leaders for the SWPHC. </a:t>
            </a:r>
            <a:endParaRPr lang="en-NZ" sz="1200" dirty="0">
              <a:effectLst/>
              <a:latin typeface="Times New Roman" panose="02020603050405020304" pitchFamily="18" charset="0"/>
              <a:ea typeface="Calibri" panose="020F0502020204030204" pitchFamily="34" charset="0"/>
            </a:endParaRPr>
          </a:p>
          <a:p>
            <a:endParaRPr lang="en-NZ" dirty="0"/>
          </a:p>
        </p:txBody>
      </p:sp>
      <p:sp>
        <p:nvSpPr>
          <p:cNvPr id="4" name="Slide Number Placeholder 3"/>
          <p:cNvSpPr>
            <a:spLocks noGrp="1"/>
          </p:cNvSpPr>
          <p:nvPr>
            <p:ph type="sldNum" sz="quarter" idx="5"/>
          </p:nvPr>
        </p:nvSpPr>
        <p:spPr/>
        <p:txBody>
          <a:bodyPr/>
          <a:lstStyle/>
          <a:p>
            <a:fld id="{A631FB04-43AF-401C-AE17-0671597FE4BD}" type="slidenum">
              <a:rPr lang="en-NZ" smtClean="0"/>
              <a:t>8</a:t>
            </a:fld>
            <a:endParaRPr lang="en-NZ"/>
          </a:p>
        </p:txBody>
      </p:sp>
    </p:spTree>
    <p:extLst>
      <p:ext uri="{BB962C8B-B14F-4D97-AF65-F5344CB8AC3E}">
        <p14:creationId xmlns:p14="http://schemas.microsoft.com/office/powerpoint/2010/main" val="1191492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u="none" dirty="0">
                <a:effectLst/>
                <a:latin typeface="Segoe UI" panose="020B0502040204020203" pitchFamily="34" charset="0"/>
                <a:ea typeface="Times New Roman" panose="02020603050405020304" pitchFamily="18" charset="0"/>
              </a:rPr>
              <a:t>Re </a:t>
            </a:r>
            <a:r>
              <a:rPr lang="en-NZ" sz="1800" b="1" u="none" dirty="0">
                <a:effectLst/>
                <a:latin typeface="Segoe UI" panose="020B0502040204020203" pitchFamily="34" charset="0"/>
                <a:ea typeface="Times New Roman" panose="02020603050405020304" pitchFamily="18" charset="0"/>
              </a:rPr>
              <a:t>hydro governance</a:t>
            </a:r>
            <a:r>
              <a:rPr lang="en-NZ" sz="1800" u="none" dirty="0">
                <a:effectLst/>
                <a:latin typeface="Segoe UI" panose="020B0502040204020203" pitchFamily="34" charset="0"/>
                <a:ea typeface="Times New Roman" panose="02020603050405020304" pitchFamily="18" charset="0"/>
              </a:rPr>
              <a:t>, </a:t>
            </a:r>
            <a:r>
              <a:rPr lang="en-NZ" sz="1800" u="sng" dirty="0">
                <a:effectLst/>
                <a:latin typeface="Segoe UI" panose="020B0502040204020203" pitchFamily="34" charset="0"/>
                <a:ea typeface="Times New Roman" panose="02020603050405020304" pitchFamily="18" charset="0"/>
              </a:rPr>
              <a:t>Note</a:t>
            </a:r>
            <a:r>
              <a:rPr lang="en-NZ" sz="1800" dirty="0">
                <a:effectLst/>
                <a:latin typeface="Segoe UI" panose="020B0502040204020203" pitchFamily="34" charset="0"/>
                <a:ea typeface="Times New Roman" panose="02020603050405020304" pitchFamily="18" charset="0"/>
              </a:rPr>
              <a:t>: In conjunction with SWPHC20 (Feb 2023) a </a:t>
            </a:r>
            <a:r>
              <a:rPr lang="en-NZ" sz="1800" b="1" dirty="0">
                <a:effectLst/>
                <a:latin typeface="Segoe UI" panose="020B0502040204020203" pitchFamily="34" charset="0"/>
                <a:ea typeface="Times New Roman" panose="02020603050405020304" pitchFamily="18" charset="0"/>
              </a:rPr>
              <a:t>IHO CB funded workshop on Hydrographic Governance </a:t>
            </a:r>
            <a:r>
              <a:rPr lang="en-NZ" sz="1800" dirty="0">
                <a:effectLst/>
                <a:latin typeface="Segoe UI" panose="020B0502040204020203" pitchFamily="34" charset="0"/>
                <a:ea typeface="Times New Roman" panose="02020603050405020304" pitchFamily="18" charset="0"/>
              </a:rPr>
              <a:t>is to be delivered.</a:t>
            </a:r>
            <a:endParaRPr lang="en-NZ" sz="1800" dirty="0">
              <a:effectLst/>
              <a:latin typeface="Times New Roman" panose="02020603050405020304" pitchFamily="18" charset="0"/>
              <a:ea typeface="Times New Roman" panose="02020603050405020304" pitchFamily="18" charset="0"/>
            </a:endParaRPr>
          </a:p>
          <a:p>
            <a:endParaRPr lang="en-NZ" dirty="0"/>
          </a:p>
        </p:txBody>
      </p:sp>
      <p:sp>
        <p:nvSpPr>
          <p:cNvPr id="4" name="Slide Number Placeholder 3"/>
          <p:cNvSpPr>
            <a:spLocks noGrp="1"/>
          </p:cNvSpPr>
          <p:nvPr>
            <p:ph type="sldNum" sz="quarter" idx="5"/>
          </p:nvPr>
        </p:nvSpPr>
        <p:spPr/>
        <p:txBody>
          <a:bodyPr/>
          <a:lstStyle/>
          <a:p>
            <a:fld id="{A255EF43-F345-4225-A77E-77402D2D3989}" type="slidenum">
              <a:rPr lang="en-NZ" smtClean="0"/>
              <a:t>9</a:t>
            </a:fld>
            <a:endParaRPr lang="en-NZ"/>
          </a:p>
        </p:txBody>
      </p:sp>
    </p:spTree>
    <p:extLst>
      <p:ext uri="{BB962C8B-B14F-4D97-AF65-F5344CB8AC3E}">
        <p14:creationId xmlns:p14="http://schemas.microsoft.com/office/powerpoint/2010/main" val="2922686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lgn="l">
              <a:buFont typeface="Arial" panose="020B0604020202020204" pitchFamily="34" charset="0"/>
              <a:buChar char="•"/>
            </a:pPr>
            <a:endParaRPr lang="en-US" sz="1800" b="0" i="0" u="none" strike="noStrike" baseline="0" dirty="0">
              <a:solidFill>
                <a:srgbClr val="000000"/>
              </a:solidFill>
              <a:latin typeface="Arial" panose="020B0604020202020204" pitchFamily="34" charset="0"/>
            </a:endParaRPr>
          </a:p>
          <a:p>
            <a:pPr marL="171450" lvl="0"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The work plan also identified other activities to assist MS deliver to the IHO SP Goal 1, in particular, two workshops, </a:t>
            </a:r>
          </a:p>
          <a:p>
            <a:pPr marL="628650" lvl="1"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one on environmental emissions from shipping and expectations of MS (SPI 1.1.2 – number of data products and services based on S-100 that cater for the new requirements; autonomous shipping and reduction of emissions </a:t>
            </a:r>
          </a:p>
          <a:p>
            <a:pPr marL="628650" lvl="1" indent="-171450" algn="l">
              <a:buFont typeface="Arial" panose="020B0604020202020204" pitchFamily="34" charset="0"/>
              <a:buChar char="•"/>
            </a:pPr>
            <a:r>
              <a:rPr lang="en-US" sz="1800" b="0" i="0" u="none" strike="noStrike" baseline="0" dirty="0">
                <a:solidFill>
                  <a:srgbClr val="000000"/>
                </a:solidFill>
                <a:latin typeface="Arial" panose="020B0604020202020204" pitchFamily="34" charset="0"/>
              </a:rPr>
              <a:t>the second on cyber security to RHC (SPI 1.2.1 - % of data products and services based on S-100 that are covered IHO Standards, specifications and guidelines on cyber security)</a:t>
            </a:r>
          </a:p>
          <a:p>
            <a:endParaRPr lang="en-NZ" dirty="0"/>
          </a:p>
        </p:txBody>
      </p:sp>
      <p:sp>
        <p:nvSpPr>
          <p:cNvPr id="4" name="Slide Number Placeholder 3"/>
          <p:cNvSpPr>
            <a:spLocks noGrp="1"/>
          </p:cNvSpPr>
          <p:nvPr>
            <p:ph type="sldNum" sz="quarter" idx="5"/>
          </p:nvPr>
        </p:nvSpPr>
        <p:spPr/>
        <p:txBody>
          <a:bodyPr/>
          <a:lstStyle/>
          <a:p>
            <a:fld id="{A631FB04-43AF-401C-AE17-0671597FE4BD}" type="slidenum">
              <a:rPr lang="en-NZ" smtClean="0"/>
              <a:t>11</a:t>
            </a:fld>
            <a:endParaRPr lang="en-NZ"/>
          </a:p>
        </p:txBody>
      </p:sp>
    </p:spTree>
    <p:extLst>
      <p:ext uri="{BB962C8B-B14F-4D97-AF65-F5344CB8AC3E}">
        <p14:creationId xmlns:p14="http://schemas.microsoft.com/office/powerpoint/2010/main" val="548285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07F85-E674-43CC-987E-4BE55E31E0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075A09-2A4E-4C58-ADED-9AF474DF99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144F4EE6-E935-4E71-B34D-C8F78A78E2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1F375E-D998-4D5B-AF8B-D51B7B1183C4}"/>
              </a:ext>
            </a:extLst>
          </p:cNvPr>
          <p:cNvSpPr>
            <a:spLocks noGrp="1"/>
          </p:cNvSpPr>
          <p:nvPr>
            <p:ph type="sldNum" sz="quarter" idx="12"/>
          </p:nvPr>
        </p:nvSpPr>
        <p:spPr/>
        <p:txBody>
          <a:bodyPr/>
          <a:lstStyle/>
          <a:p>
            <a:fld id="{5CFA87E5-14E0-4CBB-BB8E-CD3BE4DBA377}" type="slidenum">
              <a:rPr lang="en-US" smtClean="0"/>
              <a:t>‹#›</a:t>
            </a:fld>
            <a:endParaRPr lang="en-US"/>
          </a:p>
        </p:txBody>
      </p:sp>
    </p:spTree>
    <p:extLst>
      <p:ext uri="{BB962C8B-B14F-4D97-AF65-F5344CB8AC3E}">
        <p14:creationId xmlns:p14="http://schemas.microsoft.com/office/powerpoint/2010/main" val="55180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AFDE3-1F29-468C-86CB-3098A8847A6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A52DCCE-461C-42DA-BDC0-3EA8E38F7ECA}"/>
              </a:ext>
            </a:extLst>
          </p:cNvPr>
          <p:cNvSpPr>
            <a:spLocks noGrp="1"/>
          </p:cNvSpPr>
          <p:nvPr>
            <p:ph idx="1"/>
          </p:nvPr>
        </p:nvSpPr>
        <p:spPr>
          <a:xfrm>
            <a:off x="838200" y="1847850"/>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410ED96-6614-47E2-8F71-DC425B9EBFA5}"/>
              </a:ext>
            </a:extLst>
          </p:cNvPr>
          <p:cNvSpPr>
            <a:spLocks noGrp="1"/>
          </p:cNvSpPr>
          <p:nvPr>
            <p:ph type="dt" sz="half" idx="10"/>
          </p:nvPr>
        </p:nvSpPr>
        <p:spPr>
          <a:xfrm>
            <a:off x="838200" y="6356350"/>
            <a:ext cx="2743200" cy="365125"/>
          </a:xfrm>
          <a:prstGeom prst="rect">
            <a:avLst/>
          </a:prstGeom>
        </p:spPr>
        <p:txBody>
          <a:bodyPr/>
          <a:lstStyle/>
          <a:p>
            <a:fld id="{35E8BEC5-A04B-4BB6-81B9-C9DCF5F1062E}" type="datetimeFigureOut">
              <a:rPr lang="en-US" smtClean="0"/>
              <a:t>6/6/2022</a:t>
            </a:fld>
            <a:endParaRPr lang="en-US"/>
          </a:p>
        </p:txBody>
      </p:sp>
      <p:sp>
        <p:nvSpPr>
          <p:cNvPr id="5" name="Footer Placeholder 4">
            <a:extLst>
              <a:ext uri="{FF2B5EF4-FFF2-40B4-BE49-F238E27FC236}">
                <a16:creationId xmlns:a16="http://schemas.microsoft.com/office/drawing/2014/main" id="{44641377-C9CA-4B25-A76D-CC1F199E91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7A2ACF-E322-49DD-AF67-D13553C7366B}"/>
              </a:ext>
            </a:extLst>
          </p:cNvPr>
          <p:cNvSpPr>
            <a:spLocks noGrp="1"/>
          </p:cNvSpPr>
          <p:nvPr>
            <p:ph type="sldNum" sz="quarter" idx="12"/>
          </p:nvPr>
        </p:nvSpPr>
        <p:spPr/>
        <p:txBody>
          <a:bodyPr/>
          <a:lstStyle/>
          <a:p>
            <a:fld id="{5CFA87E5-14E0-4CBB-BB8E-CD3BE4DBA377}" type="slidenum">
              <a:rPr lang="en-US" smtClean="0"/>
              <a:t>‹#›</a:t>
            </a:fld>
            <a:endParaRPr lang="en-US"/>
          </a:p>
        </p:txBody>
      </p:sp>
    </p:spTree>
    <p:extLst>
      <p:ext uri="{BB962C8B-B14F-4D97-AF65-F5344CB8AC3E}">
        <p14:creationId xmlns:p14="http://schemas.microsoft.com/office/powerpoint/2010/main" val="355146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6/6/2022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533072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20CBC3-1436-4450-8CC5-220AC104AD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6526E5-EC6E-4FB3-A0DB-388FCA0BB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05CCE60-85AE-4886-BF16-C5CBFA009D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62FA822-2C07-4746-9030-3F8446747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A87E5-14E0-4CBB-BB8E-CD3BE4DBA377}" type="slidenum">
              <a:rPr lang="en-US" smtClean="0"/>
              <a:t>‹#›</a:t>
            </a:fld>
            <a:endParaRPr lang="en-US"/>
          </a:p>
        </p:txBody>
      </p:sp>
      <p:pic>
        <p:nvPicPr>
          <p:cNvPr id="11" name="Picture 6">
            <a:extLst>
              <a:ext uri="{FF2B5EF4-FFF2-40B4-BE49-F238E27FC236}">
                <a16:creationId xmlns:a16="http://schemas.microsoft.com/office/drawing/2014/main" id="{A2B7AB7B-9C44-433D-B14D-861586A545B1}"/>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 y="6015644"/>
            <a:ext cx="2608028" cy="869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3">
            <a:extLst>
              <a:ext uri="{FF2B5EF4-FFF2-40B4-BE49-F238E27FC236}">
                <a16:creationId xmlns:a16="http://schemas.microsoft.com/office/drawing/2014/main" id="{715E19EA-6F6B-4D0A-ACD3-CFA9BE6BD5E5}"/>
              </a:ext>
            </a:extLst>
          </p:cNvPr>
          <p:cNvSpPr txBox="1">
            <a:spLocks/>
          </p:cNvSpPr>
          <p:nvPr userDrawn="1"/>
        </p:nvSpPr>
        <p:spPr>
          <a:xfrm>
            <a:off x="3955551" y="6308642"/>
            <a:ext cx="5297184" cy="41283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a:solidFill>
                  <a:schemeClr val="accent1">
                    <a:lumMod val="75000"/>
                  </a:schemeClr>
                </a:solidFill>
                <a:latin typeface="Arial" panose="020B0604020202020204" pitchFamily="34" charset="0"/>
                <a:cs typeface="Arial" panose="020B0604020202020204" pitchFamily="34" charset="0"/>
              </a:rPr>
              <a:t>IRCC14</a:t>
            </a:r>
            <a:br>
              <a:rPr lang="en-US" altLang="ja-JP" dirty="0">
                <a:solidFill>
                  <a:schemeClr val="accent1">
                    <a:lumMod val="75000"/>
                  </a:schemeClr>
                </a:solidFill>
                <a:latin typeface="Arial" panose="020B0604020202020204" pitchFamily="34" charset="0"/>
                <a:cs typeface="Arial" panose="020B0604020202020204" pitchFamily="34" charset="0"/>
              </a:rPr>
            </a:br>
            <a:r>
              <a:rPr lang="en-US" sz="1200" kern="1200" dirty="0">
                <a:solidFill>
                  <a:schemeClr val="accent1">
                    <a:lumMod val="75000"/>
                  </a:schemeClr>
                </a:solidFill>
                <a:latin typeface="Arial" panose="020B0604020202020204" pitchFamily="34" charset="0"/>
                <a:ea typeface="+mn-ea"/>
                <a:cs typeface="Arial" panose="020B0604020202020204" pitchFamily="34" charset="0"/>
              </a:rPr>
              <a:t>Denpasar - Bali, Indonesia + VTC (Hybrid Meeting)</a:t>
            </a:r>
            <a:r>
              <a:rPr lang="de-DE" sz="1200" kern="1200" dirty="0">
                <a:solidFill>
                  <a:schemeClr val="accent1">
                    <a:lumMod val="75000"/>
                  </a:schemeClr>
                </a:solidFill>
                <a:latin typeface="Arial" panose="020B0604020202020204" pitchFamily="34" charset="0"/>
                <a:ea typeface="+mn-ea"/>
                <a:cs typeface="Arial" panose="020B0604020202020204" pitchFamily="34" charset="0"/>
              </a:rPr>
              <a:t>, 06 – 08</a:t>
            </a:r>
            <a:r>
              <a:rPr lang="de-DE" dirty="0">
                <a:solidFill>
                  <a:schemeClr val="accent1">
                    <a:lumMod val="75000"/>
                  </a:schemeClr>
                </a:solidFill>
                <a:latin typeface="Arial" panose="020B0604020202020204" pitchFamily="34" charset="0"/>
                <a:cs typeface="Arial" panose="020B0604020202020204" pitchFamily="34" charset="0"/>
              </a:rPr>
              <a:t> June 2022</a:t>
            </a:r>
          </a:p>
        </p:txBody>
      </p:sp>
      <p:sp>
        <p:nvSpPr>
          <p:cNvPr id="8" name="Rectangle 7">
            <a:extLst>
              <a:ext uri="{FF2B5EF4-FFF2-40B4-BE49-F238E27FC236}">
                <a16:creationId xmlns:a16="http://schemas.microsoft.com/office/drawing/2014/main" id="{36AFDE94-252B-4BA4-B1A6-67924CBFCB10}"/>
              </a:ext>
            </a:extLst>
          </p:cNvPr>
          <p:cNvSpPr/>
          <p:nvPr userDrawn="1"/>
        </p:nvSpPr>
        <p:spPr>
          <a:xfrm>
            <a:off x="0" y="0"/>
            <a:ext cx="12192000" cy="6012386"/>
          </a:xfrm>
          <a:prstGeom prst="rect">
            <a:avLst/>
          </a:prstGeom>
          <a:solidFill>
            <a:schemeClr val="accent1">
              <a:lumMod val="20000"/>
              <a:lumOff val="80000"/>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1425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ho.int/en/events-recording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469784" y="1761526"/>
            <a:ext cx="11232858" cy="194085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kumimoji="1" lang="en-US" altLang="ja-JP" sz="27100" b="1" dirty="0">
                <a:solidFill>
                  <a:schemeClr val="accent1">
                    <a:lumMod val="75000"/>
                  </a:schemeClr>
                </a:solidFill>
                <a:latin typeface="Arial" panose="020B0604020202020204" pitchFamily="34" charset="0"/>
                <a:cs typeface="Arial" panose="020B0604020202020204" pitchFamily="34" charset="0"/>
              </a:rPr>
              <a:t>IRCC14-06.1I</a:t>
            </a:r>
          </a:p>
          <a:p>
            <a:endParaRPr kumimoji="1" lang="en-US" altLang="ja-JP" sz="27100" b="1" dirty="0">
              <a:solidFill>
                <a:schemeClr val="accent1">
                  <a:lumMod val="75000"/>
                </a:schemeClr>
              </a:solidFill>
              <a:latin typeface="Arial" panose="020B0604020202020204" pitchFamily="34" charset="0"/>
              <a:cs typeface="Arial" panose="020B0604020202020204" pitchFamily="34" charset="0"/>
            </a:endParaRPr>
          </a:p>
          <a:p>
            <a:r>
              <a:rPr kumimoji="1" lang="en-US" altLang="ja-JP" sz="14400" b="1" dirty="0">
                <a:solidFill>
                  <a:schemeClr val="accent1">
                    <a:lumMod val="75000"/>
                  </a:schemeClr>
                </a:solidFill>
                <a:latin typeface="Arial" panose="020B0604020202020204" pitchFamily="34" charset="0"/>
                <a:cs typeface="Arial" panose="020B0604020202020204" pitchFamily="34" charset="0"/>
              </a:rPr>
              <a:t>SWPHC</a:t>
            </a:r>
          </a:p>
          <a:p>
            <a:endParaRPr kumimoji="1" lang="en-US" altLang="ja-JP" b="1" dirty="0">
              <a:solidFill>
                <a:schemeClr val="accent1">
                  <a:lumMod val="75000"/>
                </a:schemeClr>
              </a:solidFill>
            </a:endParaRPr>
          </a:p>
          <a:p>
            <a:r>
              <a:rPr kumimoji="1" lang="en-US" altLang="ja-JP" b="1" dirty="0">
                <a:solidFill>
                  <a:schemeClr val="accent1">
                    <a:lumMod val="75000"/>
                  </a:schemeClr>
                </a:solidFill>
              </a:rPr>
              <a:t>Report to IRCC14</a:t>
            </a:r>
          </a:p>
          <a:p>
            <a:endParaRPr kumimoji="1" lang="en-US" altLang="ja-JP" b="1" dirty="0">
              <a:solidFill>
                <a:schemeClr val="accent1">
                  <a:lumMod val="75000"/>
                </a:schemeClr>
              </a:solidFill>
            </a:endParaRPr>
          </a:p>
          <a:p>
            <a:r>
              <a:rPr kumimoji="1" lang="en-US" sz="5200" b="1" dirty="0">
                <a:solidFill>
                  <a:schemeClr val="accent1">
                    <a:lumMod val="75000"/>
                  </a:schemeClr>
                </a:solidFill>
              </a:rPr>
              <a:t>Denpasar - Bali, Indonesia + VTC (Hybrid Meeting)</a:t>
            </a:r>
            <a:endParaRPr kumimoji="1" lang="en-US" altLang="ja-JP" sz="5200" b="1" dirty="0">
              <a:solidFill>
                <a:schemeClr val="accent1">
                  <a:lumMod val="75000"/>
                </a:schemeClr>
              </a:solidFill>
            </a:endParaRPr>
          </a:p>
          <a:p>
            <a:endParaRPr kumimoji="1" lang="en-US" altLang="ja-JP" sz="5200" b="1" dirty="0">
              <a:solidFill>
                <a:schemeClr val="accent1">
                  <a:lumMod val="75000"/>
                </a:schemeClr>
              </a:solidFill>
            </a:endParaRPr>
          </a:p>
          <a:p>
            <a:r>
              <a:rPr kumimoji="1" lang="en-US" altLang="ja-JP" sz="5200" b="1" dirty="0">
                <a:solidFill>
                  <a:schemeClr val="accent1">
                    <a:lumMod val="75000"/>
                  </a:schemeClr>
                </a:solidFill>
              </a:rPr>
              <a:t>6 – 8 June 2022</a:t>
            </a:r>
            <a:endParaRPr kumimoji="1" lang="ja-JP" altLang="en-US" sz="5200" b="1" dirty="0">
              <a:solidFill>
                <a:schemeClr val="accent1">
                  <a:lumMod val="75000"/>
                </a:schemeClr>
              </a:solidFill>
            </a:endParaRPr>
          </a:p>
        </p:txBody>
      </p:sp>
      <p:sp>
        <p:nvSpPr>
          <p:cNvPr id="10" name="サブタイトル 2"/>
          <p:cNvSpPr txBox="1">
            <a:spLocks/>
          </p:cNvSpPr>
          <p:nvPr/>
        </p:nvSpPr>
        <p:spPr>
          <a:xfrm>
            <a:off x="1524000" y="3691019"/>
            <a:ext cx="9144000"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kumimoji="1" lang="en-US" altLang="ja-JP" sz="2800" dirty="0">
              <a:solidFill>
                <a:schemeClr val="bg2">
                  <a:lumMod val="50000"/>
                </a:schemeClr>
              </a:solidFill>
            </a:endParaRPr>
          </a:p>
          <a:p>
            <a:r>
              <a:rPr lang="ja-JP" altLang="en-US" sz="2800" dirty="0">
                <a:solidFill>
                  <a:schemeClr val="bg2">
                    <a:lumMod val="50000"/>
                  </a:schemeClr>
                </a:solidFill>
              </a:rPr>
              <a:t> </a:t>
            </a:r>
            <a:endParaRPr lang="en-US" altLang="ja-JP" sz="2800" dirty="0">
              <a:solidFill>
                <a:schemeClr val="bg2">
                  <a:lumMod val="50000"/>
                </a:schemeClr>
              </a:solidFill>
            </a:endParaRPr>
          </a:p>
          <a:p>
            <a:r>
              <a:rPr kumimoji="1" lang="en-US" altLang="ja-JP" sz="2800" dirty="0">
                <a:solidFill>
                  <a:schemeClr val="accent1">
                    <a:lumMod val="75000"/>
                  </a:schemeClr>
                </a:solidFill>
              </a:rPr>
              <a:t>By Adam Greenland</a:t>
            </a:r>
          </a:p>
          <a:p>
            <a:r>
              <a:rPr kumimoji="1" lang="en-US" altLang="ja-JP" sz="2800" dirty="0">
                <a:solidFill>
                  <a:schemeClr val="accent1">
                    <a:lumMod val="75000"/>
                  </a:schemeClr>
                </a:solidFill>
              </a:rPr>
              <a:t>SWPHC Chair</a:t>
            </a:r>
          </a:p>
          <a:p>
            <a:endParaRPr kumimoji="1" lang="en-US" altLang="ja-JP" sz="2800" dirty="0">
              <a:solidFill>
                <a:schemeClr val="accent1">
                  <a:lumMod val="75000"/>
                </a:schemeClr>
              </a:solidFill>
            </a:endParaRPr>
          </a:p>
          <a:p>
            <a:endParaRPr kumimoji="1" lang="ja-JP" altLang="en-US" sz="2800" dirty="0">
              <a:solidFill>
                <a:schemeClr val="accent1">
                  <a:lumMod val="75000"/>
                </a:schemeClr>
              </a:solidFill>
            </a:endParaRPr>
          </a:p>
        </p:txBody>
      </p:sp>
      <p:sp>
        <p:nvSpPr>
          <p:cNvPr id="11" name="テキスト ボックス 10"/>
          <p:cNvSpPr txBox="1"/>
          <p:nvPr/>
        </p:nvSpPr>
        <p:spPr>
          <a:xfrm>
            <a:off x="9577310" y="6279867"/>
            <a:ext cx="2590800" cy="523220"/>
          </a:xfrm>
          <a:prstGeom prst="rect">
            <a:avLst/>
          </a:prstGeom>
          <a:noFill/>
        </p:spPr>
        <p:txBody>
          <a:bodyPr wrap="square" rtlCol="0">
            <a:spAutoFit/>
          </a:bodyPr>
          <a:lstStyle/>
          <a:p>
            <a:pPr algn="ctr"/>
            <a:r>
              <a:rPr kumimoji="1" lang="en-US" altLang="ja-JP" sz="2800" dirty="0">
                <a:solidFill>
                  <a:schemeClr val="accent1">
                    <a:lumMod val="75000"/>
                  </a:schemeClr>
                </a:solidFill>
              </a:rPr>
              <a:t>IRCC14-06.1I</a:t>
            </a:r>
            <a:endParaRPr kumimoji="1" lang="ja-JP" altLang="en-US" sz="2800" dirty="0">
              <a:solidFill>
                <a:schemeClr val="accent1">
                  <a:lumMod val="75000"/>
                </a:schemeClr>
              </a:solidFill>
            </a:endParaRPr>
          </a:p>
        </p:txBody>
      </p:sp>
    </p:spTree>
    <p:extLst>
      <p:ext uri="{BB962C8B-B14F-4D97-AF65-F5344CB8AC3E}">
        <p14:creationId xmlns:p14="http://schemas.microsoft.com/office/powerpoint/2010/main" val="3348262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838200" y="384174"/>
            <a:ext cx="10515600" cy="549275"/>
          </a:xfrm>
          <a:solidFill>
            <a:schemeClr val="accent1">
              <a:lumMod val="20000"/>
              <a:lumOff val="80000"/>
            </a:schemeClr>
          </a:solidFill>
        </p:spPr>
        <p:txBody>
          <a:bodyPr>
            <a:normAutofit fontScale="90000"/>
          </a:bodyPr>
          <a:lstStyle/>
          <a:p>
            <a:r>
              <a:rPr lang="en-GB" sz="4000" b="1" dirty="0">
                <a:solidFill>
                  <a:schemeClr val="accent1">
                    <a:lumMod val="75000"/>
                  </a:schemeClr>
                </a:solidFill>
              </a:rPr>
              <a:t>Lessons Learned</a:t>
            </a:r>
            <a:endParaRPr lang="en-US" sz="3600" b="1" dirty="0">
              <a:solidFill>
                <a:schemeClr val="accent1">
                  <a:lumMod val="75000"/>
                </a:schemeClr>
              </a:solidFill>
            </a:endParaRPr>
          </a:p>
        </p:txBody>
      </p:sp>
      <p:sp>
        <p:nvSpPr>
          <p:cNvPr id="4" name="Content Placeholder 2">
            <a:extLst>
              <a:ext uri="{FF2B5EF4-FFF2-40B4-BE49-F238E27FC236}">
                <a16:creationId xmlns:a16="http://schemas.microsoft.com/office/drawing/2014/main" id="{32B2A91D-FB4D-4377-6302-8E0CC38DD803}"/>
              </a:ext>
            </a:extLst>
          </p:cNvPr>
          <p:cNvSpPr>
            <a:spLocks noGrp="1"/>
          </p:cNvSpPr>
          <p:nvPr>
            <p:ph idx="1"/>
          </p:nvPr>
        </p:nvSpPr>
        <p:spPr>
          <a:xfrm>
            <a:off x="838200" y="1253331"/>
            <a:ext cx="10515600" cy="4351338"/>
          </a:xfrm>
        </p:spPr>
        <p:txBody>
          <a:bodyPr/>
          <a:lstStyle/>
          <a:p>
            <a:r>
              <a:rPr lang="en-US" dirty="0"/>
              <a:t>Increasing global awareness and acknowledgement of the vulnerability of the region to the impacts of climate change, and the role of UN initiatives, such as the Ocean Decade and the UNGGIM IGIF, to mitigate and assist impacted Coastal States.</a:t>
            </a:r>
          </a:p>
          <a:p>
            <a:r>
              <a:rPr lang="en-US" dirty="0"/>
              <a:t>The SWPHC HLP has demonstrated:</a:t>
            </a:r>
          </a:p>
          <a:p>
            <a:pPr lvl="1"/>
            <a:r>
              <a:rPr lang="en-US" sz="2800" dirty="0"/>
              <a:t>There is a demand and enthusiasm to develop future leaders from the region</a:t>
            </a:r>
          </a:p>
          <a:p>
            <a:pPr lvl="1"/>
            <a:r>
              <a:rPr lang="en-US" sz="2800" dirty="0"/>
              <a:t>The high levels of support from Member States to support PICs achieve their full potential to represent the region (in its totality) at international levels</a:t>
            </a:r>
          </a:p>
          <a:p>
            <a:endParaRPr lang="en-US" dirty="0"/>
          </a:p>
        </p:txBody>
      </p:sp>
    </p:spTree>
    <p:extLst>
      <p:ext uri="{BB962C8B-B14F-4D97-AF65-F5344CB8AC3E}">
        <p14:creationId xmlns:p14="http://schemas.microsoft.com/office/powerpoint/2010/main" val="365125527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838200" y="365125"/>
            <a:ext cx="10515600" cy="549275"/>
          </a:xfrm>
          <a:solidFill>
            <a:schemeClr val="accent1">
              <a:lumMod val="20000"/>
              <a:lumOff val="80000"/>
            </a:schemeClr>
          </a:solidFill>
        </p:spPr>
        <p:txBody>
          <a:bodyPr>
            <a:normAutofit fontScale="90000"/>
          </a:bodyPr>
          <a:lstStyle/>
          <a:p>
            <a:r>
              <a:rPr lang="en-GB" sz="4000" b="1" dirty="0">
                <a:solidFill>
                  <a:schemeClr val="accent1">
                    <a:lumMod val="75000"/>
                  </a:schemeClr>
                </a:solidFill>
              </a:rPr>
              <a:t>Proposals</a:t>
            </a:r>
            <a:r>
              <a:rPr lang="en-GB" sz="3600" b="1" dirty="0">
                <a:solidFill>
                  <a:schemeClr val="accent1">
                    <a:lumMod val="75000"/>
                  </a:schemeClr>
                </a:solidFill>
              </a:rPr>
              <a:t> </a:t>
            </a:r>
            <a:endParaRPr lang="en-US" sz="36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a:xfrm>
            <a:off x="838200" y="1253331"/>
            <a:ext cx="10515600" cy="4579298"/>
          </a:xfrm>
        </p:spPr>
        <p:txBody>
          <a:bodyPr>
            <a:noAutofit/>
          </a:bodyPr>
          <a:lstStyle/>
          <a:p>
            <a:pPr marL="0" indent="0">
              <a:buNone/>
            </a:pPr>
            <a:r>
              <a:rPr lang="en-NZ" sz="1800" dirty="0">
                <a:effectLst/>
                <a:latin typeface="Segoe UI" panose="020B0502040204020203" pitchFamily="34" charset="0"/>
                <a:ea typeface="Times New Roman" panose="02020603050405020304" pitchFamily="18" charset="0"/>
              </a:rPr>
              <a:t>The IRCC is invited to:</a:t>
            </a:r>
            <a:endParaRPr lang="en-NZ" dirty="0">
              <a:effectLst/>
              <a:latin typeface="Times New Roman" panose="02020603050405020304" pitchFamily="18" charset="0"/>
              <a:ea typeface="Times New Roman" panose="02020603050405020304" pitchFamily="18" charset="0"/>
            </a:endParaRPr>
          </a:p>
          <a:p>
            <a:pPr marL="342900" marR="504190" lvl="0" indent="-342900" algn="just">
              <a:spcBef>
                <a:spcPts val="300"/>
              </a:spcBef>
              <a:spcAft>
                <a:spcPts val="300"/>
              </a:spcAft>
              <a:buFont typeface="+mj-lt"/>
              <a:buAutoNum type="alphaLcPeriod"/>
            </a:pPr>
            <a:r>
              <a:rPr lang="en-NZ" sz="1800" b="1" dirty="0">
                <a:effectLst/>
                <a:latin typeface="Segoe UI" panose="020B0502040204020203" pitchFamily="34" charset="0"/>
                <a:ea typeface="Times New Roman" panose="02020603050405020304" pitchFamily="18" charset="0"/>
                <a:cs typeface="Times New Roman" panose="02020603050405020304" pitchFamily="18" charset="0"/>
              </a:rPr>
              <a:t>Note</a:t>
            </a:r>
            <a:r>
              <a:rPr lang="en-NZ" sz="1800" dirty="0">
                <a:effectLst/>
                <a:latin typeface="Segoe UI" panose="020B0502040204020203" pitchFamily="34" charset="0"/>
                <a:ea typeface="Times New Roman" panose="02020603050405020304" pitchFamily="18" charset="0"/>
                <a:cs typeface="Times New Roman" panose="02020603050405020304" pitchFamily="18" charset="0"/>
              </a:rPr>
              <a:t> this report</a:t>
            </a:r>
            <a:endParaRPr lang="en-NZ" sz="240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342900" marR="504190" lvl="0" indent="-342900" algn="just">
              <a:spcBef>
                <a:spcPts val="300"/>
              </a:spcBef>
              <a:spcAft>
                <a:spcPts val="300"/>
              </a:spcAft>
              <a:buFont typeface="+mj-lt"/>
              <a:buAutoNum type="alphaLcPeriod"/>
            </a:pPr>
            <a:r>
              <a:rPr lang="en-NZ" sz="1800" b="1" dirty="0">
                <a:effectLst/>
                <a:latin typeface="Segoe UI" panose="020B0502040204020203" pitchFamily="34" charset="0"/>
                <a:ea typeface="Times New Roman" panose="02020603050405020304" pitchFamily="18" charset="0"/>
                <a:cs typeface="Times New Roman" panose="02020603050405020304" pitchFamily="18" charset="0"/>
              </a:rPr>
              <a:t>Note</a:t>
            </a:r>
            <a:r>
              <a:rPr lang="en-NZ" sz="1800" dirty="0">
                <a:effectLst/>
                <a:latin typeface="Segoe UI" panose="020B0502040204020203" pitchFamily="34" charset="0"/>
                <a:ea typeface="Times New Roman" panose="02020603050405020304" pitchFamily="18" charset="0"/>
                <a:cs typeface="Times New Roman" panose="02020603050405020304" pitchFamily="18" charset="0"/>
              </a:rPr>
              <a:t> any actions required</a:t>
            </a:r>
            <a:endParaRPr lang="en-NZ" sz="240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342900" marR="504190" lvl="0" indent="-342900" algn="just">
              <a:spcBef>
                <a:spcPts val="300"/>
              </a:spcBef>
              <a:spcAft>
                <a:spcPts val="300"/>
              </a:spcAft>
              <a:buFont typeface="+mj-lt"/>
              <a:buAutoNum type="alphaLcPeriod"/>
            </a:pPr>
            <a:r>
              <a:rPr lang="en-NZ" sz="1800" b="1" dirty="0">
                <a:effectLst/>
                <a:latin typeface="Segoe UI" panose="020B0502040204020203" pitchFamily="34" charset="0"/>
                <a:ea typeface="Times New Roman" panose="02020603050405020304" pitchFamily="18" charset="0"/>
                <a:cs typeface="Times New Roman" panose="02020603050405020304" pitchFamily="18" charset="0"/>
              </a:rPr>
              <a:t>Note</a:t>
            </a:r>
            <a:r>
              <a:rPr lang="en-NZ" sz="1800" dirty="0">
                <a:effectLst/>
                <a:latin typeface="Segoe UI" panose="020B0502040204020203" pitchFamily="34" charset="0"/>
                <a:ea typeface="Times New Roman" panose="02020603050405020304" pitchFamily="18" charset="0"/>
                <a:cs typeface="Times New Roman" panose="02020603050405020304" pitchFamily="18" charset="0"/>
              </a:rPr>
              <a:t> the SWPHC Work Plan 2022-2023</a:t>
            </a:r>
            <a:endParaRPr lang="en-NZ" sz="240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342900" marR="504190" lvl="0" indent="-342900" algn="just">
              <a:spcBef>
                <a:spcPts val="300"/>
              </a:spcBef>
              <a:spcAft>
                <a:spcPts val="300"/>
              </a:spcAft>
              <a:buFont typeface="+mj-lt"/>
              <a:buAutoNum type="alphaLcPeriod"/>
            </a:pPr>
            <a:r>
              <a:rPr lang="en-NZ" sz="1800" b="1" dirty="0">
                <a:effectLst/>
                <a:latin typeface="Segoe UI" panose="020B0502040204020203" pitchFamily="34" charset="0"/>
                <a:ea typeface="Times New Roman" panose="02020603050405020304" pitchFamily="18" charset="0"/>
                <a:cs typeface="Times New Roman" panose="02020603050405020304" pitchFamily="18" charset="0"/>
              </a:rPr>
              <a:t>Note</a:t>
            </a:r>
            <a:r>
              <a:rPr lang="en-NZ" sz="1800" dirty="0">
                <a:effectLst/>
                <a:latin typeface="Segoe UI" panose="020B0502040204020203" pitchFamily="34" charset="0"/>
                <a:ea typeface="Times New Roman" panose="02020603050405020304" pitchFamily="18" charset="0"/>
                <a:cs typeface="Times New Roman" panose="02020603050405020304" pitchFamily="18" charset="0"/>
              </a:rPr>
              <a:t> the SWPHC Work Plan activity to develop a regional stakeholder engagement plan to deliver to Goal 3, Target 3.1, SPI 3.1.1</a:t>
            </a:r>
            <a:endParaRPr lang="en-NZ" sz="240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800100" marR="504190" lvl="1" indent="-342900" algn="just">
              <a:spcBef>
                <a:spcPts val="300"/>
              </a:spcBef>
              <a:spcAft>
                <a:spcPts val="300"/>
              </a:spcAft>
              <a:buFont typeface="+mj-lt"/>
              <a:buAutoNum type="romanLcPeriod"/>
            </a:pPr>
            <a:r>
              <a:rPr lang="en-NZ" sz="1600" dirty="0">
                <a:latin typeface="Segoe UI" panose="020B0502040204020203" pitchFamily="34" charset="0"/>
                <a:cs typeface="Times New Roman" panose="02020603050405020304" pitchFamily="18" charset="0"/>
              </a:rPr>
              <a:t>Engage with new IMO regional representative (in response to SPI 3.1.1)</a:t>
            </a:r>
          </a:p>
          <a:p>
            <a:pPr marL="800100" marR="504190" lvl="1" indent="-342900" algn="just">
              <a:spcBef>
                <a:spcPts val="300"/>
              </a:spcBef>
              <a:spcAft>
                <a:spcPts val="300"/>
              </a:spcAft>
              <a:buFont typeface="+mj-lt"/>
              <a:buAutoNum type="romanLcPeriod"/>
            </a:pPr>
            <a:r>
              <a:rPr lang="en-NZ" sz="1600" dirty="0">
                <a:latin typeface="Segoe UI" panose="020B0502040204020203" pitchFamily="34" charset="0"/>
                <a:cs typeface="Times New Roman" panose="02020603050405020304" pitchFamily="18" charset="0"/>
              </a:rPr>
              <a:t>Invite IHO Secretary General to consider a regional engagement plan and potential visit (in response to Goal 3)</a:t>
            </a:r>
          </a:p>
          <a:p>
            <a:pPr marL="342900" marR="504190" lvl="0" indent="-342900" algn="just">
              <a:spcBef>
                <a:spcPts val="300"/>
              </a:spcBef>
              <a:spcAft>
                <a:spcPts val="300"/>
              </a:spcAft>
              <a:buFont typeface="+mj-lt"/>
              <a:buAutoNum type="alphaLcPeriod"/>
            </a:pPr>
            <a:r>
              <a:rPr lang="en-NZ" sz="1800" b="1" dirty="0">
                <a:effectLst/>
                <a:latin typeface="Segoe UI" panose="020B0502040204020203" pitchFamily="34" charset="0"/>
                <a:ea typeface="Times New Roman" panose="02020603050405020304" pitchFamily="18" charset="0"/>
                <a:cs typeface="Times New Roman" panose="02020603050405020304" pitchFamily="18" charset="0"/>
              </a:rPr>
              <a:t>Develop</a:t>
            </a:r>
            <a:r>
              <a:rPr lang="en-NZ" sz="1800" dirty="0">
                <a:effectLst/>
                <a:latin typeface="Segoe UI" panose="020B0502040204020203" pitchFamily="34" charset="0"/>
                <a:ea typeface="Times New Roman" panose="02020603050405020304" pitchFamily="18" charset="0"/>
                <a:cs typeface="Times New Roman" panose="02020603050405020304" pitchFamily="18" charset="0"/>
              </a:rPr>
              <a:t> workshops to assist RHCs deliver Goal 1, Target 1.1 &amp; 1.2 of the IHO Strategic Plan:</a:t>
            </a:r>
            <a:endParaRPr lang="en-NZ" sz="240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800100" marR="448310" lvl="1" indent="-342900" algn="just">
              <a:spcBef>
                <a:spcPts val="300"/>
              </a:spcBef>
              <a:spcAft>
                <a:spcPts val="300"/>
              </a:spcAft>
              <a:buFont typeface="+mj-lt"/>
              <a:buAutoNum type="romanLcPeriod"/>
            </a:pPr>
            <a:r>
              <a:rPr lang="en-NZ" sz="1600" dirty="0">
                <a:effectLst/>
                <a:latin typeface="Segoe UI" panose="020B0502040204020203" pitchFamily="34" charset="0"/>
                <a:ea typeface="Times New Roman" panose="02020603050405020304" pitchFamily="18" charset="0"/>
                <a:cs typeface="Times New Roman" panose="02020603050405020304" pitchFamily="18" charset="0"/>
              </a:rPr>
              <a:t>Workshop on environmental emissions from shipping (COP26 outcome ) and expectations for MS (SPI 1.1.2) </a:t>
            </a:r>
            <a:endParaRPr lang="en-NZ"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800100" marR="504190" lvl="1" indent="-342900" algn="just">
              <a:spcBef>
                <a:spcPts val="300"/>
              </a:spcBef>
              <a:spcAft>
                <a:spcPts val="300"/>
              </a:spcAft>
              <a:buFont typeface="+mj-lt"/>
              <a:buAutoNum type="romanLcPeriod"/>
            </a:pPr>
            <a:r>
              <a:rPr lang="en-NZ" sz="1600" dirty="0">
                <a:effectLst/>
                <a:latin typeface="Segoe UI" panose="020B0502040204020203" pitchFamily="34" charset="0"/>
                <a:ea typeface="Times New Roman" panose="02020603050405020304" pitchFamily="18" charset="0"/>
                <a:cs typeface="Times New Roman" panose="02020603050405020304" pitchFamily="18" charset="0"/>
              </a:rPr>
              <a:t>Workshop on Cyber Security to RHCs (SPI 1.2.1) </a:t>
            </a:r>
            <a:endParaRPr lang="en-NZ"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342900" marR="504190" lvl="0" indent="-342900" algn="just">
              <a:spcBef>
                <a:spcPts val="300"/>
              </a:spcBef>
              <a:spcAft>
                <a:spcPts val="300"/>
              </a:spcAft>
              <a:buFont typeface="+mj-lt"/>
              <a:buAutoNum type="alphaLcPeriod"/>
            </a:pPr>
            <a:r>
              <a:rPr lang="en-NZ" sz="1800" b="1" dirty="0">
                <a:effectLst/>
                <a:latin typeface="Segoe UI" panose="020B0502040204020203" pitchFamily="34" charset="0"/>
                <a:ea typeface="Times New Roman" panose="02020603050405020304" pitchFamily="18" charset="0"/>
                <a:cs typeface="Times New Roman" panose="02020603050405020304" pitchFamily="18" charset="0"/>
              </a:rPr>
              <a:t>Provide</a:t>
            </a:r>
            <a:r>
              <a:rPr lang="en-NZ" sz="1800" dirty="0">
                <a:effectLst/>
                <a:latin typeface="Segoe UI" panose="020B0502040204020203" pitchFamily="34" charset="0"/>
                <a:ea typeface="Times New Roman" panose="02020603050405020304" pitchFamily="18" charset="0"/>
                <a:cs typeface="Times New Roman" panose="02020603050405020304" pitchFamily="18" charset="0"/>
              </a:rPr>
              <a:t> feedback to the SWPHC on any of the topics discussed</a:t>
            </a:r>
            <a:endParaRPr lang="en-NZ" sz="240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335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838200" y="365125"/>
            <a:ext cx="10515600" cy="549275"/>
          </a:xfrm>
          <a:solidFill>
            <a:schemeClr val="accent1">
              <a:lumMod val="20000"/>
              <a:lumOff val="80000"/>
            </a:schemeClr>
          </a:solidFill>
        </p:spPr>
        <p:txBody>
          <a:bodyPr>
            <a:normAutofit fontScale="90000"/>
          </a:bodyPr>
          <a:lstStyle/>
          <a:p>
            <a:r>
              <a:rPr lang="en-US" sz="4000" b="1" dirty="0">
                <a:solidFill>
                  <a:schemeClr val="accent1">
                    <a:lumMod val="75000"/>
                  </a:schemeClr>
                </a:solidFill>
              </a:rPr>
              <a:t>Status of IRCC actions and recommendations to RHCs </a:t>
            </a:r>
          </a:p>
        </p:txBody>
      </p:sp>
      <p:graphicFrame>
        <p:nvGraphicFramePr>
          <p:cNvPr id="15" name="Table 14">
            <a:extLst>
              <a:ext uri="{FF2B5EF4-FFF2-40B4-BE49-F238E27FC236}">
                <a16:creationId xmlns:a16="http://schemas.microsoft.com/office/drawing/2014/main" id="{A314D670-A516-0904-1A11-D8EC6F6E0F62}"/>
              </a:ext>
            </a:extLst>
          </p:cNvPr>
          <p:cNvGraphicFramePr>
            <a:graphicFrameLocks noGrp="1"/>
          </p:cNvGraphicFramePr>
          <p:nvPr>
            <p:extLst>
              <p:ext uri="{D42A27DB-BD31-4B8C-83A1-F6EECF244321}">
                <p14:modId xmlns:p14="http://schemas.microsoft.com/office/powerpoint/2010/main" val="4283958454"/>
              </p:ext>
            </p:extLst>
          </p:nvPr>
        </p:nvGraphicFramePr>
        <p:xfrm>
          <a:off x="943582" y="1449421"/>
          <a:ext cx="10410217" cy="4296224"/>
        </p:xfrm>
        <a:graphic>
          <a:graphicData uri="http://schemas.openxmlformats.org/drawingml/2006/table">
            <a:tbl>
              <a:tblPr firstRow="1" firstCol="1" bandRow="1">
                <a:tableStyleId>{5C22544A-7EE6-4342-B048-85BDC9FD1C3A}</a:tableStyleId>
              </a:tblPr>
              <a:tblGrid>
                <a:gridCol w="1066941">
                  <a:extLst>
                    <a:ext uri="{9D8B030D-6E8A-4147-A177-3AD203B41FA5}">
                      <a16:colId xmlns:a16="http://schemas.microsoft.com/office/drawing/2014/main" val="1720410278"/>
                    </a:ext>
                  </a:extLst>
                </a:gridCol>
                <a:gridCol w="4396098">
                  <a:extLst>
                    <a:ext uri="{9D8B030D-6E8A-4147-A177-3AD203B41FA5}">
                      <a16:colId xmlns:a16="http://schemas.microsoft.com/office/drawing/2014/main" val="4288568371"/>
                    </a:ext>
                  </a:extLst>
                </a:gridCol>
                <a:gridCol w="4947178">
                  <a:extLst>
                    <a:ext uri="{9D8B030D-6E8A-4147-A177-3AD203B41FA5}">
                      <a16:colId xmlns:a16="http://schemas.microsoft.com/office/drawing/2014/main" val="3377770359"/>
                    </a:ext>
                  </a:extLst>
                </a:gridCol>
              </a:tblGrid>
              <a:tr h="262704">
                <a:tc>
                  <a:txBody>
                    <a:bodyPr/>
                    <a:lstStyle/>
                    <a:p>
                      <a:pPr>
                        <a:spcBef>
                          <a:spcPts val="190"/>
                        </a:spcBef>
                      </a:pPr>
                      <a:r>
                        <a:rPr lang="en-NZ" sz="1600">
                          <a:effectLst/>
                        </a:rPr>
                        <a:t>No.</a:t>
                      </a:r>
                      <a:endParaRPr lang="en-NZ" sz="1800">
                        <a:effectLst/>
                        <a:latin typeface="Times New Roman" panose="02020603050405020304" pitchFamily="18" charset="0"/>
                        <a:ea typeface="Times New Roman" panose="02020603050405020304" pitchFamily="18" charset="0"/>
                      </a:endParaRPr>
                    </a:p>
                  </a:txBody>
                  <a:tcPr marL="58684" marR="58684" marT="0" marB="0"/>
                </a:tc>
                <a:tc>
                  <a:txBody>
                    <a:bodyPr/>
                    <a:lstStyle/>
                    <a:p>
                      <a:pPr>
                        <a:spcBef>
                          <a:spcPts val="190"/>
                        </a:spcBef>
                      </a:pPr>
                      <a:r>
                        <a:rPr lang="en-NZ" sz="1600">
                          <a:effectLst/>
                        </a:rPr>
                        <a:t>Recommendation</a:t>
                      </a:r>
                      <a:endParaRPr lang="en-NZ" sz="1800">
                        <a:effectLst/>
                        <a:latin typeface="Times New Roman" panose="02020603050405020304" pitchFamily="18" charset="0"/>
                        <a:ea typeface="Times New Roman" panose="02020603050405020304" pitchFamily="18" charset="0"/>
                      </a:endParaRPr>
                    </a:p>
                  </a:txBody>
                  <a:tcPr marL="58684" marR="58684" marT="0" marB="0"/>
                </a:tc>
                <a:tc>
                  <a:txBody>
                    <a:bodyPr/>
                    <a:lstStyle/>
                    <a:p>
                      <a:pPr>
                        <a:spcBef>
                          <a:spcPts val="190"/>
                        </a:spcBef>
                      </a:pPr>
                      <a:r>
                        <a:rPr lang="en-NZ" sz="1600">
                          <a:effectLst/>
                        </a:rPr>
                        <a:t>Status</a:t>
                      </a:r>
                      <a:endParaRPr lang="en-NZ" sz="1800">
                        <a:effectLst/>
                        <a:latin typeface="Times New Roman" panose="02020603050405020304" pitchFamily="18" charset="0"/>
                        <a:ea typeface="Times New Roman" panose="02020603050405020304" pitchFamily="18" charset="0"/>
                      </a:endParaRPr>
                    </a:p>
                  </a:txBody>
                  <a:tcPr marL="58684" marR="58684" marT="0" marB="0"/>
                </a:tc>
                <a:extLst>
                  <a:ext uri="{0D108BD9-81ED-4DB2-BD59-A6C34878D82A}">
                    <a16:rowId xmlns:a16="http://schemas.microsoft.com/office/drawing/2014/main" val="3374342798"/>
                  </a:ext>
                </a:extLst>
              </a:tr>
              <a:tr h="820949">
                <a:tc>
                  <a:txBody>
                    <a:bodyPr/>
                    <a:lstStyle/>
                    <a:p>
                      <a:pPr algn="ctr">
                        <a:spcBef>
                          <a:spcPts val="190"/>
                        </a:spcBef>
                      </a:pPr>
                      <a:r>
                        <a:rPr lang="en-NZ" sz="1600" dirty="0">
                          <a:effectLst/>
                        </a:rPr>
                        <a:t>Item 5, </a:t>
                      </a:r>
                    </a:p>
                    <a:p>
                      <a:pPr algn="ctr">
                        <a:spcBef>
                          <a:spcPts val="190"/>
                        </a:spcBef>
                      </a:pPr>
                      <a:r>
                        <a:rPr lang="en-NZ" sz="1600" dirty="0">
                          <a:effectLst/>
                        </a:rPr>
                        <a:t>Rec 3</a:t>
                      </a:r>
                      <a:endParaRPr lang="en-NZ" sz="1800" dirty="0">
                        <a:effectLst/>
                        <a:latin typeface="Times New Roman" panose="02020603050405020304" pitchFamily="18" charset="0"/>
                        <a:ea typeface="Times New Roman" panose="02020603050405020304" pitchFamily="18" charset="0"/>
                      </a:endParaRPr>
                    </a:p>
                  </a:txBody>
                  <a:tcPr marL="58684" marR="58684" marT="0" marB="0"/>
                </a:tc>
                <a:tc>
                  <a:txBody>
                    <a:bodyPr/>
                    <a:lstStyle/>
                    <a:p>
                      <a:pPr>
                        <a:spcBef>
                          <a:spcPts val="190"/>
                        </a:spcBef>
                      </a:pPr>
                      <a:r>
                        <a:rPr lang="en-NZ" sz="1600">
                          <a:effectLst/>
                        </a:rPr>
                        <a:t>RHC and MS to advise the IHO Secretariat of any update/change to their position in relation with the CSB questionnaire (IHO CL 21/2020)</a:t>
                      </a:r>
                      <a:endParaRPr lang="en-NZ" sz="1800">
                        <a:effectLst/>
                        <a:latin typeface="Times New Roman" panose="02020603050405020304" pitchFamily="18" charset="0"/>
                        <a:ea typeface="Times New Roman" panose="02020603050405020304" pitchFamily="18" charset="0"/>
                      </a:endParaRPr>
                    </a:p>
                  </a:txBody>
                  <a:tcPr marL="58684" marR="58684" marT="0" marB="0"/>
                </a:tc>
                <a:tc>
                  <a:txBody>
                    <a:bodyPr/>
                    <a:lstStyle/>
                    <a:p>
                      <a:pPr>
                        <a:spcBef>
                          <a:spcPts val="190"/>
                        </a:spcBef>
                      </a:pPr>
                      <a:r>
                        <a:rPr lang="en-NZ" sz="1600" dirty="0">
                          <a:effectLst/>
                        </a:rPr>
                        <a:t>SWPHC19 Action 8:</a:t>
                      </a:r>
                      <a:r>
                        <a:rPr lang="en-NZ" sz="1800" dirty="0">
                          <a:effectLst/>
                        </a:rPr>
                        <a:t> </a:t>
                      </a:r>
                      <a:r>
                        <a:rPr lang="en-NZ" sz="1600" dirty="0">
                          <a:effectLst/>
                        </a:rPr>
                        <a:t>IHO Members to review their policy on data release and consider submitting a positive response to CL 21/2020 (IHO CSB Data for Public Domain) </a:t>
                      </a:r>
                    </a:p>
                    <a:p>
                      <a:pPr>
                        <a:spcBef>
                          <a:spcPts val="190"/>
                        </a:spcBef>
                      </a:pPr>
                      <a:r>
                        <a:rPr lang="en-NZ" sz="1600" b="1" kern="1200" dirty="0">
                          <a:solidFill>
                            <a:schemeClr val="tx1"/>
                          </a:solidFill>
                          <a:effectLst/>
                          <a:latin typeface="+mn-lt"/>
                          <a:ea typeface="+mn-ea"/>
                          <a:cs typeface="+mn-cs"/>
                        </a:rPr>
                        <a:t>AU has responded positively to CL 21/2020</a:t>
                      </a:r>
                    </a:p>
                  </a:txBody>
                  <a:tcPr marL="58684" marR="58684" marT="0" marB="0"/>
                </a:tc>
                <a:extLst>
                  <a:ext uri="{0D108BD9-81ED-4DB2-BD59-A6C34878D82A}">
                    <a16:rowId xmlns:a16="http://schemas.microsoft.com/office/drawing/2014/main" val="4106326402"/>
                  </a:ext>
                </a:extLst>
              </a:tr>
              <a:tr h="788111">
                <a:tc>
                  <a:txBody>
                    <a:bodyPr/>
                    <a:lstStyle/>
                    <a:p>
                      <a:pPr algn="ctr">
                        <a:spcBef>
                          <a:spcPts val="190"/>
                        </a:spcBef>
                      </a:pPr>
                      <a:r>
                        <a:rPr lang="en-NZ" sz="1600">
                          <a:effectLst/>
                        </a:rPr>
                        <a:t>Item 6.1, Rec 7</a:t>
                      </a:r>
                      <a:endParaRPr lang="en-NZ" sz="1800">
                        <a:effectLst/>
                        <a:latin typeface="Times New Roman" panose="02020603050405020304" pitchFamily="18" charset="0"/>
                        <a:ea typeface="Times New Roman" panose="02020603050405020304" pitchFamily="18" charset="0"/>
                      </a:endParaRPr>
                    </a:p>
                  </a:txBody>
                  <a:tcPr marL="58684" marR="58684" marT="0" marB="0"/>
                </a:tc>
                <a:tc>
                  <a:txBody>
                    <a:bodyPr/>
                    <a:lstStyle/>
                    <a:p>
                      <a:pPr>
                        <a:spcBef>
                          <a:spcPts val="190"/>
                        </a:spcBef>
                      </a:pPr>
                      <a:r>
                        <a:rPr lang="en-NZ" sz="1600" dirty="0">
                          <a:effectLst/>
                        </a:rPr>
                        <a:t>RHCs to consider extend the role of Charting Regional Coordinators for the implementation of the S-100 Implementation Roadmap</a:t>
                      </a:r>
                      <a:endParaRPr lang="en-NZ" sz="1800" dirty="0">
                        <a:effectLst/>
                        <a:latin typeface="Times New Roman" panose="02020603050405020304" pitchFamily="18" charset="0"/>
                        <a:ea typeface="Times New Roman" panose="02020603050405020304" pitchFamily="18" charset="0"/>
                      </a:endParaRPr>
                    </a:p>
                  </a:txBody>
                  <a:tcPr marL="58684" marR="58684" marT="0" marB="0"/>
                </a:tc>
                <a:tc>
                  <a:txBody>
                    <a:bodyPr/>
                    <a:lstStyle/>
                    <a:p>
                      <a:pPr>
                        <a:spcBef>
                          <a:spcPts val="190"/>
                        </a:spcBef>
                      </a:pPr>
                      <a:r>
                        <a:rPr lang="en-NZ" sz="1600" dirty="0">
                          <a:effectLst/>
                        </a:rPr>
                        <a:t>SWPHC19 Action 15: SWPHC to consider extending the role of the Charting Regional Coordinator for the implementation of the S-100 Implementation Roadmap</a:t>
                      </a:r>
                    </a:p>
                    <a:p>
                      <a:pPr>
                        <a:spcBef>
                          <a:spcPts val="190"/>
                        </a:spcBef>
                      </a:pPr>
                      <a:r>
                        <a:rPr lang="en-US" sz="1600" b="1" kern="1200" dirty="0">
                          <a:solidFill>
                            <a:schemeClr val="dk1"/>
                          </a:solidFill>
                          <a:effectLst/>
                          <a:latin typeface="+mn-lt"/>
                          <a:ea typeface="+mn-ea"/>
                          <a:cs typeface="+mn-cs"/>
                        </a:rPr>
                        <a:t>SWPHC ICCWG will undertake the role</a:t>
                      </a:r>
                      <a:endParaRPr lang="en-NZ" sz="1600" b="1" kern="1200" dirty="0">
                        <a:solidFill>
                          <a:schemeClr val="dk1"/>
                        </a:solidFill>
                        <a:effectLst/>
                        <a:latin typeface="+mn-lt"/>
                        <a:ea typeface="+mn-ea"/>
                        <a:cs typeface="+mn-cs"/>
                      </a:endParaRPr>
                    </a:p>
                  </a:txBody>
                  <a:tcPr marL="58684" marR="58684" marT="0" marB="0"/>
                </a:tc>
                <a:extLst>
                  <a:ext uri="{0D108BD9-81ED-4DB2-BD59-A6C34878D82A}">
                    <a16:rowId xmlns:a16="http://schemas.microsoft.com/office/drawing/2014/main" val="3847060385"/>
                  </a:ext>
                </a:extLst>
              </a:tr>
              <a:tr h="1866290">
                <a:tc>
                  <a:txBody>
                    <a:bodyPr/>
                    <a:lstStyle/>
                    <a:p>
                      <a:pPr algn="ctr">
                        <a:spcBef>
                          <a:spcPts val="190"/>
                        </a:spcBef>
                      </a:pPr>
                      <a:r>
                        <a:rPr lang="en-NZ" sz="1600">
                          <a:effectLst/>
                        </a:rPr>
                        <a:t>Item 6.1, Rec 9</a:t>
                      </a:r>
                      <a:endParaRPr lang="en-NZ" sz="1800">
                        <a:effectLst/>
                        <a:latin typeface="Times New Roman" panose="02020603050405020304" pitchFamily="18" charset="0"/>
                        <a:ea typeface="Times New Roman" panose="02020603050405020304" pitchFamily="18" charset="0"/>
                      </a:endParaRPr>
                    </a:p>
                  </a:txBody>
                  <a:tcPr marL="58684" marR="58684" marT="0" marB="0"/>
                </a:tc>
                <a:tc>
                  <a:txBody>
                    <a:bodyPr/>
                    <a:lstStyle/>
                    <a:p>
                      <a:pPr>
                        <a:spcBef>
                          <a:spcPts val="190"/>
                        </a:spcBef>
                      </a:pPr>
                      <a:r>
                        <a:rPr lang="en-NZ" sz="1600" dirty="0">
                          <a:effectLst/>
                        </a:rPr>
                        <a:t>RHCs to coordinate the efforts on the implementation of S-100 and promote the cooperation and exchange of experiences</a:t>
                      </a:r>
                      <a:endParaRPr lang="en-NZ" sz="1800" dirty="0">
                        <a:effectLst/>
                        <a:latin typeface="Times New Roman" panose="02020603050405020304" pitchFamily="18" charset="0"/>
                        <a:ea typeface="Times New Roman" panose="02020603050405020304" pitchFamily="18" charset="0"/>
                      </a:endParaRPr>
                    </a:p>
                  </a:txBody>
                  <a:tcPr marL="58684" marR="58684" marT="0" marB="0"/>
                </a:tc>
                <a:tc>
                  <a:txBody>
                    <a:bodyPr/>
                    <a:lstStyle/>
                    <a:p>
                      <a:pPr>
                        <a:spcBef>
                          <a:spcPts val="190"/>
                        </a:spcBef>
                      </a:pPr>
                      <a:r>
                        <a:rPr lang="en-NZ" sz="1600" dirty="0">
                          <a:effectLst/>
                        </a:rPr>
                        <a:t>October 2021: SWPHC S-100 workshop to share experiences in implementing the S-100 Universal Data Model to meet Goal 1 of the IHO Strategic Plan.</a:t>
                      </a:r>
                      <a:endParaRPr lang="en-NZ" sz="1800" dirty="0">
                        <a:effectLst/>
                      </a:endParaRPr>
                    </a:p>
                    <a:p>
                      <a:pPr>
                        <a:spcBef>
                          <a:spcPts val="190"/>
                        </a:spcBef>
                      </a:pPr>
                      <a:r>
                        <a:rPr lang="en-NZ" sz="1600" dirty="0">
                          <a:effectLst/>
                        </a:rPr>
                        <a:t>SWPHC19 Action 16: SWPHC to coordinate the efforts on the implementation of S-100, promote the cooperation and exchange of experiences, and identify CB requirements.</a:t>
                      </a:r>
                    </a:p>
                    <a:p>
                      <a:pPr>
                        <a:spcBef>
                          <a:spcPts val="190"/>
                        </a:spcBef>
                      </a:pPr>
                      <a:r>
                        <a:rPr lang="en-US" sz="1600" b="1" kern="1200" dirty="0">
                          <a:solidFill>
                            <a:schemeClr val="dk1"/>
                          </a:solidFill>
                          <a:effectLst/>
                          <a:latin typeface="+mn-lt"/>
                          <a:ea typeface="+mn-ea"/>
                          <a:cs typeface="+mn-cs"/>
                        </a:rPr>
                        <a:t>S-100 Workshop planned for August 2022  TBC</a:t>
                      </a:r>
                      <a:endParaRPr lang="en-NZ" sz="1600" b="1" kern="1200" dirty="0">
                        <a:solidFill>
                          <a:schemeClr val="dk1"/>
                        </a:solidFill>
                        <a:effectLst/>
                        <a:latin typeface="+mn-lt"/>
                        <a:ea typeface="+mn-ea"/>
                        <a:cs typeface="+mn-cs"/>
                      </a:endParaRPr>
                    </a:p>
                  </a:txBody>
                  <a:tcPr marL="58684" marR="58684" marT="0" marB="0"/>
                </a:tc>
                <a:extLst>
                  <a:ext uri="{0D108BD9-81ED-4DB2-BD59-A6C34878D82A}">
                    <a16:rowId xmlns:a16="http://schemas.microsoft.com/office/drawing/2014/main" val="3846190612"/>
                  </a:ext>
                </a:extLst>
              </a:tr>
            </a:tbl>
          </a:graphicData>
        </a:graphic>
      </p:graphicFrame>
    </p:spTree>
    <p:extLst>
      <p:ext uri="{BB962C8B-B14F-4D97-AF65-F5344CB8AC3E}">
        <p14:creationId xmlns:p14="http://schemas.microsoft.com/office/powerpoint/2010/main" val="3626016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838200" y="365125"/>
            <a:ext cx="10515600" cy="549275"/>
          </a:xfrm>
          <a:solidFill>
            <a:schemeClr val="accent1">
              <a:lumMod val="20000"/>
              <a:lumOff val="80000"/>
            </a:schemeClr>
          </a:solidFill>
        </p:spPr>
        <p:txBody>
          <a:bodyPr>
            <a:normAutofit fontScale="90000"/>
          </a:bodyPr>
          <a:lstStyle/>
          <a:p>
            <a:r>
              <a:rPr lang="en-GB" sz="4000" b="1" dirty="0">
                <a:solidFill>
                  <a:schemeClr val="accent1">
                    <a:lumMod val="75000"/>
                  </a:schemeClr>
                </a:solidFill>
              </a:rPr>
              <a:t>K</a:t>
            </a:r>
            <a:r>
              <a:rPr lang="en-US" sz="4000" b="1" dirty="0" err="1">
                <a:solidFill>
                  <a:schemeClr val="accent1">
                    <a:lumMod val="75000"/>
                  </a:schemeClr>
                </a:solidFill>
              </a:rPr>
              <a:t>ey</a:t>
            </a:r>
            <a:r>
              <a:rPr lang="en-US" sz="4000" b="1" dirty="0">
                <a:solidFill>
                  <a:schemeClr val="accent1">
                    <a:lumMod val="75000"/>
                  </a:schemeClr>
                </a:solidFill>
              </a:rPr>
              <a:t> Achievements</a:t>
            </a:r>
          </a:p>
        </p:txBody>
      </p:sp>
      <p:sp>
        <p:nvSpPr>
          <p:cNvPr id="4" name="Content Placeholder 2">
            <a:extLst>
              <a:ext uri="{FF2B5EF4-FFF2-40B4-BE49-F238E27FC236}">
                <a16:creationId xmlns:a16="http://schemas.microsoft.com/office/drawing/2014/main" id="{C9DE8D1D-8548-6DBB-DB83-C89B84A53ABD}"/>
              </a:ext>
            </a:extLst>
          </p:cNvPr>
          <p:cNvSpPr>
            <a:spLocks noGrp="1"/>
          </p:cNvSpPr>
          <p:nvPr>
            <p:ph idx="1"/>
          </p:nvPr>
        </p:nvSpPr>
        <p:spPr>
          <a:xfrm>
            <a:off x="838200" y="1210799"/>
            <a:ext cx="10515600" cy="4703586"/>
          </a:xfrm>
        </p:spPr>
        <p:txBody>
          <a:bodyPr>
            <a:noAutofit/>
          </a:bodyPr>
          <a:lstStyle/>
          <a:p>
            <a:r>
              <a:rPr lang="en-US" dirty="0"/>
              <a:t>New version of SWPHC Statutes approved</a:t>
            </a:r>
          </a:p>
          <a:p>
            <a:r>
              <a:rPr lang="en-US" dirty="0"/>
              <a:t>Development and adoption of the SWPHC Work Plan 2022-2023</a:t>
            </a:r>
          </a:p>
          <a:p>
            <a:endParaRPr lang="en-US" dirty="0"/>
          </a:p>
          <a:p>
            <a:endParaRPr lang="en-US" dirty="0"/>
          </a:p>
          <a:p>
            <a:endParaRPr lang="en-US" dirty="0"/>
          </a:p>
          <a:p>
            <a:endParaRPr lang="en-US" dirty="0"/>
          </a:p>
          <a:p>
            <a:pPr marL="0" indent="0">
              <a:buNone/>
            </a:pPr>
            <a:endParaRPr lang="en-US" dirty="0"/>
          </a:p>
          <a:p>
            <a:r>
              <a:rPr lang="en-US" dirty="0"/>
              <a:t>SWPHC19 Agenda Item 13 </a:t>
            </a:r>
            <a:r>
              <a:rPr lang="en-US" dirty="0">
                <a:hlinkClick r:id="rId3"/>
              </a:rPr>
              <a:t>UNGGIM Integrated Geospatial Information Framework (IGIF) &amp; Open Data – the value proposition</a:t>
            </a:r>
            <a:endParaRPr lang="en-US" dirty="0"/>
          </a:p>
          <a:p>
            <a:pPr lvl="1"/>
            <a:r>
              <a:rPr lang="en-US" dirty="0"/>
              <a:t>Goal 2, Target 2.3, SPI 2.3.1 &amp; Goal 3, Target 3.2, SPI 3.2.1</a:t>
            </a:r>
          </a:p>
          <a:p>
            <a:pPr marL="0" indent="0">
              <a:buNone/>
            </a:pPr>
            <a:endParaRPr lang="en-US" dirty="0"/>
          </a:p>
        </p:txBody>
      </p:sp>
      <p:pic>
        <p:nvPicPr>
          <p:cNvPr id="5" name="Picture 4">
            <a:extLst>
              <a:ext uri="{FF2B5EF4-FFF2-40B4-BE49-F238E27FC236}">
                <a16:creationId xmlns:a16="http://schemas.microsoft.com/office/drawing/2014/main" id="{1A623C2F-3CA1-38DB-A49C-93F3AA5C873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235267"/>
            <a:ext cx="10128092" cy="2366199"/>
          </a:xfrm>
          <a:prstGeom prst="rect">
            <a:avLst/>
          </a:prstGeom>
          <a:noFill/>
          <a:ln>
            <a:noFill/>
          </a:ln>
        </p:spPr>
      </p:pic>
    </p:spTree>
    <p:extLst>
      <p:ext uri="{BB962C8B-B14F-4D97-AF65-F5344CB8AC3E}">
        <p14:creationId xmlns:p14="http://schemas.microsoft.com/office/powerpoint/2010/main" val="235116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178"/>
            <a:ext cx="10515600" cy="1325563"/>
          </a:xfrm>
        </p:spPr>
        <p:txBody>
          <a:bodyPr>
            <a:noAutofit/>
          </a:bodyPr>
          <a:lstStyle/>
          <a:p>
            <a:r>
              <a:rPr lang="en-US" sz="3600" b="1" dirty="0"/>
              <a:t>SWPHC19-13 UN-GGIM IGIF &amp; Open Data VP</a:t>
            </a:r>
          </a:p>
        </p:txBody>
      </p:sp>
      <p:sp>
        <p:nvSpPr>
          <p:cNvPr id="5" name="Slide Number Placeholder 4"/>
          <p:cNvSpPr>
            <a:spLocks noGrp="1"/>
          </p:cNvSpPr>
          <p:nvPr>
            <p:ph type="sldNum" sz="quarter" idx="12"/>
          </p:nvPr>
        </p:nvSpPr>
        <p:spPr/>
        <p:txBody>
          <a:bodyPr/>
          <a:lstStyle/>
          <a:p>
            <a:fld id="{EC878826-814C-4FD2-96B3-D147818A5C89}" type="slidenum">
              <a:rPr lang="en-US" smtClean="0"/>
              <a:t>4</a:t>
            </a:fld>
            <a:endParaRPr lang="en-US" dirty="0"/>
          </a:p>
        </p:txBody>
      </p:sp>
      <p:sp>
        <p:nvSpPr>
          <p:cNvPr id="9" name="TextBox 8">
            <a:extLst>
              <a:ext uri="{FF2B5EF4-FFF2-40B4-BE49-F238E27FC236}">
                <a16:creationId xmlns:a16="http://schemas.microsoft.com/office/drawing/2014/main" id="{3A83AB4A-2503-4BA3-A5DB-5A85AE6BA8BC}"/>
              </a:ext>
            </a:extLst>
          </p:cNvPr>
          <p:cNvSpPr txBox="1"/>
          <p:nvPr/>
        </p:nvSpPr>
        <p:spPr>
          <a:xfrm>
            <a:off x="1050776" y="1166561"/>
            <a:ext cx="10407131" cy="2554545"/>
          </a:xfrm>
          <a:prstGeom prst="rect">
            <a:avLst/>
          </a:prstGeom>
          <a:noFill/>
        </p:spPr>
        <p:txBody>
          <a:bodyPr wrap="square" rtlCol="0">
            <a:spAutoFit/>
          </a:bodyPr>
          <a:lstStyle/>
          <a:p>
            <a:pPr marL="342900" indent="-342900">
              <a:buFont typeface="Arial" panose="020B0604020202020204" pitchFamily="34" charset="0"/>
              <a:buChar char="•"/>
            </a:pPr>
            <a:r>
              <a:rPr lang="en-US" sz="2800" dirty="0"/>
              <a:t>Agenda Item 13: UNGGIM Integrated Geospatial Information Framework (IGIF) &amp; Open Data – the value proposition</a:t>
            </a:r>
          </a:p>
          <a:p>
            <a:pPr marL="357188" lvl="1"/>
            <a:r>
              <a:rPr lang="en-US" sz="2400" dirty="0"/>
              <a:t>Panel session questions:</a:t>
            </a:r>
          </a:p>
          <a:p>
            <a:pPr marL="914400" lvl="1" indent="-457200">
              <a:buFont typeface="+mj-lt"/>
              <a:buAutoNum type="alphaLcPeriod"/>
            </a:pPr>
            <a:r>
              <a:rPr lang="en-US" sz="2000" dirty="0">
                <a:solidFill>
                  <a:srgbClr val="C00000"/>
                </a:solidFill>
              </a:rPr>
              <a:t>What can we do to advance adoption/implementation of the IGIF and Open Data in our region?</a:t>
            </a:r>
          </a:p>
          <a:p>
            <a:pPr marL="914400" lvl="1" indent="-457200">
              <a:buFont typeface="+mj-lt"/>
              <a:buAutoNum type="alphaLcPeriod"/>
            </a:pPr>
            <a:r>
              <a:rPr lang="en-US" sz="2000" dirty="0">
                <a:solidFill>
                  <a:srgbClr val="C00000"/>
                </a:solidFill>
              </a:rPr>
              <a:t>How do we collectively work in the region to share data leading to Open Data - open by default, a reality?</a:t>
            </a:r>
          </a:p>
        </p:txBody>
      </p:sp>
      <p:grpSp>
        <p:nvGrpSpPr>
          <p:cNvPr id="6" name="Group 5">
            <a:extLst>
              <a:ext uri="{FF2B5EF4-FFF2-40B4-BE49-F238E27FC236}">
                <a16:creationId xmlns:a16="http://schemas.microsoft.com/office/drawing/2014/main" id="{F9FE5EB6-30E4-427C-AA3C-012AA4BA9DD3}"/>
              </a:ext>
            </a:extLst>
          </p:cNvPr>
          <p:cNvGrpSpPr/>
          <p:nvPr/>
        </p:nvGrpSpPr>
        <p:grpSpPr>
          <a:xfrm>
            <a:off x="923278" y="4012707"/>
            <a:ext cx="10515600" cy="2106360"/>
            <a:chOff x="923278" y="4012707"/>
            <a:chExt cx="10515600" cy="2106360"/>
          </a:xfrm>
        </p:grpSpPr>
        <p:sp>
          <p:nvSpPr>
            <p:cNvPr id="3" name="Rectangle: Rounded Corners 2">
              <a:extLst>
                <a:ext uri="{FF2B5EF4-FFF2-40B4-BE49-F238E27FC236}">
                  <a16:creationId xmlns:a16="http://schemas.microsoft.com/office/drawing/2014/main" id="{E1959D04-819D-474D-9A4B-30068221AF69}"/>
                </a:ext>
              </a:extLst>
            </p:cNvPr>
            <p:cNvSpPr/>
            <p:nvPr/>
          </p:nvSpPr>
          <p:spPr>
            <a:xfrm>
              <a:off x="923278" y="4012707"/>
              <a:ext cx="10515600" cy="1887133"/>
            </a:xfrm>
            <a:prstGeom prst="roundRect">
              <a:avLst/>
            </a:prstGeom>
            <a:solidFill>
              <a:schemeClr val="bg1">
                <a:lumMod val="85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2E61D8E4-422D-4D6F-8BA1-F81E35500296}"/>
                </a:ext>
              </a:extLst>
            </p:cNvPr>
            <p:cNvSpPr txBox="1"/>
            <p:nvPr/>
          </p:nvSpPr>
          <p:spPr>
            <a:xfrm>
              <a:off x="1154097" y="4087742"/>
              <a:ext cx="10199703" cy="2031325"/>
            </a:xfrm>
            <a:prstGeom prst="rect">
              <a:avLst/>
            </a:prstGeom>
            <a:noFill/>
          </p:spPr>
          <p:txBody>
            <a:bodyPr wrap="square" rtlCol="0">
              <a:spAutoFit/>
            </a:bodyPr>
            <a:lstStyle/>
            <a:p>
              <a:r>
                <a:rPr lang="en-US" sz="1800" i="1" dirty="0"/>
                <a:t>The intent is to kick-start a regional discussion on the value and benefits of geospatial information, the framework and sharing data.</a:t>
              </a:r>
            </a:p>
            <a:p>
              <a:endParaRPr lang="en-US" sz="1800" i="1" dirty="0"/>
            </a:p>
            <a:p>
              <a:r>
                <a:rPr lang="en-US" sz="1800" i="1" dirty="0"/>
                <a:t>The outcome we are seeking are actions/commitment from SWPHC19 to collaborate with international and regional entities and Coastal States to develop a strategy to support the implementation of the IGIF, understand the value of open data and commit to sharing data.</a:t>
              </a:r>
            </a:p>
            <a:p>
              <a:endParaRPr lang="en-NZ" dirty="0"/>
            </a:p>
          </p:txBody>
        </p:sp>
      </p:grpSp>
    </p:spTree>
    <p:extLst>
      <p:ext uri="{BB962C8B-B14F-4D97-AF65-F5344CB8AC3E}">
        <p14:creationId xmlns:p14="http://schemas.microsoft.com/office/powerpoint/2010/main" val="350841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838200" y="365125"/>
            <a:ext cx="10515600" cy="549275"/>
          </a:xfrm>
          <a:solidFill>
            <a:schemeClr val="accent1">
              <a:lumMod val="20000"/>
              <a:lumOff val="80000"/>
            </a:schemeClr>
          </a:solidFill>
        </p:spPr>
        <p:txBody>
          <a:bodyPr>
            <a:normAutofit fontScale="90000"/>
          </a:bodyPr>
          <a:lstStyle/>
          <a:p>
            <a:r>
              <a:rPr lang="en-GB" sz="4000" b="1" dirty="0">
                <a:solidFill>
                  <a:schemeClr val="accent1">
                    <a:lumMod val="75000"/>
                  </a:schemeClr>
                </a:solidFill>
              </a:rPr>
              <a:t>K</a:t>
            </a:r>
            <a:r>
              <a:rPr lang="en-US" sz="4000" b="1" dirty="0" err="1">
                <a:solidFill>
                  <a:schemeClr val="accent1">
                    <a:lumMod val="75000"/>
                  </a:schemeClr>
                </a:solidFill>
              </a:rPr>
              <a:t>ey</a:t>
            </a:r>
            <a:r>
              <a:rPr lang="en-US" sz="4000" b="1" dirty="0">
                <a:solidFill>
                  <a:schemeClr val="accent1">
                    <a:lumMod val="75000"/>
                  </a:schemeClr>
                </a:solidFill>
              </a:rPr>
              <a:t> Achievements</a:t>
            </a:r>
          </a:p>
        </p:txBody>
      </p:sp>
      <p:pic>
        <p:nvPicPr>
          <p:cNvPr id="8" name="Picture 7">
            <a:extLst>
              <a:ext uri="{FF2B5EF4-FFF2-40B4-BE49-F238E27FC236}">
                <a16:creationId xmlns:a16="http://schemas.microsoft.com/office/drawing/2014/main" id="{E41280F0-1F07-C77E-73D1-8FD694D1E27A}"/>
              </a:ext>
            </a:extLst>
          </p:cNvPr>
          <p:cNvPicPr>
            <a:picLocks noChangeAspect="1"/>
          </p:cNvPicPr>
          <p:nvPr/>
        </p:nvPicPr>
        <p:blipFill>
          <a:blip r:embed="rId3"/>
          <a:stretch>
            <a:fillRect/>
          </a:stretch>
        </p:blipFill>
        <p:spPr>
          <a:xfrm>
            <a:off x="0" y="0"/>
            <a:ext cx="12811328" cy="7198284"/>
          </a:xfrm>
          <a:prstGeom prst="rect">
            <a:avLst/>
          </a:prstGeom>
        </p:spPr>
      </p:pic>
    </p:spTree>
    <p:extLst>
      <p:ext uri="{BB962C8B-B14F-4D97-AF65-F5344CB8AC3E}">
        <p14:creationId xmlns:p14="http://schemas.microsoft.com/office/powerpoint/2010/main" val="24876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7DFB7A84-08D8-BA43-ACCD-8C1522333EFB}"/>
              </a:ext>
            </a:extLst>
          </p:cNvPr>
          <p:cNvGraphicFramePr/>
          <p:nvPr>
            <p:extLst>
              <p:ext uri="{D42A27DB-BD31-4B8C-83A1-F6EECF244321}">
                <p14:modId xmlns:p14="http://schemas.microsoft.com/office/powerpoint/2010/main" val="631126435"/>
              </p:ext>
            </p:extLst>
          </p:nvPr>
        </p:nvGraphicFramePr>
        <p:xfrm>
          <a:off x="-2" y="137775"/>
          <a:ext cx="12192001" cy="68175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4D42B9CB-4B77-E548-A206-DF2C5EC9721C}"/>
              </a:ext>
            </a:extLst>
          </p:cNvPr>
          <p:cNvSpPr txBox="1"/>
          <p:nvPr/>
        </p:nvSpPr>
        <p:spPr>
          <a:xfrm>
            <a:off x="5083133" y="1821297"/>
            <a:ext cx="2025733" cy="492443"/>
          </a:xfrm>
          <a:prstGeom prst="rect">
            <a:avLst/>
          </a:prstGeom>
          <a:noFill/>
        </p:spPr>
        <p:txBody>
          <a:bodyPr wrap="square" rtlCol="0">
            <a:spAutoFit/>
          </a:bodyPr>
          <a:lstStyle/>
          <a:p>
            <a:endParaRPr lang="en-US" sz="13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8A198BE-5ADA-6B41-B935-D80E90DD67A9}"/>
              </a:ext>
            </a:extLst>
          </p:cNvPr>
          <p:cNvSpPr txBox="1"/>
          <p:nvPr/>
        </p:nvSpPr>
        <p:spPr>
          <a:xfrm>
            <a:off x="5083132" y="1821297"/>
            <a:ext cx="2025733" cy="492443"/>
          </a:xfrm>
          <a:prstGeom prst="rect">
            <a:avLst/>
          </a:prstGeom>
          <a:noFill/>
        </p:spPr>
        <p:txBody>
          <a:bodyPr wrap="square" rtlCol="0">
            <a:spAutoFit/>
          </a:bodyPr>
          <a:lstStyle/>
          <a:p>
            <a:endParaRPr lang="en-US" sz="13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graphicFrame>
        <p:nvGraphicFramePr>
          <p:cNvPr id="13" name="Table 2">
            <a:extLst>
              <a:ext uri="{FF2B5EF4-FFF2-40B4-BE49-F238E27FC236}">
                <a16:creationId xmlns:a16="http://schemas.microsoft.com/office/drawing/2014/main" id="{3C6C1A97-B57F-4F47-9358-9BD397700D9D}"/>
              </a:ext>
            </a:extLst>
          </p:cNvPr>
          <p:cNvGraphicFramePr>
            <a:graphicFrameLocks noGrp="1"/>
          </p:cNvGraphicFramePr>
          <p:nvPr>
            <p:extLst>
              <p:ext uri="{D42A27DB-BD31-4B8C-83A1-F6EECF244321}">
                <p14:modId xmlns:p14="http://schemas.microsoft.com/office/powerpoint/2010/main" val="2782855865"/>
              </p:ext>
            </p:extLst>
          </p:nvPr>
        </p:nvGraphicFramePr>
        <p:xfrm>
          <a:off x="0" y="776624"/>
          <a:ext cx="12192001" cy="6081376"/>
        </p:xfrm>
        <a:graphic>
          <a:graphicData uri="http://schemas.openxmlformats.org/drawingml/2006/table">
            <a:tbl>
              <a:tblPr firstRow="1" bandRow="1">
                <a:tableStyleId>{C4B1156A-380E-4F78-BDF5-A606A8083BF9}</a:tableStyleId>
              </a:tblPr>
              <a:tblGrid>
                <a:gridCol w="2399278">
                  <a:extLst>
                    <a:ext uri="{9D8B030D-6E8A-4147-A177-3AD203B41FA5}">
                      <a16:colId xmlns:a16="http://schemas.microsoft.com/office/drawing/2014/main" val="949126858"/>
                    </a:ext>
                  </a:extLst>
                </a:gridCol>
                <a:gridCol w="2388065">
                  <a:extLst>
                    <a:ext uri="{9D8B030D-6E8A-4147-A177-3AD203B41FA5}">
                      <a16:colId xmlns:a16="http://schemas.microsoft.com/office/drawing/2014/main" val="1583188496"/>
                    </a:ext>
                  </a:extLst>
                </a:gridCol>
                <a:gridCol w="2396832">
                  <a:extLst>
                    <a:ext uri="{9D8B030D-6E8A-4147-A177-3AD203B41FA5}">
                      <a16:colId xmlns:a16="http://schemas.microsoft.com/office/drawing/2014/main" val="921873488"/>
                    </a:ext>
                  </a:extLst>
                </a:gridCol>
                <a:gridCol w="2304671">
                  <a:extLst>
                    <a:ext uri="{9D8B030D-6E8A-4147-A177-3AD203B41FA5}">
                      <a16:colId xmlns:a16="http://schemas.microsoft.com/office/drawing/2014/main" val="541684103"/>
                    </a:ext>
                  </a:extLst>
                </a:gridCol>
                <a:gridCol w="2703155">
                  <a:extLst>
                    <a:ext uri="{9D8B030D-6E8A-4147-A177-3AD203B41FA5}">
                      <a16:colId xmlns:a16="http://schemas.microsoft.com/office/drawing/2014/main" val="548926101"/>
                    </a:ext>
                  </a:extLst>
                </a:gridCol>
              </a:tblGrid>
              <a:tr h="6081376">
                <a:tc>
                  <a:txBody>
                    <a:bodyPr/>
                    <a:lstStyle/>
                    <a:p>
                      <a:r>
                        <a:rPr lang="en-US" sz="1200" b="0" dirty="0">
                          <a:latin typeface="Arial" panose="020B0604020202020204" pitchFamily="34" charset="0"/>
                          <a:cs typeface="Arial" panose="020B0604020202020204" pitchFamily="34" charset="0"/>
                        </a:rPr>
                        <a:t>Resources (time, money)</a:t>
                      </a:r>
                    </a:p>
                    <a:p>
                      <a:endParaRPr lang="en-US" sz="1200"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UKHO and FCDO.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Programme Steering Group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Members of the South West Pacific RHC.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Internal technical expertise.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Participants’ time, commitment and their prior learning.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Participants’ sponsors.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External leadership development expertise.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err="1">
                          <a:latin typeface="Arial" panose="020B0604020202020204" pitchFamily="34" charset="0"/>
                          <a:cs typeface="Arial" panose="020B0604020202020204" pitchFamily="34" charset="0"/>
                        </a:rPr>
                        <a:t>Programme</a:t>
                      </a:r>
                      <a:r>
                        <a:rPr lang="en-US" sz="1200" b="0" dirty="0">
                          <a:latin typeface="Arial" panose="020B0604020202020204" pitchFamily="34" charset="0"/>
                          <a:cs typeface="Arial" panose="020B0604020202020204" pitchFamily="34" charset="0"/>
                        </a:rPr>
                        <a:t> management and administration expertise.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Access to online platform, and internet connectivity and bandwidth.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dirty="0">
                        <a:latin typeface="Arial" panose="020B0604020202020204" pitchFamily="34" charset="0"/>
                        <a:cs typeface="Arial" panose="020B0604020202020204" pitchFamily="34" charset="0"/>
                      </a:endParaRPr>
                    </a:p>
                    <a:p>
                      <a:endParaRPr lang="en-US" sz="1200" b="0" dirty="0">
                        <a:latin typeface="Arial" panose="020B0604020202020204" pitchFamily="34" charset="0"/>
                        <a:cs typeface="Arial" panose="020B0604020202020204" pitchFamily="34" charset="0"/>
                      </a:endParaRP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latin typeface="Arial" panose="020B0604020202020204" pitchFamily="34" charset="0"/>
                          <a:cs typeface="Arial" panose="020B0604020202020204" pitchFamily="34" charset="0"/>
                        </a:rPr>
                        <a:t>Activities to build commitment from the target audience, sponsors and strategic allies.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latin typeface="Arial" panose="020B0604020202020204" pitchFamily="34" charset="0"/>
                          <a:cs typeface="Arial" panose="020B0604020202020204" pitchFamily="34" charset="0"/>
                        </a:rPr>
                        <a:t>Programme and relationship management (strategic and operational).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latin typeface="Arial" panose="020B0604020202020204" pitchFamily="34" charset="0"/>
                          <a:cs typeface="Arial" panose="020B0604020202020204" pitchFamily="34" charset="0"/>
                        </a:rPr>
                        <a:t>Design and delivery of an application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latin typeface="Arial" panose="020B0604020202020204" pitchFamily="34" charset="0"/>
                        <a:cs typeface="Arial" panose="020B0604020202020204" pitchFamily="34" charset="0"/>
                      </a:endParaRPr>
                    </a:p>
                    <a:p>
                      <a:r>
                        <a:rPr lang="en-GB" sz="1200" b="0" dirty="0">
                          <a:latin typeface="Arial" panose="020B0604020202020204" pitchFamily="34" charset="0"/>
                          <a:cs typeface="Arial" panose="020B0604020202020204" pitchFamily="34" charset="0"/>
                        </a:rPr>
                        <a:t>Design and delivery of a leadership programme </a:t>
                      </a:r>
                    </a:p>
                    <a:p>
                      <a:r>
                        <a:rPr lang="en-GB" sz="1200" b="0" dirty="0">
                          <a:latin typeface="Arial" panose="020B0604020202020204" pitchFamily="34" charset="0"/>
                          <a:cs typeface="Arial" panose="020B0604020202020204" pitchFamily="34" charset="0"/>
                        </a:rPr>
                        <a:t>comprising behavioural and technical skills and knowledge delivered through:</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Monthly workshops.</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Interactive sessions with guest speakers from stakeholder nations.</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Mentoring programme.</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Action learning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latin typeface="Arial" panose="020B0604020202020204" pitchFamily="34" charset="0"/>
                          <a:cs typeface="Arial" panose="020B0604020202020204" pitchFamily="34" charset="0"/>
                        </a:rPr>
                        <a:t>Design and delivery of programme monitoring / learning, evaluation and reporting.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200" b="0" dirty="0">
                          <a:latin typeface="Arial" panose="020B0604020202020204" pitchFamily="34" charset="0"/>
                          <a:cs typeface="Arial" panose="020B0604020202020204" pitchFamily="34" charset="0"/>
                        </a:rPr>
                        <a:t>Programme is shaped with: </a:t>
                      </a:r>
                    </a:p>
                    <a:p>
                      <a:pPr marL="172800" indent="-172800">
                        <a:buFont typeface="Arial" panose="020B0604020202020204" pitchFamily="34" charset="0"/>
                        <a:buChar char="•"/>
                      </a:pPr>
                      <a:r>
                        <a:rPr lang="en-GB" sz="1200" b="0" dirty="0">
                          <a:latin typeface="Arial" panose="020B0604020202020204" pitchFamily="34" charset="0"/>
                          <a:cs typeface="Arial" panose="020B0604020202020204" pitchFamily="34" charset="0"/>
                        </a:rPr>
                        <a:t>Programme participants to tailor content and process.</a:t>
                      </a:r>
                    </a:p>
                    <a:p>
                      <a:pPr marL="172800" indent="-172800">
                        <a:buFont typeface="Arial" panose="020B0604020202020204" pitchFamily="34" charset="0"/>
                        <a:buChar char="•"/>
                      </a:pPr>
                      <a:r>
                        <a:rPr lang="en-GB" sz="1200" b="0" dirty="0">
                          <a:latin typeface="Arial" panose="020B0604020202020204" pitchFamily="34" charset="0"/>
                          <a:cs typeface="Arial" panose="020B0604020202020204" pitchFamily="34" charset="0"/>
                        </a:rPr>
                        <a:t>Strategic allies to build a shared commitment. </a:t>
                      </a:r>
                    </a:p>
                    <a:p>
                      <a:endParaRPr lang="en-GB" sz="1200"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Leadership pipeline </a:t>
                      </a:r>
                      <a:r>
                        <a:rPr lang="en-GB" sz="1200" b="0" dirty="0">
                          <a:latin typeface="Arial" panose="020B0604020202020204" pitchFamily="34" charset="0"/>
                          <a:cs typeface="Arial" panose="020B0604020202020204" pitchFamily="34" charset="0"/>
                        </a:rPr>
                        <a:t>in the region.</a:t>
                      </a:r>
                    </a:p>
                    <a:p>
                      <a:endParaRPr lang="en-GB" sz="1200" b="0" dirty="0">
                        <a:latin typeface="Arial" panose="020B0604020202020204" pitchFamily="34" charset="0"/>
                        <a:cs typeface="Arial" panose="020B0604020202020204" pitchFamily="34" charset="0"/>
                      </a:endParaRPr>
                    </a:p>
                    <a:p>
                      <a:r>
                        <a:rPr lang="en-GB" sz="1200" b="0" dirty="0">
                          <a:latin typeface="Arial" panose="020B0604020202020204" pitchFamily="34" charset="0"/>
                          <a:cs typeface="Arial" panose="020B0604020202020204" pitchFamily="34" charset="0"/>
                        </a:rPr>
                        <a:t>Programme participants</a:t>
                      </a:r>
                    </a:p>
                    <a:p>
                      <a:r>
                        <a:rPr lang="en-GB" sz="1200" b="0" dirty="0">
                          <a:latin typeface="Arial" panose="020B0604020202020204" pitchFamily="34" charset="0"/>
                          <a:cs typeface="Arial" panose="020B0604020202020204" pitchFamily="34" charset="0"/>
                        </a:rPr>
                        <a:t>have increased:</a:t>
                      </a:r>
                    </a:p>
                    <a:p>
                      <a:pPr marL="172800" indent="-172800">
                        <a:buFont typeface="Arial" panose="020B0604020202020204" pitchFamily="34" charset="0"/>
                        <a:buChar char="•"/>
                      </a:pPr>
                      <a:r>
                        <a:rPr lang="en-GB" sz="1200" b="0" dirty="0">
                          <a:latin typeface="Arial" panose="020B0604020202020204" pitchFamily="34" charset="0"/>
                          <a:cs typeface="Arial" panose="020B0604020202020204" pitchFamily="34" charset="0"/>
                        </a:rPr>
                        <a:t>Technical competence including knowledge of the Law of the Sea and international regulation.</a:t>
                      </a:r>
                    </a:p>
                    <a:p>
                      <a:pPr marL="172800" indent="-172800">
                        <a:buFont typeface="Arial" panose="020B0604020202020204" pitchFamily="34" charset="0"/>
                        <a:buChar char="•"/>
                      </a:pPr>
                      <a:r>
                        <a:rPr lang="en-GB" sz="1200" b="0" dirty="0">
                          <a:latin typeface="Arial" panose="020B0604020202020204" pitchFamily="34" charset="0"/>
                          <a:cs typeface="Arial" panose="020B0604020202020204" pitchFamily="34" charset="0"/>
                        </a:rPr>
                        <a:t>Understanding of the perspectives of key stakeholders from industry, defence and the political lens on hydrography.</a:t>
                      </a:r>
                    </a:p>
                    <a:p>
                      <a:pPr marL="172800" indent="-172800">
                        <a:buFont typeface="Arial" panose="020B0604020202020204" pitchFamily="34" charset="0"/>
                        <a:buChar char="•"/>
                      </a:pPr>
                      <a:r>
                        <a:rPr lang="en-GB" sz="1200" b="0" dirty="0">
                          <a:latin typeface="Arial" panose="020B0604020202020204" pitchFamily="34" charset="0"/>
                          <a:cs typeface="Arial" panose="020B0604020202020204" pitchFamily="34" charset="0"/>
                        </a:rPr>
                        <a:t>Skills and knowledge in influencing and managing stakeholders, presenting, negotiating and policy making.</a:t>
                      </a:r>
                    </a:p>
                    <a:p>
                      <a:endParaRPr lang="en-GB" sz="1200"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Programme reports.</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Learning from the pilot programme.</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Communication plan and narrative.</a:t>
                      </a:r>
                    </a:p>
                    <a:p>
                      <a:endParaRPr lang="en-US" sz="1200" b="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r>
                        <a:rPr lang="en-GB" sz="1200" b="0" dirty="0">
                          <a:latin typeface="Arial" panose="020B0604020202020204" pitchFamily="34" charset="0"/>
                          <a:cs typeface="Arial" panose="020B0604020202020204" pitchFamily="34" charset="0"/>
                        </a:rPr>
                        <a:t>Programme participants</a:t>
                      </a:r>
                    </a:p>
                    <a:p>
                      <a:r>
                        <a:rPr lang="en-GB" sz="1200" b="0" dirty="0">
                          <a:latin typeface="Arial" panose="020B0604020202020204" pitchFamily="34" charset="0"/>
                          <a:cs typeface="Arial" panose="020B0604020202020204" pitchFamily="34" charset="0"/>
                        </a:rPr>
                        <a:t>have increased confidence and motivation:</a:t>
                      </a:r>
                    </a:p>
                    <a:p>
                      <a:endParaRPr lang="en-GB" sz="1200" b="0" dirty="0">
                        <a:latin typeface="Arial" panose="020B0604020202020204" pitchFamily="34" charset="0"/>
                        <a:cs typeface="Arial" panose="020B0604020202020204" pitchFamily="34" charset="0"/>
                      </a:endParaRPr>
                    </a:p>
                    <a:p>
                      <a:pPr marL="172800" indent="-172800">
                        <a:buFont typeface="Arial" panose="020B0604020202020204" pitchFamily="34" charset="0"/>
                        <a:buChar char="•"/>
                      </a:pPr>
                      <a:r>
                        <a:rPr lang="en-GB" sz="1200" b="0" dirty="0">
                          <a:latin typeface="Arial" panose="020B0604020202020204" pitchFamily="34" charset="0"/>
                          <a:cs typeface="Arial" panose="020B0604020202020204" pitchFamily="34" charset="0"/>
                        </a:rPr>
                        <a:t>To </a:t>
                      </a:r>
                      <a:r>
                        <a:rPr lang="en-GB" sz="1200" b="1" dirty="0">
                          <a:latin typeface="Arial" panose="020B0604020202020204" pitchFamily="34" charset="0"/>
                          <a:cs typeface="Arial" panose="020B0604020202020204" pitchFamily="34" charset="0"/>
                        </a:rPr>
                        <a:t>lead</a:t>
                      </a:r>
                      <a:r>
                        <a:rPr lang="en-GB" sz="1200" b="0" dirty="0">
                          <a:latin typeface="Arial" panose="020B0604020202020204" pitchFamily="34" charset="0"/>
                          <a:cs typeface="Arial" panose="020B0604020202020204" pitchFamily="34" charset="0"/>
                        </a:rPr>
                        <a:t> hydrography work in their region.  This includes taking on formal leadership roles.</a:t>
                      </a:r>
                    </a:p>
                    <a:p>
                      <a:pPr marL="172800" indent="-172800">
                        <a:buFont typeface="Arial" panose="020B0604020202020204" pitchFamily="34" charset="0"/>
                        <a:buChar char="•"/>
                      </a:pPr>
                      <a:r>
                        <a:rPr lang="en-GB" sz="1200" b="0" dirty="0">
                          <a:latin typeface="Arial" panose="020B0604020202020204" pitchFamily="34" charset="0"/>
                          <a:cs typeface="Arial" panose="020B0604020202020204" pitchFamily="34" charset="0"/>
                        </a:rPr>
                        <a:t>To </a:t>
                      </a:r>
                      <a:r>
                        <a:rPr lang="en-GB" sz="1200" b="1" dirty="0">
                          <a:latin typeface="Arial" panose="020B0604020202020204" pitchFamily="34" charset="0"/>
                          <a:cs typeface="Arial" panose="020B0604020202020204" pitchFamily="34" charset="0"/>
                        </a:rPr>
                        <a:t>represent</a:t>
                      </a:r>
                      <a:r>
                        <a:rPr lang="en-GB" sz="1200" b="0" dirty="0">
                          <a:latin typeface="Arial" panose="020B0604020202020204" pitchFamily="34" charset="0"/>
                          <a:cs typeface="Arial" panose="020B0604020202020204" pitchFamily="34" charset="0"/>
                        </a:rPr>
                        <a:t> their region and nations at international fora.</a:t>
                      </a:r>
                    </a:p>
                    <a:p>
                      <a:pPr marL="172800" indent="-172800">
                        <a:buFont typeface="Arial" panose="020B0604020202020204" pitchFamily="34" charset="0"/>
                        <a:buChar char="•"/>
                      </a:pPr>
                      <a:r>
                        <a:rPr lang="en-GB" sz="1200" b="0" dirty="0">
                          <a:latin typeface="Arial" panose="020B0604020202020204" pitchFamily="34" charset="0"/>
                          <a:cs typeface="Arial" panose="020B0604020202020204" pitchFamily="34" charset="0"/>
                        </a:rPr>
                        <a:t>Increased visibility through this programme.</a:t>
                      </a:r>
                    </a:p>
                    <a:p>
                      <a:endParaRPr lang="en-GB" sz="1200" b="0" dirty="0">
                        <a:latin typeface="Arial" panose="020B0604020202020204" pitchFamily="34" charset="0"/>
                        <a:cs typeface="Arial" panose="020B0604020202020204" pitchFamily="34" charset="0"/>
                      </a:endParaRPr>
                    </a:p>
                    <a:p>
                      <a:r>
                        <a:rPr lang="en-GB" sz="1200" b="0" dirty="0">
                          <a:latin typeface="Arial" panose="020B0604020202020204" pitchFamily="34" charset="0"/>
                          <a:cs typeface="Arial" panose="020B0604020202020204" pitchFamily="34" charset="0"/>
                        </a:rPr>
                        <a:t>In addition: </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The Future Leaders cohort increasingly work together outside the programme structure.</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The strategic allies collaborate more on building regional capacity and capability. </a:t>
                      </a:r>
                    </a:p>
                    <a:p>
                      <a:endParaRPr lang="en-US" sz="1200" b="0"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r>
                        <a:rPr lang="en-GB" sz="1200" b="0" dirty="0">
                          <a:latin typeface="Arial" panose="020B0604020202020204" pitchFamily="34" charset="0"/>
                          <a:cs typeface="Arial" panose="020B0604020202020204" pitchFamily="34" charset="0"/>
                        </a:rPr>
                        <a:t>In line with the International Hydrographic Organisation’s (IHO) strategic goals and the UN’s Shared Guiding Principles for Geospatial Information Management:</a:t>
                      </a:r>
                    </a:p>
                    <a:p>
                      <a:endParaRPr lang="en-GB" sz="1200" b="0" dirty="0">
                        <a:latin typeface="Arial" panose="020B0604020202020204" pitchFamily="34" charset="0"/>
                        <a:cs typeface="Arial" panose="020B0604020202020204" pitchFamily="34" charset="0"/>
                      </a:endParaRPr>
                    </a:p>
                    <a:p>
                      <a:pPr marL="172800" indent="-172800">
                        <a:buFont typeface="Arial" panose="020B0604020202020204" pitchFamily="34" charset="0"/>
                        <a:buChar char="•"/>
                      </a:pPr>
                      <a:r>
                        <a:rPr lang="en-GB" sz="1200" b="0" dirty="0">
                          <a:latin typeface="Arial" panose="020B0604020202020204" pitchFamily="34" charset="0"/>
                          <a:cs typeface="Arial" panose="020B0604020202020204" pitchFamily="34" charset="0"/>
                        </a:rPr>
                        <a:t>Greater conformity with international standards and obligations.</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Increased quality, coverage and safety of navigational charts and publications leading to: </a:t>
                      </a:r>
                    </a:p>
                    <a:p>
                      <a:pPr marL="304650" lvl="1" indent="-171450">
                        <a:buFont typeface="Wingdings" pitchFamily="2" charset="2"/>
                        <a:buChar char="ü"/>
                      </a:pPr>
                      <a:r>
                        <a:rPr lang="en-GB" sz="1200" b="0" dirty="0">
                          <a:latin typeface="Arial" panose="020B0604020202020204" pitchFamily="34" charset="0"/>
                          <a:cs typeface="Arial" panose="020B0604020202020204" pitchFamily="34" charset="0"/>
                        </a:rPr>
                        <a:t>improved maritime  efficiency, safety and security;</a:t>
                      </a:r>
                    </a:p>
                    <a:p>
                      <a:pPr marL="304650" lvl="1" indent="-171450">
                        <a:buFont typeface="Wingdings" pitchFamily="2" charset="2"/>
                        <a:buChar char="ü"/>
                      </a:pPr>
                      <a:r>
                        <a:rPr lang="en-GB" sz="1200" b="0" dirty="0">
                          <a:latin typeface="Arial" panose="020B0604020202020204" pitchFamily="34" charset="0"/>
                          <a:cs typeface="Arial" panose="020B0604020202020204" pitchFamily="34" charset="0"/>
                        </a:rPr>
                        <a:t>the protection of natural resources;</a:t>
                      </a:r>
                    </a:p>
                    <a:p>
                      <a:pPr marL="304650" lvl="1" indent="-171450">
                        <a:buFont typeface="Wingdings" pitchFamily="2" charset="2"/>
                        <a:buChar char="ü"/>
                      </a:pPr>
                      <a:r>
                        <a:rPr lang="en-GB" sz="1200" b="0" dirty="0">
                          <a:latin typeface="Arial" panose="020B0604020202020204" pitchFamily="34" charset="0"/>
                          <a:cs typeface="Arial" panose="020B0604020202020204" pitchFamily="34" charset="0"/>
                        </a:rPr>
                        <a:t>safeguarding of maritime trade</a:t>
                      </a:r>
                    </a:p>
                    <a:p>
                      <a:pPr marL="304650" lvl="1" indent="-171450">
                        <a:buFont typeface="Wingdings" pitchFamily="2" charset="2"/>
                        <a:buChar char="ü"/>
                      </a:pPr>
                      <a:r>
                        <a:rPr lang="en-GB" sz="1200" b="0" dirty="0">
                          <a:latin typeface="Arial" panose="020B0604020202020204" pitchFamily="34" charset="0"/>
                          <a:cs typeface="Arial" panose="020B0604020202020204" pitchFamily="34" charset="0"/>
                        </a:rPr>
                        <a:t>wider access to and use of hydrographic data to enable and inform sustainable marine economic growth.</a:t>
                      </a:r>
                    </a:p>
                    <a:p>
                      <a:pPr marL="133200" lvl="1" indent="0">
                        <a:buFont typeface="Wingdings" pitchFamily="2" charset="2"/>
                        <a:buNone/>
                      </a:pPr>
                      <a:endParaRPr lang="en-GB" sz="1200" b="0" kern="1200" dirty="0">
                        <a:solidFill>
                          <a:schemeClr val="dk1"/>
                        </a:solidFill>
                        <a:effectLst/>
                        <a:latin typeface="Arial" panose="020B0604020202020204" pitchFamily="34" charset="0"/>
                        <a:ea typeface="+mn-ea"/>
                        <a:cs typeface="Arial" panose="020B0604020202020204" pitchFamily="34" charset="0"/>
                      </a:endParaRPr>
                    </a:p>
                    <a:p>
                      <a:pPr marL="133200" lvl="1" indent="0">
                        <a:buFont typeface="Wingdings" pitchFamily="2" charset="2"/>
                        <a:buNone/>
                      </a:pPr>
                      <a:r>
                        <a:rPr lang="en-GB" sz="1200" b="0" kern="1200" dirty="0">
                          <a:solidFill>
                            <a:schemeClr val="dk1"/>
                          </a:solidFill>
                          <a:effectLst/>
                          <a:latin typeface="Arial" panose="020B0604020202020204" pitchFamily="34" charset="0"/>
                          <a:ea typeface="+mn-ea"/>
                          <a:cs typeface="Arial" panose="020B0604020202020204" pitchFamily="34" charset="0"/>
                        </a:rPr>
                        <a:t>In line with the Joint Canada-IHO</a:t>
                      </a:r>
                      <a:r>
                        <a:rPr lang="en-GB" sz="1200" b="0" i="1" kern="1200" dirty="0">
                          <a:solidFill>
                            <a:schemeClr val="dk1"/>
                          </a:solidFill>
                          <a:effectLst/>
                          <a:latin typeface="Arial" panose="020B0604020202020204" pitchFamily="34" charset="0"/>
                          <a:ea typeface="+mn-ea"/>
                          <a:cs typeface="Arial" panose="020B0604020202020204" pitchFamily="34" charset="0"/>
                        </a:rPr>
                        <a:t> </a:t>
                      </a:r>
                      <a:r>
                        <a:rPr lang="en-GB" sz="1200" b="0" kern="1200" dirty="0">
                          <a:solidFill>
                            <a:schemeClr val="dk1"/>
                          </a:solidFill>
                          <a:effectLst/>
                          <a:latin typeface="Arial" panose="020B0604020202020204" pitchFamily="34" charset="0"/>
                          <a:ea typeface="+mn-ea"/>
                          <a:cs typeface="Arial" panose="020B0604020202020204" pitchFamily="34" charset="0"/>
                        </a:rPr>
                        <a:t>Project</a:t>
                      </a:r>
                      <a:r>
                        <a:rPr lang="en-GB" sz="1200" b="0" i="1" kern="1200" dirty="0">
                          <a:solidFill>
                            <a:schemeClr val="dk1"/>
                          </a:solidFill>
                          <a:effectLst/>
                          <a:latin typeface="Arial" panose="020B0604020202020204" pitchFamily="34" charset="0"/>
                          <a:ea typeface="+mn-ea"/>
                          <a:cs typeface="Arial" panose="020B0604020202020204" pitchFamily="34" charset="0"/>
                        </a:rPr>
                        <a:t> </a:t>
                      </a:r>
                      <a:r>
                        <a:rPr lang="en-GB" sz="1200" b="1" i="1" kern="1200" dirty="0">
                          <a:solidFill>
                            <a:schemeClr val="dk1"/>
                          </a:solidFill>
                          <a:effectLst/>
                          <a:latin typeface="Arial" panose="020B0604020202020204" pitchFamily="34" charset="0"/>
                          <a:ea typeface="+mn-ea"/>
                          <a:cs typeface="Arial" panose="020B0604020202020204" pitchFamily="34" charset="0"/>
                        </a:rPr>
                        <a:t>Empowering Women in Hydrography </a:t>
                      </a:r>
                      <a:r>
                        <a:rPr lang="en-GB" sz="1200" b="0" kern="1200" dirty="0">
                          <a:solidFill>
                            <a:schemeClr val="dk1"/>
                          </a:solidFill>
                          <a:effectLst/>
                          <a:latin typeface="Arial" panose="020B0604020202020204" pitchFamily="34" charset="0"/>
                          <a:ea typeface="+mn-ea"/>
                          <a:cs typeface="Arial" panose="020B0604020202020204" pitchFamily="34" charset="0"/>
                        </a:rPr>
                        <a:t>goals</a:t>
                      </a:r>
                      <a:r>
                        <a:rPr lang="en-GB" sz="1200" b="0" i="1" kern="1200" dirty="0">
                          <a:solidFill>
                            <a:schemeClr val="dk1"/>
                          </a:solidFill>
                          <a:effectLst/>
                          <a:latin typeface="Arial" panose="020B0604020202020204" pitchFamily="34" charset="0"/>
                          <a:ea typeface="+mn-ea"/>
                          <a:cs typeface="Arial" panose="020B0604020202020204" pitchFamily="34" charset="0"/>
                        </a:rPr>
                        <a:t> </a:t>
                      </a:r>
                      <a:r>
                        <a:rPr lang="en-GB" sz="1200" b="0" kern="1200" dirty="0">
                          <a:solidFill>
                            <a:schemeClr val="dk1"/>
                          </a:solidFill>
                          <a:effectLst/>
                          <a:latin typeface="Arial" panose="020B0604020202020204" pitchFamily="34" charset="0"/>
                          <a:ea typeface="+mn-ea"/>
                          <a:cs typeface="Arial" panose="020B0604020202020204" pitchFamily="34" charset="0"/>
                        </a:rPr>
                        <a:t>more women participate equitably in the field of hydrography and to assume more leadership roles within the hydrographic community.</a:t>
                      </a:r>
                    </a:p>
                    <a:p>
                      <a:endParaRPr lang="en-US" sz="1200" b="0" dirty="0">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1748178886"/>
                  </a:ext>
                </a:extLst>
              </a:tr>
            </a:tbl>
          </a:graphicData>
        </a:graphic>
      </p:graphicFrame>
    </p:spTree>
    <p:extLst>
      <p:ext uri="{BB962C8B-B14F-4D97-AF65-F5344CB8AC3E}">
        <p14:creationId xmlns:p14="http://schemas.microsoft.com/office/powerpoint/2010/main" val="2169203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838200" y="365125"/>
            <a:ext cx="10515600" cy="549275"/>
          </a:xfrm>
          <a:solidFill>
            <a:schemeClr val="accent1">
              <a:lumMod val="20000"/>
              <a:lumOff val="80000"/>
            </a:schemeClr>
          </a:solidFill>
        </p:spPr>
        <p:txBody>
          <a:bodyPr>
            <a:normAutofit fontScale="90000"/>
          </a:bodyPr>
          <a:lstStyle/>
          <a:p>
            <a:r>
              <a:rPr lang="en-GB" sz="4000" b="1" dirty="0">
                <a:solidFill>
                  <a:schemeClr val="accent1">
                    <a:lumMod val="75000"/>
                  </a:schemeClr>
                </a:solidFill>
              </a:rPr>
              <a:t>K</a:t>
            </a:r>
            <a:r>
              <a:rPr lang="en-US" sz="4000" b="1" dirty="0" err="1">
                <a:solidFill>
                  <a:schemeClr val="accent1">
                    <a:lumMod val="75000"/>
                  </a:schemeClr>
                </a:solidFill>
              </a:rPr>
              <a:t>ey</a:t>
            </a:r>
            <a:r>
              <a:rPr lang="en-US" sz="4000" b="1" dirty="0">
                <a:solidFill>
                  <a:schemeClr val="accent1">
                    <a:lumMod val="75000"/>
                  </a:schemeClr>
                </a:solidFill>
              </a:rPr>
              <a:t> Achievements</a:t>
            </a:r>
          </a:p>
        </p:txBody>
      </p:sp>
      <p:grpSp>
        <p:nvGrpSpPr>
          <p:cNvPr id="4" name="Group 3">
            <a:extLst>
              <a:ext uri="{FF2B5EF4-FFF2-40B4-BE49-F238E27FC236}">
                <a16:creationId xmlns:a16="http://schemas.microsoft.com/office/drawing/2014/main" id="{7CE46599-2C60-AF68-9E66-CE10B086C45A}"/>
              </a:ext>
            </a:extLst>
          </p:cNvPr>
          <p:cNvGrpSpPr/>
          <p:nvPr/>
        </p:nvGrpSpPr>
        <p:grpSpPr>
          <a:xfrm>
            <a:off x="0" y="0"/>
            <a:ext cx="12192000" cy="6321287"/>
            <a:chOff x="0" y="0"/>
            <a:chExt cx="12422040" cy="6858000"/>
          </a:xfrm>
        </p:grpSpPr>
        <p:pic>
          <p:nvPicPr>
            <p:cNvPr id="5" name="Picture 4">
              <a:extLst>
                <a:ext uri="{FF2B5EF4-FFF2-40B4-BE49-F238E27FC236}">
                  <a16:creationId xmlns:a16="http://schemas.microsoft.com/office/drawing/2014/main" id="{B117E6D3-0684-C31E-6E01-723A3FA88916}"/>
                </a:ext>
              </a:extLst>
            </p:cNvPr>
            <p:cNvPicPr>
              <a:picLocks noChangeAspect="1"/>
            </p:cNvPicPr>
            <p:nvPr/>
          </p:nvPicPr>
          <p:blipFill>
            <a:blip r:embed="rId3"/>
            <a:stretch>
              <a:fillRect/>
            </a:stretch>
          </p:blipFill>
          <p:spPr>
            <a:xfrm>
              <a:off x="0" y="0"/>
              <a:ext cx="12422040" cy="6858000"/>
            </a:xfrm>
            <a:prstGeom prst="rect">
              <a:avLst/>
            </a:prstGeom>
          </p:spPr>
        </p:pic>
        <p:pic>
          <p:nvPicPr>
            <p:cNvPr id="6" name="Picture 5" descr="A picture containing logo&#10;&#10;Description automatically generated">
              <a:extLst>
                <a:ext uri="{FF2B5EF4-FFF2-40B4-BE49-F238E27FC236}">
                  <a16:creationId xmlns:a16="http://schemas.microsoft.com/office/drawing/2014/main" id="{CD5FA9F0-DB0F-99B3-8869-8075107E67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6278" y="2838349"/>
              <a:ext cx="622300" cy="414867"/>
            </a:xfrm>
            <a:prstGeom prst="rect">
              <a:avLst/>
            </a:prstGeom>
          </p:spPr>
        </p:pic>
        <p:pic>
          <p:nvPicPr>
            <p:cNvPr id="7" name="Picture 6" descr="Logo&#10;&#10;Description automatically generated">
              <a:extLst>
                <a:ext uri="{FF2B5EF4-FFF2-40B4-BE49-F238E27FC236}">
                  <a16:creationId xmlns:a16="http://schemas.microsoft.com/office/drawing/2014/main" id="{726F54F1-0B54-45F1-9A07-AC74FF71DF2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38127" y="2631670"/>
              <a:ext cx="622300" cy="414112"/>
            </a:xfrm>
            <a:prstGeom prst="rect">
              <a:avLst/>
            </a:prstGeom>
          </p:spPr>
        </p:pic>
        <p:pic>
          <p:nvPicPr>
            <p:cNvPr id="9" name="Picture 8" descr="A picture containing logo&#10;&#10;Description automatically generated">
              <a:extLst>
                <a:ext uri="{FF2B5EF4-FFF2-40B4-BE49-F238E27FC236}">
                  <a16:creationId xmlns:a16="http://schemas.microsoft.com/office/drawing/2014/main" id="{DD55E747-0725-6534-E890-D5E7251E311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85969" y="2424613"/>
              <a:ext cx="622301" cy="414113"/>
            </a:xfrm>
            <a:prstGeom prst="rect">
              <a:avLst/>
            </a:prstGeom>
          </p:spPr>
        </p:pic>
        <p:pic>
          <p:nvPicPr>
            <p:cNvPr id="10" name="Picture 9" descr="Shape, rectangle&#10;&#10;Description automatically generated">
              <a:extLst>
                <a:ext uri="{FF2B5EF4-FFF2-40B4-BE49-F238E27FC236}">
                  <a16:creationId xmlns:a16="http://schemas.microsoft.com/office/drawing/2014/main" id="{3EF84C43-64C3-46B9-5256-D44581BC394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91643" y="1509485"/>
              <a:ext cx="593271" cy="395514"/>
            </a:xfrm>
            <a:prstGeom prst="rect">
              <a:avLst/>
            </a:prstGeom>
          </p:spPr>
        </p:pic>
        <p:pic>
          <p:nvPicPr>
            <p:cNvPr id="11" name="Picture 10" descr="A picture containing background pattern&#10;&#10;Description automatically generated">
              <a:extLst>
                <a:ext uri="{FF2B5EF4-FFF2-40B4-BE49-F238E27FC236}">
                  <a16:creationId xmlns:a16="http://schemas.microsoft.com/office/drawing/2014/main" id="{88E43507-7330-9163-DF7F-812E0A3E9FE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87569" y="798193"/>
              <a:ext cx="622301" cy="414113"/>
            </a:xfrm>
            <a:prstGeom prst="rect">
              <a:avLst/>
            </a:prstGeom>
          </p:spPr>
        </p:pic>
        <p:pic>
          <p:nvPicPr>
            <p:cNvPr id="12" name="Picture 11" descr="A blue and red flag&#10;&#10;Description automatically generated with low confidence">
              <a:extLst>
                <a:ext uri="{FF2B5EF4-FFF2-40B4-BE49-F238E27FC236}">
                  <a16:creationId xmlns:a16="http://schemas.microsoft.com/office/drawing/2014/main" id="{E6DCB247-E17F-AF54-BA40-6625A943DC0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174819" y="4019275"/>
              <a:ext cx="622300" cy="466124"/>
            </a:xfrm>
            <a:prstGeom prst="rect">
              <a:avLst/>
            </a:prstGeom>
          </p:spPr>
        </p:pic>
        <p:pic>
          <p:nvPicPr>
            <p:cNvPr id="13" name="Picture 12" descr="A yellow and red flag&#10;&#10;Description automatically generated with medium confidence">
              <a:extLst>
                <a:ext uri="{FF2B5EF4-FFF2-40B4-BE49-F238E27FC236}">
                  <a16:creationId xmlns:a16="http://schemas.microsoft.com/office/drawing/2014/main" id="{AAC1E7D8-E296-0083-0F13-50AFB449CAF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917129" y="3203528"/>
              <a:ext cx="622300" cy="423256"/>
            </a:xfrm>
            <a:prstGeom prst="rect">
              <a:avLst/>
            </a:prstGeom>
          </p:spPr>
        </p:pic>
        <p:pic>
          <p:nvPicPr>
            <p:cNvPr id="14" name="Picture 13" descr="A red flag with stars&#10;&#10;Description automatically generated with low confidence">
              <a:extLst>
                <a:ext uri="{FF2B5EF4-FFF2-40B4-BE49-F238E27FC236}">
                  <a16:creationId xmlns:a16="http://schemas.microsoft.com/office/drawing/2014/main" id="{A737C7D1-6F59-72F3-AB37-B5CB6083087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926237" y="1176560"/>
              <a:ext cx="595313" cy="447675"/>
            </a:xfrm>
            <a:prstGeom prst="rect">
              <a:avLst/>
            </a:prstGeom>
          </p:spPr>
        </p:pic>
        <p:pic>
          <p:nvPicPr>
            <p:cNvPr id="15" name="Picture 14" descr="A green and yellow flag&#10;&#10;Description automatically generated with low confidence">
              <a:extLst>
                <a:ext uri="{FF2B5EF4-FFF2-40B4-BE49-F238E27FC236}">
                  <a16:creationId xmlns:a16="http://schemas.microsoft.com/office/drawing/2014/main" id="{5842A3C4-BDDC-C9A0-6B37-5F9BF806A17C}"/>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322663" y="2024236"/>
              <a:ext cx="622299" cy="414112"/>
            </a:xfrm>
            <a:prstGeom prst="rect">
              <a:avLst/>
            </a:prstGeom>
          </p:spPr>
        </p:pic>
        <p:pic>
          <p:nvPicPr>
            <p:cNvPr id="16" name="Picture 15" descr="A red and white flag&#10;&#10;Description automatically generated">
              <a:extLst>
                <a:ext uri="{FF2B5EF4-FFF2-40B4-BE49-F238E27FC236}">
                  <a16:creationId xmlns:a16="http://schemas.microsoft.com/office/drawing/2014/main" id="{F3A0BA27-465D-7D9A-2F4F-4EC02E6810C9}"/>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596122" y="3221945"/>
              <a:ext cx="622300" cy="414112"/>
            </a:xfrm>
            <a:prstGeom prst="rect">
              <a:avLst/>
            </a:prstGeom>
          </p:spPr>
        </p:pic>
        <p:pic>
          <p:nvPicPr>
            <p:cNvPr id="17" name="Picture 16" descr="A red and yellow flag&#10;&#10;Description automatically generated with low confidence">
              <a:extLst>
                <a:ext uri="{FF2B5EF4-FFF2-40B4-BE49-F238E27FC236}">
                  <a16:creationId xmlns:a16="http://schemas.microsoft.com/office/drawing/2014/main" id="{B2FF3BAE-97DE-D533-76D8-D83FADCC1A61}"/>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558188" y="1867754"/>
              <a:ext cx="622300" cy="414112"/>
            </a:xfrm>
            <a:prstGeom prst="rect">
              <a:avLst/>
            </a:prstGeom>
          </p:spPr>
        </p:pic>
        <p:pic>
          <p:nvPicPr>
            <p:cNvPr id="18" name="Picture 17" descr="Logo, company name&#10;&#10;Description automatically generated">
              <a:extLst>
                <a:ext uri="{FF2B5EF4-FFF2-40B4-BE49-F238E27FC236}">
                  <a16:creationId xmlns:a16="http://schemas.microsoft.com/office/drawing/2014/main" id="{B16FDA03-37A5-44A1-43EB-F79E688ED290}"/>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9667" t="4546" r="5055" b="3307"/>
            <a:stretch/>
          </p:blipFill>
          <p:spPr>
            <a:xfrm>
              <a:off x="10776398" y="3810539"/>
              <a:ext cx="622300" cy="417472"/>
            </a:xfrm>
            <a:prstGeom prst="rect">
              <a:avLst/>
            </a:prstGeom>
          </p:spPr>
        </p:pic>
      </p:grpSp>
    </p:spTree>
    <p:extLst>
      <p:ext uri="{BB962C8B-B14F-4D97-AF65-F5344CB8AC3E}">
        <p14:creationId xmlns:p14="http://schemas.microsoft.com/office/powerpoint/2010/main" val="4090249963"/>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838200" y="365125"/>
            <a:ext cx="10515600" cy="549275"/>
          </a:xfrm>
          <a:solidFill>
            <a:schemeClr val="accent1">
              <a:lumMod val="20000"/>
              <a:lumOff val="80000"/>
            </a:schemeClr>
          </a:solidFill>
        </p:spPr>
        <p:txBody>
          <a:bodyPr>
            <a:normAutofit fontScale="90000"/>
          </a:bodyPr>
          <a:lstStyle/>
          <a:p>
            <a:r>
              <a:rPr lang="en-GB" sz="4000" b="1" dirty="0">
                <a:solidFill>
                  <a:schemeClr val="accent1">
                    <a:lumMod val="75000"/>
                  </a:schemeClr>
                </a:solidFill>
              </a:rPr>
              <a:t>K</a:t>
            </a:r>
            <a:r>
              <a:rPr lang="en-US" sz="4000" b="1" dirty="0" err="1">
                <a:solidFill>
                  <a:schemeClr val="accent1">
                    <a:lumMod val="75000"/>
                  </a:schemeClr>
                </a:solidFill>
              </a:rPr>
              <a:t>ey</a:t>
            </a:r>
            <a:r>
              <a:rPr lang="en-US" sz="4000" b="1" dirty="0">
                <a:solidFill>
                  <a:schemeClr val="accent1">
                    <a:lumMod val="75000"/>
                  </a:schemeClr>
                </a:solidFill>
              </a:rPr>
              <a:t> Achievements</a:t>
            </a:r>
          </a:p>
        </p:txBody>
      </p:sp>
      <p:pic>
        <p:nvPicPr>
          <p:cNvPr id="10" name="Picture 9" descr="A collage of a person&#10;&#10;Description automatically generated with medium confidence">
            <a:extLst>
              <a:ext uri="{FF2B5EF4-FFF2-40B4-BE49-F238E27FC236}">
                <a16:creationId xmlns:a16="http://schemas.microsoft.com/office/drawing/2014/main" id="{05D51EBB-11B8-CE4B-AA24-49392778BB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43089"/>
            <a:ext cx="12811328" cy="7201089"/>
          </a:xfrm>
          <a:prstGeom prst="rect">
            <a:avLst/>
          </a:prstGeom>
        </p:spPr>
      </p:pic>
    </p:spTree>
    <p:extLst>
      <p:ext uri="{BB962C8B-B14F-4D97-AF65-F5344CB8AC3E}">
        <p14:creationId xmlns:p14="http://schemas.microsoft.com/office/powerpoint/2010/main" val="43893592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838200" y="384174"/>
            <a:ext cx="10515600" cy="549275"/>
          </a:xfrm>
          <a:solidFill>
            <a:schemeClr val="accent1">
              <a:lumMod val="20000"/>
              <a:lumOff val="80000"/>
            </a:schemeClr>
          </a:solidFill>
        </p:spPr>
        <p:txBody>
          <a:bodyPr>
            <a:normAutofit fontScale="90000"/>
          </a:bodyPr>
          <a:lstStyle/>
          <a:p>
            <a:r>
              <a:rPr lang="en-GB" sz="4000" b="1" dirty="0">
                <a:solidFill>
                  <a:schemeClr val="accent1">
                    <a:lumMod val="75000"/>
                  </a:schemeClr>
                </a:solidFill>
              </a:rPr>
              <a:t>Important Findings (RHC top 3 challenges)</a:t>
            </a:r>
            <a:r>
              <a:rPr lang="en-GB" sz="3600" b="1" dirty="0">
                <a:solidFill>
                  <a:schemeClr val="accent1">
                    <a:lumMod val="75000"/>
                  </a:schemeClr>
                </a:solidFill>
              </a:rPr>
              <a:t> </a:t>
            </a:r>
            <a:endParaRPr lang="en-US" sz="36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a:xfrm>
            <a:off x="838200" y="1253331"/>
            <a:ext cx="10515600" cy="4351338"/>
          </a:xfrm>
        </p:spPr>
        <p:txBody>
          <a:bodyPr/>
          <a:lstStyle/>
          <a:p>
            <a:r>
              <a:rPr lang="en-US" dirty="0"/>
              <a:t>Awareness, coordination and collaboration between CB/development activities in the region</a:t>
            </a:r>
          </a:p>
          <a:p>
            <a:r>
              <a:rPr lang="en-US" dirty="0"/>
              <a:t>Establishing hydrographic governance in SWPHC Coastal States (SWPHC20 workshop)</a:t>
            </a:r>
          </a:p>
          <a:p>
            <a:r>
              <a:rPr lang="en-US" dirty="0"/>
              <a:t>The biggest challenge is that of engaging and coordinating with international and regional agencies, development partners and coastal states at a senior enough level, to raise awareness of the benefits of hydrography and adopting and giving effect to open data policies and mutually agreeable practices (ref: </a:t>
            </a:r>
            <a:r>
              <a:rPr lang="en-US" u="sng" dirty="0"/>
              <a:t>SWPHC paper on raising awareness of hydrography and open data</a:t>
            </a:r>
            <a:r>
              <a:rPr lang="en-US" dirty="0"/>
              <a:t>)</a:t>
            </a:r>
          </a:p>
          <a:p>
            <a:endParaRPr lang="en-US" dirty="0"/>
          </a:p>
        </p:txBody>
      </p:sp>
    </p:spTree>
    <p:extLst>
      <p:ext uri="{BB962C8B-B14F-4D97-AF65-F5344CB8AC3E}">
        <p14:creationId xmlns:p14="http://schemas.microsoft.com/office/powerpoint/2010/main" val="812097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1069</TotalTime>
  <Words>2000</Words>
  <Application>Microsoft Office PowerPoint</Application>
  <PresentationFormat>Widescreen</PresentationFormat>
  <Paragraphs>182</Paragraphs>
  <Slides>11</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Narrow</vt:lpstr>
      <vt:lpstr>Calibri</vt:lpstr>
      <vt:lpstr>Calibri Light</vt:lpstr>
      <vt:lpstr>Segoe UI</vt:lpstr>
      <vt:lpstr>Times New Roman</vt:lpstr>
      <vt:lpstr>Wingdings</vt:lpstr>
      <vt:lpstr>Office Theme</vt:lpstr>
      <vt:lpstr>PowerPoint Presentation</vt:lpstr>
      <vt:lpstr>Status of IRCC actions and recommendations to RHCs </vt:lpstr>
      <vt:lpstr>Key Achievements</vt:lpstr>
      <vt:lpstr>SWPHC19-13 UN-GGIM IGIF &amp; Open Data VP</vt:lpstr>
      <vt:lpstr>Key Achievements</vt:lpstr>
      <vt:lpstr>PowerPoint Presentation</vt:lpstr>
      <vt:lpstr>Key Achievements</vt:lpstr>
      <vt:lpstr>Key Achievements</vt:lpstr>
      <vt:lpstr>Important Findings (RHC top 3 challenges) </vt:lpstr>
      <vt:lpstr>Lessons Learned</vt:lpstr>
      <vt:lpstr>Proposals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Technical Coordination Meeting 22Sep2020</dc:title>
  <dc:creator>Alberto Costa Neves</dc:creator>
  <cp:lastModifiedBy>Stuart Caie</cp:lastModifiedBy>
  <cp:revision>75</cp:revision>
  <dcterms:created xsi:type="dcterms:W3CDTF">2020-09-20T17:50:33Z</dcterms:created>
  <dcterms:modified xsi:type="dcterms:W3CDTF">2022-06-06T00:46:25Z</dcterms:modified>
</cp:coreProperties>
</file>