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8" r:id="rId2"/>
    <p:sldId id="307" r:id="rId3"/>
    <p:sldId id="292" r:id="rId4"/>
    <p:sldId id="264" r:id="rId5"/>
    <p:sldId id="302" r:id="rId6"/>
    <p:sldId id="308" r:id="rId7"/>
    <p:sldId id="305" r:id="rId8"/>
    <p:sldId id="309" r:id="rId9"/>
    <p:sldId id="310" r:id="rId10"/>
    <p:sldId id="293" r:id="rId11"/>
    <p:sldId id="304" r:id="rId12"/>
    <p:sldId id="297" r:id="rId13"/>
    <p:sldId id="321" r:id="rId14"/>
    <p:sldId id="314" r:id="rId15"/>
    <p:sldId id="315" r:id="rId16"/>
    <p:sldId id="324" r:id="rId17"/>
    <p:sldId id="269" r:id="rId18"/>
    <p:sldId id="30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4472C4"/>
    <a:srgbClr val="00ACA8"/>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70" d="100"/>
          <a:sy n="70" d="100"/>
        </p:scale>
        <p:origin x="500"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E4B709-0C3D-4F72-AA21-201688E0CDCA}" type="datetimeFigureOut">
              <a:rPr lang="en-US" smtClean="0"/>
              <a:t>6/3/2022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461721-1E91-4A52-BE25-AA71115DAA76}" type="slidenum">
              <a:rPr lang="en-US" smtClean="0"/>
              <a:t>‹#›</a:t>
            </a:fld>
            <a:endParaRPr lang="en-US"/>
          </a:p>
        </p:txBody>
      </p:sp>
    </p:spTree>
    <p:extLst>
      <p:ext uri="{BB962C8B-B14F-4D97-AF65-F5344CB8AC3E}">
        <p14:creationId xmlns:p14="http://schemas.microsoft.com/office/powerpoint/2010/main" val="1971771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07F85-E674-43CC-987E-4BE55E31E0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8075A09-2A4E-4C58-ADED-9AF474DF99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551807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AFDE3-1F29-468C-86CB-3098A8847A6C}"/>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DA52DCCE-461C-42DA-BDC0-3EA8E38F7ECA}"/>
              </a:ext>
            </a:extLst>
          </p:cNvPr>
          <p:cNvSpPr>
            <a:spLocks noGrp="1"/>
          </p:cNvSpPr>
          <p:nvPr>
            <p:ph idx="1"/>
          </p:nvPr>
        </p:nvSpPr>
        <p:spPr>
          <a:xfrm>
            <a:off x="838200" y="1847850"/>
            <a:ext cx="10515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B37A2ACF-E322-49DD-AF67-D13553C7366B}"/>
              </a:ext>
            </a:extLst>
          </p:cNvPr>
          <p:cNvSpPr>
            <a:spLocks noGrp="1"/>
          </p:cNvSpPr>
          <p:nvPr>
            <p:ph type="sldNum" sz="quarter" idx="12"/>
          </p:nvPr>
        </p:nvSpPr>
        <p:spPr/>
        <p:txBody>
          <a:bodyPr/>
          <a:lstStyle/>
          <a:p>
            <a:fld id="{5CFA87E5-14E0-4CBB-BB8E-CD3BE4DBA377}" type="slidenum">
              <a:rPr lang="en-US" smtClean="0"/>
              <a:t>‹#›</a:t>
            </a:fld>
            <a:endParaRPr lang="en-US"/>
          </a:p>
        </p:txBody>
      </p:sp>
      <p:cxnSp>
        <p:nvCxnSpPr>
          <p:cNvPr id="5" name="Straight Connector 4">
            <a:extLst>
              <a:ext uri="{FF2B5EF4-FFF2-40B4-BE49-F238E27FC236}">
                <a16:creationId xmlns:a16="http://schemas.microsoft.com/office/drawing/2014/main" id="{F39C7BBB-42A6-493A-AB32-93CBBDB3B71B}"/>
              </a:ext>
            </a:extLst>
          </p:cNvPr>
          <p:cNvCxnSpPr/>
          <p:nvPr userDrawn="1"/>
        </p:nvCxnSpPr>
        <p:spPr>
          <a:xfrm flipV="1">
            <a:off x="811992" y="893798"/>
            <a:ext cx="10568015" cy="5285"/>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14667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20CBC3-1436-4450-8CC5-220AC104AD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6526E5-EC6E-4FB3-A0DB-388FCA0BB2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605CCE60-85AE-4886-BF16-C5CBFA009D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62FA822-2C07-4746-9030-3F8446747D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FA87E5-14E0-4CBB-BB8E-CD3BE4DBA377}" type="slidenum">
              <a:rPr lang="en-US" smtClean="0"/>
              <a:t>‹#›</a:t>
            </a:fld>
            <a:endParaRPr lang="en-US"/>
          </a:p>
        </p:txBody>
      </p:sp>
      <p:pic>
        <p:nvPicPr>
          <p:cNvPr id="11" name="Picture 6">
            <a:extLst>
              <a:ext uri="{FF2B5EF4-FFF2-40B4-BE49-F238E27FC236}">
                <a16:creationId xmlns:a16="http://schemas.microsoft.com/office/drawing/2014/main" id="{A2B7AB7B-9C44-433D-B14D-861586A545B1}"/>
              </a:ext>
            </a:extLst>
          </p:cNvPr>
          <p:cNvPicPr>
            <a:picLocks noChangeAspect="1"/>
          </p:cNvPicPr>
          <p:nvPr userDrawn="1"/>
        </p:nvPicPr>
        <p:blipFill>
          <a:blip r:embed="rId4">
            <a:extLst>
              <a:ext uri="{28A0092B-C50C-407E-A947-70E740481C1C}">
                <a14:useLocalDpi xmlns:a14="http://schemas.microsoft.com/office/drawing/2010/main"/>
              </a:ext>
            </a:extLst>
          </a:blip>
          <a:srcRect/>
          <a:stretch>
            <a:fillRect/>
          </a:stretch>
        </p:blipFill>
        <p:spPr bwMode="auto">
          <a:xfrm>
            <a:off x="1" y="6015644"/>
            <a:ext cx="2608028" cy="869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3">
            <a:extLst>
              <a:ext uri="{FF2B5EF4-FFF2-40B4-BE49-F238E27FC236}">
                <a16:creationId xmlns:a16="http://schemas.microsoft.com/office/drawing/2014/main" id="{715E19EA-6F6B-4D0A-ACD3-CFA9BE6BD5E5}"/>
              </a:ext>
            </a:extLst>
          </p:cNvPr>
          <p:cNvSpPr txBox="1">
            <a:spLocks/>
          </p:cNvSpPr>
          <p:nvPr userDrawn="1"/>
        </p:nvSpPr>
        <p:spPr>
          <a:xfrm>
            <a:off x="4038600" y="635960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dirty="0" smtClean="0">
                <a:solidFill>
                  <a:schemeClr val="accent1">
                    <a:lumMod val="75000"/>
                  </a:schemeClr>
                </a:solidFill>
                <a:latin typeface="Arial" panose="020B0604020202020204" pitchFamily="34" charset="0"/>
                <a:cs typeface="Arial" panose="020B0604020202020204" pitchFamily="34" charset="0"/>
              </a:rPr>
              <a:t>IRCC14</a:t>
            </a:r>
            <a:r>
              <a:rPr lang="en-US" altLang="ja-JP" dirty="0">
                <a:solidFill>
                  <a:schemeClr val="accent1">
                    <a:lumMod val="75000"/>
                  </a:schemeClr>
                </a:solidFill>
                <a:latin typeface="Arial" panose="020B0604020202020204" pitchFamily="34" charset="0"/>
                <a:cs typeface="Arial" panose="020B0604020202020204" pitchFamily="34" charset="0"/>
              </a:rPr>
              <a:t/>
            </a:r>
            <a:br>
              <a:rPr lang="en-US" altLang="ja-JP" dirty="0">
                <a:solidFill>
                  <a:schemeClr val="accent1">
                    <a:lumMod val="75000"/>
                  </a:schemeClr>
                </a:solidFill>
                <a:latin typeface="Arial" panose="020B0604020202020204" pitchFamily="34" charset="0"/>
                <a:cs typeface="Arial" panose="020B0604020202020204" pitchFamily="34" charset="0"/>
              </a:rPr>
            </a:br>
            <a:r>
              <a:rPr lang="en-US" altLang="ja-JP" dirty="0" smtClean="0">
                <a:solidFill>
                  <a:schemeClr val="accent1">
                    <a:lumMod val="75000"/>
                  </a:schemeClr>
                </a:solidFill>
                <a:latin typeface="Arial" panose="020B0604020202020204" pitchFamily="34" charset="0"/>
                <a:cs typeface="Arial" panose="020B0604020202020204" pitchFamily="34" charset="0"/>
              </a:rPr>
              <a:t>Denpasar, Bali</a:t>
            </a:r>
            <a:r>
              <a:rPr lang="de-DE" dirty="0" smtClean="0">
                <a:solidFill>
                  <a:schemeClr val="accent1">
                    <a:lumMod val="75000"/>
                  </a:schemeClr>
                </a:solidFill>
                <a:latin typeface="Arial" panose="020B0604020202020204" pitchFamily="34" charset="0"/>
                <a:cs typeface="Arial" panose="020B0604020202020204" pitchFamily="34" charset="0"/>
              </a:rPr>
              <a:t>, 1-3 </a:t>
            </a:r>
            <a:r>
              <a:rPr lang="de-DE" dirty="0">
                <a:solidFill>
                  <a:schemeClr val="accent1">
                    <a:lumMod val="75000"/>
                  </a:schemeClr>
                </a:solidFill>
                <a:latin typeface="Arial" panose="020B0604020202020204" pitchFamily="34" charset="0"/>
                <a:cs typeface="Arial" panose="020B0604020202020204" pitchFamily="34" charset="0"/>
              </a:rPr>
              <a:t>June </a:t>
            </a:r>
            <a:r>
              <a:rPr lang="de-DE" dirty="0" smtClean="0">
                <a:solidFill>
                  <a:schemeClr val="accent1">
                    <a:lumMod val="75000"/>
                  </a:schemeClr>
                </a:solidFill>
                <a:latin typeface="Arial" panose="020B0604020202020204" pitchFamily="34" charset="0"/>
                <a:cs typeface="Arial" panose="020B0604020202020204" pitchFamily="34" charset="0"/>
              </a:rPr>
              <a:t>2022</a:t>
            </a:r>
            <a:endParaRPr lang="de-DE" dirty="0">
              <a:solidFill>
                <a:schemeClr val="accent1">
                  <a:lumMod val="75000"/>
                </a:schemeClr>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36AFDE94-252B-4BA4-B1A6-67924CBFCB10}"/>
              </a:ext>
            </a:extLst>
          </p:cNvPr>
          <p:cNvSpPr/>
          <p:nvPr userDrawn="1"/>
        </p:nvSpPr>
        <p:spPr>
          <a:xfrm>
            <a:off x="0" y="0"/>
            <a:ext cx="12192000" cy="6012386"/>
          </a:xfrm>
          <a:prstGeom prst="rect">
            <a:avLst/>
          </a:prstGeom>
          <a:solidFill>
            <a:schemeClr val="accent1">
              <a:lumMod val="20000"/>
              <a:lumOff val="80000"/>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テキスト ボックス 10">
            <a:extLst>
              <a:ext uri="{FF2B5EF4-FFF2-40B4-BE49-F238E27FC236}">
                <a16:creationId xmlns:a16="http://schemas.microsoft.com/office/drawing/2014/main" id="{3A7B2EB0-C0E6-42FA-B0D6-C0518DC252CE}"/>
              </a:ext>
            </a:extLst>
          </p:cNvPr>
          <p:cNvSpPr txBox="1"/>
          <p:nvPr userDrawn="1"/>
        </p:nvSpPr>
        <p:spPr>
          <a:xfrm>
            <a:off x="9577310" y="6279867"/>
            <a:ext cx="2590800" cy="523220"/>
          </a:xfrm>
          <a:prstGeom prst="rect">
            <a:avLst/>
          </a:prstGeom>
          <a:noFill/>
        </p:spPr>
        <p:txBody>
          <a:bodyPr wrap="square" rtlCol="0">
            <a:spAutoFit/>
          </a:bodyPr>
          <a:lstStyle/>
          <a:p>
            <a:pPr algn="ctr"/>
            <a:r>
              <a:rPr kumimoji="1" lang="en-US" altLang="ja-JP" sz="2800" dirty="0" smtClean="0">
                <a:solidFill>
                  <a:schemeClr val="accent1">
                    <a:lumMod val="75000"/>
                  </a:schemeClr>
                </a:solidFill>
              </a:rPr>
              <a:t>IRCC14-07C</a:t>
            </a:r>
            <a:endParaRPr kumimoji="1" lang="ja-JP" altLang="en-US" sz="2800" dirty="0">
              <a:solidFill>
                <a:schemeClr val="accent1">
                  <a:lumMod val="75000"/>
                </a:schemeClr>
              </a:solidFill>
            </a:endParaRPr>
          </a:p>
        </p:txBody>
      </p:sp>
    </p:spTree>
    <p:extLst>
      <p:ext uri="{BB962C8B-B14F-4D97-AF65-F5344CB8AC3E}">
        <p14:creationId xmlns:p14="http://schemas.microsoft.com/office/powerpoint/2010/main" val="2171425046"/>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a:spLocks/>
          </p:cNvSpPr>
          <p:nvPr/>
        </p:nvSpPr>
        <p:spPr>
          <a:xfrm>
            <a:off x="479571" y="54913"/>
            <a:ext cx="11232858" cy="4136994"/>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r>
              <a:rPr kumimoji="1" lang="en-AU" sz="21600" b="1" dirty="0">
                <a:solidFill>
                  <a:schemeClr val="accent1">
                    <a:lumMod val="75000"/>
                  </a:schemeClr>
                </a:solidFill>
                <a:latin typeface="Arial" panose="020B0604020202020204" pitchFamily="34" charset="0"/>
                <a:cs typeface="Arial" panose="020B0604020202020204" pitchFamily="34" charset="0"/>
              </a:rPr>
              <a:t>Capacity Building Sub-Committee</a:t>
            </a:r>
          </a:p>
          <a:p>
            <a:pPr>
              <a:lnSpc>
                <a:spcPct val="120000"/>
              </a:lnSpc>
            </a:pPr>
            <a:r>
              <a:rPr kumimoji="1" lang="en-AU" sz="21600" b="1" dirty="0">
                <a:solidFill>
                  <a:schemeClr val="accent1">
                    <a:lumMod val="75000"/>
                  </a:schemeClr>
                </a:solidFill>
                <a:latin typeface="Arial" panose="020B0604020202020204" pitchFamily="34" charset="0"/>
                <a:cs typeface="Arial" panose="020B0604020202020204" pitchFamily="34" charset="0"/>
              </a:rPr>
              <a:t>(CBSC)</a:t>
            </a:r>
            <a:endParaRPr kumimoji="1" lang="en-US" sz="21600" b="1" dirty="0">
              <a:solidFill>
                <a:schemeClr val="accent1">
                  <a:lumMod val="75000"/>
                </a:schemeClr>
              </a:solidFill>
              <a:latin typeface="Arial" panose="020B0604020202020204" pitchFamily="34" charset="0"/>
              <a:cs typeface="Arial" panose="020B0604020202020204" pitchFamily="34" charset="0"/>
            </a:endParaRPr>
          </a:p>
          <a:p>
            <a:r>
              <a:rPr lang="en-AU" dirty="0"/>
              <a:t> </a:t>
            </a:r>
            <a:endParaRPr lang="en-US" dirty="0"/>
          </a:p>
          <a:p>
            <a:endParaRPr kumimoji="1" lang="en-US" altLang="ja-JP" sz="11200" b="1" dirty="0">
              <a:solidFill>
                <a:schemeClr val="accent1">
                  <a:lumMod val="75000"/>
                </a:schemeClr>
              </a:solidFill>
              <a:latin typeface="Arial" panose="020B0604020202020204" pitchFamily="34" charset="0"/>
              <a:cs typeface="Arial" panose="020B0604020202020204" pitchFamily="34" charset="0"/>
            </a:endParaRPr>
          </a:p>
          <a:p>
            <a:endParaRPr kumimoji="1" lang="en-US" altLang="ja-JP" b="1" dirty="0">
              <a:solidFill>
                <a:schemeClr val="accent1">
                  <a:lumMod val="75000"/>
                </a:schemeClr>
              </a:solidFill>
            </a:endParaRPr>
          </a:p>
          <a:p>
            <a:endParaRPr kumimoji="1" lang="en-US" altLang="ja-JP" b="1" dirty="0">
              <a:solidFill>
                <a:schemeClr val="accent1">
                  <a:lumMod val="75000"/>
                </a:schemeClr>
              </a:solidFill>
            </a:endParaRPr>
          </a:p>
          <a:p>
            <a:r>
              <a:rPr kumimoji="1" lang="en-US" altLang="ja-JP" sz="11200" b="1" dirty="0">
                <a:solidFill>
                  <a:schemeClr val="accent1">
                    <a:lumMod val="75000"/>
                  </a:schemeClr>
                </a:solidFill>
              </a:rPr>
              <a:t>Report to </a:t>
            </a:r>
            <a:r>
              <a:rPr kumimoji="1" lang="en-US" altLang="ja-JP" sz="11200" b="1" dirty="0" smtClean="0">
                <a:solidFill>
                  <a:schemeClr val="accent1">
                    <a:lumMod val="75000"/>
                  </a:schemeClr>
                </a:solidFill>
              </a:rPr>
              <a:t>IRCC14</a:t>
            </a:r>
            <a:endParaRPr kumimoji="1" lang="ja-JP" altLang="en-US" sz="9600" b="1" dirty="0">
              <a:solidFill>
                <a:schemeClr val="accent1">
                  <a:lumMod val="75000"/>
                </a:schemeClr>
              </a:solidFill>
            </a:endParaRPr>
          </a:p>
        </p:txBody>
      </p:sp>
      <p:sp>
        <p:nvSpPr>
          <p:cNvPr id="10" name="サブタイトル 2"/>
          <p:cNvSpPr txBox="1">
            <a:spLocks/>
          </p:cNvSpPr>
          <p:nvPr/>
        </p:nvSpPr>
        <p:spPr>
          <a:xfrm>
            <a:off x="1524000" y="4046126"/>
            <a:ext cx="9144000" cy="165576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kumimoji="1" lang="en-US" altLang="ja-JP" sz="2800" i="1" dirty="0">
              <a:solidFill>
                <a:schemeClr val="bg2">
                  <a:lumMod val="50000"/>
                </a:schemeClr>
              </a:solidFill>
            </a:endParaRPr>
          </a:p>
          <a:p>
            <a:r>
              <a:rPr kumimoji="1" lang="en-US" altLang="ja-JP" sz="2800" dirty="0">
                <a:solidFill>
                  <a:schemeClr val="accent1">
                    <a:lumMod val="75000"/>
                  </a:schemeClr>
                </a:solidFill>
              </a:rPr>
              <a:t>By Evert Flier </a:t>
            </a:r>
          </a:p>
          <a:p>
            <a:r>
              <a:rPr kumimoji="1" lang="en-US" altLang="ja-JP" sz="2800" dirty="0">
                <a:solidFill>
                  <a:schemeClr val="accent1">
                    <a:lumMod val="75000"/>
                  </a:schemeClr>
                </a:solidFill>
              </a:rPr>
              <a:t>CBSC Chair</a:t>
            </a:r>
          </a:p>
          <a:p>
            <a:endParaRPr kumimoji="1" lang="en-US" altLang="ja-JP" sz="2800" dirty="0">
              <a:solidFill>
                <a:schemeClr val="accent1">
                  <a:lumMod val="75000"/>
                </a:schemeClr>
              </a:solidFill>
            </a:endParaRPr>
          </a:p>
          <a:p>
            <a:endParaRPr kumimoji="1" lang="ja-JP" altLang="en-US" sz="2800" dirty="0">
              <a:solidFill>
                <a:schemeClr val="accent1">
                  <a:lumMod val="75000"/>
                </a:schemeClr>
              </a:solidFill>
            </a:endParaRPr>
          </a:p>
        </p:txBody>
      </p:sp>
    </p:spTree>
    <p:extLst>
      <p:ext uri="{BB962C8B-B14F-4D97-AF65-F5344CB8AC3E}">
        <p14:creationId xmlns:p14="http://schemas.microsoft.com/office/powerpoint/2010/main" val="3348262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379" y="-109538"/>
            <a:ext cx="10515600" cy="1325563"/>
          </a:xfrm>
        </p:spPr>
        <p:txBody>
          <a:bodyPr>
            <a:normAutofit/>
          </a:bodyPr>
          <a:lstStyle/>
          <a:p>
            <a:r>
              <a:rPr lang="en-US" dirty="0">
                <a:solidFill>
                  <a:schemeClr val="accent1">
                    <a:lumMod val="75000"/>
                  </a:schemeClr>
                </a:solidFill>
                <a:latin typeface="Arial" panose="020B0604020202020204" pitchFamily="34" charset="0"/>
                <a:cs typeface="Arial" panose="020B0604020202020204" pitchFamily="34" charset="0"/>
              </a:rPr>
              <a:t>Capacity Building Work </a:t>
            </a:r>
            <a:r>
              <a:rPr lang="en-US" dirty="0" err="1">
                <a:solidFill>
                  <a:schemeClr val="accent1">
                    <a:lumMod val="75000"/>
                  </a:schemeClr>
                </a:solidFill>
                <a:latin typeface="Arial" panose="020B0604020202020204" pitchFamily="34" charset="0"/>
                <a:cs typeface="Arial" panose="020B0604020202020204" pitchFamily="34" charset="0"/>
              </a:rPr>
              <a:t>Programme</a:t>
            </a:r>
            <a:endParaRPr lang="en-US" dirty="0">
              <a:solidFill>
                <a:schemeClr val="accent1">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216025"/>
            <a:ext cx="10515600" cy="4351338"/>
          </a:xfrm>
        </p:spPr>
        <p:txBody>
          <a:bodyPr>
            <a:normAutofit/>
          </a:bodyPr>
          <a:lstStyle/>
          <a:p>
            <a:pPr marL="0" indent="0">
              <a:buNone/>
              <a:defRPr/>
            </a:pPr>
            <a:r>
              <a:rPr lang="en-US" b="1" dirty="0"/>
              <a:t>Capacity Building Work </a:t>
            </a:r>
            <a:r>
              <a:rPr lang="en-US" b="1" dirty="0" err="1"/>
              <a:t>Programme</a:t>
            </a:r>
            <a:r>
              <a:rPr lang="en-US" b="1" dirty="0"/>
              <a:t> </a:t>
            </a:r>
            <a:r>
              <a:rPr lang="en-US" b="1" dirty="0" smtClean="0"/>
              <a:t>2022</a:t>
            </a:r>
            <a:endParaRPr lang="en-US" b="1" dirty="0"/>
          </a:p>
          <a:p>
            <a:pPr>
              <a:defRPr/>
            </a:pPr>
            <a:r>
              <a:rPr lang="en-US" dirty="0"/>
              <a:t>WP for </a:t>
            </a:r>
            <a:r>
              <a:rPr lang="en-US" dirty="0" smtClean="0"/>
              <a:t>2022 </a:t>
            </a:r>
            <a:r>
              <a:rPr lang="en-US" dirty="0"/>
              <a:t>updated with consequences of COVID-19. </a:t>
            </a:r>
          </a:p>
          <a:p>
            <a:pPr>
              <a:defRPr/>
            </a:pPr>
            <a:r>
              <a:rPr lang="en-US" dirty="0"/>
              <a:t>Surplus budget needed for WP </a:t>
            </a:r>
            <a:r>
              <a:rPr lang="en-US" dirty="0" smtClean="0"/>
              <a:t>2023 </a:t>
            </a:r>
            <a:r>
              <a:rPr lang="en-US" dirty="0"/>
              <a:t>due to postponing of CB activities to </a:t>
            </a:r>
            <a:r>
              <a:rPr lang="en-US" dirty="0" smtClean="0"/>
              <a:t>2023.</a:t>
            </a:r>
            <a:endParaRPr lang="en-US" dirty="0"/>
          </a:p>
          <a:p>
            <a:pPr>
              <a:defRPr/>
            </a:pPr>
            <a:endParaRPr lang="en-US" dirty="0"/>
          </a:p>
          <a:p>
            <a:pPr>
              <a:defRPr/>
            </a:pPr>
            <a:endParaRPr lang="en-US" dirty="0"/>
          </a:p>
        </p:txBody>
      </p:sp>
    </p:spTree>
    <p:extLst>
      <p:ext uri="{BB962C8B-B14F-4D97-AF65-F5344CB8AC3E}">
        <p14:creationId xmlns:p14="http://schemas.microsoft.com/office/powerpoint/2010/main" val="1456167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923" y="-109538"/>
            <a:ext cx="10515600" cy="1325563"/>
          </a:xfrm>
        </p:spPr>
        <p:txBody>
          <a:bodyPr>
            <a:normAutofit/>
          </a:bodyPr>
          <a:lstStyle/>
          <a:p>
            <a:r>
              <a:rPr lang="en-US" dirty="0">
                <a:solidFill>
                  <a:schemeClr val="accent1">
                    <a:lumMod val="75000"/>
                  </a:schemeClr>
                </a:solidFill>
                <a:latin typeface="Arial" panose="020B0604020202020204" pitchFamily="34" charset="0"/>
                <a:cs typeface="Arial" panose="020B0604020202020204" pitchFamily="34" charset="0"/>
              </a:rPr>
              <a:t>Capacity Building Work </a:t>
            </a:r>
            <a:r>
              <a:rPr lang="en-US" dirty="0" err="1">
                <a:solidFill>
                  <a:schemeClr val="accent1">
                    <a:lumMod val="75000"/>
                  </a:schemeClr>
                </a:solidFill>
                <a:latin typeface="Arial" panose="020B0604020202020204" pitchFamily="34" charset="0"/>
                <a:cs typeface="Arial" panose="020B0604020202020204" pitchFamily="34" charset="0"/>
              </a:rPr>
              <a:t>Programme</a:t>
            </a:r>
            <a:endParaRPr lang="en-US" dirty="0">
              <a:solidFill>
                <a:schemeClr val="accent1">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216025"/>
            <a:ext cx="10515600" cy="4351338"/>
          </a:xfrm>
        </p:spPr>
        <p:txBody>
          <a:bodyPr>
            <a:normAutofit lnSpcReduction="10000"/>
          </a:bodyPr>
          <a:lstStyle/>
          <a:p>
            <a:pPr marL="0" indent="0">
              <a:buNone/>
              <a:defRPr/>
            </a:pPr>
            <a:r>
              <a:rPr lang="en-US" dirty="0"/>
              <a:t>Capacity Building Work </a:t>
            </a:r>
            <a:r>
              <a:rPr lang="en-US" dirty="0" err="1"/>
              <a:t>Programme</a:t>
            </a:r>
            <a:r>
              <a:rPr lang="en-US" dirty="0"/>
              <a:t> 2022</a:t>
            </a:r>
          </a:p>
          <a:p>
            <a:pPr>
              <a:defRPr/>
            </a:pPr>
            <a:r>
              <a:rPr lang="en-US" dirty="0" smtClean="0"/>
              <a:t>We have seen an increase in the level of activities for 2022 but we expect that some funded activities will be carried into the 2023 WP.</a:t>
            </a:r>
            <a:endParaRPr lang="en-US" dirty="0" smtClean="0"/>
          </a:p>
          <a:p>
            <a:pPr marL="0" indent="0">
              <a:buNone/>
              <a:defRPr/>
            </a:pPr>
            <a:endParaRPr lang="en-US" dirty="0"/>
          </a:p>
          <a:p>
            <a:pPr marL="0" indent="0">
              <a:buNone/>
              <a:defRPr/>
            </a:pPr>
            <a:endParaRPr lang="en-US" dirty="0" smtClean="0"/>
          </a:p>
          <a:p>
            <a:pPr marL="0" indent="0">
              <a:buNone/>
              <a:defRPr/>
            </a:pPr>
            <a:r>
              <a:rPr lang="en-US" dirty="0" smtClean="0"/>
              <a:t>Capacity </a:t>
            </a:r>
            <a:r>
              <a:rPr lang="en-US" dirty="0"/>
              <a:t>Building Work </a:t>
            </a:r>
            <a:r>
              <a:rPr lang="en-US" dirty="0" err="1"/>
              <a:t>Programme</a:t>
            </a:r>
            <a:r>
              <a:rPr lang="en-US" dirty="0"/>
              <a:t> </a:t>
            </a:r>
            <a:r>
              <a:rPr lang="en-US" dirty="0" smtClean="0"/>
              <a:t>2023</a:t>
            </a:r>
            <a:endParaRPr lang="en-US" dirty="0"/>
          </a:p>
          <a:p>
            <a:pPr>
              <a:defRPr/>
            </a:pPr>
            <a:r>
              <a:rPr lang="en-US" dirty="0"/>
              <a:t>Submissions from the RHCs have been prioritized at </a:t>
            </a:r>
            <a:r>
              <a:rPr lang="en-US" dirty="0" smtClean="0"/>
              <a:t>CBSC20. </a:t>
            </a:r>
            <a:endParaRPr lang="en-US" dirty="0"/>
          </a:p>
          <a:p>
            <a:pPr>
              <a:defRPr/>
            </a:pPr>
            <a:r>
              <a:rPr lang="en-US" dirty="0"/>
              <a:t>The accepted submissions would need about </a:t>
            </a:r>
            <a:r>
              <a:rPr lang="en-US" dirty="0" smtClean="0"/>
              <a:t>1,142,985 </a:t>
            </a:r>
            <a:r>
              <a:rPr lang="en-US" dirty="0"/>
              <a:t>€. </a:t>
            </a:r>
          </a:p>
          <a:p>
            <a:pPr>
              <a:defRPr/>
            </a:pPr>
            <a:r>
              <a:rPr lang="en-US" dirty="0"/>
              <a:t>The Work Programme allocates </a:t>
            </a:r>
            <a:r>
              <a:rPr lang="en-US" dirty="0" smtClean="0"/>
              <a:t>75,000 </a:t>
            </a:r>
            <a:r>
              <a:rPr lang="en-US" dirty="0"/>
              <a:t>€.</a:t>
            </a:r>
          </a:p>
          <a:p>
            <a:pPr marL="0" indent="0">
              <a:buNone/>
              <a:defRPr/>
            </a:pPr>
            <a:endParaRPr lang="en-US" dirty="0"/>
          </a:p>
          <a:p>
            <a:pPr marL="0" indent="0">
              <a:buNone/>
              <a:defRPr/>
            </a:pPr>
            <a:endParaRPr lang="en-GB" dirty="0"/>
          </a:p>
          <a:p>
            <a:pPr marL="0" indent="0">
              <a:buNone/>
              <a:defRPr/>
            </a:pPr>
            <a:endParaRPr lang="en-US" dirty="0"/>
          </a:p>
        </p:txBody>
      </p:sp>
    </p:spTree>
    <p:extLst>
      <p:ext uri="{BB962C8B-B14F-4D97-AF65-F5344CB8AC3E}">
        <p14:creationId xmlns:p14="http://schemas.microsoft.com/office/powerpoint/2010/main" val="1236438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9538"/>
            <a:ext cx="10515600" cy="1325563"/>
          </a:xfrm>
        </p:spPr>
        <p:txBody>
          <a:bodyPr>
            <a:normAutofit/>
          </a:bodyPr>
          <a:lstStyle/>
          <a:p>
            <a:r>
              <a:rPr lang="en-US" dirty="0" smtClean="0">
                <a:solidFill>
                  <a:schemeClr val="accent1">
                    <a:lumMod val="75000"/>
                  </a:schemeClr>
                </a:solidFill>
                <a:latin typeface="Arial" panose="020B0604020202020204" pitchFamily="34" charset="0"/>
                <a:cs typeface="Arial" panose="020B0604020202020204" pitchFamily="34" charset="0"/>
              </a:rPr>
              <a:t>Problems encountered</a:t>
            </a:r>
            <a:endParaRPr lang="en-US" dirty="0">
              <a:solidFill>
                <a:schemeClr val="accent1">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216025"/>
            <a:ext cx="10515600" cy="4351338"/>
          </a:xfrm>
        </p:spPr>
        <p:txBody>
          <a:bodyPr>
            <a:normAutofit lnSpcReduction="10000"/>
          </a:bodyPr>
          <a:lstStyle/>
          <a:p>
            <a:pPr marL="0" indent="0">
              <a:spcBef>
                <a:spcPts val="1800"/>
              </a:spcBef>
              <a:buNone/>
              <a:defRPr/>
            </a:pPr>
            <a:r>
              <a:rPr lang="en-US" sz="2000" dirty="0"/>
              <a:t>Limited CB Fund</a:t>
            </a:r>
            <a:endParaRPr lang="en-US" sz="2000" dirty="0" smtClean="0"/>
          </a:p>
          <a:p>
            <a:pPr>
              <a:spcBef>
                <a:spcPts val="1800"/>
              </a:spcBef>
              <a:defRPr/>
            </a:pPr>
            <a:r>
              <a:rPr lang="en-US" sz="2000" dirty="0" smtClean="0"/>
              <a:t>Capacity </a:t>
            </a:r>
            <a:r>
              <a:rPr lang="en-US" sz="2000" dirty="0"/>
              <a:t>Building in Hydrography is a core strategic issue within the IHO, especially at IRCC and Council meetings</a:t>
            </a:r>
            <a:r>
              <a:rPr lang="en-US" sz="2000" dirty="0" smtClean="0"/>
              <a:t>.</a:t>
            </a:r>
          </a:p>
          <a:p>
            <a:pPr>
              <a:spcBef>
                <a:spcPts val="1800"/>
              </a:spcBef>
              <a:defRPr/>
            </a:pPr>
            <a:r>
              <a:rPr lang="en-US" sz="2000" dirty="0" smtClean="0"/>
              <a:t>Continuous low levels of IHO </a:t>
            </a:r>
            <a:r>
              <a:rPr lang="en-US" sz="2000" dirty="0" smtClean="0"/>
              <a:t>CB budget for non-earmarked CB activities in upcoming </a:t>
            </a:r>
            <a:r>
              <a:rPr lang="en-US" sz="2000" dirty="0" smtClean="0"/>
              <a:t>years that have been partly compensated by the contributions from KHOA and from the surplus of the IHO budget</a:t>
            </a:r>
            <a:r>
              <a:rPr lang="en-US" dirty="0" smtClean="0"/>
              <a:t>.</a:t>
            </a:r>
          </a:p>
          <a:p>
            <a:pPr marL="0" indent="0">
              <a:spcBef>
                <a:spcPts val="1800"/>
              </a:spcBef>
              <a:buNone/>
              <a:defRPr/>
            </a:pPr>
            <a:r>
              <a:rPr lang="en-US" sz="2000" dirty="0" smtClean="0"/>
              <a:t>Completion of CB WP</a:t>
            </a:r>
          </a:p>
          <a:p>
            <a:pPr>
              <a:spcBef>
                <a:spcPts val="1800"/>
              </a:spcBef>
              <a:defRPr/>
            </a:pPr>
            <a:r>
              <a:rPr lang="en-US" sz="2000" dirty="0" smtClean="0"/>
              <a:t>It is expected that a number of funded CB activities in the 2022 WP will need to be carried over to 2023. This is in part due to the significant number of funded activities not completed in the previous years.</a:t>
            </a:r>
          </a:p>
          <a:p>
            <a:pPr>
              <a:spcBef>
                <a:spcPts val="1800"/>
              </a:spcBef>
              <a:defRPr/>
            </a:pPr>
            <a:r>
              <a:rPr lang="en-US" sz="2000" dirty="0" smtClean="0"/>
              <a:t>The long term impact of the pandemic is not yet known to the CB plan.</a:t>
            </a:r>
            <a:endParaRPr lang="en-US" sz="2000" dirty="0"/>
          </a:p>
        </p:txBody>
      </p:sp>
    </p:spTree>
    <p:extLst>
      <p:ext uri="{BB962C8B-B14F-4D97-AF65-F5344CB8AC3E}">
        <p14:creationId xmlns:p14="http://schemas.microsoft.com/office/powerpoint/2010/main" val="2989073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9538"/>
            <a:ext cx="10515600" cy="1325563"/>
          </a:xfrm>
        </p:spPr>
        <p:txBody>
          <a:bodyPr>
            <a:normAutofit/>
          </a:bodyPr>
          <a:lstStyle/>
          <a:p>
            <a:r>
              <a:rPr lang="en-US" dirty="0" smtClean="0">
                <a:solidFill>
                  <a:schemeClr val="accent1">
                    <a:lumMod val="75000"/>
                  </a:schemeClr>
                </a:solidFill>
                <a:latin typeface="Arial" panose="020B0604020202020204" pitchFamily="34" charset="0"/>
                <a:cs typeface="Arial" panose="020B0604020202020204" pitchFamily="34" charset="0"/>
              </a:rPr>
              <a:t>Revised CB Strategy</a:t>
            </a:r>
            <a:endParaRPr lang="en-US" dirty="0">
              <a:solidFill>
                <a:schemeClr val="accent1">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216025"/>
            <a:ext cx="10515600" cy="4351338"/>
          </a:xfrm>
        </p:spPr>
        <p:txBody>
          <a:bodyPr>
            <a:normAutofit/>
          </a:bodyPr>
          <a:lstStyle/>
          <a:p>
            <a:pPr>
              <a:spcBef>
                <a:spcPts val="1800"/>
              </a:spcBef>
              <a:defRPr/>
            </a:pPr>
            <a:r>
              <a:rPr lang="en-US" dirty="0" smtClean="0"/>
              <a:t>CBSC has adjusted the CB strategy with the following main changes:</a:t>
            </a:r>
            <a:endParaRPr lang="en-US" dirty="0" smtClean="0"/>
          </a:p>
          <a:p>
            <a:pPr lvl="1">
              <a:spcBef>
                <a:spcPts val="1800"/>
              </a:spcBef>
              <a:defRPr/>
            </a:pPr>
            <a:r>
              <a:rPr lang="en-US" dirty="0"/>
              <a:t>A</a:t>
            </a:r>
            <a:r>
              <a:rPr lang="en-US" dirty="0" smtClean="0"/>
              <a:t>ligned </a:t>
            </a:r>
            <a:r>
              <a:rPr lang="en-US" dirty="0" smtClean="0"/>
              <a:t>CB </a:t>
            </a:r>
            <a:r>
              <a:rPr lang="en-US" dirty="0" smtClean="0"/>
              <a:t>strategy to IHO Strategic Plan</a:t>
            </a:r>
            <a:endParaRPr lang="en-US" dirty="0" smtClean="0"/>
          </a:p>
          <a:p>
            <a:pPr lvl="1">
              <a:spcBef>
                <a:spcPts val="1800"/>
              </a:spcBef>
              <a:defRPr/>
            </a:pPr>
            <a:r>
              <a:rPr lang="en-US" dirty="0" smtClean="0"/>
              <a:t>Update phases of development (to </a:t>
            </a:r>
            <a:r>
              <a:rPr lang="en-US" dirty="0" smtClean="0"/>
              <a:t>include </a:t>
            </a:r>
            <a:r>
              <a:rPr lang="en-US" dirty="0" smtClean="0"/>
              <a:t>a phase 0 on </a:t>
            </a:r>
            <a:r>
              <a:rPr lang="en-US" dirty="0" smtClean="0"/>
              <a:t>hydrographic governance</a:t>
            </a:r>
            <a:r>
              <a:rPr lang="en-US" dirty="0" smtClean="0"/>
              <a:t>)</a:t>
            </a:r>
          </a:p>
          <a:p>
            <a:pPr lvl="1">
              <a:spcBef>
                <a:spcPts val="1800"/>
              </a:spcBef>
              <a:defRPr/>
            </a:pPr>
            <a:r>
              <a:rPr lang="en-US" dirty="0" smtClean="0"/>
              <a:t>Add a 5</a:t>
            </a:r>
            <a:r>
              <a:rPr lang="en-US" baseline="30000" dirty="0" smtClean="0"/>
              <a:t>th</a:t>
            </a:r>
            <a:r>
              <a:rPr lang="en-US" dirty="0"/>
              <a:t> </a:t>
            </a:r>
            <a:r>
              <a:rPr lang="en-US" dirty="0" smtClean="0"/>
              <a:t>step to the process </a:t>
            </a:r>
            <a:r>
              <a:rPr lang="en-US" dirty="0"/>
              <a:t>of the CB Strategy (Awareness; Assessment; Analysis; Action) to address Measures of Effectiveness (</a:t>
            </a:r>
            <a:r>
              <a:rPr lang="en-US" dirty="0" err="1"/>
              <a:t>MoE</a:t>
            </a:r>
            <a:r>
              <a:rPr lang="en-US" dirty="0"/>
              <a:t>) </a:t>
            </a:r>
          </a:p>
        </p:txBody>
      </p:sp>
    </p:spTree>
    <p:extLst>
      <p:ext uri="{BB962C8B-B14F-4D97-AF65-F5344CB8AC3E}">
        <p14:creationId xmlns:p14="http://schemas.microsoft.com/office/powerpoint/2010/main" val="535036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a:extLst>
              <a:ext uri="{FF2B5EF4-FFF2-40B4-BE49-F238E27FC236}">
                <a16:creationId xmlns:a16="http://schemas.microsoft.com/office/drawing/2014/main" id="{362B9960-A81D-42E8-9563-31C45D39A0F8}"/>
              </a:ext>
            </a:extLst>
          </p:cNvPr>
          <p:cNvSpPr txBox="1"/>
          <p:nvPr/>
        </p:nvSpPr>
        <p:spPr>
          <a:xfrm>
            <a:off x="3664226" y="363736"/>
            <a:ext cx="4863547" cy="646331"/>
          </a:xfrm>
          <a:prstGeom prst="rect">
            <a:avLst/>
          </a:prstGeom>
          <a:noFill/>
        </p:spPr>
        <p:txBody>
          <a:bodyPr wrap="square">
            <a:spAutoFit/>
          </a:bodyPr>
          <a:lstStyle/>
          <a:p>
            <a:r>
              <a:rPr lang="pt-BR" sz="3600" b="1" dirty="0">
                <a:solidFill>
                  <a:srgbClr val="0070C0"/>
                </a:solidFill>
                <a:latin typeface="Times New Roman" panose="02020603050405020304" pitchFamily="18" charset="0"/>
                <a:cs typeface="Times New Roman" panose="02020603050405020304" pitchFamily="18" charset="0"/>
              </a:rPr>
              <a:t>IHO e-Learning Center</a:t>
            </a:r>
          </a:p>
        </p:txBody>
      </p:sp>
      <p:sp>
        <p:nvSpPr>
          <p:cNvPr id="4" name="CaixaDeTexto 3">
            <a:extLst>
              <a:ext uri="{FF2B5EF4-FFF2-40B4-BE49-F238E27FC236}">
                <a16:creationId xmlns:a16="http://schemas.microsoft.com/office/drawing/2014/main" id="{3C77FE39-4706-497F-9A49-267E699953DE}"/>
              </a:ext>
            </a:extLst>
          </p:cNvPr>
          <p:cNvSpPr txBox="1"/>
          <p:nvPr/>
        </p:nvSpPr>
        <p:spPr>
          <a:xfrm>
            <a:off x="824946" y="876487"/>
            <a:ext cx="4707635" cy="523220"/>
          </a:xfrm>
          <a:prstGeom prst="rect">
            <a:avLst/>
          </a:prstGeom>
          <a:noFill/>
        </p:spPr>
        <p:txBody>
          <a:bodyPr wrap="square">
            <a:spAutoFit/>
          </a:bodyPr>
          <a:lstStyle/>
          <a:p>
            <a:r>
              <a:rPr lang="pt-BR" sz="2800" b="1" dirty="0" smtClean="0">
                <a:solidFill>
                  <a:srgbClr val="003399"/>
                </a:solidFill>
                <a:latin typeface="Times New Roman" panose="02020603050405020304" pitchFamily="18" charset="0"/>
                <a:cs typeface="Times New Roman" panose="02020603050405020304" pitchFamily="18" charset="0"/>
              </a:rPr>
              <a:t>Activities performed </a:t>
            </a:r>
            <a:r>
              <a:rPr lang="pt-BR" sz="2800" b="1" dirty="0">
                <a:solidFill>
                  <a:srgbClr val="003399"/>
                </a:solidFill>
                <a:latin typeface="Times New Roman" panose="02020603050405020304" pitchFamily="18" charset="0"/>
                <a:cs typeface="Times New Roman" panose="02020603050405020304" pitchFamily="18" charset="0"/>
              </a:rPr>
              <a:t>to date</a:t>
            </a:r>
          </a:p>
        </p:txBody>
      </p:sp>
      <p:sp>
        <p:nvSpPr>
          <p:cNvPr id="6" name="Content Placeholder 2">
            <a:extLst>
              <a:ext uri="{FF2B5EF4-FFF2-40B4-BE49-F238E27FC236}">
                <a16:creationId xmlns:a16="http://schemas.microsoft.com/office/drawing/2014/main" id="{3516DD22-E932-4A0A-8B83-14CBB846C46A}"/>
              </a:ext>
            </a:extLst>
          </p:cNvPr>
          <p:cNvSpPr txBox="1">
            <a:spLocks/>
          </p:cNvSpPr>
          <p:nvPr/>
        </p:nvSpPr>
        <p:spPr>
          <a:xfrm>
            <a:off x="1676400" y="173028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anose="05000000000000000000" pitchFamily="2" charset="2"/>
              <a:buChar char="ü"/>
            </a:pPr>
            <a:r>
              <a:rPr lang="en-US" dirty="0"/>
              <a:t> </a:t>
            </a:r>
            <a:r>
              <a:rPr lang="en-US" dirty="0">
                <a:solidFill>
                  <a:srgbClr val="003399"/>
                </a:solidFill>
                <a:latin typeface="Times New Roman" panose="02020603050405020304" pitchFamily="18" charset="0"/>
                <a:cs typeface="Times New Roman" panose="02020603050405020304" pitchFamily="18" charset="0"/>
              </a:rPr>
              <a:t>Terms of Reference</a:t>
            </a:r>
          </a:p>
          <a:p>
            <a:pPr algn="l"/>
            <a:r>
              <a:rPr lang="en-US" dirty="0">
                <a:solidFill>
                  <a:srgbClr val="003399"/>
                </a:solidFill>
                <a:latin typeface="Times New Roman" panose="02020603050405020304" pitchFamily="18" charset="0"/>
                <a:cs typeface="Times New Roman" panose="02020603050405020304" pitchFamily="18" charset="0"/>
              </a:rPr>
              <a:t>✓ Rules of Procedure</a:t>
            </a:r>
          </a:p>
          <a:p>
            <a:pPr algn="l"/>
            <a:r>
              <a:rPr lang="en-US" dirty="0">
                <a:solidFill>
                  <a:srgbClr val="003399"/>
                </a:solidFill>
                <a:latin typeface="Times New Roman" panose="02020603050405020304" pitchFamily="18" charset="0"/>
                <a:cs typeface="Times New Roman" panose="02020603050405020304" pitchFamily="18" charset="0"/>
              </a:rPr>
              <a:t>✓ Implementation Plan update</a:t>
            </a:r>
          </a:p>
          <a:p>
            <a:pPr algn="l"/>
            <a:r>
              <a:rPr lang="en-US" dirty="0">
                <a:solidFill>
                  <a:srgbClr val="003399"/>
                </a:solidFill>
                <a:latin typeface="Times New Roman" panose="02020603050405020304" pitchFamily="18" charset="0"/>
                <a:cs typeface="Times New Roman" panose="02020603050405020304" pitchFamily="18" charset="0"/>
              </a:rPr>
              <a:t>✓ Draft the Guidelines (ongoing)</a:t>
            </a:r>
          </a:p>
          <a:p>
            <a:pPr algn="l"/>
            <a:r>
              <a:rPr lang="en-US" dirty="0">
                <a:solidFill>
                  <a:srgbClr val="003399"/>
                </a:solidFill>
                <a:latin typeface="Times New Roman" panose="02020603050405020304" pitchFamily="18" charset="0"/>
                <a:cs typeface="Times New Roman" panose="02020603050405020304" pitchFamily="18" charset="0"/>
              </a:rPr>
              <a:t>✓ Choice the website logo</a:t>
            </a:r>
          </a:p>
          <a:p>
            <a:pPr algn="l"/>
            <a:r>
              <a:rPr lang="en-US" dirty="0">
                <a:solidFill>
                  <a:srgbClr val="003399"/>
                </a:solidFill>
                <a:latin typeface="Times New Roman" panose="02020603050405020304" pitchFamily="18" charset="0"/>
                <a:cs typeface="Times New Roman" panose="02020603050405020304" pitchFamily="18" charset="0"/>
              </a:rPr>
              <a:t>✓ First tests with the website (ongoing)</a:t>
            </a:r>
          </a:p>
          <a:p>
            <a:pPr algn="l"/>
            <a:r>
              <a:rPr lang="en-US" dirty="0">
                <a:solidFill>
                  <a:srgbClr val="003399"/>
                </a:solidFill>
                <a:latin typeface="Times New Roman" panose="02020603050405020304" pitchFamily="18" charset="0"/>
                <a:cs typeface="Times New Roman" panose="02020603050405020304" pitchFamily="18" charset="0"/>
              </a:rPr>
              <a:t>✓ 4 e-Learning contents were loaded and have been testing</a:t>
            </a:r>
          </a:p>
          <a:p>
            <a:pPr algn="l"/>
            <a:endParaRPr lang="en-US" dirty="0"/>
          </a:p>
          <a:p>
            <a:pPr lvl="1"/>
            <a:endParaRPr lang="en-US" dirty="0"/>
          </a:p>
        </p:txBody>
      </p:sp>
    </p:spTree>
    <p:extLst>
      <p:ext uri="{BB962C8B-B14F-4D97-AF65-F5344CB8AC3E}">
        <p14:creationId xmlns:p14="http://schemas.microsoft.com/office/powerpoint/2010/main" val="2167573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a:extLst>
              <a:ext uri="{FF2B5EF4-FFF2-40B4-BE49-F238E27FC236}">
                <a16:creationId xmlns:a16="http://schemas.microsoft.com/office/drawing/2014/main" id="{362B9960-A81D-42E8-9563-31C45D39A0F8}"/>
              </a:ext>
            </a:extLst>
          </p:cNvPr>
          <p:cNvSpPr txBox="1"/>
          <p:nvPr/>
        </p:nvSpPr>
        <p:spPr>
          <a:xfrm>
            <a:off x="3664226" y="363736"/>
            <a:ext cx="4863547" cy="646331"/>
          </a:xfrm>
          <a:prstGeom prst="rect">
            <a:avLst/>
          </a:prstGeom>
          <a:noFill/>
        </p:spPr>
        <p:txBody>
          <a:bodyPr wrap="square">
            <a:spAutoFit/>
          </a:bodyPr>
          <a:lstStyle/>
          <a:p>
            <a:r>
              <a:rPr lang="pt-BR" sz="3600" b="1" dirty="0">
                <a:solidFill>
                  <a:srgbClr val="0070C0"/>
                </a:solidFill>
                <a:latin typeface="Times New Roman" panose="02020603050405020304" pitchFamily="18" charset="0"/>
                <a:cs typeface="Times New Roman" panose="02020603050405020304" pitchFamily="18" charset="0"/>
              </a:rPr>
              <a:t>IHO e-Learning Center</a:t>
            </a:r>
          </a:p>
        </p:txBody>
      </p:sp>
      <p:sp>
        <p:nvSpPr>
          <p:cNvPr id="4" name="CaixaDeTexto 3">
            <a:extLst>
              <a:ext uri="{FF2B5EF4-FFF2-40B4-BE49-F238E27FC236}">
                <a16:creationId xmlns:a16="http://schemas.microsoft.com/office/drawing/2014/main" id="{22CA021E-AE65-4CDC-B94B-A8A05120C989}"/>
              </a:ext>
            </a:extLst>
          </p:cNvPr>
          <p:cNvSpPr txBox="1"/>
          <p:nvPr/>
        </p:nvSpPr>
        <p:spPr>
          <a:xfrm>
            <a:off x="705678" y="1010067"/>
            <a:ext cx="4409661" cy="523220"/>
          </a:xfrm>
          <a:prstGeom prst="rect">
            <a:avLst/>
          </a:prstGeom>
          <a:noFill/>
        </p:spPr>
        <p:txBody>
          <a:bodyPr wrap="square">
            <a:spAutoFit/>
          </a:bodyPr>
          <a:lstStyle/>
          <a:p>
            <a:r>
              <a:rPr lang="pt-BR" sz="2800" b="1" dirty="0">
                <a:solidFill>
                  <a:srgbClr val="003399"/>
                </a:solidFill>
                <a:latin typeface="Times New Roman" panose="02020603050405020304" pitchFamily="18" charset="0"/>
                <a:cs typeface="Times New Roman" panose="02020603050405020304" pitchFamily="18" charset="0"/>
              </a:rPr>
              <a:t>Planned Activities for </a:t>
            </a:r>
            <a:r>
              <a:rPr lang="pt-BR" sz="2800" b="1" dirty="0" smtClean="0">
                <a:solidFill>
                  <a:srgbClr val="003399"/>
                </a:solidFill>
                <a:latin typeface="Times New Roman" panose="02020603050405020304" pitchFamily="18" charset="0"/>
                <a:cs typeface="Times New Roman" panose="02020603050405020304" pitchFamily="18" charset="0"/>
              </a:rPr>
              <a:t>2022</a:t>
            </a:r>
            <a:endParaRPr lang="pt-BR" sz="2800" b="1" dirty="0">
              <a:solidFill>
                <a:srgbClr val="003399"/>
              </a:solidFill>
              <a:latin typeface="Times New Roman" panose="02020603050405020304" pitchFamily="18" charset="0"/>
              <a:cs typeface="Times New Roman" panose="02020603050405020304" pitchFamily="18" charset="0"/>
            </a:endParaRPr>
          </a:p>
        </p:txBody>
      </p:sp>
      <p:sp>
        <p:nvSpPr>
          <p:cNvPr id="6" name="Content Placeholder 2">
            <a:extLst>
              <a:ext uri="{FF2B5EF4-FFF2-40B4-BE49-F238E27FC236}">
                <a16:creationId xmlns:a16="http://schemas.microsoft.com/office/drawing/2014/main" id="{FF89526C-2323-4977-9EB1-9625C92A3EF0}"/>
              </a:ext>
            </a:extLst>
          </p:cNvPr>
          <p:cNvSpPr txBox="1">
            <a:spLocks/>
          </p:cNvSpPr>
          <p:nvPr/>
        </p:nvSpPr>
        <p:spPr>
          <a:xfrm>
            <a:off x="1116495" y="1656398"/>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smtClean="0">
                <a:solidFill>
                  <a:srgbClr val="003399"/>
                </a:solidFill>
                <a:latin typeface="Times New Roman" panose="02020603050405020304" pitchFamily="18" charset="0"/>
                <a:cs typeface="Times New Roman" panose="02020603050405020304" pitchFamily="18" charset="0"/>
              </a:rPr>
              <a:t>- Sharing </a:t>
            </a:r>
            <a:r>
              <a:rPr lang="en-US" dirty="0">
                <a:solidFill>
                  <a:srgbClr val="003399"/>
                </a:solidFill>
                <a:latin typeface="Times New Roman" panose="02020603050405020304" pitchFamily="18" charset="0"/>
                <a:cs typeface="Times New Roman" panose="02020603050405020304" pitchFamily="18" charset="0"/>
              </a:rPr>
              <a:t>of Member States’ contents (on going);</a:t>
            </a:r>
          </a:p>
          <a:p>
            <a:pPr algn="l"/>
            <a:r>
              <a:rPr lang="en-US" dirty="0">
                <a:solidFill>
                  <a:srgbClr val="003399"/>
                </a:solidFill>
                <a:latin typeface="Times New Roman" panose="02020603050405020304" pitchFamily="18" charset="0"/>
                <a:cs typeface="Times New Roman" panose="02020603050405020304" pitchFamily="18" charset="0"/>
              </a:rPr>
              <a:t>- Running the tests with Website;</a:t>
            </a:r>
          </a:p>
          <a:p>
            <a:pPr algn="l"/>
            <a:r>
              <a:rPr lang="en-US" dirty="0">
                <a:solidFill>
                  <a:srgbClr val="003399"/>
                </a:solidFill>
                <a:latin typeface="Times New Roman" panose="02020603050405020304" pitchFamily="18" charset="0"/>
                <a:cs typeface="Times New Roman" panose="02020603050405020304" pitchFamily="18" charset="0"/>
              </a:rPr>
              <a:t>- Receiving and analyze the feedback of courses already available;</a:t>
            </a:r>
          </a:p>
          <a:p>
            <a:pPr algn="l"/>
            <a:r>
              <a:rPr lang="en-US" dirty="0">
                <a:solidFill>
                  <a:srgbClr val="003399"/>
                </a:solidFill>
                <a:latin typeface="Times New Roman" panose="02020603050405020304" pitchFamily="18" charset="0"/>
                <a:cs typeface="Times New Roman" panose="02020603050405020304" pitchFamily="18" charset="0"/>
              </a:rPr>
              <a:t>- Drafting of the IHO e-Learning Center Guidelines;</a:t>
            </a:r>
          </a:p>
          <a:p>
            <a:pPr algn="l"/>
            <a:r>
              <a:rPr lang="en-US" dirty="0">
                <a:solidFill>
                  <a:srgbClr val="003399"/>
                </a:solidFill>
                <a:latin typeface="Times New Roman" panose="02020603050405020304" pitchFamily="18" charset="0"/>
                <a:cs typeface="Times New Roman" panose="02020603050405020304" pitchFamily="18" charset="0"/>
              </a:rPr>
              <a:t>- Perform the </a:t>
            </a:r>
            <a:r>
              <a:rPr lang="en-US" dirty="0" smtClean="0">
                <a:solidFill>
                  <a:srgbClr val="003399"/>
                </a:solidFill>
                <a:latin typeface="Times New Roman" panose="02020603050405020304" pitchFamily="18" charset="0"/>
                <a:cs typeface="Times New Roman" panose="02020603050405020304" pitchFamily="18" charset="0"/>
              </a:rPr>
              <a:t>7th </a:t>
            </a:r>
            <a:r>
              <a:rPr lang="en-US" dirty="0">
                <a:solidFill>
                  <a:srgbClr val="003399"/>
                </a:solidFill>
                <a:latin typeface="Times New Roman" panose="02020603050405020304" pitchFamily="18" charset="0"/>
                <a:cs typeface="Times New Roman" panose="02020603050405020304" pitchFamily="18" charset="0"/>
              </a:rPr>
              <a:t>Meeting in early July (VTC);</a:t>
            </a:r>
          </a:p>
          <a:p>
            <a:pPr algn="l"/>
            <a:r>
              <a:rPr lang="en-US" dirty="0">
                <a:solidFill>
                  <a:srgbClr val="003399"/>
                </a:solidFill>
                <a:latin typeface="Times New Roman" panose="02020603050405020304" pitchFamily="18" charset="0"/>
                <a:cs typeface="Times New Roman" panose="02020603050405020304" pitchFamily="18" charset="0"/>
              </a:rPr>
              <a:t>- Perform the </a:t>
            </a:r>
            <a:r>
              <a:rPr lang="en-US" dirty="0" smtClean="0">
                <a:solidFill>
                  <a:srgbClr val="003399"/>
                </a:solidFill>
                <a:latin typeface="Times New Roman" panose="02020603050405020304" pitchFamily="18" charset="0"/>
                <a:cs typeface="Times New Roman" panose="02020603050405020304" pitchFamily="18" charset="0"/>
              </a:rPr>
              <a:t>8th </a:t>
            </a:r>
            <a:r>
              <a:rPr lang="en-US" dirty="0">
                <a:solidFill>
                  <a:srgbClr val="003399"/>
                </a:solidFill>
                <a:latin typeface="Times New Roman" panose="02020603050405020304" pitchFamily="18" charset="0"/>
                <a:cs typeface="Times New Roman" panose="02020603050405020304" pitchFamily="18" charset="0"/>
              </a:rPr>
              <a:t>Meeting in early October (KHOA – Hybrid)</a:t>
            </a:r>
            <a:endParaRPr lang="en-US" dirty="0"/>
          </a:p>
          <a:p>
            <a:pPr lvl="1"/>
            <a:endParaRPr lang="en-US" dirty="0"/>
          </a:p>
        </p:txBody>
      </p:sp>
    </p:spTree>
    <p:extLst>
      <p:ext uri="{BB962C8B-B14F-4D97-AF65-F5344CB8AC3E}">
        <p14:creationId xmlns:p14="http://schemas.microsoft.com/office/powerpoint/2010/main" val="2000780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697629"/>
            <a:ext cx="10515600" cy="1325563"/>
          </a:xfrm>
        </p:spPr>
        <p:txBody>
          <a:bodyPr/>
          <a:lstStyle/>
          <a:p>
            <a:r>
              <a:rPr lang="nb-NO" b="1" dirty="0" err="1" smtClean="0">
                <a:solidFill>
                  <a:srgbClr val="FF0000"/>
                </a:solidFill>
              </a:rPr>
              <a:t>Concern</a:t>
            </a:r>
            <a:r>
              <a:rPr lang="nb-NO" b="1" dirty="0" smtClean="0">
                <a:solidFill>
                  <a:srgbClr val="FF0000"/>
                </a:solidFill>
              </a:rPr>
              <a:t> </a:t>
            </a:r>
            <a:r>
              <a:rPr lang="nb-NO" b="1" dirty="0" err="1" smtClean="0">
                <a:solidFill>
                  <a:srgbClr val="FF0000"/>
                </a:solidFill>
              </a:rPr>
              <a:t>raised</a:t>
            </a:r>
            <a:r>
              <a:rPr lang="nb-NO" b="1" dirty="0" smtClean="0">
                <a:solidFill>
                  <a:srgbClr val="FF0000"/>
                </a:solidFill>
              </a:rPr>
              <a:t> by KHOA at CBSC20</a:t>
            </a:r>
            <a:endParaRPr lang="nb-NO" b="1" dirty="0">
              <a:solidFill>
                <a:srgbClr val="FF0000"/>
              </a:solidFill>
            </a:endParaRPr>
          </a:p>
        </p:txBody>
      </p:sp>
      <p:sp>
        <p:nvSpPr>
          <p:cNvPr id="3" name="Plassholder for innhold 2"/>
          <p:cNvSpPr>
            <a:spLocks noGrp="1"/>
          </p:cNvSpPr>
          <p:nvPr>
            <p:ph idx="1"/>
          </p:nvPr>
        </p:nvSpPr>
        <p:spPr>
          <a:xfrm>
            <a:off x="838200" y="2669884"/>
            <a:ext cx="10515600" cy="4351338"/>
          </a:xfrm>
        </p:spPr>
        <p:txBody>
          <a:bodyPr/>
          <a:lstStyle/>
          <a:p>
            <a:pPr marL="0" indent="0">
              <a:buNone/>
            </a:pPr>
            <a:r>
              <a:rPr lang="nb-NO" dirty="0" smtClean="0"/>
              <a:t>At CBSC20 KHOA </a:t>
            </a:r>
            <a:r>
              <a:rPr lang="nb-NO" dirty="0" err="1" smtClean="0"/>
              <a:t>indicated</a:t>
            </a:r>
            <a:r>
              <a:rPr lang="nb-NO" dirty="0" smtClean="0"/>
              <a:t> </a:t>
            </a:r>
            <a:r>
              <a:rPr lang="nb-NO" dirty="0" err="1" smtClean="0"/>
              <a:t>they</a:t>
            </a:r>
            <a:r>
              <a:rPr lang="nb-NO" dirty="0" smtClean="0"/>
              <a:t> </a:t>
            </a:r>
            <a:r>
              <a:rPr lang="nb-NO" dirty="0" err="1" smtClean="0"/>
              <a:t>might</a:t>
            </a:r>
            <a:r>
              <a:rPr lang="nb-NO" dirty="0" smtClean="0"/>
              <a:t> not be </a:t>
            </a:r>
            <a:r>
              <a:rPr lang="nb-NO" dirty="0" err="1" smtClean="0"/>
              <a:t>able</a:t>
            </a:r>
            <a:r>
              <a:rPr lang="nb-NO" dirty="0" smtClean="0"/>
              <a:t> to </a:t>
            </a:r>
            <a:r>
              <a:rPr lang="nb-NO" dirty="0" err="1" smtClean="0"/>
              <a:t>continue</a:t>
            </a:r>
            <a:r>
              <a:rPr lang="nb-NO" dirty="0" smtClean="0"/>
              <a:t> to support </a:t>
            </a:r>
            <a:r>
              <a:rPr lang="nb-NO" dirty="0" err="1" smtClean="0"/>
              <a:t>the</a:t>
            </a:r>
            <a:r>
              <a:rPr lang="nb-NO" dirty="0" smtClean="0"/>
              <a:t> IHO e-</a:t>
            </a:r>
            <a:r>
              <a:rPr lang="nb-NO" dirty="0" err="1" smtClean="0"/>
              <a:t>learning</a:t>
            </a:r>
            <a:r>
              <a:rPr lang="nb-NO" dirty="0" smtClean="0"/>
              <a:t> </a:t>
            </a:r>
            <a:r>
              <a:rPr lang="nb-NO" dirty="0" err="1" smtClean="0"/>
              <a:t>center</a:t>
            </a:r>
            <a:r>
              <a:rPr lang="nb-NO" dirty="0" smtClean="0"/>
              <a:t> </a:t>
            </a:r>
            <a:r>
              <a:rPr lang="nb-NO" dirty="0" err="1" smtClean="0"/>
              <a:t>with</a:t>
            </a:r>
            <a:r>
              <a:rPr lang="nb-NO" dirty="0" smtClean="0"/>
              <a:t> </a:t>
            </a:r>
            <a:r>
              <a:rPr lang="nb-NO" dirty="0" err="1" smtClean="0"/>
              <a:t>the</a:t>
            </a:r>
            <a:r>
              <a:rPr lang="nb-NO" dirty="0" smtClean="0"/>
              <a:t> </a:t>
            </a:r>
            <a:r>
              <a:rPr lang="nb-NO" dirty="0" err="1" smtClean="0"/>
              <a:t>necessary</a:t>
            </a:r>
            <a:r>
              <a:rPr lang="nb-NO" dirty="0" smtClean="0"/>
              <a:t> </a:t>
            </a:r>
            <a:r>
              <a:rPr lang="nb-NO" dirty="0" err="1" smtClean="0"/>
              <a:t>resources</a:t>
            </a:r>
            <a:r>
              <a:rPr lang="nb-NO" dirty="0" smtClean="0"/>
              <a:t> and </a:t>
            </a:r>
            <a:r>
              <a:rPr lang="nb-NO" dirty="0" err="1" smtClean="0"/>
              <a:t>funds</a:t>
            </a:r>
            <a:r>
              <a:rPr lang="nb-NO" dirty="0" smtClean="0"/>
              <a:t> </a:t>
            </a:r>
            <a:r>
              <a:rPr lang="nb-NO" dirty="0" err="1" smtClean="0"/>
              <a:t>required</a:t>
            </a:r>
            <a:r>
              <a:rPr lang="nb-NO" dirty="0" smtClean="0"/>
              <a:t> for </a:t>
            </a:r>
            <a:r>
              <a:rPr lang="nb-NO" dirty="0" err="1" smtClean="0"/>
              <a:t>its</a:t>
            </a:r>
            <a:r>
              <a:rPr lang="nb-NO" dirty="0" smtClean="0"/>
              <a:t> </a:t>
            </a:r>
            <a:r>
              <a:rPr lang="nb-NO" dirty="0" err="1" smtClean="0"/>
              <a:t>operation</a:t>
            </a:r>
            <a:r>
              <a:rPr lang="nb-NO" dirty="0" smtClean="0"/>
              <a:t> from 2023.</a:t>
            </a:r>
            <a:endParaRPr lang="nb-NO" dirty="0"/>
          </a:p>
        </p:txBody>
      </p:sp>
    </p:spTree>
    <p:extLst>
      <p:ext uri="{BB962C8B-B14F-4D97-AF65-F5344CB8AC3E}">
        <p14:creationId xmlns:p14="http://schemas.microsoft.com/office/powerpoint/2010/main" val="3933390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9538"/>
            <a:ext cx="10515600" cy="1325563"/>
          </a:xfrm>
        </p:spPr>
        <p:txBody>
          <a:bodyPr>
            <a:normAutofit/>
          </a:bodyPr>
          <a:lstStyle/>
          <a:p>
            <a:r>
              <a:rPr lang="en-US" dirty="0">
                <a:solidFill>
                  <a:schemeClr val="accent1">
                    <a:lumMod val="75000"/>
                  </a:schemeClr>
                </a:solidFill>
                <a:latin typeface="Arial" panose="020B0604020202020204" pitchFamily="34" charset="0"/>
                <a:cs typeface="Arial" panose="020B0604020202020204" pitchFamily="34" charset="0"/>
              </a:rPr>
              <a:t>Action requested of IRCC</a:t>
            </a:r>
          </a:p>
        </p:txBody>
      </p:sp>
      <p:sp>
        <p:nvSpPr>
          <p:cNvPr id="3" name="Content Placeholder 2"/>
          <p:cNvSpPr>
            <a:spLocks noGrp="1"/>
          </p:cNvSpPr>
          <p:nvPr>
            <p:ph idx="1"/>
          </p:nvPr>
        </p:nvSpPr>
        <p:spPr>
          <a:xfrm>
            <a:off x="838200" y="1216025"/>
            <a:ext cx="10515600" cy="4351338"/>
          </a:xfrm>
        </p:spPr>
        <p:txBody>
          <a:bodyPr>
            <a:normAutofit lnSpcReduction="10000"/>
          </a:bodyPr>
          <a:lstStyle/>
          <a:p>
            <a:pPr marL="514350" lvl="0" indent="-514350">
              <a:buFont typeface="+mj-lt"/>
              <a:buAutoNum type="alphaLcParenR"/>
            </a:pPr>
            <a:r>
              <a:rPr lang="en-US" dirty="0"/>
              <a:t>t</a:t>
            </a:r>
            <a:r>
              <a:rPr lang="en-US" dirty="0" smtClean="0"/>
              <a:t>o note </a:t>
            </a:r>
            <a:r>
              <a:rPr lang="en-US" dirty="0"/>
              <a:t>the report</a:t>
            </a:r>
            <a:r>
              <a:rPr lang="en-US" dirty="0" smtClean="0"/>
              <a:t>, </a:t>
            </a:r>
          </a:p>
          <a:p>
            <a:pPr marL="514350" lvl="0" indent="-514350">
              <a:buFont typeface="+mj-lt"/>
              <a:buAutoNum type="alphaLcParenR"/>
            </a:pPr>
            <a:r>
              <a:rPr lang="en-US" dirty="0"/>
              <a:t>t</a:t>
            </a:r>
            <a:r>
              <a:rPr lang="en-US" dirty="0" smtClean="0"/>
              <a:t>o approve the new CB Strategy</a:t>
            </a:r>
            <a:endParaRPr lang="en-US" dirty="0"/>
          </a:p>
          <a:p>
            <a:pPr marL="514350" lvl="0" indent="-514350">
              <a:buFont typeface="+mj-lt"/>
              <a:buAutoNum type="alphaLcParenR"/>
            </a:pPr>
            <a:r>
              <a:rPr lang="en-US" dirty="0" smtClean="0"/>
              <a:t>request </a:t>
            </a:r>
            <a:r>
              <a:rPr lang="en-US" dirty="0"/>
              <a:t>the IHO Secretariat to determine the percentage of employees of Hydrographic Offices that are female and the percentage of Women currently in leadership roles.</a:t>
            </a:r>
            <a:endParaRPr lang="en-US" dirty="0" smtClean="0"/>
          </a:p>
          <a:p>
            <a:pPr marL="514350" indent="-514350">
              <a:buFont typeface="+mj-lt"/>
              <a:buAutoNum type="alphaLcParenR"/>
            </a:pPr>
            <a:r>
              <a:rPr lang="en-US" dirty="0" smtClean="0"/>
              <a:t>to </a:t>
            </a:r>
            <a:r>
              <a:rPr lang="en-US" dirty="0"/>
              <a:t>note the significant effort from CB Coordinators to assess the needs in the region, to identify national and regional projects that may contribute to the CBWP and to coordinate the support for countries in need,</a:t>
            </a:r>
          </a:p>
          <a:p>
            <a:pPr marL="514350" lvl="0" indent="-514350">
              <a:buFont typeface="+mj-lt"/>
              <a:buAutoNum type="alphaLcParenR"/>
            </a:pPr>
            <a:r>
              <a:rPr lang="en-US" dirty="0" smtClean="0"/>
              <a:t>to take </a:t>
            </a:r>
            <a:r>
              <a:rPr lang="en-US" dirty="0"/>
              <a:t>any further action as seen appropriate</a:t>
            </a:r>
          </a:p>
        </p:txBody>
      </p:sp>
    </p:spTree>
    <p:extLst>
      <p:ext uri="{BB962C8B-B14F-4D97-AF65-F5344CB8AC3E}">
        <p14:creationId xmlns:p14="http://schemas.microsoft.com/office/powerpoint/2010/main" val="1668204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2436668"/>
            <a:ext cx="3835400" cy="2004500"/>
          </a:xfrm>
        </p:spPr>
        <p:txBody>
          <a:bodyPr>
            <a:noAutofit/>
          </a:bodyPr>
          <a:lstStyle/>
          <a:p>
            <a:pPr algn="ctr">
              <a:lnSpc>
                <a:spcPts val="6000"/>
              </a:lnSpc>
            </a:pPr>
            <a:r>
              <a:rPr lang="en-US" sz="4800" dirty="0">
                <a:solidFill>
                  <a:schemeClr val="accent1">
                    <a:lumMod val="75000"/>
                  </a:schemeClr>
                </a:solidFill>
                <a:latin typeface="Arial" panose="020B0604020202020204" pitchFamily="34" charset="0"/>
                <a:cs typeface="Arial" panose="020B0604020202020204" pitchFamily="34" charset="0"/>
              </a:rPr>
              <a:t>Thank you for your support in Capacity Building</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7066" y="0"/>
            <a:ext cx="5604933" cy="5937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1057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3970"/>
            <a:ext cx="10515600" cy="1325563"/>
          </a:xfrm>
        </p:spPr>
        <p:txBody>
          <a:bodyPr>
            <a:normAutofit/>
          </a:bodyPr>
          <a:lstStyle/>
          <a:p>
            <a:r>
              <a:rPr lang="nb-NO" dirty="0">
                <a:solidFill>
                  <a:schemeClr val="accent1">
                    <a:lumMod val="75000"/>
                  </a:schemeClr>
                </a:solidFill>
                <a:latin typeface="Arial" panose="020B0604020202020204" pitchFamily="34" charset="0"/>
                <a:cs typeface="Arial" panose="020B0604020202020204" pitchFamily="34" charset="0"/>
              </a:rPr>
              <a:t>Capacity Building in </a:t>
            </a:r>
            <a:r>
              <a:rPr lang="nb-NO" dirty="0" smtClean="0">
                <a:solidFill>
                  <a:schemeClr val="accent1">
                    <a:lumMod val="75000"/>
                  </a:schemeClr>
                </a:solidFill>
                <a:latin typeface="Arial" panose="020B0604020202020204" pitchFamily="34" charset="0"/>
                <a:cs typeface="Arial" panose="020B0604020202020204" pitchFamily="34" charset="0"/>
              </a:rPr>
              <a:t>2021/2022</a:t>
            </a:r>
            <a:endParaRPr lang="nb-NO" dirty="0">
              <a:solidFill>
                <a:schemeClr val="accent1">
                  <a:lumMod val="75000"/>
                </a:schemeClr>
              </a:solidFill>
              <a:latin typeface="Arial" panose="020B0604020202020204" pitchFamily="34" charset="0"/>
              <a:cs typeface="Arial" panose="020B0604020202020204" pitchFamily="34" charset="0"/>
            </a:endParaRPr>
          </a:p>
        </p:txBody>
      </p:sp>
      <p:sp>
        <p:nvSpPr>
          <p:cNvPr id="3" name="Plassholder for innhold 2"/>
          <p:cNvSpPr>
            <a:spLocks noGrp="1"/>
          </p:cNvSpPr>
          <p:nvPr>
            <p:ph idx="1"/>
          </p:nvPr>
        </p:nvSpPr>
        <p:spPr/>
        <p:txBody>
          <a:bodyPr/>
          <a:lstStyle/>
          <a:p>
            <a:r>
              <a:rPr lang="nb-NO" dirty="0" err="1"/>
              <a:t>Effects</a:t>
            </a:r>
            <a:r>
              <a:rPr lang="nb-NO" dirty="0"/>
              <a:t> </a:t>
            </a:r>
            <a:r>
              <a:rPr lang="nb-NO" dirty="0" err="1"/>
              <a:t>of</a:t>
            </a:r>
            <a:r>
              <a:rPr lang="nb-NO" dirty="0"/>
              <a:t> COVID-19 </a:t>
            </a:r>
            <a:r>
              <a:rPr lang="nb-NO" dirty="0" err="1"/>
              <a:t>pandemic</a:t>
            </a:r>
            <a:endParaRPr lang="nb-NO" dirty="0"/>
          </a:p>
          <a:p>
            <a:r>
              <a:rPr lang="nb-NO" dirty="0"/>
              <a:t>E-Learning Center by KHOA</a:t>
            </a:r>
          </a:p>
          <a:p>
            <a:r>
              <a:rPr lang="nb-NO" dirty="0" smtClean="0"/>
              <a:t>«</a:t>
            </a:r>
            <a:r>
              <a:rPr lang="nb-NO" dirty="0" err="1" smtClean="0"/>
              <a:t>Empowering</a:t>
            </a:r>
            <a:r>
              <a:rPr lang="nb-NO" dirty="0" smtClean="0"/>
              <a:t> </a:t>
            </a:r>
            <a:r>
              <a:rPr lang="nb-NO" dirty="0" err="1"/>
              <a:t>women</a:t>
            </a:r>
            <a:r>
              <a:rPr lang="nb-NO" dirty="0"/>
              <a:t> in </a:t>
            </a:r>
            <a:r>
              <a:rPr lang="nb-NO" dirty="0" err="1"/>
              <a:t>Hydrography</a:t>
            </a:r>
            <a:r>
              <a:rPr lang="nb-NO" dirty="0"/>
              <a:t>» </a:t>
            </a:r>
            <a:r>
              <a:rPr lang="nb-NO" dirty="0" err="1" smtClean="0"/>
              <a:t>project</a:t>
            </a:r>
            <a:r>
              <a:rPr lang="nb-NO" dirty="0" smtClean="0"/>
              <a:t>  </a:t>
            </a:r>
            <a:r>
              <a:rPr lang="nb-NO" dirty="0"/>
              <a:t>by </a:t>
            </a:r>
            <a:r>
              <a:rPr lang="nb-NO" dirty="0" smtClean="0"/>
              <a:t>CHS, </a:t>
            </a:r>
            <a:r>
              <a:rPr lang="nb-NO" dirty="0" err="1" smtClean="0"/>
              <a:t>operational</a:t>
            </a:r>
            <a:r>
              <a:rPr lang="nb-NO" dirty="0" smtClean="0"/>
              <a:t> </a:t>
            </a:r>
            <a:r>
              <a:rPr lang="nb-NO" dirty="0" err="1" smtClean="0"/>
              <a:t>since</a:t>
            </a:r>
            <a:r>
              <a:rPr lang="nb-NO" dirty="0" smtClean="0"/>
              <a:t> November 2021</a:t>
            </a:r>
            <a:endParaRPr lang="nb-NO" dirty="0" smtClean="0"/>
          </a:p>
          <a:p>
            <a:r>
              <a:rPr lang="nb-NO" dirty="0" err="1" smtClean="0"/>
              <a:t>Intersessional</a:t>
            </a:r>
            <a:r>
              <a:rPr lang="nb-NO" dirty="0" smtClean="0"/>
              <a:t> CBSC </a:t>
            </a:r>
            <a:r>
              <a:rPr lang="nb-NO" dirty="0" err="1" smtClean="0"/>
              <a:t>meeting</a:t>
            </a:r>
            <a:r>
              <a:rPr lang="nb-NO" dirty="0" smtClean="0"/>
              <a:t> </a:t>
            </a:r>
            <a:r>
              <a:rPr lang="nb-NO" dirty="0" err="1"/>
              <a:t>F</a:t>
            </a:r>
            <a:r>
              <a:rPr lang="nb-NO" dirty="0" err="1" smtClean="0"/>
              <a:t>eb</a:t>
            </a:r>
            <a:r>
              <a:rPr lang="nb-NO" dirty="0" smtClean="0"/>
              <a:t> 2022 + </a:t>
            </a:r>
            <a:r>
              <a:rPr lang="nb-NO" dirty="0" err="1" smtClean="0"/>
              <a:t>regular</a:t>
            </a:r>
            <a:r>
              <a:rPr lang="nb-NO" dirty="0" smtClean="0"/>
              <a:t> CBSC </a:t>
            </a:r>
            <a:r>
              <a:rPr lang="nb-NO" dirty="0" err="1" smtClean="0"/>
              <a:t>meeting</a:t>
            </a:r>
            <a:r>
              <a:rPr lang="nb-NO" dirty="0" smtClean="0"/>
              <a:t> June 2022</a:t>
            </a:r>
            <a:endParaRPr lang="nb-NO" dirty="0"/>
          </a:p>
        </p:txBody>
      </p:sp>
    </p:spTree>
    <p:extLst>
      <p:ext uri="{BB962C8B-B14F-4D97-AF65-F5344CB8AC3E}">
        <p14:creationId xmlns:p14="http://schemas.microsoft.com/office/powerpoint/2010/main" val="4010160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926"/>
            <a:ext cx="10515600" cy="1325563"/>
          </a:xfrm>
        </p:spPr>
        <p:txBody>
          <a:bodyPr>
            <a:normAutofit/>
          </a:bodyPr>
          <a:lstStyle/>
          <a:p>
            <a:r>
              <a:rPr lang="en-US" dirty="0">
                <a:solidFill>
                  <a:schemeClr val="accent1">
                    <a:lumMod val="75000"/>
                  </a:schemeClr>
                </a:solidFill>
                <a:latin typeface="Arial" panose="020B0604020202020204" pitchFamily="34" charset="0"/>
                <a:cs typeface="Arial" panose="020B0604020202020204" pitchFamily="34" charset="0"/>
              </a:rPr>
              <a:t>Capacity Building Fund</a:t>
            </a:r>
          </a:p>
        </p:txBody>
      </p:sp>
      <p:sp>
        <p:nvSpPr>
          <p:cNvPr id="3" name="Content Placeholder 2"/>
          <p:cNvSpPr>
            <a:spLocks noGrp="1"/>
          </p:cNvSpPr>
          <p:nvPr>
            <p:ph idx="1"/>
          </p:nvPr>
        </p:nvSpPr>
        <p:spPr>
          <a:xfrm>
            <a:off x="838200" y="1216025"/>
            <a:ext cx="10515600" cy="4351338"/>
          </a:xfrm>
        </p:spPr>
        <p:txBody>
          <a:bodyPr>
            <a:normAutofit/>
          </a:bodyPr>
          <a:lstStyle/>
          <a:p>
            <a:pPr marL="0" indent="0">
              <a:spcBef>
                <a:spcPts val="1800"/>
              </a:spcBef>
              <a:buNone/>
            </a:pPr>
            <a:r>
              <a:rPr lang="en-US" sz="2400" dirty="0">
                <a:latin typeface="Arial" panose="020B0604020202020204" pitchFamily="34" charset="0"/>
                <a:cs typeface="Arial" panose="020B0604020202020204" pitchFamily="34" charset="0"/>
              </a:rPr>
              <a:t>The Capacity Building Fund receives regular contribution from two sources:</a:t>
            </a:r>
          </a:p>
          <a:p>
            <a:pPr marL="0" indent="0">
              <a:spcBef>
                <a:spcPts val="1800"/>
              </a:spcBef>
              <a:buNone/>
            </a:pPr>
            <a:r>
              <a:rPr lang="en-US" sz="2400" dirty="0">
                <a:latin typeface="Arial" panose="020B0604020202020204" pitchFamily="34" charset="0"/>
                <a:cs typeface="Arial" panose="020B0604020202020204" pitchFamily="34" charset="0"/>
              </a:rPr>
              <a:t>•	IHO budget (regular annual contributions and eventual 	contributions from budget </a:t>
            </a:r>
            <a:r>
              <a:rPr lang="en-US" sz="2400" dirty="0" smtClean="0">
                <a:latin typeface="Arial" panose="020B0604020202020204" pitchFamily="34" charset="0"/>
                <a:cs typeface="Arial" panose="020B0604020202020204" pitchFamily="34" charset="0"/>
              </a:rPr>
              <a:t>surplus, current level &amp; developments)</a:t>
            </a:r>
            <a:endParaRPr lang="en-US" sz="1600" dirty="0">
              <a:latin typeface="Arial" panose="020B0604020202020204" pitchFamily="34" charset="0"/>
              <a:cs typeface="Arial" panose="020B0604020202020204" pitchFamily="34" charset="0"/>
            </a:endParaRPr>
          </a:p>
          <a:p>
            <a:pPr marL="0" indent="0">
              <a:spcBef>
                <a:spcPts val="1800"/>
              </a:spcBef>
              <a:buNone/>
            </a:pPr>
            <a:r>
              <a:rPr lang="en-US" sz="2400" dirty="0">
                <a:latin typeface="Arial" panose="020B0604020202020204" pitchFamily="34" charset="0"/>
                <a:cs typeface="Arial" panose="020B0604020202020204" pitchFamily="34" charset="0"/>
              </a:rPr>
              <a:t>•	Donations made by </a:t>
            </a:r>
          </a:p>
          <a:p>
            <a:pPr lvl="2"/>
            <a:r>
              <a:rPr lang="en-US" dirty="0">
                <a:latin typeface="Arial" panose="020B0604020202020204" pitchFamily="34" charset="0"/>
                <a:cs typeface="Arial" panose="020B0604020202020204" pitchFamily="34" charset="0"/>
              </a:rPr>
              <a:t>governments, </a:t>
            </a:r>
          </a:p>
          <a:p>
            <a:pPr lvl="2"/>
            <a:r>
              <a:rPr lang="en-US" dirty="0">
                <a:latin typeface="Arial" panose="020B0604020202020204" pitchFamily="34" charset="0"/>
                <a:cs typeface="Arial" panose="020B0604020202020204" pitchFamily="34" charset="0"/>
              </a:rPr>
              <a:t>other international organizations, </a:t>
            </a:r>
          </a:p>
          <a:p>
            <a:pPr lvl="2"/>
            <a:r>
              <a:rPr lang="en-US" dirty="0">
                <a:latin typeface="Arial" panose="020B0604020202020204" pitchFamily="34" charset="0"/>
                <a:cs typeface="Arial" panose="020B0604020202020204" pitchFamily="34" charset="0"/>
              </a:rPr>
              <a:t>funding agencies, </a:t>
            </a:r>
          </a:p>
          <a:p>
            <a:pPr lvl="2"/>
            <a:r>
              <a:rPr lang="en-US" dirty="0">
                <a:latin typeface="Arial" panose="020B0604020202020204" pitchFamily="34" charset="0"/>
                <a:cs typeface="Arial" panose="020B0604020202020204" pitchFamily="34" charset="0"/>
              </a:rPr>
              <a:t>public or private institutions, </a:t>
            </a:r>
          </a:p>
          <a:p>
            <a:pPr lvl="2"/>
            <a:r>
              <a:rPr lang="en-US" dirty="0">
                <a:latin typeface="Arial" panose="020B0604020202020204" pitchFamily="34" charset="0"/>
                <a:cs typeface="Arial" panose="020B0604020202020204" pitchFamily="34" charset="0"/>
              </a:rPr>
              <a:t>associations or private individuals in support of IHO CB.</a:t>
            </a:r>
          </a:p>
        </p:txBody>
      </p:sp>
    </p:spTree>
    <p:extLst>
      <p:ext uri="{BB962C8B-B14F-4D97-AF65-F5344CB8AC3E}">
        <p14:creationId xmlns:p14="http://schemas.microsoft.com/office/powerpoint/2010/main" val="900309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806" y="-109538"/>
            <a:ext cx="10515600" cy="1325563"/>
          </a:xfrm>
        </p:spPr>
        <p:txBody>
          <a:bodyPr>
            <a:normAutofit/>
          </a:bodyPr>
          <a:lstStyle/>
          <a:p>
            <a:r>
              <a:rPr lang="en-US" dirty="0">
                <a:solidFill>
                  <a:schemeClr val="accent1">
                    <a:lumMod val="75000"/>
                  </a:schemeClr>
                </a:solidFill>
                <a:latin typeface="Arial" panose="020B0604020202020204" pitchFamily="34" charset="0"/>
                <a:cs typeface="Arial" panose="020B0604020202020204" pitchFamily="34" charset="0"/>
              </a:rPr>
              <a:t>Contribution to Capacity Building</a:t>
            </a:r>
          </a:p>
        </p:txBody>
      </p:sp>
      <p:sp>
        <p:nvSpPr>
          <p:cNvPr id="3" name="Content Placeholder 2"/>
          <p:cNvSpPr>
            <a:spLocks noGrp="1"/>
          </p:cNvSpPr>
          <p:nvPr>
            <p:ph idx="1"/>
          </p:nvPr>
        </p:nvSpPr>
        <p:spPr>
          <a:xfrm>
            <a:off x="838199" y="1216025"/>
            <a:ext cx="10596995" cy="4351338"/>
          </a:xfrm>
        </p:spPr>
        <p:txBody>
          <a:bodyPr>
            <a:normAutofit/>
          </a:bodyPr>
          <a:lstStyle/>
          <a:p>
            <a:pPr marL="0" indent="0">
              <a:buNone/>
            </a:pPr>
            <a:r>
              <a:rPr lang="en-GB" b="1" dirty="0"/>
              <a:t>Contribution from Republic of Korea</a:t>
            </a:r>
            <a:endParaRPr lang="de-DE" dirty="0"/>
          </a:p>
          <a:p>
            <a:pPr marL="0" indent="0">
              <a:buNone/>
            </a:pPr>
            <a:r>
              <a:rPr lang="en-US" sz="2400" dirty="0"/>
              <a:t>Republic of Korea contributes significantly to CB, in </a:t>
            </a:r>
            <a:r>
              <a:rPr lang="en-US" sz="2400" dirty="0" smtClean="0"/>
              <a:t>2022 </a:t>
            </a:r>
            <a:r>
              <a:rPr lang="en-US" sz="2400" dirty="0"/>
              <a:t>more than </a:t>
            </a:r>
            <a:r>
              <a:rPr lang="en-US" sz="2400" dirty="0" smtClean="0"/>
              <a:t>507</a:t>
            </a:r>
            <a:r>
              <a:rPr lang="en-US" sz="2400" dirty="0" smtClean="0"/>
              <a:t> </a:t>
            </a:r>
            <a:r>
              <a:rPr lang="en-US" sz="2400" dirty="0"/>
              <a:t>K€. </a:t>
            </a:r>
          </a:p>
          <a:p>
            <a:pPr marL="0" indent="0">
              <a:buNone/>
            </a:pPr>
            <a:r>
              <a:rPr lang="en-US" sz="2400" dirty="0"/>
              <a:t>The </a:t>
            </a:r>
            <a:r>
              <a:rPr lang="en-US" sz="2400" dirty="0" err="1"/>
              <a:t>Programme</a:t>
            </a:r>
            <a:r>
              <a:rPr lang="en-US" sz="2400" dirty="0"/>
              <a:t> Management Board (PMB), consisting of representatives from ROK and IHO. Almost all contribution is earmarked for designated projects. Major normal projects are:</a:t>
            </a:r>
          </a:p>
          <a:p>
            <a:r>
              <a:rPr lang="en-US" sz="2400" dirty="0"/>
              <a:t>Funding students from IHO MS for Cat "A" Hydrography at USM</a:t>
            </a:r>
          </a:p>
          <a:p>
            <a:r>
              <a:rPr lang="en-US" sz="2400" dirty="0"/>
              <a:t>Training for Trainers</a:t>
            </a:r>
          </a:p>
          <a:p>
            <a:r>
              <a:rPr lang="en-US" sz="2400" dirty="0"/>
              <a:t>Cat "B" Hydrography at KHOA, Busan, ROK</a:t>
            </a:r>
            <a:endParaRPr lang="en-GB" sz="2400" dirty="0"/>
          </a:p>
        </p:txBody>
      </p:sp>
    </p:spTree>
    <p:extLst>
      <p:ext uri="{BB962C8B-B14F-4D97-AF65-F5344CB8AC3E}">
        <p14:creationId xmlns:p14="http://schemas.microsoft.com/office/powerpoint/2010/main" val="2329639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9352"/>
            <a:ext cx="10515600" cy="1325563"/>
          </a:xfrm>
        </p:spPr>
        <p:txBody>
          <a:bodyPr>
            <a:normAutofit/>
          </a:bodyPr>
          <a:lstStyle/>
          <a:p>
            <a:r>
              <a:rPr lang="en-US" dirty="0">
                <a:solidFill>
                  <a:schemeClr val="accent1">
                    <a:lumMod val="75000"/>
                  </a:schemeClr>
                </a:solidFill>
                <a:latin typeface="Arial" panose="020B0604020202020204" pitchFamily="34" charset="0"/>
                <a:cs typeface="Arial" panose="020B0604020202020204" pitchFamily="34" charset="0"/>
              </a:rPr>
              <a:t>Contribution to Capacity Building</a:t>
            </a:r>
          </a:p>
        </p:txBody>
      </p:sp>
      <p:sp>
        <p:nvSpPr>
          <p:cNvPr id="3" name="Content Placeholder 2"/>
          <p:cNvSpPr>
            <a:spLocks noGrp="1"/>
          </p:cNvSpPr>
          <p:nvPr>
            <p:ph idx="1"/>
          </p:nvPr>
        </p:nvSpPr>
        <p:spPr>
          <a:xfrm>
            <a:off x="838200" y="1216025"/>
            <a:ext cx="10515600" cy="4351338"/>
          </a:xfrm>
        </p:spPr>
        <p:txBody>
          <a:bodyPr>
            <a:normAutofit/>
          </a:bodyPr>
          <a:lstStyle/>
          <a:p>
            <a:pPr marL="0" indent="0">
              <a:buNone/>
            </a:pPr>
            <a:r>
              <a:rPr lang="en-US" b="1" dirty="0"/>
              <a:t>Contribution of Japan through the Nippon Foundation </a:t>
            </a:r>
          </a:p>
          <a:p>
            <a:pPr marL="0" indent="0">
              <a:buNone/>
            </a:pPr>
            <a:r>
              <a:rPr lang="en-US" dirty="0"/>
              <a:t>Japan continuously provides its important input through the Nippon Foundation (NF) by funding CB training projects.</a:t>
            </a:r>
          </a:p>
          <a:p>
            <a:pPr marL="0" indent="0">
              <a:buNone/>
            </a:pPr>
            <a:r>
              <a:rPr lang="en-US" dirty="0"/>
              <a:t>The NF-IHO Cartography, Hydrography and Related Training (NF-IHO GEOMAC [former CHART]) Project is fully funded by the NF. </a:t>
            </a:r>
          </a:p>
          <a:p>
            <a:pPr marL="0" indent="0">
              <a:buNone/>
            </a:pPr>
            <a:r>
              <a:rPr lang="en-US" dirty="0"/>
              <a:t>The NF is substantially funding other projects outside the direct context of the IHO </a:t>
            </a:r>
            <a:r>
              <a:rPr lang="en-US" dirty="0" smtClean="0"/>
              <a:t>CB, among which the ocean mapping training course at the University of New Hampshire that has annually trained 6 students from all over the world for the last 18 years.</a:t>
            </a:r>
            <a:endParaRPr lang="en-US" dirty="0"/>
          </a:p>
        </p:txBody>
      </p:sp>
    </p:spTree>
    <p:extLst>
      <p:ext uri="{BB962C8B-B14F-4D97-AF65-F5344CB8AC3E}">
        <p14:creationId xmlns:p14="http://schemas.microsoft.com/office/powerpoint/2010/main" val="1354619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9538"/>
            <a:ext cx="10515600" cy="1325563"/>
          </a:xfrm>
        </p:spPr>
        <p:txBody>
          <a:bodyPr>
            <a:normAutofit/>
          </a:bodyPr>
          <a:lstStyle/>
          <a:p>
            <a:r>
              <a:rPr lang="en-US" dirty="0">
                <a:solidFill>
                  <a:schemeClr val="accent1">
                    <a:lumMod val="75000"/>
                  </a:schemeClr>
                </a:solidFill>
                <a:latin typeface="Arial" panose="020B0604020202020204" pitchFamily="34" charset="0"/>
                <a:cs typeface="Arial" panose="020B0604020202020204" pitchFamily="34" charset="0"/>
              </a:rPr>
              <a:t>Contribution to Capacity Building</a:t>
            </a:r>
          </a:p>
        </p:txBody>
      </p:sp>
      <p:sp>
        <p:nvSpPr>
          <p:cNvPr id="3" name="Content Placeholder 2"/>
          <p:cNvSpPr>
            <a:spLocks noGrp="1"/>
          </p:cNvSpPr>
          <p:nvPr>
            <p:ph idx="1"/>
          </p:nvPr>
        </p:nvSpPr>
        <p:spPr>
          <a:xfrm>
            <a:off x="838200" y="1216025"/>
            <a:ext cx="10515600" cy="4351338"/>
          </a:xfrm>
        </p:spPr>
        <p:txBody>
          <a:bodyPr>
            <a:normAutofit/>
          </a:bodyPr>
          <a:lstStyle/>
          <a:p>
            <a:pPr marL="0" indent="0">
              <a:buNone/>
            </a:pPr>
            <a:r>
              <a:rPr lang="en-US" b="1" dirty="0"/>
              <a:t>Contribution of Canada</a:t>
            </a:r>
          </a:p>
          <a:p>
            <a:pPr marL="0" indent="0">
              <a:buNone/>
            </a:pPr>
            <a:r>
              <a:rPr lang="en-US" dirty="0" smtClean="0"/>
              <a:t>The “Empowering </a:t>
            </a:r>
            <a:r>
              <a:rPr lang="en-US" dirty="0"/>
              <a:t>women in Hydrography</a:t>
            </a:r>
            <a:r>
              <a:rPr lang="en-US" dirty="0" smtClean="0"/>
              <a:t>” project has reached operational phase  in November 2021. </a:t>
            </a:r>
          </a:p>
          <a:p>
            <a:pPr marL="0" indent="0">
              <a:buNone/>
            </a:pPr>
            <a:r>
              <a:rPr lang="en-US" dirty="0" smtClean="0"/>
              <a:t>All planned activities with exception of the seminar have been executed in the first year of the project.</a:t>
            </a:r>
          </a:p>
          <a:p>
            <a:pPr marL="0" indent="0">
              <a:buNone/>
            </a:pPr>
            <a:r>
              <a:rPr lang="en-US" dirty="0" smtClean="0"/>
              <a:t>The PT will soon meet to decide on the execution of the planned activities for the 2</a:t>
            </a:r>
            <a:r>
              <a:rPr lang="en-US" baseline="30000" dirty="0" smtClean="0"/>
              <a:t>nd</a:t>
            </a:r>
            <a:r>
              <a:rPr lang="en-US" dirty="0" smtClean="0"/>
              <a:t> year.</a:t>
            </a:r>
          </a:p>
          <a:p>
            <a:pPr marL="0" indent="0">
              <a:buNone/>
            </a:pPr>
            <a:r>
              <a:rPr lang="en-US" dirty="0" smtClean="0"/>
              <a:t>The project can already be considered a success because this important topic is now firmly established on the agenda of the IHO.</a:t>
            </a:r>
            <a:endParaRPr lang="en-US" dirty="0" smtClean="0"/>
          </a:p>
        </p:txBody>
      </p:sp>
    </p:spTree>
    <p:extLst>
      <p:ext uri="{BB962C8B-B14F-4D97-AF65-F5344CB8AC3E}">
        <p14:creationId xmlns:p14="http://schemas.microsoft.com/office/powerpoint/2010/main" val="2480698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9538"/>
            <a:ext cx="10515600" cy="1325563"/>
          </a:xfrm>
        </p:spPr>
        <p:txBody>
          <a:bodyPr>
            <a:normAutofit/>
          </a:bodyPr>
          <a:lstStyle/>
          <a:p>
            <a:r>
              <a:rPr lang="en-US" dirty="0">
                <a:solidFill>
                  <a:schemeClr val="accent1">
                    <a:lumMod val="75000"/>
                  </a:schemeClr>
                </a:solidFill>
                <a:latin typeface="Arial" panose="020B0604020202020204" pitchFamily="34" charset="0"/>
                <a:cs typeface="Arial" panose="020B0604020202020204" pitchFamily="34" charset="0"/>
              </a:rPr>
              <a:t>Contribution to Capacity Building</a:t>
            </a:r>
          </a:p>
        </p:txBody>
      </p:sp>
      <p:sp>
        <p:nvSpPr>
          <p:cNvPr id="3" name="Content Placeholder 2"/>
          <p:cNvSpPr>
            <a:spLocks noGrp="1"/>
          </p:cNvSpPr>
          <p:nvPr>
            <p:ph idx="1"/>
          </p:nvPr>
        </p:nvSpPr>
        <p:spPr>
          <a:xfrm>
            <a:off x="838200" y="1216025"/>
            <a:ext cx="10515600" cy="4351338"/>
          </a:xfrm>
        </p:spPr>
        <p:txBody>
          <a:bodyPr>
            <a:normAutofit/>
          </a:bodyPr>
          <a:lstStyle/>
          <a:p>
            <a:pPr marL="0" indent="0">
              <a:buNone/>
            </a:pPr>
            <a:r>
              <a:rPr lang="en-US" b="1" dirty="0"/>
              <a:t>Contribution from other Member States </a:t>
            </a:r>
          </a:p>
          <a:p>
            <a:pPr marL="0" indent="0">
              <a:buNone/>
            </a:pPr>
            <a:r>
              <a:rPr lang="en-US" dirty="0"/>
              <a:t>Several MS provide support for IHO CB activities. </a:t>
            </a:r>
          </a:p>
          <a:p>
            <a:pPr marL="0" indent="0">
              <a:buNone/>
            </a:pPr>
            <a:r>
              <a:rPr lang="en-US" dirty="0"/>
              <a:t>	(provision of facilities, trainers, personnel, advice …)</a:t>
            </a:r>
          </a:p>
          <a:p>
            <a:pPr marL="0" indent="0">
              <a:buNone/>
            </a:pPr>
            <a:r>
              <a:rPr lang="en-US" dirty="0"/>
              <a:t>The CB </a:t>
            </a:r>
            <a:r>
              <a:rPr lang="en-US" dirty="0" err="1"/>
              <a:t>programme</a:t>
            </a:r>
            <a:r>
              <a:rPr lang="en-US" dirty="0"/>
              <a:t> depends on these contributions. </a:t>
            </a:r>
          </a:p>
          <a:p>
            <a:pPr marL="0" indent="0">
              <a:buNone/>
            </a:pPr>
            <a:endParaRPr lang="en-US" dirty="0" smtClean="0"/>
          </a:p>
          <a:p>
            <a:pPr marL="0" indent="0">
              <a:buNone/>
            </a:pPr>
            <a:r>
              <a:rPr lang="en-US" dirty="0" smtClean="0"/>
              <a:t>Virtual CB activities organized for one RHC but accessible for other RHCs </a:t>
            </a:r>
            <a:r>
              <a:rPr lang="en-US" dirty="0" smtClean="0"/>
              <a:t>are now presented on a CB </a:t>
            </a:r>
            <a:r>
              <a:rPr lang="en-US" dirty="0" smtClean="0"/>
              <a:t>activity calendar to allow for better planning and increased participation.</a:t>
            </a:r>
            <a:endParaRPr lang="en-US" dirty="0"/>
          </a:p>
        </p:txBody>
      </p:sp>
    </p:spTree>
    <p:extLst>
      <p:ext uri="{BB962C8B-B14F-4D97-AF65-F5344CB8AC3E}">
        <p14:creationId xmlns:p14="http://schemas.microsoft.com/office/powerpoint/2010/main" val="2868537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89841"/>
            <a:ext cx="10515600" cy="1325563"/>
          </a:xfrm>
        </p:spPr>
        <p:txBody>
          <a:bodyPr>
            <a:normAutofit/>
          </a:bodyPr>
          <a:lstStyle/>
          <a:p>
            <a:r>
              <a:rPr lang="en-US" dirty="0">
                <a:solidFill>
                  <a:srgbClr val="ACCBF9">
                    <a:lumMod val="50000"/>
                  </a:srgbClr>
                </a:solidFill>
                <a:latin typeface="Arial" panose="020B0604020202020204" pitchFamily="34" charset="0"/>
                <a:cs typeface="Arial" panose="020B0604020202020204" pitchFamily="34" charset="0"/>
              </a:rPr>
              <a:t>Capacity Building Fund</a:t>
            </a:r>
            <a:endParaRPr lang="nb-NO" dirty="0"/>
          </a:p>
        </p:txBody>
      </p:sp>
      <p:graphicFrame>
        <p:nvGraphicFramePr>
          <p:cNvPr id="5" name="Content Placeholder 3">
            <a:extLst>
              <a:ext uri="{FF2B5EF4-FFF2-40B4-BE49-F238E27FC236}">
                <a16:creationId xmlns:a16="http://schemas.microsoft.com/office/drawing/2014/main" id="{D39A42D1-8C16-96DB-FBCA-046144CDE6FA}"/>
              </a:ext>
            </a:extLst>
          </p:cNvPr>
          <p:cNvGraphicFramePr>
            <a:graphicFrameLocks noGrp="1"/>
          </p:cNvGraphicFramePr>
          <p:nvPr>
            <p:ph idx="1"/>
            <p:extLst>
              <p:ext uri="{D42A27DB-BD31-4B8C-83A1-F6EECF244321}">
                <p14:modId xmlns:p14="http://schemas.microsoft.com/office/powerpoint/2010/main" val="1090898622"/>
              </p:ext>
            </p:extLst>
          </p:nvPr>
        </p:nvGraphicFramePr>
        <p:xfrm>
          <a:off x="350982" y="1078610"/>
          <a:ext cx="11002817" cy="4764408"/>
        </p:xfrm>
        <a:graphic>
          <a:graphicData uri="http://schemas.openxmlformats.org/drawingml/2006/table">
            <a:tbl>
              <a:tblPr firstRow="1" bandRow="1">
                <a:tableStyleId>{5C22544A-7EE6-4342-B048-85BDC9FD1C3A}</a:tableStyleId>
              </a:tblPr>
              <a:tblGrid>
                <a:gridCol w="4007090">
                  <a:extLst>
                    <a:ext uri="{9D8B030D-6E8A-4147-A177-3AD203B41FA5}">
                      <a16:colId xmlns:a16="http://schemas.microsoft.com/office/drawing/2014/main" val="371517721"/>
                    </a:ext>
                  </a:extLst>
                </a:gridCol>
                <a:gridCol w="1689923">
                  <a:extLst>
                    <a:ext uri="{9D8B030D-6E8A-4147-A177-3AD203B41FA5}">
                      <a16:colId xmlns:a16="http://schemas.microsoft.com/office/drawing/2014/main" val="265406190"/>
                    </a:ext>
                  </a:extLst>
                </a:gridCol>
                <a:gridCol w="1653757">
                  <a:extLst>
                    <a:ext uri="{9D8B030D-6E8A-4147-A177-3AD203B41FA5}">
                      <a16:colId xmlns:a16="http://schemas.microsoft.com/office/drawing/2014/main" val="902190298"/>
                    </a:ext>
                  </a:extLst>
                </a:gridCol>
                <a:gridCol w="1653757">
                  <a:extLst>
                    <a:ext uri="{9D8B030D-6E8A-4147-A177-3AD203B41FA5}">
                      <a16:colId xmlns:a16="http://schemas.microsoft.com/office/drawing/2014/main" val="2207283270"/>
                    </a:ext>
                  </a:extLst>
                </a:gridCol>
                <a:gridCol w="1998290">
                  <a:extLst>
                    <a:ext uri="{9D8B030D-6E8A-4147-A177-3AD203B41FA5}">
                      <a16:colId xmlns:a16="http://schemas.microsoft.com/office/drawing/2014/main" val="1048258198"/>
                    </a:ext>
                  </a:extLst>
                </a:gridCol>
              </a:tblGrid>
              <a:tr h="410015">
                <a:tc>
                  <a:txBody>
                    <a:bodyPr/>
                    <a:lstStyle/>
                    <a:p>
                      <a:pPr algn="l" fontAlgn="b"/>
                      <a:r>
                        <a:rPr lang="en-US" sz="2200" b="1" u="none" strike="noStrike" dirty="0">
                          <a:solidFill>
                            <a:schemeClr val="bg1"/>
                          </a:solidFill>
                          <a:effectLst/>
                        </a:rPr>
                        <a:t> </a:t>
                      </a:r>
                      <a:r>
                        <a:rPr lang="en-US" sz="2400" b="1" u="none" strike="noStrike" dirty="0" smtClean="0">
                          <a:solidFill>
                            <a:schemeClr val="bg1"/>
                          </a:solidFill>
                          <a:effectLst/>
                        </a:rPr>
                        <a:t>Situation</a:t>
                      </a:r>
                      <a:r>
                        <a:rPr lang="en-US" sz="2400" b="1" u="none" strike="noStrike" baseline="0" dirty="0" smtClean="0">
                          <a:solidFill>
                            <a:schemeClr val="bg1"/>
                          </a:solidFill>
                          <a:effectLst/>
                        </a:rPr>
                        <a:t> 2021</a:t>
                      </a:r>
                      <a:endParaRPr lang="en-US" sz="2400" b="1" i="0" u="none" strike="noStrike" dirty="0">
                        <a:solidFill>
                          <a:schemeClr val="bg1"/>
                        </a:solidFill>
                        <a:effectLst/>
                        <a:latin typeface="Times New Roman" panose="02020603050405020304" pitchFamily="18" charset="0"/>
                      </a:endParaRPr>
                    </a:p>
                  </a:txBody>
                  <a:tcPr marL="8344" marR="8344" marT="8344" marB="0" anchor="b">
                    <a:solidFill>
                      <a:schemeClr val="accent1"/>
                    </a:solidFill>
                  </a:tcPr>
                </a:tc>
                <a:tc>
                  <a:txBody>
                    <a:bodyPr/>
                    <a:lstStyle/>
                    <a:p>
                      <a:pPr algn="ctr" fontAlgn="b"/>
                      <a:r>
                        <a:rPr lang="en-US" sz="2200" b="1" u="none" strike="noStrike">
                          <a:solidFill>
                            <a:schemeClr val="bg1"/>
                          </a:solidFill>
                          <a:effectLst/>
                        </a:rPr>
                        <a:t>IHO</a:t>
                      </a:r>
                      <a:endParaRPr lang="en-US" sz="2200" b="1" i="0" u="none" strike="noStrike">
                        <a:solidFill>
                          <a:schemeClr val="bg1"/>
                        </a:solidFill>
                        <a:effectLst/>
                        <a:latin typeface="Times New Roman" panose="02020603050405020304" pitchFamily="18" charset="0"/>
                      </a:endParaRPr>
                    </a:p>
                  </a:txBody>
                  <a:tcPr marL="8344" marR="8344" marT="8344" marB="0" anchor="b">
                    <a:solidFill>
                      <a:schemeClr val="accent1"/>
                    </a:solidFill>
                  </a:tcPr>
                </a:tc>
                <a:tc>
                  <a:txBody>
                    <a:bodyPr/>
                    <a:lstStyle/>
                    <a:p>
                      <a:pPr algn="ctr" fontAlgn="b"/>
                      <a:r>
                        <a:rPr lang="en-US" sz="2200" b="1" u="none" strike="noStrike">
                          <a:solidFill>
                            <a:schemeClr val="bg1"/>
                          </a:solidFill>
                          <a:effectLst/>
                        </a:rPr>
                        <a:t>ROK</a:t>
                      </a:r>
                      <a:endParaRPr lang="en-US" sz="2200" b="1" i="0" u="none" strike="noStrike">
                        <a:solidFill>
                          <a:schemeClr val="bg1"/>
                        </a:solidFill>
                        <a:effectLst/>
                        <a:latin typeface="Times New Roman" panose="02020603050405020304" pitchFamily="18" charset="0"/>
                      </a:endParaRPr>
                    </a:p>
                  </a:txBody>
                  <a:tcPr marL="8344" marR="8344" marT="8344" marB="0" anchor="b">
                    <a:solidFill>
                      <a:schemeClr val="accent1"/>
                    </a:solidFill>
                  </a:tcPr>
                </a:tc>
                <a:tc>
                  <a:txBody>
                    <a:bodyPr/>
                    <a:lstStyle/>
                    <a:p>
                      <a:pPr algn="ctr" fontAlgn="b"/>
                      <a:r>
                        <a:rPr lang="en-US" sz="2200" b="1" u="none" strike="noStrike">
                          <a:solidFill>
                            <a:schemeClr val="bg1"/>
                          </a:solidFill>
                          <a:effectLst/>
                        </a:rPr>
                        <a:t>Nippon</a:t>
                      </a:r>
                      <a:endParaRPr lang="en-US" sz="2200" b="1" i="0" u="none" strike="noStrike">
                        <a:solidFill>
                          <a:schemeClr val="bg1"/>
                        </a:solidFill>
                        <a:effectLst/>
                        <a:latin typeface="Times New Roman" panose="02020603050405020304" pitchFamily="18" charset="0"/>
                      </a:endParaRPr>
                    </a:p>
                  </a:txBody>
                  <a:tcPr marL="8344" marR="8344" marT="8344" marB="0" anchor="b">
                    <a:solidFill>
                      <a:schemeClr val="accent1"/>
                    </a:solidFill>
                  </a:tcPr>
                </a:tc>
                <a:tc>
                  <a:txBody>
                    <a:bodyPr/>
                    <a:lstStyle/>
                    <a:p>
                      <a:pPr algn="ctr" fontAlgn="b"/>
                      <a:r>
                        <a:rPr lang="en-US" sz="2200" b="1" u="none" strike="noStrike">
                          <a:solidFill>
                            <a:schemeClr val="bg1"/>
                          </a:solidFill>
                          <a:effectLst/>
                        </a:rPr>
                        <a:t>Total</a:t>
                      </a:r>
                      <a:endParaRPr lang="en-US" sz="2200" b="1" i="0" u="none" strike="noStrike">
                        <a:solidFill>
                          <a:schemeClr val="bg1"/>
                        </a:solidFill>
                        <a:effectLst/>
                        <a:latin typeface="Times New Roman" panose="02020603050405020304" pitchFamily="18" charset="0"/>
                      </a:endParaRPr>
                    </a:p>
                  </a:txBody>
                  <a:tcPr marL="8344" marR="8344" marT="8344" marB="0" anchor="b">
                    <a:solidFill>
                      <a:schemeClr val="accent1"/>
                    </a:solidFill>
                  </a:tcPr>
                </a:tc>
                <a:extLst>
                  <a:ext uri="{0D108BD9-81ED-4DB2-BD59-A6C34878D82A}">
                    <a16:rowId xmlns:a16="http://schemas.microsoft.com/office/drawing/2014/main" val="351907848"/>
                  </a:ext>
                </a:extLst>
              </a:tr>
              <a:tr h="410015">
                <a:tc>
                  <a:txBody>
                    <a:bodyPr/>
                    <a:lstStyle/>
                    <a:p>
                      <a:pPr algn="l" fontAlgn="b"/>
                      <a:r>
                        <a:rPr lang="en-US" sz="2200" u="none" strike="noStrike" dirty="0">
                          <a:solidFill>
                            <a:schemeClr val="bg1"/>
                          </a:solidFill>
                          <a:effectLst/>
                        </a:rPr>
                        <a:t>   Balance 2021</a:t>
                      </a:r>
                      <a:endParaRPr lang="en-US" sz="2200" b="0" i="0" u="none" strike="noStrike" dirty="0">
                        <a:solidFill>
                          <a:schemeClr val="bg1"/>
                        </a:solidFill>
                        <a:effectLst/>
                        <a:latin typeface="Times New Roman" panose="02020603050405020304" pitchFamily="18" charset="0"/>
                      </a:endParaRPr>
                    </a:p>
                  </a:txBody>
                  <a:tcPr marL="8344" marR="8344" marT="8344" marB="0" anchor="b">
                    <a:solidFill>
                      <a:schemeClr val="accent1"/>
                    </a:solidFill>
                  </a:tcPr>
                </a:tc>
                <a:tc>
                  <a:txBody>
                    <a:bodyPr/>
                    <a:lstStyle/>
                    <a:p>
                      <a:pPr algn="r" fontAlgn="b"/>
                      <a:r>
                        <a:rPr lang="en-US" sz="2200" b="1" u="none" strike="noStrike">
                          <a:solidFill>
                            <a:schemeClr val="accent1">
                              <a:lumMod val="75000"/>
                            </a:schemeClr>
                          </a:solidFill>
                          <a:effectLst/>
                        </a:rPr>
                        <a:t>416,298.87</a:t>
                      </a:r>
                      <a:endParaRPr lang="en-US" sz="2200" b="1" i="0" u="none" strike="noStrike">
                        <a:solidFill>
                          <a:schemeClr val="accent1">
                            <a:lumMod val="75000"/>
                          </a:schemeClr>
                        </a:solidFill>
                        <a:effectLst/>
                        <a:latin typeface="Times New Roman" panose="02020603050405020304" pitchFamily="18" charset="0"/>
                      </a:endParaRPr>
                    </a:p>
                  </a:txBody>
                  <a:tcPr marL="8344" marR="8344" marT="8344" marB="0" anchor="b"/>
                </a:tc>
                <a:tc>
                  <a:txBody>
                    <a:bodyPr/>
                    <a:lstStyle/>
                    <a:p>
                      <a:pPr algn="r" fontAlgn="b"/>
                      <a:r>
                        <a:rPr lang="en-US" sz="2200" b="1" u="none" strike="noStrike">
                          <a:solidFill>
                            <a:schemeClr val="accent1">
                              <a:lumMod val="75000"/>
                            </a:schemeClr>
                          </a:solidFill>
                          <a:effectLst/>
                        </a:rPr>
                        <a:t>417,188.94</a:t>
                      </a:r>
                      <a:endParaRPr lang="en-US" sz="2200" b="1" i="0" u="none" strike="noStrike">
                        <a:solidFill>
                          <a:schemeClr val="accent1">
                            <a:lumMod val="75000"/>
                          </a:schemeClr>
                        </a:solidFill>
                        <a:effectLst/>
                        <a:latin typeface="Times New Roman" panose="02020603050405020304" pitchFamily="18" charset="0"/>
                      </a:endParaRPr>
                    </a:p>
                  </a:txBody>
                  <a:tcPr marL="8344" marR="8344" marT="8344" marB="0" anchor="b"/>
                </a:tc>
                <a:tc>
                  <a:txBody>
                    <a:bodyPr/>
                    <a:lstStyle/>
                    <a:p>
                      <a:pPr algn="r" fontAlgn="b"/>
                      <a:r>
                        <a:rPr lang="en-US" sz="2200" b="1" u="none" strike="noStrike">
                          <a:solidFill>
                            <a:schemeClr val="accent1">
                              <a:lumMod val="75000"/>
                            </a:schemeClr>
                          </a:solidFill>
                          <a:effectLst/>
                        </a:rPr>
                        <a:t>265,291.00</a:t>
                      </a:r>
                      <a:endParaRPr lang="en-US" sz="2200" b="1" i="0" u="none" strike="noStrike">
                        <a:solidFill>
                          <a:schemeClr val="accent1">
                            <a:lumMod val="75000"/>
                          </a:schemeClr>
                        </a:solidFill>
                        <a:effectLst/>
                        <a:latin typeface="Times New Roman" panose="02020603050405020304" pitchFamily="18" charset="0"/>
                      </a:endParaRPr>
                    </a:p>
                  </a:txBody>
                  <a:tcPr marL="8344" marR="8344" marT="8344" marB="0" anchor="b"/>
                </a:tc>
                <a:tc>
                  <a:txBody>
                    <a:bodyPr/>
                    <a:lstStyle/>
                    <a:p>
                      <a:pPr algn="r" fontAlgn="b"/>
                      <a:r>
                        <a:rPr lang="en-US" sz="2200" b="1" u="none" strike="noStrike">
                          <a:solidFill>
                            <a:schemeClr val="accent1">
                              <a:lumMod val="75000"/>
                            </a:schemeClr>
                          </a:solidFill>
                          <a:effectLst/>
                        </a:rPr>
                        <a:t>1,098,778.81</a:t>
                      </a:r>
                      <a:endParaRPr lang="en-US" sz="2200" b="1" i="0" u="none" strike="noStrike">
                        <a:solidFill>
                          <a:schemeClr val="accent1">
                            <a:lumMod val="75000"/>
                          </a:schemeClr>
                        </a:solidFill>
                        <a:effectLst/>
                        <a:latin typeface="Times New Roman" panose="02020603050405020304" pitchFamily="18" charset="0"/>
                      </a:endParaRPr>
                    </a:p>
                  </a:txBody>
                  <a:tcPr marL="8344" marR="8344" marT="8344" marB="0" anchor="b"/>
                </a:tc>
                <a:extLst>
                  <a:ext uri="{0D108BD9-81ED-4DB2-BD59-A6C34878D82A}">
                    <a16:rowId xmlns:a16="http://schemas.microsoft.com/office/drawing/2014/main" val="1399996970"/>
                  </a:ext>
                </a:extLst>
              </a:tr>
              <a:tr h="410015">
                <a:tc>
                  <a:txBody>
                    <a:bodyPr/>
                    <a:lstStyle/>
                    <a:p>
                      <a:pPr algn="l" fontAlgn="b"/>
                      <a:r>
                        <a:rPr lang="en-US" sz="2200" u="none" strike="noStrike" dirty="0">
                          <a:solidFill>
                            <a:schemeClr val="bg1"/>
                          </a:solidFill>
                          <a:effectLst/>
                        </a:rPr>
                        <a:t>   Income 2022</a:t>
                      </a:r>
                      <a:endParaRPr lang="en-US" sz="2200" b="0" i="0" u="none" strike="noStrike" dirty="0">
                        <a:solidFill>
                          <a:schemeClr val="bg1"/>
                        </a:solidFill>
                        <a:effectLst/>
                        <a:latin typeface="Times New Roman" panose="02020603050405020304" pitchFamily="18" charset="0"/>
                      </a:endParaRPr>
                    </a:p>
                  </a:txBody>
                  <a:tcPr marL="8344" marR="8344" marT="8344" marB="0" anchor="b">
                    <a:solidFill>
                      <a:schemeClr val="accent1"/>
                    </a:solidFill>
                  </a:tcPr>
                </a:tc>
                <a:tc>
                  <a:txBody>
                    <a:bodyPr/>
                    <a:lstStyle/>
                    <a:p>
                      <a:pPr algn="r" fontAlgn="b"/>
                      <a:r>
                        <a:rPr lang="en-US" sz="2200" b="1" u="none" strike="noStrike">
                          <a:solidFill>
                            <a:schemeClr val="accent1">
                              <a:lumMod val="75000"/>
                            </a:schemeClr>
                          </a:solidFill>
                          <a:effectLst/>
                        </a:rPr>
                        <a:t>85,000.00</a:t>
                      </a:r>
                      <a:endParaRPr lang="en-US" sz="2200" b="1" i="0" u="none" strike="noStrike">
                        <a:solidFill>
                          <a:schemeClr val="accent1">
                            <a:lumMod val="75000"/>
                          </a:schemeClr>
                        </a:solidFill>
                        <a:effectLst/>
                        <a:latin typeface="Times New Roman" panose="02020603050405020304" pitchFamily="18" charset="0"/>
                      </a:endParaRPr>
                    </a:p>
                  </a:txBody>
                  <a:tcPr marL="8344" marR="8344" marT="8344" marB="0" anchor="b"/>
                </a:tc>
                <a:tc>
                  <a:txBody>
                    <a:bodyPr/>
                    <a:lstStyle/>
                    <a:p>
                      <a:pPr algn="r" fontAlgn="b"/>
                      <a:r>
                        <a:rPr lang="en-US" sz="2200" b="1" u="none" strike="noStrike">
                          <a:solidFill>
                            <a:schemeClr val="accent1">
                              <a:lumMod val="75000"/>
                            </a:schemeClr>
                          </a:solidFill>
                          <a:effectLst/>
                        </a:rPr>
                        <a:t>306,792.00</a:t>
                      </a:r>
                      <a:endParaRPr lang="en-US" sz="2200" b="1" i="0" u="none" strike="noStrike">
                        <a:solidFill>
                          <a:schemeClr val="accent1">
                            <a:lumMod val="75000"/>
                          </a:schemeClr>
                        </a:solidFill>
                        <a:effectLst/>
                        <a:latin typeface="Times New Roman" panose="02020603050405020304" pitchFamily="18" charset="0"/>
                      </a:endParaRPr>
                    </a:p>
                  </a:txBody>
                  <a:tcPr marL="8344" marR="8344" marT="8344" marB="0" anchor="b"/>
                </a:tc>
                <a:tc>
                  <a:txBody>
                    <a:bodyPr/>
                    <a:lstStyle/>
                    <a:p>
                      <a:pPr algn="r" fontAlgn="b"/>
                      <a:r>
                        <a:rPr lang="en-US" sz="2200" b="1" u="none" strike="noStrike">
                          <a:solidFill>
                            <a:schemeClr val="accent1">
                              <a:lumMod val="75000"/>
                            </a:schemeClr>
                          </a:solidFill>
                          <a:effectLst/>
                        </a:rPr>
                        <a:t>499,957.00</a:t>
                      </a:r>
                      <a:endParaRPr lang="en-US" sz="2200" b="1" i="0" u="none" strike="noStrike">
                        <a:solidFill>
                          <a:schemeClr val="accent1">
                            <a:lumMod val="75000"/>
                          </a:schemeClr>
                        </a:solidFill>
                        <a:effectLst/>
                        <a:latin typeface="Times New Roman" panose="02020603050405020304" pitchFamily="18" charset="0"/>
                      </a:endParaRPr>
                    </a:p>
                  </a:txBody>
                  <a:tcPr marL="8344" marR="8344" marT="8344" marB="0" anchor="b"/>
                </a:tc>
                <a:tc>
                  <a:txBody>
                    <a:bodyPr/>
                    <a:lstStyle/>
                    <a:p>
                      <a:pPr algn="r" fontAlgn="b"/>
                      <a:r>
                        <a:rPr lang="en-US" sz="2200" b="1" u="none" strike="noStrike">
                          <a:solidFill>
                            <a:schemeClr val="accent1">
                              <a:lumMod val="75000"/>
                            </a:schemeClr>
                          </a:solidFill>
                          <a:effectLst/>
                        </a:rPr>
                        <a:t>891,749.00</a:t>
                      </a:r>
                      <a:endParaRPr lang="en-US" sz="2200" b="1" i="0" u="none" strike="noStrike">
                        <a:solidFill>
                          <a:schemeClr val="accent1">
                            <a:lumMod val="75000"/>
                          </a:schemeClr>
                        </a:solidFill>
                        <a:effectLst/>
                        <a:latin typeface="Times New Roman" panose="02020603050405020304" pitchFamily="18" charset="0"/>
                      </a:endParaRPr>
                    </a:p>
                  </a:txBody>
                  <a:tcPr marL="8344" marR="8344" marT="8344" marB="0" anchor="b"/>
                </a:tc>
                <a:extLst>
                  <a:ext uri="{0D108BD9-81ED-4DB2-BD59-A6C34878D82A}">
                    <a16:rowId xmlns:a16="http://schemas.microsoft.com/office/drawing/2014/main" val="3137644277"/>
                  </a:ext>
                </a:extLst>
              </a:tr>
              <a:tr h="768106">
                <a:tc>
                  <a:txBody>
                    <a:bodyPr/>
                    <a:lstStyle/>
                    <a:p>
                      <a:pPr algn="l" fontAlgn="b"/>
                      <a:r>
                        <a:rPr lang="en-US" sz="2200" u="none" strike="noStrike" dirty="0">
                          <a:solidFill>
                            <a:schemeClr val="bg1"/>
                          </a:solidFill>
                          <a:effectLst/>
                        </a:rPr>
                        <a:t>   Expected Surplus from IHO</a:t>
                      </a:r>
                    </a:p>
                    <a:p>
                      <a:pPr algn="l" fontAlgn="b"/>
                      <a:r>
                        <a:rPr lang="en-US" sz="2200" u="none" strike="noStrike" dirty="0">
                          <a:solidFill>
                            <a:schemeClr val="bg1"/>
                          </a:solidFill>
                          <a:effectLst/>
                        </a:rPr>
                        <a:t>   budget</a:t>
                      </a:r>
                      <a:endParaRPr lang="en-US" sz="2200" b="0" i="0" u="none" strike="noStrike" dirty="0">
                        <a:solidFill>
                          <a:schemeClr val="bg1"/>
                        </a:solidFill>
                        <a:effectLst/>
                        <a:latin typeface="Times New Roman" panose="02020603050405020304" pitchFamily="18" charset="0"/>
                      </a:endParaRPr>
                    </a:p>
                  </a:txBody>
                  <a:tcPr marL="8344" marR="8344" marT="8344" marB="0" anchor="b">
                    <a:solidFill>
                      <a:schemeClr val="accent1"/>
                    </a:solidFill>
                  </a:tcPr>
                </a:tc>
                <a:tc>
                  <a:txBody>
                    <a:bodyPr/>
                    <a:lstStyle/>
                    <a:p>
                      <a:pPr algn="r" fontAlgn="b"/>
                      <a:r>
                        <a:rPr lang="en-US" sz="2200" b="1" u="none" strike="noStrike" dirty="0">
                          <a:solidFill>
                            <a:schemeClr val="accent1">
                              <a:lumMod val="75000"/>
                            </a:schemeClr>
                          </a:solidFill>
                          <a:effectLst/>
                          <a:highlight>
                            <a:srgbClr val="FFFF00"/>
                          </a:highlight>
                        </a:rPr>
                        <a:t>15,000.00</a:t>
                      </a:r>
                      <a:endParaRPr lang="en-US" sz="2200" b="1" i="0" u="none" strike="noStrike" dirty="0">
                        <a:solidFill>
                          <a:schemeClr val="accent1">
                            <a:lumMod val="75000"/>
                          </a:schemeClr>
                        </a:solidFill>
                        <a:effectLst/>
                        <a:highlight>
                          <a:srgbClr val="FFFF00"/>
                        </a:highlight>
                        <a:latin typeface="Times New Roman" panose="02020603050405020304" pitchFamily="18" charset="0"/>
                      </a:endParaRPr>
                    </a:p>
                  </a:txBody>
                  <a:tcPr marL="8344" marR="8344" marT="8344" marB="0" anchor="b"/>
                </a:tc>
                <a:tc>
                  <a:txBody>
                    <a:bodyPr/>
                    <a:lstStyle/>
                    <a:p>
                      <a:pPr algn="l" fontAlgn="b"/>
                      <a:r>
                        <a:rPr lang="en-US" sz="2200" b="1" u="none" strike="noStrike" dirty="0">
                          <a:solidFill>
                            <a:schemeClr val="accent1">
                              <a:lumMod val="75000"/>
                            </a:schemeClr>
                          </a:solidFill>
                          <a:effectLst/>
                        </a:rPr>
                        <a:t> </a:t>
                      </a:r>
                      <a:endParaRPr lang="en-US" sz="2200" b="1" i="0" u="none" strike="noStrike" dirty="0">
                        <a:solidFill>
                          <a:schemeClr val="accent1">
                            <a:lumMod val="75000"/>
                          </a:schemeClr>
                        </a:solidFill>
                        <a:effectLst/>
                        <a:latin typeface="Times New Roman" panose="02020603050405020304" pitchFamily="18" charset="0"/>
                      </a:endParaRPr>
                    </a:p>
                  </a:txBody>
                  <a:tcPr marL="8344" marR="8344" marT="8344" marB="0" anchor="b"/>
                </a:tc>
                <a:tc>
                  <a:txBody>
                    <a:bodyPr/>
                    <a:lstStyle/>
                    <a:p>
                      <a:pPr algn="l" fontAlgn="b"/>
                      <a:r>
                        <a:rPr lang="en-US" sz="2200" b="1" u="none" strike="noStrike" dirty="0">
                          <a:solidFill>
                            <a:schemeClr val="accent1">
                              <a:lumMod val="75000"/>
                            </a:schemeClr>
                          </a:solidFill>
                          <a:effectLst/>
                        </a:rPr>
                        <a:t> </a:t>
                      </a:r>
                      <a:endParaRPr lang="en-US" sz="2200" b="1" i="0" u="none" strike="noStrike" dirty="0">
                        <a:solidFill>
                          <a:schemeClr val="accent1">
                            <a:lumMod val="75000"/>
                          </a:schemeClr>
                        </a:solidFill>
                        <a:effectLst/>
                        <a:latin typeface="Times New Roman" panose="02020603050405020304" pitchFamily="18" charset="0"/>
                      </a:endParaRPr>
                    </a:p>
                  </a:txBody>
                  <a:tcPr marL="8344" marR="8344" marT="8344" marB="0" anchor="b"/>
                </a:tc>
                <a:tc>
                  <a:txBody>
                    <a:bodyPr/>
                    <a:lstStyle/>
                    <a:p>
                      <a:pPr algn="r" fontAlgn="b"/>
                      <a:r>
                        <a:rPr lang="en-US" sz="2200" b="1" u="none" strike="noStrike">
                          <a:solidFill>
                            <a:schemeClr val="accent1">
                              <a:lumMod val="75000"/>
                            </a:schemeClr>
                          </a:solidFill>
                          <a:effectLst/>
                        </a:rPr>
                        <a:t>15,000.00</a:t>
                      </a:r>
                      <a:endParaRPr lang="en-US" sz="2200" b="1" i="0" u="none" strike="noStrike">
                        <a:solidFill>
                          <a:schemeClr val="accent1">
                            <a:lumMod val="75000"/>
                          </a:schemeClr>
                        </a:solidFill>
                        <a:effectLst/>
                        <a:latin typeface="Times New Roman" panose="02020603050405020304" pitchFamily="18" charset="0"/>
                      </a:endParaRPr>
                    </a:p>
                  </a:txBody>
                  <a:tcPr marL="8344" marR="8344" marT="8344" marB="0" anchor="b"/>
                </a:tc>
                <a:extLst>
                  <a:ext uri="{0D108BD9-81ED-4DB2-BD59-A6C34878D82A}">
                    <a16:rowId xmlns:a16="http://schemas.microsoft.com/office/drawing/2014/main" val="2810085609"/>
                  </a:ext>
                </a:extLst>
              </a:tr>
              <a:tr h="768106">
                <a:tc>
                  <a:txBody>
                    <a:bodyPr/>
                    <a:lstStyle/>
                    <a:p>
                      <a:pPr algn="l" fontAlgn="b"/>
                      <a:r>
                        <a:rPr lang="en-US" sz="2200" u="none" strike="noStrike" dirty="0">
                          <a:solidFill>
                            <a:schemeClr val="bg1"/>
                          </a:solidFill>
                          <a:effectLst/>
                        </a:rPr>
                        <a:t>   Contribute from ROK (non </a:t>
                      </a:r>
                    </a:p>
                    <a:p>
                      <a:pPr algn="l" fontAlgn="b"/>
                      <a:r>
                        <a:rPr lang="en-US" sz="2200" u="none" strike="noStrike" dirty="0">
                          <a:solidFill>
                            <a:schemeClr val="bg1"/>
                          </a:solidFill>
                          <a:effectLst/>
                        </a:rPr>
                        <a:t>   earmarked)</a:t>
                      </a:r>
                      <a:endParaRPr lang="en-US" sz="2200" b="0" i="0" u="none" strike="noStrike" dirty="0">
                        <a:solidFill>
                          <a:schemeClr val="bg1"/>
                        </a:solidFill>
                        <a:effectLst/>
                        <a:latin typeface="Times New Roman" panose="02020603050405020304" pitchFamily="18" charset="0"/>
                      </a:endParaRPr>
                    </a:p>
                  </a:txBody>
                  <a:tcPr marL="8344" marR="8344" marT="8344" marB="0" anchor="b">
                    <a:solidFill>
                      <a:schemeClr val="accent1"/>
                    </a:solidFill>
                  </a:tcPr>
                </a:tc>
                <a:tc>
                  <a:txBody>
                    <a:bodyPr/>
                    <a:lstStyle/>
                    <a:p>
                      <a:pPr algn="r" fontAlgn="b"/>
                      <a:r>
                        <a:rPr lang="en-US" sz="2200" b="1" u="none" strike="noStrike" dirty="0">
                          <a:solidFill>
                            <a:schemeClr val="accent1">
                              <a:lumMod val="75000"/>
                            </a:schemeClr>
                          </a:solidFill>
                          <a:effectLst/>
                          <a:highlight>
                            <a:srgbClr val="FFFF00"/>
                          </a:highlight>
                        </a:rPr>
                        <a:t>80,000.00</a:t>
                      </a:r>
                      <a:endParaRPr lang="en-US" sz="2200" b="1" i="0" u="none" strike="noStrike" dirty="0">
                        <a:solidFill>
                          <a:schemeClr val="accent1">
                            <a:lumMod val="75000"/>
                          </a:schemeClr>
                        </a:solidFill>
                        <a:effectLst/>
                        <a:highlight>
                          <a:srgbClr val="FFFF00"/>
                        </a:highlight>
                        <a:latin typeface="Times New Roman" panose="02020603050405020304" pitchFamily="18" charset="0"/>
                      </a:endParaRPr>
                    </a:p>
                  </a:txBody>
                  <a:tcPr marL="8344" marR="8344" marT="8344" marB="0" anchor="b"/>
                </a:tc>
                <a:tc>
                  <a:txBody>
                    <a:bodyPr/>
                    <a:lstStyle/>
                    <a:p>
                      <a:pPr algn="l" fontAlgn="b"/>
                      <a:r>
                        <a:rPr lang="en-US" sz="2200" b="1" u="none" strike="noStrike" dirty="0">
                          <a:solidFill>
                            <a:schemeClr val="accent1">
                              <a:lumMod val="75000"/>
                            </a:schemeClr>
                          </a:solidFill>
                          <a:effectLst/>
                        </a:rPr>
                        <a:t> </a:t>
                      </a:r>
                      <a:endParaRPr lang="en-US" sz="2200" b="1" i="0" u="none" strike="noStrike" dirty="0">
                        <a:solidFill>
                          <a:schemeClr val="accent1">
                            <a:lumMod val="75000"/>
                          </a:schemeClr>
                        </a:solidFill>
                        <a:effectLst/>
                        <a:latin typeface="Times New Roman" panose="02020603050405020304" pitchFamily="18" charset="0"/>
                      </a:endParaRPr>
                    </a:p>
                  </a:txBody>
                  <a:tcPr marL="8344" marR="8344" marT="8344" marB="0" anchor="b"/>
                </a:tc>
                <a:tc>
                  <a:txBody>
                    <a:bodyPr/>
                    <a:lstStyle/>
                    <a:p>
                      <a:pPr algn="l" fontAlgn="b"/>
                      <a:r>
                        <a:rPr lang="en-US" sz="2200" b="1" u="none" strike="noStrike" dirty="0">
                          <a:solidFill>
                            <a:schemeClr val="accent1">
                              <a:lumMod val="75000"/>
                            </a:schemeClr>
                          </a:solidFill>
                          <a:effectLst/>
                        </a:rPr>
                        <a:t> </a:t>
                      </a:r>
                      <a:endParaRPr lang="en-US" sz="2200" b="1" i="0" u="none" strike="noStrike" dirty="0">
                        <a:solidFill>
                          <a:schemeClr val="accent1">
                            <a:lumMod val="75000"/>
                          </a:schemeClr>
                        </a:solidFill>
                        <a:effectLst/>
                        <a:latin typeface="Times New Roman" panose="02020603050405020304" pitchFamily="18" charset="0"/>
                      </a:endParaRPr>
                    </a:p>
                  </a:txBody>
                  <a:tcPr marL="8344" marR="8344" marT="8344" marB="0" anchor="b"/>
                </a:tc>
                <a:tc>
                  <a:txBody>
                    <a:bodyPr/>
                    <a:lstStyle/>
                    <a:p>
                      <a:pPr algn="l" fontAlgn="b"/>
                      <a:r>
                        <a:rPr lang="en-US" sz="2200" b="1" u="none" strike="noStrike" dirty="0">
                          <a:solidFill>
                            <a:schemeClr val="accent1">
                              <a:lumMod val="75000"/>
                            </a:schemeClr>
                          </a:solidFill>
                          <a:effectLst/>
                        </a:rPr>
                        <a:t> </a:t>
                      </a:r>
                      <a:endParaRPr lang="en-US" sz="2200" b="1" i="0" u="none" strike="noStrike" dirty="0">
                        <a:solidFill>
                          <a:schemeClr val="accent1">
                            <a:lumMod val="75000"/>
                          </a:schemeClr>
                        </a:solidFill>
                        <a:effectLst/>
                        <a:latin typeface="Times New Roman" panose="02020603050405020304" pitchFamily="18" charset="0"/>
                      </a:endParaRPr>
                    </a:p>
                  </a:txBody>
                  <a:tcPr marL="8344" marR="8344" marT="8344" marB="0" anchor="b"/>
                </a:tc>
                <a:extLst>
                  <a:ext uri="{0D108BD9-81ED-4DB2-BD59-A6C34878D82A}">
                    <a16:rowId xmlns:a16="http://schemas.microsoft.com/office/drawing/2014/main" val="2092976888"/>
                  </a:ext>
                </a:extLst>
              </a:tr>
              <a:tr h="410015">
                <a:tc>
                  <a:txBody>
                    <a:bodyPr/>
                    <a:lstStyle/>
                    <a:p>
                      <a:pPr algn="l" fontAlgn="b"/>
                      <a:r>
                        <a:rPr lang="en-US" sz="2200" u="none" strike="noStrike">
                          <a:solidFill>
                            <a:schemeClr val="bg1"/>
                          </a:solidFill>
                          <a:effectLst/>
                        </a:rPr>
                        <a:t>   Available for 2022</a:t>
                      </a:r>
                      <a:endParaRPr lang="en-US" sz="2200" b="0" i="0" u="none" strike="noStrike">
                        <a:solidFill>
                          <a:schemeClr val="bg1"/>
                        </a:solidFill>
                        <a:effectLst/>
                        <a:latin typeface="Times New Roman" panose="02020603050405020304" pitchFamily="18" charset="0"/>
                      </a:endParaRPr>
                    </a:p>
                  </a:txBody>
                  <a:tcPr marL="8344" marR="8344" marT="8344" marB="0" anchor="b">
                    <a:solidFill>
                      <a:schemeClr val="accent1"/>
                    </a:solidFill>
                  </a:tcPr>
                </a:tc>
                <a:tc>
                  <a:txBody>
                    <a:bodyPr/>
                    <a:lstStyle/>
                    <a:p>
                      <a:pPr algn="r" fontAlgn="b"/>
                      <a:r>
                        <a:rPr lang="en-US" sz="2200" b="1" u="none" strike="noStrike">
                          <a:solidFill>
                            <a:schemeClr val="accent1">
                              <a:lumMod val="75000"/>
                            </a:schemeClr>
                          </a:solidFill>
                          <a:effectLst/>
                        </a:rPr>
                        <a:t>596,298.87</a:t>
                      </a:r>
                      <a:endParaRPr lang="en-US" sz="2200" b="1" i="0" u="none" strike="noStrike">
                        <a:solidFill>
                          <a:schemeClr val="accent1">
                            <a:lumMod val="75000"/>
                          </a:schemeClr>
                        </a:solidFill>
                        <a:effectLst/>
                        <a:latin typeface="Times New Roman" panose="02020603050405020304" pitchFamily="18" charset="0"/>
                      </a:endParaRPr>
                    </a:p>
                  </a:txBody>
                  <a:tcPr marL="8344" marR="8344" marT="8344" marB="0" anchor="b"/>
                </a:tc>
                <a:tc>
                  <a:txBody>
                    <a:bodyPr/>
                    <a:lstStyle/>
                    <a:p>
                      <a:pPr algn="r" fontAlgn="b"/>
                      <a:r>
                        <a:rPr lang="en-US" sz="2200" b="1" u="none" strike="noStrike">
                          <a:solidFill>
                            <a:schemeClr val="accent1">
                              <a:lumMod val="75000"/>
                            </a:schemeClr>
                          </a:solidFill>
                          <a:effectLst/>
                        </a:rPr>
                        <a:t>723,980.94</a:t>
                      </a:r>
                      <a:endParaRPr lang="en-US" sz="2200" b="1" i="0" u="none" strike="noStrike">
                        <a:solidFill>
                          <a:schemeClr val="accent1">
                            <a:lumMod val="75000"/>
                          </a:schemeClr>
                        </a:solidFill>
                        <a:effectLst/>
                        <a:latin typeface="Times New Roman" panose="02020603050405020304" pitchFamily="18" charset="0"/>
                      </a:endParaRPr>
                    </a:p>
                  </a:txBody>
                  <a:tcPr marL="8344" marR="8344" marT="8344" marB="0" anchor="b"/>
                </a:tc>
                <a:tc>
                  <a:txBody>
                    <a:bodyPr/>
                    <a:lstStyle/>
                    <a:p>
                      <a:pPr algn="r" fontAlgn="b"/>
                      <a:r>
                        <a:rPr lang="en-US" sz="2200" b="1" u="none" strike="noStrike">
                          <a:solidFill>
                            <a:schemeClr val="accent1">
                              <a:lumMod val="75000"/>
                            </a:schemeClr>
                          </a:solidFill>
                          <a:effectLst/>
                        </a:rPr>
                        <a:t>765,248.00</a:t>
                      </a:r>
                      <a:endParaRPr lang="en-US" sz="2200" b="1" i="0" u="none" strike="noStrike">
                        <a:solidFill>
                          <a:schemeClr val="accent1">
                            <a:lumMod val="75000"/>
                          </a:schemeClr>
                        </a:solidFill>
                        <a:effectLst/>
                        <a:latin typeface="Times New Roman" panose="02020603050405020304" pitchFamily="18" charset="0"/>
                      </a:endParaRPr>
                    </a:p>
                  </a:txBody>
                  <a:tcPr marL="8344" marR="8344" marT="8344" marB="0" anchor="b"/>
                </a:tc>
                <a:tc>
                  <a:txBody>
                    <a:bodyPr/>
                    <a:lstStyle/>
                    <a:p>
                      <a:pPr algn="r" fontAlgn="b"/>
                      <a:r>
                        <a:rPr lang="en-US" sz="2200" b="1" u="none" strike="noStrike">
                          <a:solidFill>
                            <a:schemeClr val="accent1">
                              <a:lumMod val="75000"/>
                            </a:schemeClr>
                          </a:solidFill>
                          <a:effectLst/>
                        </a:rPr>
                        <a:t>2,085,527.81</a:t>
                      </a:r>
                      <a:endParaRPr lang="en-US" sz="2200" b="1" i="0" u="none" strike="noStrike">
                        <a:solidFill>
                          <a:schemeClr val="accent1">
                            <a:lumMod val="75000"/>
                          </a:schemeClr>
                        </a:solidFill>
                        <a:effectLst/>
                        <a:latin typeface="Times New Roman" panose="02020603050405020304" pitchFamily="18" charset="0"/>
                      </a:endParaRPr>
                    </a:p>
                  </a:txBody>
                  <a:tcPr marL="8344" marR="8344" marT="8344" marB="0" anchor="b"/>
                </a:tc>
                <a:extLst>
                  <a:ext uri="{0D108BD9-81ED-4DB2-BD59-A6C34878D82A}">
                    <a16:rowId xmlns:a16="http://schemas.microsoft.com/office/drawing/2014/main" val="3901026837"/>
                  </a:ext>
                </a:extLst>
              </a:tr>
              <a:tr h="410015">
                <a:tc>
                  <a:txBody>
                    <a:bodyPr/>
                    <a:lstStyle/>
                    <a:p>
                      <a:pPr algn="l" fontAlgn="b"/>
                      <a:r>
                        <a:rPr lang="en-US" sz="2200" u="none" strike="noStrike">
                          <a:solidFill>
                            <a:schemeClr val="bg1"/>
                          </a:solidFill>
                          <a:effectLst/>
                        </a:rPr>
                        <a:t>   Earmarked 2022</a:t>
                      </a:r>
                      <a:endParaRPr lang="en-US" sz="2200" b="0" i="0" u="none" strike="noStrike">
                        <a:solidFill>
                          <a:schemeClr val="bg1"/>
                        </a:solidFill>
                        <a:effectLst/>
                        <a:latin typeface="Times New Roman" panose="02020603050405020304" pitchFamily="18" charset="0"/>
                      </a:endParaRPr>
                    </a:p>
                  </a:txBody>
                  <a:tcPr marL="8344" marR="8344" marT="8344" marB="0" anchor="b">
                    <a:solidFill>
                      <a:schemeClr val="accent1"/>
                    </a:solidFill>
                  </a:tcPr>
                </a:tc>
                <a:tc>
                  <a:txBody>
                    <a:bodyPr/>
                    <a:lstStyle/>
                    <a:p>
                      <a:pPr algn="r" fontAlgn="b"/>
                      <a:r>
                        <a:rPr lang="en-US" sz="2200" b="1" u="none" strike="noStrike" dirty="0">
                          <a:solidFill>
                            <a:schemeClr val="accent1">
                              <a:lumMod val="75000"/>
                            </a:schemeClr>
                          </a:solidFill>
                          <a:effectLst/>
                        </a:rPr>
                        <a:t>-587,685.00</a:t>
                      </a:r>
                      <a:endParaRPr lang="en-US" sz="2200" b="1" i="0" u="none" strike="noStrike" dirty="0">
                        <a:solidFill>
                          <a:schemeClr val="accent1">
                            <a:lumMod val="75000"/>
                          </a:schemeClr>
                        </a:solidFill>
                        <a:effectLst/>
                        <a:latin typeface="Times New Roman" panose="02020603050405020304" pitchFamily="18" charset="0"/>
                      </a:endParaRPr>
                    </a:p>
                  </a:txBody>
                  <a:tcPr marL="8344" marR="8344" marT="8344" marB="0" anchor="b"/>
                </a:tc>
                <a:tc>
                  <a:txBody>
                    <a:bodyPr/>
                    <a:lstStyle/>
                    <a:p>
                      <a:pPr algn="r" fontAlgn="b"/>
                      <a:r>
                        <a:rPr lang="en-US" sz="2200" b="1" u="none" strike="noStrike">
                          <a:solidFill>
                            <a:schemeClr val="accent1">
                              <a:lumMod val="75000"/>
                            </a:schemeClr>
                          </a:solidFill>
                          <a:effectLst/>
                        </a:rPr>
                        <a:t>-439,352.00</a:t>
                      </a:r>
                      <a:endParaRPr lang="en-US" sz="2200" b="1" i="0" u="none" strike="noStrike">
                        <a:solidFill>
                          <a:schemeClr val="accent1">
                            <a:lumMod val="75000"/>
                          </a:schemeClr>
                        </a:solidFill>
                        <a:effectLst/>
                        <a:latin typeface="Times New Roman" panose="02020603050405020304" pitchFamily="18" charset="0"/>
                      </a:endParaRPr>
                    </a:p>
                  </a:txBody>
                  <a:tcPr marL="8344" marR="8344" marT="8344" marB="0" anchor="b"/>
                </a:tc>
                <a:tc>
                  <a:txBody>
                    <a:bodyPr/>
                    <a:lstStyle/>
                    <a:p>
                      <a:pPr algn="r" fontAlgn="b"/>
                      <a:r>
                        <a:rPr lang="en-US" sz="2200" b="1" u="none" strike="noStrike">
                          <a:solidFill>
                            <a:schemeClr val="accent1">
                              <a:lumMod val="75000"/>
                            </a:schemeClr>
                          </a:solidFill>
                          <a:effectLst/>
                        </a:rPr>
                        <a:t>-765,248.00</a:t>
                      </a:r>
                      <a:endParaRPr lang="en-US" sz="2200" b="1" i="0" u="none" strike="noStrike">
                        <a:solidFill>
                          <a:schemeClr val="accent1">
                            <a:lumMod val="75000"/>
                          </a:schemeClr>
                        </a:solidFill>
                        <a:effectLst/>
                        <a:latin typeface="Times New Roman" panose="02020603050405020304" pitchFamily="18" charset="0"/>
                      </a:endParaRPr>
                    </a:p>
                  </a:txBody>
                  <a:tcPr marL="8344" marR="8344" marT="8344" marB="0" anchor="b"/>
                </a:tc>
                <a:tc>
                  <a:txBody>
                    <a:bodyPr/>
                    <a:lstStyle/>
                    <a:p>
                      <a:pPr algn="r" fontAlgn="b"/>
                      <a:r>
                        <a:rPr lang="en-US" sz="2200" b="1" u="none" strike="noStrike">
                          <a:solidFill>
                            <a:schemeClr val="accent1">
                              <a:lumMod val="75000"/>
                            </a:schemeClr>
                          </a:solidFill>
                          <a:effectLst/>
                        </a:rPr>
                        <a:t>-1,812,285.00</a:t>
                      </a:r>
                      <a:endParaRPr lang="en-US" sz="2200" b="1" i="0" u="none" strike="noStrike">
                        <a:solidFill>
                          <a:schemeClr val="accent1">
                            <a:lumMod val="75000"/>
                          </a:schemeClr>
                        </a:solidFill>
                        <a:effectLst/>
                        <a:latin typeface="Times New Roman" panose="02020603050405020304" pitchFamily="18" charset="0"/>
                      </a:endParaRPr>
                    </a:p>
                  </a:txBody>
                  <a:tcPr marL="8344" marR="8344" marT="8344" marB="0" anchor="b"/>
                </a:tc>
                <a:extLst>
                  <a:ext uri="{0D108BD9-81ED-4DB2-BD59-A6C34878D82A}">
                    <a16:rowId xmlns:a16="http://schemas.microsoft.com/office/drawing/2014/main" val="935499078"/>
                  </a:ext>
                </a:extLst>
              </a:tr>
              <a:tr h="410015">
                <a:tc>
                  <a:txBody>
                    <a:bodyPr/>
                    <a:lstStyle/>
                    <a:p>
                      <a:pPr algn="l" fontAlgn="b"/>
                      <a:r>
                        <a:rPr lang="en-US" sz="2200" u="none" strike="noStrike">
                          <a:solidFill>
                            <a:schemeClr val="bg1"/>
                          </a:solidFill>
                          <a:effectLst/>
                        </a:rPr>
                        <a:t>   Regular CBWP 2022</a:t>
                      </a:r>
                      <a:endParaRPr lang="en-US" sz="2200" b="0" i="0" u="none" strike="noStrike">
                        <a:solidFill>
                          <a:schemeClr val="bg1"/>
                        </a:solidFill>
                        <a:effectLst/>
                        <a:latin typeface="Times New Roman" panose="02020603050405020304" pitchFamily="18" charset="0"/>
                      </a:endParaRPr>
                    </a:p>
                  </a:txBody>
                  <a:tcPr marL="8344" marR="8344" marT="8344" marB="0" anchor="b">
                    <a:solidFill>
                      <a:schemeClr val="accent1"/>
                    </a:solidFill>
                  </a:tcPr>
                </a:tc>
                <a:tc>
                  <a:txBody>
                    <a:bodyPr/>
                    <a:lstStyle/>
                    <a:p>
                      <a:pPr algn="r" fontAlgn="b"/>
                      <a:r>
                        <a:rPr lang="en-US" sz="2200" b="1" u="none" strike="noStrike" dirty="0">
                          <a:solidFill>
                            <a:schemeClr val="accent1">
                              <a:lumMod val="75000"/>
                            </a:schemeClr>
                          </a:solidFill>
                          <a:effectLst/>
                          <a:highlight>
                            <a:srgbClr val="FFFF00"/>
                          </a:highlight>
                        </a:rPr>
                        <a:t>8,613.87</a:t>
                      </a:r>
                      <a:endParaRPr lang="en-US" sz="2200" b="1" i="0" u="none" strike="noStrike" dirty="0">
                        <a:solidFill>
                          <a:schemeClr val="accent1">
                            <a:lumMod val="75000"/>
                          </a:schemeClr>
                        </a:solidFill>
                        <a:effectLst/>
                        <a:highlight>
                          <a:srgbClr val="FFFF00"/>
                        </a:highlight>
                        <a:latin typeface="Times New Roman" panose="02020603050405020304" pitchFamily="18" charset="0"/>
                      </a:endParaRPr>
                    </a:p>
                  </a:txBody>
                  <a:tcPr marL="8344" marR="8344" marT="8344" marB="0" anchor="b"/>
                </a:tc>
                <a:tc>
                  <a:txBody>
                    <a:bodyPr/>
                    <a:lstStyle/>
                    <a:p>
                      <a:pPr algn="r" fontAlgn="b"/>
                      <a:r>
                        <a:rPr lang="en-US" sz="2200" b="1" u="none" strike="noStrike" dirty="0">
                          <a:solidFill>
                            <a:schemeClr val="accent1">
                              <a:lumMod val="75000"/>
                            </a:schemeClr>
                          </a:solidFill>
                          <a:effectLst/>
                        </a:rPr>
                        <a:t>284,628.94</a:t>
                      </a:r>
                      <a:endParaRPr lang="en-US" sz="2200" b="1" i="0" u="none" strike="noStrike" dirty="0">
                        <a:solidFill>
                          <a:schemeClr val="accent1">
                            <a:lumMod val="75000"/>
                          </a:schemeClr>
                        </a:solidFill>
                        <a:effectLst/>
                        <a:latin typeface="Times New Roman" panose="02020603050405020304" pitchFamily="18" charset="0"/>
                      </a:endParaRPr>
                    </a:p>
                  </a:txBody>
                  <a:tcPr marL="8344" marR="8344" marT="8344" marB="0" anchor="b"/>
                </a:tc>
                <a:tc>
                  <a:txBody>
                    <a:bodyPr/>
                    <a:lstStyle/>
                    <a:p>
                      <a:pPr algn="r" fontAlgn="b"/>
                      <a:r>
                        <a:rPr lang="en-US" sz="2200" b="1" u="none" strike="noStrike">
                          <a:solidFill>
                            <a:schemeClr val="accent1">
                              <a:lumMod val="75000"/>
                            </a:schemeClr>
                          </a:solidFill>
                          <a:effectLst/>
                        </a:rPr>
                        <a:t>0.00</a:t>
                      </a:r>
                      <a:endParaRPr lang="en-US" sz="2200" b="1" i="0" u="none" strike="noStrike">
                        <a:solidFill>
                          <a:schemeClr val="accent1">
                            <a:lumMod val="75000"/>
                          </a:schemeClr>
                        </a:solidFill>
                        <a:effectLst/>
                        <a:latin typeface="Times New Roman" panose="02020603050405020304" pitchFamily="18" charset="0"/>
                      </a:endParaRPr>
                    </a:p>
                  </a:txBody>
                  <a:tcPr marL="8344" marR="8344" marT="8344" marB="0" anchor="b"/>
                </a:tc>
                <a:tc>
                  <a:txBody>
                    <a:bodyPr/>
                    <a:lstStyle/>
                    <a:p>
                      <a:pPr algn="r" fontAlgn="b"/>
                      <a:r>
                        <a:rPr lang="en-US" sz="2200" b="1" u="none" strike="noStrike" dirty="0">
                          <a:solidFill>
                            <a:schemeClr val="accent1">
                              <a:lumMod val="75000"/>
                            </a:schemeClr>
                          </a:solidFill>
                          <a:effectLst/>
                        </a:rPr>
                        <a:t>293,242.81</a:t>
                      </a:r>
                      <a:endParaRPr lang="en-US" sz="2200" b="1" i="0" u="none" strike="noStrike" dirty="0">
                        <a:solidFill>
                          <a:schemeClr val="accent1">
                            <a:lumMod val="75000"/>
                          </a:schemeClr>
                        </a:solidFill>
                        <a:effectLst/>
                        <a:latin typeface="Times New Roman" panose="02020603050405020304" pitchFamily="18" charset="0"/>
                      </a:endParaRPr>
                    </a:p>
                  </a:txBody>
                  <a:tcPr marL="8344" marR="8344" marT="8344" marB="0" anchor="b"/>
                </a:tc>
                <a:extLst>
                  <a:ext uri="{0D108BD9-81ED-4DB2-BD59-A6C34878D82A}">
                    <a16:rowId xmlns:a16="http://schemas.microsoft.com/office/drawing/2014/main" val="1296721232"/>
                  </a:ext>
                </a:extLst>
              </a:tr>
              <a:tr h="768106">
                <a:tc>
                  <a:txBody>
                    <a:bodyPr/>
                    <a:lstStyle/>
                    <a:p>
                      <a:pPr algn="l" fontAlgn="b"/>
                      <a:r>
                        <a:rPr lang="en-US" sz="2200" u="none" strike="noStrike" dirty="0">
                          <a:solidFill>
                            <a:schemeClr val="bg1"/>
                          </a:solidFill>
                          <a:effectLst/>
                        </a:rPr>
                        <a:t>   Projects not funded at 2022</a:t>
                      </a:r>
                    </a:p>
                    <a:p>
                      <a:pPr algn="l" fontAlgn="b"/>
                      <a:r>
                        <a:rPr lang="en-US" sz="2200" u="none" strike="noStrike" dirty="0">
                          <a:solidFill>
                            <a:schemeClr val="bg1"/>
                          </a:solidFill>
                          <a:effectLst/>
                        </a:rPr>
                        <a:t>   CBWP</a:t>
                      </a:r>
                      <a:endParaRPr lang="en-US" sz="2200" b="0" i="0" u="none" strike="noStrike" dirty="0">
                        <a:solidFill>
                          <a:schemeClr val="bg1"/>
                        </a:solidFill>
                        <a:effectLst/>
                        <a:latin typeface="Times New Roman" panose="02020603050405020304" pitchFamily="18" charset="0"/>
                      </a:endParaRPr>
                    </a:p>
                  </a:txBody>
                  <a:tcPr marL="8344" marR="8344" marT="8344" marB="0" anchor="b">
                    <a:solidFill>
                      <a:schemeClr val="accent1"/>
                    </a:solidFill>
                  </a:tcPr>
                </a:tc>
                <a:tc>
                  <a:txBody>
                    <a:bodyPr/>
                    <a:lstStyle/>
                    <a:p>
                      <a:pPr algn="r" fontAlgn="b"/>
                      <a:r>
                        <a:rPr lang="en-US" sz="2200" b="1" u="none" strike="noStrike" dirty="0">
                          <a:solidFill>
                            <a:schemeClr val="accent1">
                              <a:lumMod val="75000"/>
                            </a:schemeClr>
                          </a:solidFill>
                          <a:effectLst/>
                        </a:rPr>
                        <a:t>363,520.00</a:t>
                      </a:r>
                      <a:endParaRPr lang="en-US" sz="2200" b="1" i="0" u="none" strike="noStrike" dirty="0">
                        <a:solidFill>
                          <a:schemeClr val="accent1">
                            <a:lumMod val="75000"/>
                          </a:schemeClr>
                        </a:solidFill>
                        <a:effectLst/>
                        <a:latin typeface="Times New Roman" panose="02020603050405020304" pitchFamily="18" charset="0"/>
                      </a:endParaRPr>
                    </a:p>
                  </a:txBody>
                  <a:tcPr marL="8344" marR="8344" marT="8344" marB="0" anchor="b"/>
                </a:tc>
                <a:tc>
                  <a:txBody>
                    <a:bodyPr/>
                    <a:lstStyle/>
                    <a:p>
                      <a:pPr algn="l" fontAlgn="b"/>
                      <a:r>
                        <a:rPr lang="en-US" sz="2200" b="1" u="none" strike="noStrike" dirty="0">
                          <a:solidFill>
                            <a:schemeClr val="accent1">
                              <a:lumMod val="75000"/>
                            </a:schemeClr>
                          </a:solidFill>
                          <a:effectLst/>
                        </a:rPr>
                        <a:t> </a:t>
                      </a:r>
                      <a:endParaRPr lang="en-US" sz="2200" b="1" i="0" u="none" strike="noStrike" dirty="0">
                        <a:solidFill>
                          <a:schemeClr val="accent1">
                            <a:lumMod val="75000"/>
                          </a:schemeClr>
                        </a:solidFill>
                        <a:effectLst/>
                        <a:latin typeface="Times New Roman" panose="02020603050405020304" pitchFamily="18" charset="0"/>
                      </a:endParaRPr>
                    </a:p>
                  </a:txBody>
                  <a:tcPr marL="8344" marR="8344" marT="8344" marB="0" anchor="b"/>
                </a:tc>
                <a:tc>
                  <a:txBody>
                    <a:bodyPr/>
                    <a:lstStyle/>
                    <a:p>
                      <a:pPr algn="l" fontAlgn="b"/>
                      <a:r>
                        <a:rPr lang="en-US" sz="2200" b="1" u="none" strike="noStrike">
                          <a:solidFill>
                            <a:schemeClr val="accent1">
                              <a:lumMod val="75000"/>
                            </a:schemeClr>
                          </a:solidFill>
                          <a:effectLst/>
                        </a:rPr>
                        <a:t> </a:t>
                      </a:r>
                      <a:endParaRPr lang="en-US" sz="2200" b="1" i="0" u="none" strike="noStrike">
                        <a:solidFill>
                          <a:schemeClr val="accent1">
                            <a:lumMod val="75000"/>
                          </a:schemeClr>
                        </a:solidFill>
                        <a:effectLst/>
                        <a:latin typeface="Times New Roman" panose="02020603050405020304" pitchFamily="18" charset="0"/>
                      </a:endParaRPr>
                    </a:p>
                  </a:txBody>
                  <a:tcPr marL="8344" marR="8344" marT="8344" marB="0" anchor="b"/>
                </a:tc>
                <a:tc>
                  <a:txBody>
                    <a:bodyPr/>
                    <a:lstStyle/>
                    <a:p>
                      <a:pPr algn="l" fontAlgn="b"/>
                      <a:r>
                        <a:rPr lang="en-US" sz="2200" b="1" u="none" strike="noStrike" dirty="0">
                          <a:solidFill>
                            <a:schemeClr val="accent1">
                              <a:lumMod val="75000"/>
                            </a:schemeClr>
                          </a:solidFill>
                          <a:effectLst/>
                        </a:rPr>
                        <a:t> </a:t>
                      </a:r>
                      <a:endParaRPr lang="en-US" sz="2200" b="1" i="0" u="none" strike="noStrike" dirty="0">
                        <a:solidFill>
                          <a:schemeClr val="accent1">
                            <a:lumMod val="75000"/>
                          </a:schemeClr>
                        </a:solidFill>
                        <a:effectLst/>
                        <a:latin typeface="Times New Roman" panose="02020603050405020304" pitchFamily="18" charset="0"/>
                      </a:endParaRPr>
                    </a:p>
                  </a:txBody>
                  <a:tcPr marL="8344" marR="8344" marT="8344" marB="0" anchor="b"/>
                </a:tc>
                <a:extLst>
                  <a:ext uri="{0D108BD9-81ED-4DB2-BD59-A6C34878D82A}">
                    <a16:rowId xmlns:a16="http://schemas.microsoft.com/office/drawing/2014/main" val="3726837833"/>
                  </a:ext>
                </a:extLst>
              </a:tr>
            </a:tbl>
          </a:graphicData>
        </a:graphic>
      </p:graphicFrame>
    </p:spTree>
    <p:extLst>
      <p:ext uri="{BB962C8B-B14F-4D97-AF65-F5344CB8AC3E}">
        <p14:creationId xmlns:p14="http://schemas.microsoft.com/office/powerpoint/2010/main" val="3505963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1">
            <a:extLst>
              <a:ext uri="{FF2B5EF4-FFF2-40B4-BE49-F238E27FC236}">
                <a16:creationId xmlns:a16="http://schemas.microsoft.com/office/drawing/2014/main" id="{DBFB7E4A-03D2-4EF2-A301-7CFE45DCAF91}"/>
              </a:ext>
            </a:extLst>
          </p:cNvPr>
          <p:cNvSpPr txBox="1">
            <a:spLocks/>
          </p:cNvSpPr>
          <p:nvPr/>
        </p:nvSpPr>
        <p:spPr>
          <a:xfrm>
            <a:off x="718226" y="-12875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ACCBF9">
                    <a:lumMod val="50000"/>
                  </a:srgbClr>
                </a:solidFill>
                <a:latin typeface="Arial" panose="020B0604020202020204" pitchFamily="34" charset="0"/>
                <a:cs typeface="Arial" panose="020B0604020202020204" pitchFamily="34" charset="0"/>
              </a:rPr>
              <a:t>Capacity Building Fund</a:t>
            </a:r>
            <a:endParaRPr lang="nb-NO" dirty="0"/>
          </a:p>
        </p:txBody>
      </p:sp>
      <p:sp>
        <p:nvSpPr>
          <p:cNvPr id="2" name="Plassholder for innhold 1"/>
          <p:cNvSpPr>
            <a:spLocks noGrp="1"/>
          </p:cNvSpPr>
          <p:nvPr>
            <p:ph idx="1"/>
          </p:nvPr>
        </p:nvSpPr>
        <p:spPr/>
        <p:txBody>
          <a:bodyPr/>
          <a:lstStyle/>
          <a:p>
            <a:endParaRPr lang="nb-NO"/>
          </a:p>
        </p:txBody>
      </p:sp>
      <p:graphicFrame>
        <p:nvGraphicFramePr>
          <p:cNvPr id="5" name="Table 5">
            <a:extLst>
              <a:ext uri="{FF2B5EF4-FFF2-40B4-BE49-F238E27FC236}">
                <a16:creationId xmlns:a16="http://schemas.microsoft.com/office/drawing/2014/main" id="{092C28EF-004E-1D17-0E9B-B948F1F9A34F}"/>
              </a:ext>
            </a:extLst>
          </p:cNvPr>
          <p:cNvGraphicFramePr>
            <a:graphicFrameLocks noGrp="1"/>
          </p:cNvGraphicFramePr>
          <p:nvPr>
            <p:extLst>
              <p:ext uri="{D42A27DB-BD31-4B8C-83A1-F6EECF244321}">
                <p14:modId xmlns:p14="http://schemas.microsoft.com/office/powerpoint/2010/main" val="3744696598"/>
              </p:ext>
            </p:extLst>
          </p:nvPr>
        </p:nvGraphicFramePr>
        <p:xfrm>
          <a:off x="256731" y="958315"/>
          <a:ext cx="11093565" cy="3509093"/>
        </p:xfrm>
        <a:graphic>
          <a:graphicData uri="http://schemas.openxmlformats.org/drawingml/2006/table">
            <a:tbl>
              <a:tblPr firstRow="1" bandRow="1">
                <a:tableStyleId>{5C22544A-7EE6-4342-B048-85BDC9FD1C3A}</a:tableStyleId>
              </a:tblPr>
              <a:tblGrid>
                <a:gridCol w="4407827">
                  <a:extLst>
                    <a:ext uri="{9D8B030D-6E8A-4147-A177-3AD203B41FA5}">
                      <a16:colId xmlns:a16="http://schemas.microsoft.com/office/drawing/2014/main" val="2819519753"/>
                    </a:ext>
                  </a:extLst>
                </a:gridCol>
                <a:gridCol w="1809250">
                  <a:extLst>
                    <a:ext uri="{9D8B030D-6E8A-4147-A177-3AD203B41FA5}">
                      <a16:colId xmlns:a16="http://schemas.microsoft.com/office/drawing/2014/main" val="1211058252"/>
                    </a:ext>
                  </a:extLst>
                </a:gridCol>
                <a:gridCol w="1757507">
                  <a:extLst>
                    <a:ext uri="{9D8B030D-6E8A-4147-A177-3AD203B41FA5}">
                      <a16:colId xmlns:a16="http://schemas.microsoft.com/office/drawing/2014/main" val="2053656085"/>
                    </a:ext>
                  </a:extLst>
                </a:gridCol>
                <a:gridCol w="1089764">
                  <a:extLst>
                    <a:ext uri="{9D8B030D-6E8A-4147-A177-3AD203B41FA5}">
                      <a16:colId xmlns:a16="http://schemas.microsoft.com/office/drawing/2014/main" val="2132902420"/>
                    </a:ext>
                  </a:extLst>
                </a:gridCol>
                <a:gridCol w="2029217">
                  <a:extLst>
                    <a:ext uri="{9D8B030D-6E8A-4147-A177-3AD203B41FA5}">
                      <a16:colId xmlns:a16="http://schemas.microsoft.com/office/drawing/2014/main" val="1475454503"/>
                    </a:ext>
                  </a:extLst>
                </a:gridCol>
              </a:tblGrid>
              <a:tr h="539897">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900" u="none" strike="noStrike" dirty="0">
                          <a:effectLst/>
                        </a:rPr>
                        <a:t> </a:t>
                      </a:r>
                      <a:r>
                        <a:rPr lang="en-US" sz="3200" b="1" u="none" strike="noStrike" dirty="0" smtClean="0">
                          <a:solidFill>
                            <a:schemeClr val="bg1"/>
                          </a:solidFill>
                          <a:effectLst/>
                        </a:rPr>
                        <a:t>Situation</a:t>
                      </a:r>
                      <a:r>
                        <a:rPr lang="en-US" sz="3200" b="1" u="none" strike="noStrike" baseline="0" dirty="0" smtClean="0">
                          <a:solidFill>
                            <a:schemeClr val="bg1"/>
                          </a:solidFill>
                          <a:effectLst/>
                        </a:rPr>
                        <a:t> 2022</a:t>
                      </a:r>
                      <a:endParaRPr lang="en-US" sz="3200" b="1" i="0" u="none" strike="noStrike" dirty="0" smtClean="0">
                        <a:solidFill>
                          <a:schemeClr val="bg1"/>
                        </a:solidFill>
                        <a:effectLst/>
                        <a:latin typeface="Times New Roman" panose="02020603050405020304" pitchFamily="18" charset="0"/>
                      </a:endParaRPr>
                    </a:p>
                    <a:p>
                      <a:pPr algn="l" fontAlgn="b"/>
                      <a:endParaRPr lang="en-US" sz="2900" b="0" i="0" u="none" strike="noStrike" dirty="0">
                        <a:solidFill>
                          <a:srgbClr val="000000"/>
                        </a:solidFill>
                        <a:effectLst/>
                        <a:latin typeface="Times New Roman" panose="02020603050405020304" pitchFamily="18" charset="0"/>
                      </a:endParaRPr>
                    </a:p>
                  </a:txBody>
                  <a:tcPr marL="18117" marR="18117" marT="18117" marB="0" anchor="b"/>
                </a:tc>
                <a:tc>
                  <a:txBody>
                    <a:bodyPr/>
                    <a:lstStyle/>
                    <a:p>
                      <a:pPr algn="ctr" fontAlgn="b"/>
                      <a:r>
                        <a:rPr lang="en-US" sz="2900" u="none" strike="noStrike">
                          <a:effectLst/>
                        </a:rPr>
                        <a:t>IHO</a:t>
                      </a:r>
                      <a:endParaRPr lang="en-US" sz="2900" b="0" i="0" u="none" strike="noStrike">
                        <a:solidFill>
                          <a:srgbClr val="000000"/>
                        </a:solidFill>
                        <a:effectLst/>
                        <a:latin typeface="Times New Roman" panose="02020603050405020304" pitchFamily="18" charset="0"/>
                      </a:endParaRPr>
                    </a:p>
                  </a:txBody>
                  <a:tcPr marL="18117" marR="18117" marT="18117" marB="0" anchor="b"/>
                </a:tc>
                <a:tc>
                  <a:txBody>
                    <a:bodyPr/>
                    <a:lstStyle/>
                    <a:p>
                      <a:pPr algn="ctr" fontAlgn="b"/>
                      <a:r>
                        <a:rPr lang="en-US" sz="2900" u="none" strike="noStrike">
                          <a:effectLst/>
                        </a:rPr>
                        <a:t>ROK</a:t>
                      </a:r>
                      <a:endParaRPr lang="en-US" sz="2900" b="0" i="0" u="none" strike="noStrike">
                        <a:solidFill>
                          <a:srgbClr val="000000"/>
                        </a:solidFill>
                        <a:effectLst/>
                        <a:latin typeface="Times New Roman" panose="02020603050405020304" pitchFamily="18" charset="0"/>
                      </a:endParaRPr>
                    </a:p>
                  </a:txBody>
                  <a:tcPr marL="18117" marR="18117" marT="18117" marB="0" anchor="b"/>
                </a:tc>
                <a:tc>
                  <a:txBody>
                    <a:bodyPr/>
                    <a:lstStyle/>
                    <a:p>
                      <a:pPr algn="ctr" fontAlgn="b"/>
                      <a:r>
                        <a:rPr lang="en-US" sz="2900" u="none" strike="noStrike">
                          <a:effectLst/>
                        </a:rPr>
                        <a:t>Nippon</a:t>
                      </a:r>
                      <a:endParaRPr lang="en-US" sz="2900" b="0" i="0" u="none" strike="noStrike">
                        <a:solidFill>
                          <a:srgbClr val="000000"/>
                        </a:solidFill>
                        <a:effectLst/>
                        <a:latin typeface="Times New Roman" panose="02020603050405020304" pitchFamily="18" charset="0"/>
                      </a:endParaRPr>
                    </a:p>
                  </a:txBody>
                  <a:tcPr marL="18117" marR="18117" marT="18117" marB="0" anchor="b"/>
                </a:tc>
                <a:tc>
                  <a:txBody>
                    <a:bodyPr/>
                    <a:lstStyle/>
                    <a:p>
                      <a:pPr algn="ctr" fontAlgn="b"/>
                      <a:r>
                        <a:rPr lang="en-US" sz="2900" u="none" strike="noStrike">
                          <a:effectLst/>
                        </a:rPr>
                        <a:t>Total</a:t>
                      </a:r>
                      <a:endParaRPr lang="en-US" sz="2900" b="0" i="0" u="none" strike="noStrike">
                        <a:solidFill>
                          <a:srgbClr val="000000"/>
                        </a:solidFill>
                        <a:effectLst/>
                        <a:latin typeface="Times New Roman" panose="02020603050405020304" pitchFamily="18" charset="0"/>
                      </a:endParaRPr>
                    </a:p>
                  </a:txBody>
                  <a:tcPr marL="18117" marR="18117" marT="18117" marB="0" anchor="b"/>
                </a:tc>
                <a:extLst>
                  <a:ext uri="{0D108BD9-81ED-4DB2-BD59-A6C34878D82A}">
                    <a16:rowId xmlns:a16="http://schemas.microsoft.com/office/drawing/2014/main" val="1368625565"/>
                  </a:ext>
                </a:extLst>
              </a:tr>
              <a:tr h="539897">
                <a:tc>
                  <a:txBody>
                    <a:bodyPr/>
                    <a:lstStyle/>
                    <a:p>
                      <a:pPr algn="l" fontAlgn="b"/>
                      <a:r>
                        <a:rPr lang="en-US" sz="2900" u="none" strike="noStrike" dirty="0">
                          <a:solidFill>
                            <a:schemeClr val="bg1"/>
                          </a:solidFill>
                          <a:effectLst/>
                        </a:rPr>
                        <a:t>Expected Balance 2022</a:t>
                      </a:r>
                      <a:endParaRPr lang="en-US" sz="2900" b="0" i="0" u="none" strike="noStrike" dirty="0">
                        <a:solidFill>
                          <a:schemeClr val="bg1"/>
                        </a:solidFill>
                        <a:effectLst/>
                        <a:latin typeface="Times New Roman" panose="02020603050405020304" pitchFamily="18" charset="0"/>
                      </a:endParaRPr>
                    </a:p>
                  </a:txBody>
                  <a:tcPr marL="18117" marR="18117" marT="18117" marB="0" anchor="b">
                    <a:solidFill>
                      <a:schemeClr val="accent1"/>
                    </a:solidFill>
                  </a:tcPr>
                </a:tc>
                <a:tc>
                  <a:txBody>
                    <a:bodyPr/>
                    <a:lstStyle/>
                    <a:p>
                      <a:pPr algn="r" fontAlgn="b"/>
                      <a:r>
                        <a:rPr lang="en-US" sz="2800" b="0" u="none" strike="noStrike" kern="1200" dirty="0">
                          <a:solidFill>
                            <a:schemeClr val="accent1">
                              <a:lumMod val="75000"/>
                            </a:schemeClr>
                          </a:solidFill>
                          <a:effectLst/>
                          <a:latin typeface="+mn-lt"/>
                          <a:ea typeface="+mn-ea"/>
                          <a:cs typeface="+mn-cs"/>
                        </a:rPr>
                        <a:t>8,613.87</a:t>
                      </a:r>
                    </a:p>
                  </a:txBody>
                  <a:tcPr marL="18117" marR="18117" marT="18117" marB="0" anchor="b"/>
                </a:tc>
                <a:tc>
                  <a:txBody>
                    <a:bodyPr/>
                    <a:lstStyle/>
                    <a:p>
                      <a:pPr algn="r" fontAlgn="b"/>
                      <a:r>
                        <a:rPr lang="en-US" sz="2800" b="0" u="none" strike="noStrike" kern="1200" dirty="0">
                          <a:solidFill>
                            <a:schemeClr val="accent1">
                              <a:lumMod val="75000"/>
                            </a:schemeClr>
                          </a:solidFill>
                          <a:effectLst/>
                          <a:latin typeface="+mn-lt"/>
                          <a:ea typeface="+mn-ea"/>
                          <a:cs typeface="+mn-cs"/>
                        </a:rPr>
                        <a:t>284,628.94</a:t>
                      </a:r>
                    </a:p>
                  </a:txBody>
                  <a:tcPr marL="7620" marR="7620" marT="7620" marB="0" anchor="b"/>
                </a:tc>
                <a:tc>
                  <a:txBody>
                    <a:bodyPr/>
                    <a:lstStyle/>
                    <a:p>
                      <a:pPr algn="ctr" fontAlgn="b"/>
                      <a:r>
                        <a:rPr lang="en-US" sz="3200" u="none" strike="noStrike" dirty="0">
                          <a:solidFill>
                            <a:srgbClr val="4472C4"/>
                          </a:solidFill>
                          <a:effectLst/>
                        </a:rPr>
                        <a:t> </a:t>
                      </a:r>
                      <a:r>
                        <a:rPr lang="en-US" sz="2800" b="0" u="none" strike="noStrike" kern="1200" dirty="0">
                          <a:solidFill>
                            <a:schemeClr val="accent1">
                              <a:lumMod val="75000"/>
                            </a:schemeClr>
                          </a:solidFill>
                          <a:effectLst/>
                          <a:latin typeface="+mn-lt"/>
                          <a:ea typeface="+mn-ea"/>
                          <a:cs typeface="+mn-cs"/>
                        </a:rPr>
                        <a:t>0</a:t>
                      </a:r>
                    </a:p>
                  </a:txBody>
                  <a:tcPr marL="18117" marR="18117" marT="18117" marB="0" anchor="b"/>
                </a:tc>
                <a:tc>
                  <a:txBody>
                    <a:bodyPr/>
                    <a:lstStyle/>
                    <a:p>
                      <a:pPr algn="r" fontAlgn="b"/>
                      <a:r>
                        <a:rPr lang="en-US" sz="2800" b="0" u="none" strike="noStrike" kern="1200" dirty="0">
                          <a:solidFill>
                            <a:schemeClr val="accent1">
                              <a:lumMod val="75000"/>
                            </a:schemeClr>
                          </a:solidFill>
                          <a:effectLst/>
                          <a:latin typeface="+mn-lt"/>
                          <a:ea typeface="+mn-ea"/>
                          <a:cs typeface="+mn-cs"/>
                        </a:rPr>
                        <a:t>293,242.81</a:t>
                      </a:r>
                    </a:p>
                  </a:txBody>
                  <a:tcPr marL="7620" marR="7620" marT="7620" marB="0" anchor="b"/>
                </a:tc>
                <a:extLst>
                  <a:ext uri="{0D108BD9-81ED-4DB2-BD59-A6C34878D82A}">
                    <a16:rowId xmlns:a16="http://schemas.microsoft.com/office/drawing/2014/main" val="1320946928"/>
                  </a:ext>
                </a:extLst>
              </a:tr>
              <a:tr h="539897">
                <a:tc>
                  <a:txBody>
                    <a:bodyPr/>
                    <a:lstStyle/>
                    <a:p>
                      <a:pPr algn="l" fontAlgn="b"/>
                      <a:r>
                        <a:rPr lang="en-US" sz="2900" u="none" strike="noStrike" dirty="0">
                          <a:solidFill>
                            <a:schemeClr val="bg1"/>
                          </a:solidFill>
                          <a:effectLst/>
                        </a:rPr>
                        <a:t>Expected Income 2023</a:t>
                      </a:r>
                      <a:endParaRPr lang="en-US" sz="2900" b="0" i="0" u="none" strike="noStrike" dirty="0">
                        <a:solidFill>
                          <a:schemeClr val="bg1"/>
                        </a:solidFill>
                        <a:effectLst/>
                        <a:latin typeface="Times New Roman" panose="02020603050405020304" pitchFamily="18" charset="0"/>
                      </a:endParaRPr>
                    </a:p>
                  </a:txBody>
                  <a:tcPr marL="18117" marR="18117" marT="18117" marB="0" anchor="b">
                    <a:solidFill>
                      <a:schemeClr val="accent1"/>
                    </a:solidFill>
                  </a:tcPr>
                </a:tc>
                <a:tc>
                  <a:txBody>
                    <a:bodyPr/>
                    <a:lstStyle/>
                    <a:p>
                      <a:pPr algn="r" fontAlgn="b"/>
                      <a:r>
                        <a:rPr lang="en-US" sz="2900" u="none" strike="noStrike" dirty="0">
                          <a:solidFill>
                            <a:srgbClr val="4472C4"/>
                          </a:solidFill>
                          <a:effectLst/>
                        </a:rPr>
                        <a:t>65,000.00</a:t>
                      </a:r>
                      <a:endParaRPr lang="en-US" sz="2900" b="0" i="0" u="none" strike="noStrike" dirty="0">
                        <a:solidFill>
                          <a:srgbClr val="4472C4"/>
                        </a:solidFill>
                        <a:effectLst/>
                        <a:latin typeface="Times New Roman" panose="02020603050405020304" pitchFamily="18" charset="0"/>
                      </a:endParaRPr>
                    </a:p>
                  </a:txBody>
                  <a:tcPr marL="18117" marR="18117" marT="18117" marB="0" anchor="b"/>
                </a:tc>
                <a:tc>
                  <a:txBody>
                    <a:bodyPr/>
                    <a:lstStyle/>
                    <a:p>
                      <a:pPr algn="ctr" fontAlgn="b"/>
                      <a:r>
                        <a:rPr lang="en-US" sz="2900" u="none" strike="noStrike" dirty="0">
                          <a:solidFill>
                            <a:srgbClr val="4472C4"/>
                          </a:solidFill>
                          <a:effectLst/>
                        </a:rPr>
                        <a:t> *</a:t>
                      </a:r>
                      <a:endParaRPr lang="en-US" sz="2900" b="0" i="0" u="none" strike="noStrike" dirty="0">
                        <a:solidFill>
                          <a:srgbClr val="4472C4"/>
                        </a:solidFill>
                        <a:effectLst/>
                        <a:latin typeface="Times New Roman" panose="02020603050405020304" pitchFamily="18" charset="0"/>
                      </a:endParaRPr>
                    </a:p>
                  </a:txBody>
                  <a:tcPr marL="18117" marR="18117" marT="18117" marB="0" anchor="b"/>
                </a:tc>
                <a:tc>
                  <a:txBody>
                    <a:bodyPr/>
                    <a:lstStyle/>
                    <a:p>
                      <a:pPr algn="ctr" fontAlgn="b"/>
                      <a:r>
                        <a:rPr lang="en-US" sz="2900" u="none" strike="noStrike" dirty="0">
                          <a:solidFill>
                            <a:srgbClr val="4472C4"/>
                          </a:solidFill>
                          <a:effectLst/>
                        </a:rPr>
                        <a:t> *</a:t>
                      </a:r>
                      <a:endParaRPr lang="en-US" sz="2900" b="0" i="0" u="none" strike="noStrike" dirty="0">
                        <a:solidFill>
                          <a:srgbClr val="4472C4"/>
                        </a:solidFill>
                        <a:effectLst/>
                        <a:latin typeface="Times New Roman" panose="02020603050405020304" pitchFamily="18" charset="0"/>
                      </a:endParaRPr>
                    </a:p>
                  </a:txBody>
                  <a:tcPr marL="18117" marR="18117" marT="18117" marB="0" anchor="b"/>
                </a:tc>
                <a:tc>
                  <a:txBody>
                    <a:bodyPr/>
                    <a:lstStyle/>
                    <a:p>
                      <a:pPr algn="r" fontAlgn="b"/>
                      <a:r>
                        <a:rPr lang="en-US" sz="2900" u="none" strike="noStrike">
                          <a:solidFill>
                            <a:srgbClr val="4472C4"/>
                          </a:solidFill>
                          <a:effectLst/>
                        </a:rPr>
                        <a:t>65,000.00</a:t>
                      </a:r>
                      <a:endParaRPr lang="en-US" sz="2900" b="0" i="0" u="none" strike="noStrike">
                        <a:solidFill>
                          <a:srgbClr val="4472C4"/>
                        </a:solidFill>
                        <a:effectLst/>
                        <a:latin typeface="Times New Roman" panose="02020603050405020304" pitchFamily="18" charset="0"/>
                      </a:endParaRPr>
                    </a:p>
                  </a:txBody>
                  <a:tcPr marL="18117" marR="18117" marT="18117" marB="0" anchor="b"/>
                </a:tc>
                <a:extLst>
                  <a:ext uri="{0D108BD9-81ED-4DB2-BD59-A6C34878D82A}">
                    <a16:rowId xmlns:a16="http://schemas.microsoft.com/office/drawing/2014/main" val="238424381"/>
                  </a:ext>
                </a:extLst>
              </a:tr>
              <a:tr h="974713">
                <a:tc>
                  <a:txBody>
                    <a:bodyPr/>
                    <a:lstStyle/>
                    <a:p>
                      <a:pPr algn="l" fontAlgn="b"/>
                      <a:r>
                        <a:rPr lang="en-US" sz="2900" u="none" strike="noStrike" dirty="0">
                          <a:solidFill>
                            <a:schemeClr val="bg1"/>
                          </a:solidFill>
                          <a:effectLst/>
                        </a:rPr>
                        <a:t>Expected Surplus from IHO budget</a:t>
                      </a:r>
                      <a:endParaRPr lang="en-US" sz="2900" b="0" i="0" u="none" strike="noStrike" dirty="0">
                        <a:solidFill>
                          <a:schemeClr val="bg1"/>
                        </a:solidFill>
                        <a:effectLst/>
                        <a:latin typeface="Times New Roman" panose="02020603050405020304" pitchFamily="18" charset="0"/>
                      </a:endParaRPr>
                    </a:p>
                  </a:txBody>
                  <a:tcPr marL="18117" marR="18117" marT="18117" marB="0" anchor="b">
                    <a:solidFill>
                      <a:schemeClr val="accent1"/>
                    </a:solidFill>
                  </a:tcPr>
                </a:tc>
                <a:tc>
                  <a:txBody>
                    <a:bodyPr/>
                    <a:lstStyle/>
                    <a:p>
                      <a:pPr algn="ctr" fontAlgn="b"/>
                      <a:r>
                        <a:rPr lang="en-US" sz="2900" u="none" strike="noStrike" dirty="0">
                          <a:solidFill>
                            <a:srgbClr val="4472C4"/>
                          </a:solidFill>
                          <a:effectLst/>
                        </a:rPr>
                        <a:t>? </a:t>
                      </a:r>
                      <a:endParaRPr lang="en-US" sz="2900" b="0" i="0" u="none" strike="noStrike" dirty="0">
                        <a:solidFill>
                          <a:srgbClr val="4472C4"/>
                        </a:solidFill>
                        <a:effectLst/>
                        <a:latin typeface="Times New Roman" panose="02020603050405020304" pitchFamily="18" charset="0"/>
                      </a:endParaRPr>
                    </a:p>
                  </a:txBody>
                  <a:tcPr marL="18117" marR="18117" marT="18117" marB="0" anchor="ctr"/>
                </a:tc>
                <a:tc>
                  <a:txBody>
                    <a:bodyPr/>
                    <a:lstStyle/>
                    <a:p>
                      <a:pPr algn="l" fontAlgn="b"/>
                      <a:r>
                        <a:rPr lang="en-US" sz="2900" u="none" strike="noStrike" dirty="0">
                          <a:solidFill>
                            <a:srgbClr val="4472C4"/>
                          </a:solidFill>
                          <a:effectLst/>
                        </a:rPr>
                        <a:t> </a:t>
                      </a:r>
                      <a:endParaRPr lang="en-US" sz="2900" b="0" i="0" u="none" strike="noStrike" dirty="0">
                        <a:solidFill>
                          <a:srgbClr val="4472C4"/>
                        </a:solidFill>
                        <a:effectLst/>
                        <a:latin typeface="Times New Roman" panose="02020603050405020304" pitchFamily="18" charset="0"/>
                      </a:endParaRPr>
                    </a:p>
                  </a:txBody>
                  <a:tcPr marL="18117" marR="18117" marT="18117" marB="0" anchor="b"/>
                </a:tc>
                <a:tc>
                  <a:txBody>
                    <a:bodyPr/>
                    <a:lstStyle/>
                    <a:p>
                      <a:pPr algn="l" fontAlgn="b"/>
                      <a:r>
                        <a:rPr lang="en-US" sz="2900" u="none" strike="noStrike" dirty="0">
                          <a:solidFill>
                            <a:srgbClr val="4472C4"/>
                          </a:solidFill>
                          <a:effectLst/>
                        </a:rPr>
                        <a:t> </a:t>
                      </a:r>
                      <a:endParaRPr lang="en-US" sz="2900" b="0" i="0" u="none" strike="noStrike" dirty="0">
                        <a:solidFill>
                          <a:srgbClr val="4472C4"/>
                        </a:solidFill>
                        <a:effectLst/>
                        <a:latin typeface="Times New Roman" panose="02020603050405020304" pitchFamily="18" charset="0"/>
                      </a:endParaRPr>
                    </a:p>
                  </a:txBody>
                  <a:tcPr marL="18117" marR="18117" marT="18117" marB="0" anchor="b"/>
                </a:tc>
                <a:tc>
                  <a:txBody>
                    <a:bodyPr/>
                    <a:lstStyle/>
                    <a:p>
                      <a:pPr algn="r" fontAlgn="b"/>
                      <a:r>
                        <a:rPr lang="en-US" sz="2900" u="none" strike="noStrike" dirty="0">
                          <a:solidFill>
                            <a:srgbClr val="4472C4"/>
                          </a:solidFill>
                          <a:effectLst/>
                        </a:rPr>
                        <a:t>0.00</a:t>
                      </a:r>
                      <a:endParaRPr lang="en-US" sz="2900" b="0" i="0" u="none" strike="noStrike" dirty="0">
                        <a:solidFill>
                          <a:srgbClr val="4472C4"/>
                        </a:solidFill>
                        <a:effectLst/>
                        <a:latin typeface="Times New Roman" panose="02020603050405020304" pitchFamily="18" charset="0"/>
                      </a:endParaRPr>
                    </a:p>
                  </a:txBody>
                  <a:tcPr marL="18117" marR="18117" marT="18117" marB="0" anchor="ctr"/>
                </a:tc>
                <a:extLst>
                  <a:ext uri="{0D108BD9-81ED-4DB2-BD59-A6C34878D82A}">
                    <a16:rowId xmlns:a16="http://schemas.microsoft.com/office/drawing/2014/main" val="2110136617"/>
                  </a:ext>
                </a:extLst>
              </a:tr>
              <a:tr h="506829">
                <a:tc>
                  <a:txBody>
                    <a:bodyPr/>
                    <a:lstStyle/>
                    <a:p>
                      <a:pPr algn="l" fontAlgn="b"/>
                      <a:r>
                        <a:rPr lang="en-US" sz="2900" u="none" strike="noStrike" dirty="0">
                          <a:solidFill>
                            <a:schemeClr val="bg1"/>
                          </a:solidFill>
                          <a:effectLst/>
                        </a:rPr>
                        <a:t>Available for 2023</a:t>
                      </a:r>
                      <a:endParaRPr lang="en-US" sz="2900" b="0" i="0" u="none" strike="noStrike" dirty="0">
                        <a:solidFill>
                          <a:schemeClr val="bg1"/>
                        </a:solidFill>
                        <a:effectLst/>
                        <a:latin typeface="Times New Roman" panose="02020603050405020304" pitchFamily="18" charset="0"/>
                      </a:endParaRPr>
                    </a:p>
                  </a:txBody>
                  <a:tcPr marL="18117" marR="18117" marT="18117" marB="0" anchor="b">
                    <a:solidFill>
                      <a:schemeClr val="accent1"/>
                    </a:solidFill>
                  </a:tcPr>
                </a:tc>
                <a:tc>
                  <a:txBody>
                    <a:bodyPr/>
                    <a:lstStyle/>
                    <a:p>
                      <a:pPr algn="r" fontAlgn="b"/>
                      <a:r>
                        <a:rPr lang="en-US" sz="2800" b="0" u="none" strike="noStrike" kern="1200" dirty="0">
                          <a:solidFill>
                            <a:schemeClr val="accent1">
                              <a:lumMod val="75000"/>
                            </a:schemeClr>
                          </a:solidFill>
                          <a:effectLst/>
                          <a:highlight>
                            <a:srgbClr val="FFFF00"/>
                          </a:highlight>
                          <a:latin typeface="+mn-lt"/>
                          <a:ea typeface="+mn-ea"/>
                          <a:cs typeface="+mn-cs"/>
                        </a:rPr>
                        <a:t>73,613.87</a:t>
                      </a:r>
                    </a:p>
                  </a:txBody>
                  <a:tcPr marL="7620" marR="7620" marT="7620" marB="0" anchor="b"/>
                </a:tc>
                <a:tc>
                  <a:txBody>
                    <a:bodyPr/>
                    <a:lstStyle/>
                    <a:p>
                      <a:pPr algn="l" fontAlgn="b"/>
                      <a:r>
                        <a:rPr lang="en-US" sz="2900" u="none" strike="noStrike" dirty="0">
                          <a:solidFill>
                            <a:srgbClr val="4472C4"/>
                          </a:solidFill>
                          <a:effectLst/>
                        </a:rPr>
                        <a:t> </a:t>
                      </a:r>
                      <a:endParaRPr lang="en-US" sz="2900" b="0" i="0" u="none" strike="noStrike" dirty="0">
                        <a:solidFill>
                          <a:srgbClr val="4472C4"/>
                        </a:solidFill>
                        <a:effectLst/>
                        <a:latin typeface="Times New Roman" panose="02020603050405020304" pitchFamily="18" charset="0"/>
                      </a:endParaRPr>
                    </a:p>
                  </a:txBody>
                  <a:tcPr marL="18117" marR="18117" marT="18117" marB="0" anchor="b"/>
                </a:tc>
                <a:tc>
                  <a:txBody>
                    <a:bodyPr/>
                    <a:lstStyle/>
                    <a:p>
                      <a:pPr algn="l" fontAlgn="b"/>
                      <a:r>
                        <a:rPr lang="en-US" sz="2900" u="none" strike="noStrike">
                          <a:solidFill>
                            <a:srgbClr val="4472C4"/>
                          </a:solidFill>
                          <a:effectLst/>
                        </a:rPr>
                        <a:t> </a:t>
                      </a:r>
                      <a:endParaRPr lang="en-US" sz="2900" b="0" i="0" u="none" strike="noStrike">
                        <a:solidFill>
                          <a:srgbClr val="4472C4"/>
                        </a:solidFill>
                        <a:effectLst/>
                        <a:latin typeface="Times New Roman" panose="02020603050405020304" pitchFamily="18" charset="0"/>
                      </a:endParaRPr>
                    </a:p>
                  </a:txBody>
                  <a:tcPr marL="18117" marR="18117" marT="18117" marB="0" anchor="b"/>
                </a:tc>
                <a:tc>
                  <a:txBody>
                    <a:bodyPr/>
                    <a:lstStyle/>
                    <a:p>
                      <a:pPr algn="r" fontAlgn="b"/>
                      <a:r>
                        <a:rPr lang="en-US" sz="2800" b="0" u="none" strike="noStrike" kern="1200" dirty="0">
                          <a:solidFill>
                            <a:schemeClr val="accent1">
                              <a:lumMod val="75000"/>
                            </a:schemeClr>
                          </a:solidFill>
                          <a:effectLst/>
                          <a:latin typeface="+mn-lt"/>
                          <a:ea typeface="+mn-ea"/>
                          <a:cs typeface="+mn-cs"/>
                        </a:rPr>
                        <a:t>73,613.87</a:t>
                      </a:r>
                    </a:p>
                  </a:txBody>
                  <a:tcPr marL="7620" marR="7620" marT="7620" marB="0" anchor="b"/>
                </a:tc>
                <a:extLst>
                  <a:ext uri="{0D108BD9-81ED-4DB2-BD59-A6C34878D82A}">
                    <a16:rowId xmlns:a16="http://schemas.microsoft.com/office/drawing/2014/main" val="364369233"/>
                  </a:ext>
                </a:extLst>
              </a:tr>
            </a:tbl>
          </a:graphicData>
        </a:graphic>
      </p:graphicFrame>
    </p:spTree>
    <p:extLst>
      <p:ext uri="{BB962C8B-B14F-4D97-AF65-F5344CB8AC3E}">
        <p14:creationId xmlns:p14="http://schemas.microsoft.com/office/powerpoint/2010/main" val="16485519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2954</TotalTime>
  <Words>1112</Words>
  <Application>Microsoft Office PowerPoint</Application>
  <PresentationFormat>Widescreen</PresentationFormat>
  <Paragraphs>176</Paragraphs>
  <Slides>18</Slides>
  <Notes>0</Notes>
  <HiddenSlides>0</HiddenSlides>
  <MMClips>0</MMClips>
  <ScaleCrop>false</ScaleCrop>
  <HeadingPairs>
    <vt:vector size="6" baseType="variant">
      <vt:variant>
        <vt:lpstr>Brukte skrifter</vt:lpstr>
      </vt:variant>
      <vt:variant>
        <vt:i4>7</vt:i4>
      </vt:variant>
      <vt:variant>
        <vt:lpstr>Tema</vt:lpstr>
      </vt:variant>
      <vt:variant>
        <vt:i4>1</vt:i4>
      </vt:variant>
      <vt:variant>
        <vt:lpstr>Lysbildetitler</vt:lpstr>
      </vt:variant>
      <vt:variant>
        <vt:i4>18</vt:i4>
      </vt:variant>
    </vt:vector>
  </HeadingPairs>
  <TitlesOfParts>
    <vt:vector size="26" baseType="lpstr">
      <vt:lpstr>游ゴシック</vt:lpstr>
      <vt:lpstr>游ゴシック Light</vt:lpstr>
      <vt:lpstr>Arial</vt:lpstr>
      <vt:lpstr>Calibri</vt:lpstr>
      <vt:lpstr>Calibri Light</vt:lpstr>
      <vt:lpstr>Times New Roman</vt:lpstr>
      <vt:lpstr>Wingdings</vt:lpstr>
      <vt:lpstr>Office Theme</vt:lpstr>
      <vt:lpstr>PowerPoint-presentasjon</vt:lpstr>
      <vt:lpstr>Capacity Building in 2021/2022</vt:lpstr>
      <vt:lpstr>Capacity Building Fund</vt:lpstr>
      <vt:lpstr>Contribution to Capacity Building</vt:lpstr>
      <vt:lpstr>Contribution to Capacity Building</vt:lpstr>
      <vt:lpstr>Contribution to Capacity Building</vt:lpstr>
      <vt:lpstr>Contribution to Capacity Building</vt:lpstr>
      <vt:lpstr>Capacity Building Fund</vt:lpstr>
      <vt:lpstr>PowerPoint-presentasjon</vt:lpstr>
      <vt:lpstr>Capacity Building Work Programme</vt:lpstr>
      <vt:lpstr>Capacity Building Work Programme</vt:lpstr>
      <vt:lpstr>Problems encountered</vt:lpstr>
      <vt:lpstr>Revised CB Strategy</vt:lpstr>
      <vt:lpstr>PowerPoint-presentasjon</vt:lpstr>
      <vt:lpstr>PowerPoint-presentasjon</vt:lpstr>
      <vt:lpstr>Concern raised by KHOA at CBSC20</vt:lpstr>
      <vt:lpstr>Action requested of IRCC</vt:lpstr>
      <vt:lpstr>Thank you for your support in Capacity Building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Technical Coordination Meeting 22Sep2020</dc:title>
  <dc:creator>Alberto Costa Neves</dc:creator>
  <cp:lastModifiedBy>reise</cp:lastModifiedBy>
  <cp:revision>81</cp:revision>
  <dcterms:created xsi:type="dcterms:W3CDTF">2020-09-20T17:50:33Z</dcterms:created>
  <dcterms:modified xsi:type="dcterms:W3CDTF">2022-06-03T08:54:14Z</dcterms:modified>
</cp:coreProperties>
</file>