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271" r:id="rId3"/>
    <p:sldId id="257" r:id="rId4"/>
    <p:sldId id="259" r:id="rId5"/>
    <p:sldId id="260" r:id="rId6"/>
    <p:sldId id="261" r:id="rId7"/>
    <p:sldId id="262" r:id="rId8"/>
    <p:sldId id="263" r:id="rId9"/>
    <p:sldId id="264" r:id="rId10"/>
    <p:sldId id="265" r:id="rId11"/>
    <p:sldId id="266" r:id="rId12"/>
    <p:sldId id="267" r:id="rId13"/>
    <p:sldId id="268" r:id="rId14"/>
    <p:sldId id="270"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00ACA8"/>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65" autoAdjust="0"/>
    <p:restoredTop sz="65768"/>
  </p:normalViewPr>
  <p:slideViewPr>
    <p:cSldViewPr snapToGrid="0">
      <p:cViewPr varScale="1">
        <p:scale>
          <a:sx n="80" d="100"/>
          <a:sy n="80" d="100"/>
        </p:scale>
        <p:origin x="16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6A913F-2410-BF45-BA32-F039CDE2BB2D}" type="datetimeFigureOut">
              <a:rPr lang="en-US" smtClean="0"/>
              <a:t>6/6/22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06A9EE-D84A-B64E-AF17-6AA3F3FF5426}" type="slidenum">
              <a:rPr lang="en-US" smtClean="0"/>
              <a:t>‹#›</a:t>
            </a:fld>
            <a:endParaRPr lang="en-US"/>
          </a:p>
        </p:txBody>
      </p:sp>
    </p:spTree>
    <p:extLst>
      <p:ext uri="{BB962C8B-B14F-4D97-AF65-F5344CB8AC3E}">
        <p14:creationId xmlns:p14="http://schemas.microsoft.com/office/powerpoint/2010/main" val="2272698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06A9EE-D84A-B64E-AF17-6AA3F3FF5426}" type="slidenum">
              <a:rPr lang="en-US" smtClean="0"/>
              <a:t>1</a:t>
            </a:fld>
            <a:endParaRPr lang="en-US"/>
          </a:p>
        </p:txBody>
      </p:sp>
    </p:spTree>
    <p:extLst>
      <p:ext uri="{BB962C8B-B14F-4D97-AF65-F5344CB8AC3E}">
        <p14:creationId xmlns:p14="http://schemas.microsoft.com/office/powerpoint/2010/main" val="2007698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06A9EE-D84A-B64E-AF17-6AA3F3FF5426}" type="slidenum">
              <a:rPr lang="en-US" smtClean="0"/>
              <a:t>11</a:t>
            </a:fld>
            <a:endParaRPr lang="en-US"/>
          </a:p>
        </p:txBody>
      </p:sp>
    </p:spTree>
    <p:extLst>
      <p:ext uri="{BB962C8B-B14F-4D97-AF65-F5344CB8AC3E}">
        <p14:creationId xmlns:p14="http://schemas.microsoft.com/office/powerpoint/2010/main" val="3447277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06A9EE-D84A-B64E-AF17-6AA3F3FF5426}" type="slidenum">
              <a:rPr lang="en-US" smtClean="0"/>
              <a:t>14</a:t>
            </a:fld>
            <a:endParaRPr lang="en-US"/>
          </a:p>
        </p:txBody>
      </p:sp>
    </p:spTree>
    <p:extLst>
      <p:ext uri="{BB962C8B-B14F-4D97-AF65-F5344CB8AC3E}">
        <p14:creationId xmlns:p14="http://schemas.microsoft.com/office/powerpoint/2010/main" val="2047230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06A9EE-D84A-B64E-AF17-6AA3F3FF5426}" type="slidenum">
              <a:rPr lang="en-US" smtClean="0"/>
              <a:t>3</a:t>
            </a:fld>
            <a:endParaRPr lang="en-US"/>
          </a:p>
        </p:txBody>
      </p:sp>
    </p:spTree>
    <p:extLst>
      <p:ext uri="{BB962C8B-B14F-4D97-AF65-F5344CB8AC3E}">
        <p14:creationId xmlns:p14="http://schemas.microsoft.com/office/powerpoint/2010/main" val="1867300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06A9EE-D84A-B64E-AF17-6AA3F3FF5426}" type="slidenum">
              <a:rPr lang="en-US" smtClean="0"/>
              <a:t>4</a:t>
            </a:fld>
            <a:endParaRPr lang="en-US"/>
          </a:p>
        </p:txBody>
      </p:sp>
    </p:spTree>
    <p:extLst>
      <p:ext uri="{BB962C8B-B14F-4D97-AF65-F5344CB8AC3E}">
        <p14:creationId xmlns:p14="http://schemas.microsoft.com/office/powerpoint/2010/main" val="2964957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06A9EE-D84A-B64E-AF17-6AA3F3FF5426}" type="slidenum">
              <a:rPr lang="en-US" smtClean="0"/>
              <a:t>5</a:t>
            </a:fld>
            <a:endParaRPr lang="en-US"/>
          </a:p>
        </p:txBody>
      </p:sp>
    </p:spTree>
    <p:extLst>
      <p:ext uri="{BB962C8B-B14F-4D97-AF65-F5344CB8AC3E}">
        <p14:creationId xmlns:p14="http://schemas.microsoft.com/office/powerpoint/2010/main" val="921383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06A9EE-D84A-B64E-AF17-6AA3F3FF5426}" type="slidenum">
              <a:rPr lang="en-US" smtClean="0"/>
              <a:t>6</a:t>
            </a:fld>
            <a:endParaRPr lang="en-US"/>
          </a:p>
        </p:txBody>
      </p:sp>
    </p:spTree>
    <p:extLst>
      <p:ext uri="{BB962C8B-B14F-4D97-AF65-F5344CB8AC3E}">
        <p14:creationId xmlns:p14="http://schemas.microsoft.com/office/powerpoint/2010/main" val="1514867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06A9EE-D84A-B64E-AF17-6AA3F3FF5426}" type="slidenum">
              <a:rPr lang="en-US" smtClean="0"/>
              <a:t>7</a:t>
            </a:fld>
            <a:endParaRPr lang="en-US"/>
          </a:p>
        </p:txBody>
      </p:sp>
    </p:spTree>
    <p:extLst>
      <p:ext uri="{BB962C8B-B14F-4D97-AF65-F5344CB8AC3E}">
        <p14:creationId xmlns:p14="http://schemas.microsoft.com/office/powerpoint/2010/main" val="2221832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06A9EE-D84A-B64E-AF17-6AA3F3FF5426}" type="slidenum">
              <a:rPr lang="en-US" smtClean="0"/>
              <a:t>8</a:t>
            </a:fld>
            <a:endParaRPr lang="en-US"/>
          </a:p>
        </p:txBody>
      </p:sp>
    </p:spTree>
    <p:extLst>
      <p:ext uri="{BB962C8B-B14F-4D97-AF65-F5344CB8AC3E}">
        <p14:creationId xmlns:p14="http://schemas.microsoft.com/office/powerpoint/2010/main" val="1821048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06A9EE-D84A-B64E-AF17-6AA3F3FF5426}" type="slidenum">
              <a:rPr lang="en-US" smtClean="0"/>
              <a:t>9</a:t>
            </a:fld>
            <a:endParaRPr lang="en-US"/>
          </a:p>
        </p:txBody>
      </p:sp>
    </p:spTree>
    <p:extLst>
      <p:ext uri="{BB962C8B-B14F-4D97-AF65-F5344CB8AC3E}">
        <p14:creationId xmlns:p14="http://schemas.microsoft.com/office/powerpoint/2010/main" val="2152385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06A9EE-D84A-B64E-AF17-6AA3F3FF5426}" type="slidenum">
              <a:rPr lang="en-US" smtClean="0"/>
              <a:t>10</a:t>
            </a:fld>
            <a:endParaRPr lang="en-US"/>
          </a:p>
        </p:txBody>
      </p:sp>
    </p:spTree>
    <p:extLst>
      <p:ext uri="{BB962C8B-B14F-4D97-AF65-F5344CB8AC3E}">
        <p14:creationId xmlns:p14="http://schemas.microsoft.com/office/powerpoint/2010/main" val="1082031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7F85-E674-43CC-987E-4BE55E31E0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075A09-2A4E-4C58-ADED-9AF474DF99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6E1F375E-D998-4D5B-AF8B-D51B7B1183C4}"/>
              </a:ext>
            </a:extLst>
          </p:cNvPr>
          <p:cNvSpPr>
            <a:spLocks noGrp="1"/>
          </p:cNvSpPr>
          <p:nvPr>
            <p:ph type="sldNum" sz="quarter" idx="12"/>
          </p:nvPr>
        </p:nvSpPr>
        <p:spPr/>
        <p:txBody>
          <a:bodyPr/>
          <a:lstStyle/>
          <a:p>
            <a:fld id="{5CFA87E5-14E0-4CBB-BB8E-CD3BE4DBA377}" type="slidenum">
              <a:rPr lang="en-US" smtClean="0"/>
              <a:t>‹#›</a:t>
            </a:fld>
            <a:endParaRPr lang="en-US"/>
          </a:p>
        </p:txBody>
      </p:sp>
    </p:spTree>
    <p:extLst>
      <p:ext uri="{BB962C8B-B14F-4D97-AF65-F5344CB8AC3E}">
        <p14:creationId xmlns:p14="http://schemas.microsoft.com/office/powerpoint/2010/main" val="551807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AFDE3-1F29-468C-86CB-3098A8847A6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A52DCCE-461C-42DA-BDC0-3EA8E38F7ECA}"/>
              </a:ext>
            </a:extLst>
          </p:cNvPr>
          <p:cNvSpPr>
            <a:spLocks noGrp="1"/>
          </p:cNvSpPr>
          <p:nvPr>
            <p:ph idx="1"/>
          </p:nvPr>
        </p:nvSpPr>
        <p:spPr>
          <a:xfrm>
            <a:off x="838200" y="1847850"/>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410ED96-6614-47E2-8F71-DC425B9EBFA5}"/>
              </a:ext>
            </a:extLst>
          </p:cNvPr>
          <p:cNvSpPr>
            <a:spLocks noGrp="1"/>
          </p:cNvSpPr>
          <p:nvPr>
            <p:ph type="dt" sz="half" idx="10"/>
          </p:nvPr>
        </p:nvSpPr>
        <p:spPr>
          <a:xfrm>
            <a:off x="838200" y="6356350"/>
            <a:ext cx="2743200" cy="365125"/>
          </a:xfrm>
          <a:prstGeom prst="rect">
            <a:avLst/>
          </a:prstGeom>
        </p:spPr>
        <p:txBody>
          <a:bodyPr/>
          <a:lstStyle/>
          <a:p>
            <a:fld id="{35E8BEC5-A04B-4BB6-81B9-C9DCF5F1062E}" type="datetimeFigureOut">
              <a:rPr lang="en-US" smtClean="0"/>
              <a:t>6/6/22</a:t>
            </a:fld>
            <a:endParaRPr lang="en-US"/>
          </a:p>
        </p:txBody>
      </p:sp>
      <p:sp>
        <p:nvSpPr>
          <p:cNvPr id="5" name="Footer Placeholder 4">
            <a:extLst>
              <a:ext uri="{FF2B5EF4-FFF2-40B4-BE49-F238E27FC236}">
                <a16:creationId xmlns:a16="http://schemas.microsoft.com/office/drawing/2014/main" id="{44641377-C9CA-4B25-A76D-CC1F199E91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7A2ACF-E322-49DD-AF67-D13553C7366B}"/>
              </a:ext>
            </a:extLst>
          </p:cNvPr>
          <p:cNvSpPr>
            <a:spLocks noGrp="1"/>
          </p:cNvSpPr>
          <p:nvPr>
            <p:ph type="sldNum" sz="quarter" idx="12"/>
          </p:nvPr>
        </p:nvSpPr>
        <p:spPr/>
        <p:txBody>
          <a:bodyPr/>
          <a:lstStyle/>
          <a:p>
            <a:fld id="{5CFA87E5-14E0-4CBB-BB8E-CD3BE4DBA377}" type="slidenum">
              <a:rPr lang="en-US" smtClean="0"/>
              <a:t>‹#›</a:t>
            </a:fld>
            <a:endParaRPr lang="en-US"/>
          </a:p>
        </p:txBody>
      </p:sp>
    </p:spTree>
    <p:extLst>
      <p:ext uri="{BB962C8B-B14F-4D97-AF65-F5344CB8AC3E}">
        <p14:creationId xmlns:p14="http://schemas.microsoft.com/office/powerpoint/2010/main" val="35514667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20CBC3-1436-4450-8CC5-220AC104AD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6526E5-EC6E-4FB3-A0DB-388FCA0BB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05CCE60-85AE-4886-BF16-C5CBFA009D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62FA822-2C07-4746-9030-3F8446747D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FA87E5-14E0-4CBB-BB8E-CD3BE4DBA377}" type="slidenum">
              <a:rPr lang="en-US" smtClean="0"/>
              <a:t>‹#›</a:t>
            </a:fld>
            <a:endParaRPr lang="en-US"/>
          </a:p>
        </p:txBody>
      </p:sp>
      <p:pic>
        <p:nvPicPr>
          <p:cNvPr id="11" name="Picture 6">
            <a:extLst>
              <a:ext uri="{FF2B5EF4-FFF2-40B4-BE49-F238E27FC236}">
                <a16:creationId xmlns:a16="http://schemas.microsoft.com/office/drawing/2014/main" id="{A2B7AB7B-9C44-433D-B14D-861586A545B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6015644"/>
            <a:ext cx="2608028" cy="86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6AFDE94-252B-4BA4-B1A6-67924CBFCB10}"/>
              </a:ext>
            </a:extLst>
          </p:cNvPr>
          <p:cNvSpPr/>
          <p:nvPr userDrawn="1"/>
        </p:nvSpPr>
        <p:spPr>
          <a:xfrm>
            <a:off x="0" y="0"/>
            <a:ext cx="12192000" cy="6012386"/>
          </a:xfrm>
          <a:prstGeom prst="rect">
            <a:avLst/>
          </a:prstGeom>
          <a:solidFill>
            <a:schemeClr val="accent1">
              <a:lumMod val="20000"/>
              <a:lumOff val="8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3">
            <a:extLst>
              <a:ext uri="{FF2B5EF4-FFF2-40B4-BE49-F238E27FC236}">
                <a16:creationId xmlns:a16="http://schemas.microsoft.com/office/drawing/2014/main" id="{B62E2AD2-3C00-4E35-B290-A79E510E86D7}"/>
              </a:ext>
            </a:extLst>
          </p:cNvPr>
          <p:cNvSpPr txBox="1">
            <a:spLocks/>
          </p:cNvSpPr>
          <p:nvPr userDrawn="1"/>
        </p:nvSpPr>
        <p:spPr>
          <a:xfrm>
            <a:off x="3855457" y="6311900"/>
            <a:ext cx="5297184" cy="41283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ja-JP" dirty="0">
                <a:solidFill>
                  <a:schemeClr val="accent1">
                    <a:lumMod val="75000"/>
                  </a:schemeClr>
                </a:solidFill>
                <a:latin typeface="Arial" panose="020B0604020202020204" pitchFamily="34" charset="0"/>
                <a:cs typeface="Arial" panose="020B0604020202020204" pitchFamily="34" charset="0"/>
              </a:rPr>
              <a:t>IRCC14</a:t>
            </a:r>
            <a:br>
              <a:rPr lang="en-US" altLang="ja-JP" dirty="0">
                <a:solidFill>
                  <a:schemeClr val="accent1">
                    <a:lumMod val="75000"/>
                  </a:schemeClr>
                </a:solidFill>
                <a:latin typeface="Arial" panose="020B0604020202020204" pitchFamily="34" charset="0"/>
                <a:cs typeface="Arial" panose="020B0604020202020204" pitchFamily="34" charset="0"/>
              </a:rPr>
            </a:br>
            <a:r>
              <a:rPr lang="en-US" sz="1200" kern="1200" dirty="0">
                <a:solidFill>
                  <a:schemeClr val="accent1">
                    <a:lumMod val="75000"/>
                  </a:schemeClr>
                </a:solidFill>
                <a:latin typeface="Arial" panose="020B0604020202020204" pitchFamily="34" charset="0"/>
                <a:ea typeface="+mn-ea"/>
                <a:cs typeface="Arial" panose="020B0604020202020204" pitchFamily="34" charset="0"/>
              </a:rPr>
              <a:t>Denpasar - Bali, Indonesia + VTC (Hybrid Meeting)</a:t>
            </a:r>
            <a:r>
              <a:rPr lang="de-DE" sz="1200" kern="1200" dirty="0">
                <a:solidFill>
                  <a:schemeClr val="accent1">
                    <a:lumMod val="75000"/>
                  </a:schemeClr>
                </a:solidFill>
                <a:latin typeface="Arial" panose="020B0604020202020204" pitchFamily="34" charset="0"/>
                <a:ea typeface="+mn-ea"/>
                <a:cs typeface="Arial" panose="020B0604020202020204" pitchFamily="34" charset="0"/>
              </a:rPr>
              <a:t>, 06 – 08</a:t>
            </a:r>
            <a:r>
              <a:rPr lang="de-DE" dirty="0">
                <a:solidFill>
                  <a:schemeClr val="accent1">
                    <a:lumMod val="75000"/>
                  </a:schemeClr>
                </a:solidFill>
                <a:latin typeface="Arial" panose="020B0604020202020204" pitchFamily="34" charset="0"/>
                <a:cs typeface="Arial" panose="020B0604020202020204" pitchFamily="34" charset="0"/>
              </a:rPr>
              <a:t> June 2022</a:t>
            </a:r>
          </a:p>
        </p:txBody>
      </p:sp>
    </p:spTree>
    <p:extLst>
      <p:ext uri="{BB962C8B-B14F-4D97-AF65-F5344CB8AC3E}">
        <p14:creationId xmlns:p14="http://schemas.microsoft.com/office/powerpoint/2010/main" val="2171425046"/>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John.Nyberg@noaa.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469784" y="1761526"/>
            <a:ext cx="11232858" cy="1940857"/>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kumimoji="1" lang="en-US" altLang="ja-JP" sz="19200" b="1" dirty="0">
                <a:solidFill>
                  <a:schemeClr val="accent1">
                    <a:lumMod val="75000"/>
                  </a:schemeClr>
                </a:solidFill>
                <a:latin typeface="Arial" panose="020B0604020202020204" pitchFamily="34" charset="0"/>
                <a:cs typeface="Arial" panose="020B0604020202020204" pitchFamily="34" charset="0"/>
              </a:rPr>
              <a:t>WEND WG</a:t>
            </a:r>
          </a:p>
          <a:p>
            <a:endParaRPr kumimoji="1" lang="en-US" altLang="ja-JP" b="1" dirty="0">
              <a:solidFill>
                <a:schemeClr val="accent1">
                  <a:lumMod val="75000"/>
                </a:schemeClr>
              </a:solidFill>
            </a:endParaRPr>
          </a:p>
          <a:p>
            <a:endParaRPr kumimoji="1" lang="en-US" altLang="ja-JP" b="1" dirty="0">
              <a:solidFill>
                <a:schemeClr val="accent1">
                  <a:lumMod val="75000"/>
                </a:schemeClr>
              </a:solidFill>
            </a:endParaRPr>
          </a:p>
          <a:p>
            <a:r>
              <a:rPr kumimoji="1" lang="en-US" altLang="ja-JP" b="1" dirty="0">
                <a:solidFill>
                  <a:schemeClr val="accent1">
                    <a:lumMod val="75000"/>
                  </a:schemeClr>
                </a:solidFill>
              </a:rPr>
              <a:t>Report to IRCC14</a:t>
            </a:r>
          </a:p>
          <a:p>
            <a:endParaRPr kumimoji="1" lang="en-US" altLang="ja-JP" b="1" dirty="0">
              <a:solidFill>
                <a:schemeClr val="accent1">
                  <a:lumMod val="75000"/>
                </a:schemeClr>
              </a:solidFill>
            </a:endParaRPr>
          </a:p>
          <a:p>
            <a:r>
              <a:rPr kumimoji="1" lang="en-US" sz="6000" b="1" dirty="0">
                <a:solidFill>
                  <a:schemeClr val="accent1">
                    <a:lumMod val="75000"/>
                  </a:schemeClr>
                </a:solidFill>
              </a:rPr>
              <a:t>Denpasar - Bali, Indonesia + VTC (Hybrid Meeting)</a:t>
            </a:r>
            <a:endParaRPr kumimoji="1" lang="en-US" altLang="ja-JP" sz="6000" b="1" dirty="0">
              <a:solidFill>
                <a:schemeClr val="accent1">
                  <a:lumMod val="75000"/>
                </a:schemeClr>
              </a:solidFill>
            </a:endParaRPr>
          </a:p>
          <a:p>
            <a:endParaRPr kumimoji="1" lang="en-US" altLang="ja-JP" sz="6000" b="1" dirty="0">
              <a:solidFill>
                <a:schemeClr val="accent1">
                  <a:lumMod val="75000"/>
                </a:schemeClr>
              </a:solidFill>
            </a:endParaRPr>
          </a:p>
          <a:p>
            <a:r>
              <a:rPr kumimoji="1" lang="en-US" altLang="ja-JP" sz="6000" b="1" dirty="0">
                <a:solidFill>
                  <a:schemeClr val="accent1">
                    <a:lumMod val="75000"/>
                  </a:schemeClr>
                </a:solidFill>
              </a:rPr>
              <a:t>6 – 8 June 2022</a:t>
            </a:r>
            <a:endParaRPr kumimoji="1" lang="ja-JP" altLang="en-US" sz="6000" b="1" dirty="0">
              <a:solidFill>
                <a:schemeClr val="accent1">
                  <a:lumMod val="75000"/>
                </a:schemeClr>
              </a:solidFill>
            </a:endParaRPr>
          </a:p>
        </p:txBody>
      </p:sp>
      <p:sp>
        <p:nvSpPr>
          <p:cNvPr id="10" name="サブタイトル 2"/>
          <p:cNvSpPr txBox="1">
            <a:spLocks/>
          </p:cNvSpPr>
          <p:nvPr/>
        </p:nvSpPr>
        <p:spPr>
          <a:xfrm>
            <a:off x="1524000" y="3691019"/>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kumimoji="1" lang="en-US" altLang="ja-JP" sz="2800" dirty="0">
              <a:solidFill>
                <a:schemeClr val="bg2">
                  <a:lumMod val="50000"/>
                </a:schemeClr>
              </a:solidFill>
            </a:endParaRPr>
          </a:p>
          <a:p>
            <a:r>
              <a:rPr lang="ja-JP" altLang="en-US" sz="2800" dirty="0">
                <a:solidFill>
                  <a:schemeClr val="bg2">
                    <a:lumMod val="50000"/>
                  </a:schemeClr>
                </a:solidFill>
              </a:rPr>
              <a:t> </a:t>
            </a:r>
            <a:endParaRPr lang="en-US" altLang="ja-JP" sz="2800" dirty="0">
              <a:solidFill>
                <a:schemeClr val="bg2">
                  <a:lumMod val="50000"/>
                </a:schemeClr>
              </a:solidFill>
            </a:endParaRPr>
          </a:p>
          <a:p>
            <a:r>
              <a:rPr kumimoji="1" lang="en-US" altLang="ja-JP" sz="2800" dirty="0">
                <a:solidFill>
                  <a:schemeClr val="accent1">
                    <a:lumMod val="75000"/>
                  </a:schemeClr>
                </a:solidFill>
              </a:rPr>
              <a:t>Dr. John E. Nyberg</a:t>
            </a:r>
          </a:p>
          <a:p>
            <a:r>
              <a:rPr kumimoji="1" lang="en-US" altLang="ja-JP" sz="2800" dirty="0">
                <a:solidFill>
                  <a:schemeClr val="accent1">
                    <a:lumMod val="75000"/>
                  </a:schemeClr>
                </a:solidFill>
              </a:rPr>
              <a:t>WEND WG Chair</a:t>
            </a:r>
          </a:p>
          <a:p>
            <a:endParaRPr kumimoji="1" lang="en-US" altLang="ja-JP" sz="2800" dirty="0">
              <a:solidFill>
                <a:schemeClr val="accent1">
                  <a:lumMod val="75000"/>
                </a:schemeClr>
              </a:solidFill>
            </a:endParaRPr>
          </a:p>
          <a:p>
            <a:endParaRPr kumimoji="1" lang="ja-JP" altLang="en-US" sz="2800" dirty="0">
              <a:solidFill>
                <a:schemeClr val="accent1">
                  <a:lumMod val="75000"/>
                </a:schemeClr>
              </a:solidFill>
            </a:endParaRPr>
          </a:p>
        </p:txBody>
      </p:sp>
      <p:sp>
        <p:nvSpPr>
          <p:cNvPr id="11" name="テキスト ボックス 10"/>
          <p:cNvSpPr txBox="1"/>
          <p:nvPr/>
        </p:nvSpPr>
        <p:spPr>
          <a:xfrm>
            <a:off x="9577310" y="6279867"/>
            <a:ext cx="2590800" cy="523220"/>
          </a:xfrm>
          <a:prstGeom prst="rect">
            <a:avLst/>
          </a:prstGeom>
          <a:noFill/>
        </p:spPr>
        <p:txBody>
          <a:bodyPr wrap="square" rtlCol="0">
            <a:spAutoFit/>
          </a:bodyPr>
          <a:lstStyle/>
          <a:p>
            <a:pPr algn="ctr"/>
            <a:r>
              <a:rPr kumimoji="1" lang="en-US" altLang="ja-JP" sz="2800" dirty="0">
                <a:solidFill>
                  <a:schemeClr val="accent1">
                    <a:lumMod val="75000"/>
                  </a:schemeClr>
                </a:solidFill>
              </a:rPr>
              <a:t>IRCC14-07.D1</a:t>
            </a:r>
            <a:endParaRPr kumimoji="1" lang="ja-JP" altLang="en-US" sz="2800" dirty="0">
              <a:solidFill>
                <a:schemeClr val="accent1">
                  <a:lumMod val="75000"/>
                </a:schemeClr>
              </a:solidFill>
            </a:endParaRPr>
          </a:p>
        </p:txBody>
      </p:sp>
    </p:spTree>
    <p:extLst>
      <p:ext uri="{BB962C8B-B14F-4D97-AF65-F5344CB8AC3E}">
        <p14:creationId xmlns:p14="http://schemas.microsoft.com/office/powerpoint/2010/main" val="3348262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E0A778-BD75-C03C-3F68-BD647EF27F70}"/>
              </a:ext>
            </a:extLst>
          </p:cNvPr>
          <p:cNvPicPr>
            <a:picLocks noChangeAspect="1"/>
          </p:cNvPicPr>
          <p:nvPr/>
        </p:nvPicPr>
        <p:blipFill>
          <a:blip r:embed="rId3"/>
          <a:stretch>
            <a:fillRect/>
          </a:stretch>
        </p:blipFill>
        <p:spPr>
          <a:xfrm>
            <a:off x="247284" y="299802"/>
            <a:ext cx="11697431" cy="5407741"/>
          </a:xfrm>
          <a:prstGeom prst="rect">
            <a:avLst/>
          </a:prstGeom>
        </p:spPr>
      </p:pic>
    </p:spTree>
    <p:extLst>
      <p:ext uri="{BB962C8B-B14F-4D97-AF65-F5344CB8AC3E}">
        <p14:creationId xmlns:p14="http://schemas.microsoft.com/office/powerpoint/2010/main" val="2035811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91F45F-CFF4-E157-D72F-DC1B0CA6C252}"/>
              </a:ext>
            </a:extLst>
          </p:cNvPr>
          <p:cNvPicPr>
            <a:picLocks noChangeAspect="1"/>
          </p:cNvPicPr>
          <p:nvPr/>
        </p:nvPicPr>
        <p:blipFill>
          <a:blip r:embed="rId3"/>
          <a:stretch>
            <a:fillRect/>
          </a:stretch>
        </p:blipFill>
        <p:spPr>
          <a:xfrm>
            <a:off x="0" y="352975"/>
            <a:ext cx="12192000" cy="5402540"/>
          </a:xfrm>
          <a:prstGeom prst="rect">
            <a:avLst/>
          </a:prstGeom>
        </p:spPr>
      </p:pic>
    </p:spTree>
    <p:extLst>
      <p:ext uri="{BB962C8B-B14F-4D97-AF65-F5344CB8AC3E}">
        <p14:creationId xmlns:p14="http://schemas.microsoft.com/office/powerpoint/2010/main" val="1153582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8ED5A-C00D-EBE3-1EB4-ABDCFD625520}"/>
              </a:ext>
            </a:extLst>
          </p:cNvPr>
          <p:cNvSpPr>
            <a:spLocks noGrp="1"/>
          </p:cNvSpPr>
          <p:nvPr>
            <p:ph type="title"/>
          </p:nvPr>
        </p:nvSpPr>
        <p:spPr/>
        <p:txBody>
          <a:bodyPr/>
          <a:lstStyle/>
          <a:p>
            <a:r>
              <a:rPr lang="en-US" b="1" dirty="0"/>
              <a:t>ENC Regional Chart Coordinator Reports </a:t>
            </a:r>
            <a:endParaRPr lang="en-US" dirty="0"/>
          </a:p>
        </p:txBody>
      </p:sp>
      <p:sp>
        <p:nvSpPr>
          <p:cNvPr id="3" name="Content Placeholder 2">
            <a:extLst>
              <a:ext uri="{FF2B5EF4-FFF2-40B4-BE49-F238E27FC236}">
                <a16:creationId xmlns:a16="http://schemas.microsoft.com/office/drawing/2014/main" id="{D1092FF7-1708-4FEF-BF26-8E9B5BFF7E8F}"/>
              </a:ext>
            </a:extLst>
          </p:cNvPr>
          <p:cNvSpPr>
            <a:spLocks noGrp="1"/>
          </p:cNvSpPr>
          <p:nvPr>
            <p:ph idx="1"/>
          </p:nvPr>
        </p:nvSpPr>
        <p:spPr/>
        <p:txBody>
          <a:bodyPr/>
          <a:lstStyle/>
          <a:p>
            <a:r>
              <a:rPr lang="en-US" dirty="0"/>
              <a:t>WEND WG received reports from a number of ENC Regional Chart Coordinators and discussed the expanding role of the Coordinators. The Working Group decided to propose that the IRCC recommend new S-1xx Coordinator roles to be established in the RHCs either as separate from the Chart Coordinator or as an additional duty of the Coordinator </a:t>
            </a:r>
          </a:p>
          <a:p>
            <a:r>
              <a:rPr lang="en-US" dirty="0"/>
              <a:t>The position would be responsible for considering the progress and coordination of S-1xx products as they become available, starting with the pathways outlined in the WEND Product Matrix </a:t>
            </a:r>
          </a:p>
          <a:p>
            <a:endParaRPr lang="en-US" dirty="0"/>
          </a:p>
        </p:txBody>
      </p:sp>
    </p:spTree>
    <p:extLst>
      <p:ext uri="{BB962C8B-B14F-4D97-AF65-F5344CB8AC3E}">
        <p14:creationId xmlns:p14="http://schemas.microsoft.com/office/powerpoint/2010/main" val="1149748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5536E-75B9-DE65-15EC-4F622A4FE33F}"/>
              </a:ext>
            </a:extLst>
          </p:cNvPr>
          <p:cNvSpPr>
            <a:spLocks noGrp="1"/>
          </p:cNvSpPr>
          <p:nvPr>
            <p:ph type="title"/>
          </p:nvPr>
        </p:nvSpPr>
        <p:spPr/>
        <p:txBody>
          <a:bodyPr/>
          <a:lstStyle/>
          <a:p>
            <a:r>
              <a:rPr lang="en-US" b="1" dirty="0"/>
              <a:t>Action Required of IRCC </a:t>
            </a:r>
            <a:endParaRPr lang="en-US" dirty="0"/>
          </a:p>
        </p:txBody>
      </p:sp>
      <p:sp>
        <p:nvSpPr>
          <p:cNvPr id="3" name="Content Placeholder 2">
            <a:extLst>
              <a:ext uri="{FF2B5EF4-FFF2-40B4-BE49-F238E27FC236}">
                <a16:creationId xmlns:a16="http://schemas.microsoft.com/office/drawing/2014/main" id="{4205C225-ED2A-48FA-F5F8-E9CB0E0D6EBB}"/>
              </a:ext>
            </a:extLst>
          </p:cNvPr>
          <p:cNvSpPr>
            <a:spLocks noGrp="1"/>
          </p:cNvSpPr>
          <p:nvPr>
            <p:ph idx="1"/>
          </p:nvPr>
        </p:nvSpPr>
        <p:spPr>
          <a:xfrm>
            <a:off x="838200" y="1690688"/>
            <a:ext cx="10515600" cy="4351338"/>
          </a:xfrm>
        </p:spPr>
        <p:txBody>
          <a:bodyPr>
            <a:normAutofit/>
          </a:bodyPr>
          <a:lstStyle/>
          <a:p>
            <a:r>
              <a:rPr lang="en-US" dirty="0"/>
              <a:t>Note HD Survey and Outcome</a:t>
            </a:r>
          </a:p>
          <a:p>
            <a:r>
              <a:rPr lang="en-US" dirty="0"/>
              <a:t>Note the report on S-101 Scheming Guidelines</a:t>
            </a:r>
          </a:p>
          <a:p>
            <a:r>
              <a:rPr lang="en-US" dirty="0"/>
              <a:t>Approve the S-100 Implementation Guidelines as v.1 (IRCC14-07D2) </a:t>
            </a:r>
          </a:p>
          <a:p>
            <a:r>
              <a:rPr lang="en-US" dirty="0"/>
              <a:t>Note that the WENDWG was provided an opportunity to comment on the DF-Governance document </a:t>
            </a:r>
          </a:p>
          <a:p>
            <a:r>
              <a:rPr lang="en-US" dirty="0"/>
              <a:t>Note the progress made by KHOA to advance </a:t>
            </a:r>
            <a:r>
              <a:rPr lang="en-US" dirty="0" err="1"/>
              <a:t>INToGISII</a:t>
            </a:r>
            <a:r>
              <a:rPr lang="en-US" dirty="0"/>
              <a:t> and invite IHO Member States (ENC producers) to allow the provision of CATZOC to the IHO Secretariat for SPIs’ calculation if appropriate and completing the coverage of CATZOC layers in </a:t>
            </a:r>
            <a:r>
              <a:rPr lang="en-US" dirty="0" err="1"/>
              <a:t>INToGIS</a:t>
            </a:r>
            <a:r>
              <a:rPr lang="en-US" dirty="0"/>
              <a:t> </a:t>
            </a:r>
          </a:p>
          <a:p>
            <a:endParaRPr lang="en-US" dirty="0"/>
          </a:p>
        </p:txBody>
      </p:sp>
    </p:spTree>
    <p:extLst>
      <p:ext uri="{BB962C8B-B14F-4D97-AF65-F5344CB8AC3E}">
        <p14:creationId xmlns:p14="http://schemas.microsoft.com/office/powerpoint/2010/main" val="2185569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5536E-75B9-DE65-15EC-4F622A4FE33F}"/>
              </a:ext>
            </a:extLst>
          </p:cNvPr>
          <p:cNvSpPr>
            <a:spLocks noGrp="1"/>
          </p:cNvSpPr>
          <p:nvPr>
            <p:ph type="title"/>
          </p:nvPr>
        </p:nvSpPr>
        <p:spPr/>
        <p:txBody>
          <a:bodyPr/>
          <a:lstStyle/>
          <a:p>
            <a:r>
              <a:rPr lang="en-US" b="1" dirty="0"/>
              <a:t>Action Required of IRCC </a:t>
            </a:r>
            <a:endParaRPr lang="en-US" dirty="0"/>
          </a:p>
        </p:txBody>
      </p:sp>
      <p:sp>
        <p:nvSpPr>
          <p:cNvPr id="3" name="Content Placeholder 2">
            <a:extLst>
              <a:ext uri="{FF2B5EF4-FFF2-40B4-BE49-F238E27FC236}">
                <a16:creationId xmlns:a16="http://schemas.microsoft.com/office/drawing/2014/main" id="{4205C225-ED2A-48FA-F5F8-E9CB0E0D6EBB}"/>
              </a:ext>
            </a:extLst>
          </p:cNvPr>
          <p:cNvSpPr>
            <a:spLocks noGrp="1"/>
          </p:cNvSpPr>
          <p:nvPr>
            <p:ph idx="1"/>
          </p:nvPr>
        </p:nvSpPr>
        <p:spPr/>
        <p:txBody>
          <a:bodyPr>
            <a:normAutofit/>
          </a:bodyPr>
          <a:lstStyle/>
          <a:p>
            <a:r>
              <a:rPr lang="en-US" dirty="0"/>
              <a:t>Endorse the WEND S-100 Product Matrix as a tool for RHCs to gage business model maturity for S-100 products </a:t>
            </a:r>
          </a:p>
          <a:p>
            <a:r>
              <a:rPr lang="en-US" dirty="0"/>
              <a:t>Recommend that RHCs establish an S-100 Coordinator role </a:t>
            </a:r>
          </a:p>
          <a:p>
            <a:r>
              <a:rPr lang="en-US" dirty="0"/>
              <a:t>Recommend that RHCs apply Action WENDWG12/33 (WEND-100 Product Matrix will be made available on the WENDWG Repository webpage when finalized). </a:t>
            </a:r>
          </a:p>
          <a:p>
            <a:r>
              <a:rPr lang="en-US" dirty="0"/>
              <a:t>Approve the proposed Work </a:t>
            </a:r>
            <a:r>
              <a:rPr lang="en-US" dirty="0" err="1"/>
              <a:t>Programme</a:t>
            </a:r>
            <a:r>
              <a:rPr lang="en-US" dirty="0"/>
              <a:t> for the WENDWG (Annex A)</a:t>
            </a:r>
          </a:p>
          <a:p>
            <a:r>
              <a:rPr lang="en-US" dirty="0"/>
              <a:t>Note this report </a:t>
            </a:r>
          </a:p>
          <a:p>
            <a:endParaRPr lang="en-US" dirty="0"/>
          </a:p>
        </p:txBody>
      </p:sp>
    </p:spTree>
    <p:extLst>
      <p:ext uri="{BB962C8B-B14F-4D97-AF65-F5344CB8AC3E}">
        <p14:creationId xmlns:p14="http://schemas.microsoft.com/office/powerpoint/2010/main" val="2935566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71BEB-1B02-3FD9-23E5-FA263482BE79}"/>
              </a:ext>
            </a:extLst>
          </p:cNvPr>
          <p:cNvSpPr>
            <a:spLocks noGrp="1"/>
          </p:cNvSpPr>
          <p:nvPr>
            <p:ph type="title"/>
          </p:nvPr>
        </p:nvSpPr>
        <p:spPr>
          <a:xfrm>
            <a:off x="838200" y="2103437"/>
            <a:ext cx="10515600" cy="1325563"/>
          </a:xfrm>
        </p:spPr>
        <p:txBody>
          <a:bodyPr/>
          <a:lstStyle/>
          <a:p>
            <a:pPr algn="ctr"/>
            <a:r>
              <a:rPr lang="en-US" dirty="0"/>
              <a:t>Thank You Very Much</a:t>
            </a:r>
            <a:br>
              <a:rPr lang="en-US" dirty="0"/>
            </a:br>
            <a:r>
              <a:rPr lang="en-US" sz="2400" dirty="0">
                <a:hlinkClick r:id="rId2"/>
              </a:rPr>
              <a:t>John.Nyberg@noaa.gov</a:t>
            </a:r>
            <a:r>
              <a:rPr lang="en-US" sz="2400" dirty="0"/>
              <a:t> </a:t>
            </a:r>
          </a:p>
        </p:txBody>
      </p:sp>
    </p:spTree>
    <p:extLst>
      <p:ext uri="{BB962C8B-B14F-4D97-AF65-F5344CB8AC3E}">
        <p14:creationId xmlns:p14="http://schemas.microsoft.com/office/powerpoint/2010/main" val="3099561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F671F-35AF-E853-0B01-77B78EF956FC}"/>
              </a:ext>
            </a:extLst>
          </p:cNvPr>
          <p:cNvSpPr>
            <a:spLocks noGrp="1"/>
          </p:cNvSpPr>
          <p:nvPr>
            <p:ph type="title"/>
          </p:nvPr>
        </p:nvSpPr>
        <p:spPr/>
        <p:txBody>
          <a:bodyPr/>
          <a:lstStyle/>
          <a:p>
            <a:r>
              <a:rPr lang="en-US" b="1" dirty="0"/>
              <a:t>Meetings Held During Reporting Period </a:t>
            </a:r>
            <a:endParaRPr lang="en-US" dirty="0"/>
          </a:p>
        </p:txBody>
      </p:sp>
      <p:sp>
        <p:nvSpPr>
          <p:cNvPr id="3" name="Content Placeholder 2">
            <a:extLst>
              <a:ext uri="{FF2B5EF4-FFF2-40B4-BE49-F238E27FC236}">
                <a16:creationId xmlns:a16="http://schemas.microsoft.com/office/drawing/2014/main" id="{04FC1CA9-5B7B-D45D-F5E9-031AEF3474A2}"/>
              </a:ext>
            </a:extLst>
          </p:cNvPr>
          <p:cNvSpPr>
            <a:spLocks noGrp="1"/>
          </p:cNvSpPr>
          <p:nvPr>
            <p:ph idx="1"/>
          </p:nvPr>
        </p:nvSpPr>
        <p:spPr>
          <a:xfrm>
            <a:off x="838200" y="2066925"/>
            <a:ext cx="10515600" cy="2724150"/>
          </a:xfrm>
        </p:spPr>
        <p:txBody>
          <a:bodyPr/>
          <a:lstStyle/>
          <a:p>
            <a:r>
              <a:rPr lang="en-US" dirty="0"/>
              <a:t>WENDWG12 – 22-24 February 2022 – Monaco / Hybrid</a:t>
            </a:r>
          </a:p>
          <a:p>
            <a:r>
              <a:rPr lang="en-US" dirty="0"/>
              <a:t>Project team meetings</a:t>
            </a:r>
          </a:p>
          <a:p>
            <a:pPr lvl="1"/>
            <a:r>
              <a:rPr lang="en-US" dirty="0"/>
              <a:t>S-101 Scheming Guidelines </a:t>
            </a:r>
          </a:p>
          <a:p>
            <a:pPr lvl="1"/>
            <a:r>
              <a:rPr lang="en-US" dirty="0"/>
              <a:t>Implementation Guidelines</a:t>
            </a:r>
          </a:p>
        </p:txBody>
      </p:sp>
    </p:spTree>
    <p:extLst>
      <p:ext uri="{BB962C8B-B14F-4D97-AF65-F5344CB8AC3E}">
        <p14:creationId xmlns:p14="http://schemas.microsoft.com/office/powerpoint/2010/main" val="692945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0CBCA-3CAC-486E-A0B9-46B6C5FF16F7}"/>
              </a:ext>
            </a:extLst>
          </p:cNvPr>
          <p:cNvSpPr>
            <a:spLocks noGrp="1"/>
          </p:cNvSpPr>
          <p:nvPr>
            <p:ph type="title"/>
          </p:nvPr>
        </p:nvSpPr>
        <p:spPr/>
        <p:txBody>
          <a:bodyPr/>
          <a:lstStyle/>
          <a:p>
            <a:r>
              <a:rPr lang="en-US" b="1" dirty="0"/>
              <a:t>HD ENC Survey and Outcome </a:t>
            </a:r>
            <a:endParaRPr lang="en-US" dirty="0"/>
          </a:p>
        </p:txBody>
      </p:sp>
      <p:sp>
        <p:nvSpPr>
          <p:cNvPr id="3" name="Content Placeholder 2">
            <a:extLst>
              <a:ext uri="{FF2B5EF4-FFF2-40B4-BE49-F238E27FC236}">
                <a16:creationId xmlns:a16="http://schemas.microsoft.com/office/drawing/2014/main" id="{DDDB6D3E-28D8-47C5-829C-60BBA67DC29E}"/>
              </a:ext>
            </a:extLst>
          </p:cNvPr>
          <p:cNvSpPr>
            <a:spLocks noGrp="1"/>
          </p:cNvSpPr>
          <p:nvPr>
            <p:ph idx="1"/>
          </p:nvPr>
        </p:nvSpPr>
        <p:spPr>
          <a:xfrm>
            <a:off x="838200" y="1847850"/>
            <a:ext cx="10515600" cy="3266017"/>
          </a:xfrm>
        </p:spPr>
        <p:txBody>
          <a:bodyPr/>
          <a:lstStyle/>
          <a:p>
            <a:r>
              <a:rPr lang="en-US" dirty="0"/>
              <a:t>Survey conducted between July and September 2021 (CL 26/2021)</a:t>
            </a:r>
          </a:p>
          <a:p>
            <a:r>
              <a:rPr lang="en-US" dirty="0"/>
              <a:t>37 Member States participated in the survey </a:t>
            </a:r>
          </a:p>
          <a:p>
            <a:r>
              <a:rPr lang="en-US" dirty="0"/>
              <a:t>WG noted that HD ENCs were not an IHO strategic objective so does not consider it appropriate for the IHO to develop specific production guidelines for them at this time, nor to create a new strategic performance indicator for assessing the level of HD ENCs production </a:t>
            </a:r>
          </a:p>
          <a:p>
            <a:pPr marL="0" indent="0">
              <a:buNone/>
            </a:pPr>
            <a:endParaRPr lang="en-US" dirty="0"/>
          </a:p>
          <a:p>
            <a:endParaRPr lang="en-US" dirty="0"/>
          </a:p>
        </p:txBody>
      </p:sp>
    </p:spTree>
    <p:extLst>
      <p:ext uri="{BB962C8B-B14F-4D97-AF65-F5344CB8AC3E}">
        <p14:creationId xmlns:p14="http://schemas.microsoft.com/office/powerpoint/2010/main" val="3204467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0CBCA-3CAC-486E-A0B9-46B6C5FF16F7}"/>
              </a:ext>
            </a:extLst>
          </p:cNvPr>
          <p:cNvSpPr>
            <a:spLocks noGrp="1"/>
          </p:cNvSpPr>
          <p:nvPr>
            <p:ph type="title"/>
          </p:nvPr>
        </p:nvSpPr>
        <p:spPr/>
        <p:txBody>
          <a:bodyPr/>
          <a:lstStyle/>
          <a:p>
            <a:r>
              <a:rPr lang="en-US" b="1" dirty="0"/>
              <a:t>S-101 Scheming Guidelines </a:t>
            </a:r>
            <a:endParaRPr lang="en-US" dirty="0"/>
          </a:p>
        </p:txBody>
      </p:sp>
      <p:sp>
        <p:nvSpPr>
          <p:cNvPr id="3" name="Content Placeholder 2">
            <a:extLst>
              <a:ext uri="{FF2B5EF4-FFF2-40B4-BE49-F238E27FC236}">
                <a16:creationId xmlns:a16="http://schemas.microsoft.com/office/drawing/2014/main" id="{DDDB6D3E-28D8-47C5-829C-60BBA67DC29E}"/>
              </a:ext>
            </a:extLst>
          </p:cNvPr>
          <p:cNvSpPr>
            <a:spLocks noGrp="1"/>
          </p:cNvSpPr>
          <p:nvPr>
            <p:ph idx="1"/>
          </p:nvPr>
        </p:nvSpPr>
        <p:spPr>
          <a:xfrm>
            <a:off x="838200" y="1847850"/>
            <a:ext cx="10515600" cy="3266017"/>
          </a:xfrm>
        </p:spPr>
        <p:txBody>
          <a:bodyPr>
            <a:normAutofit/>
          </a:bodyPr>
          <a:lstStyle/>
          <a:p>
            <a:r>
              <a:rPr lang="en-US" dirty="0"/>
              <a:t>During the VTC WENDWG 11, the Group established a team to investigate options for helping to manage the transition from S-57 and S-101</a:t>
            </a:r>
          </a:p>
          <a:p>
            <a:r>
              <a:rPr lang="en-US" dirty="0"/>
              <a:t>The Group noted that the consensus for a Global Common Grid Scheme could not be reached yet due to significant objections</a:t>
            </a:r>
          </a:p>
          <a:p>
            <a:r>
              <a:rPr lang="en-US" dirty="0"/>
              <a:t>The WEND also agreed to revisit this issue during WENDWG 13</a:t>
            </a:r>
          </a:p>
          <a:p>
            <a:r>
              <a:rPr lang="en-US" dirty="0"/>
              <a:t>Thank you to Japan for leading the Group!!</a:t>
            </a:r>
          </a:p>
          <a:p>
            <a:pPr marL="0" indent="0">
              <a:buNone/>
            </a:pPr>
            <a:endParaRPr lang="en-US" dirty="0"/>
          </a:p>
          <a:p>
            <a:endParaRPr lang="en-US" dirty="0"/>
          </a:p>
        </p:txBody>
      </p:sp>
    </p:spTree>
    <p:extLst>
      <p:ext uri="{BB962C8B-B14F-4D97-AF65-F5344CB8AC3E}">
        <p14:creationId xmlns:p14="http://schemas.microsoft.com/office/powerpoint/2010/main" val="2825838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0CBCA-3CAC-486E-A0B9-46B6C5FF16F7}"/>
              </a:ext>
            </a:extLst>
          </p:cNvPr>
          <p:cNvSpPr>
            <a:spLocks noGrp="1"/>
          </p:cNvSpPr>
          <p:nvPr>
            <p:ph type="title"/>
          </p:nvPr>
        </p:nvSpPr>
        <p:spPr/>
        <p:txBody>
          <a:bodyPr/>
          <a:lstStyle/>
          <a:p>
            <a:r>
              <a:rPr lang="en-US" b="1" dirty="0"/>
              <a:t>S-1xx Implementation Guidelines </a:t>
            </a:r>
            <a:endParaRPr lang="en-US" dirty="0"/>
          </a:p>
        </p:txBody>
      </p:sp>
      <p:sp>
        <p:nvSpPr>
          <p:cNvPr id="3" name="Content Placeholder 2">
            <a:extLst>
              <a:ext uri="{FF2B5EF4-FFF2-40B4-BE49-F238E27FC236}">
                <a16:creationId xmlns:a16="http://schemas.microsoft.com/office/drawing/2014/main" id="{DDDB6D3E-28D8-47C5-829C-60BBA67DC29E}"/>
              </a:ext>
            </a:extLst>
          </p:cNvPr>
          <p:cNvSpPr>
            <a:spLocks noGrp="1"/>
          </p:cNvSpPr>
          <p:nvPr>
            <p:ph idx="1"/>
          </p:nvPr>
        </p:nvSpPr>
        <p:spPr>
          <a:xfrm>
            <a:off x="838200" y="1847850"/>
            <a:ext cx="10515600" cy="3266017"/>
          </a:xfrm>
        </p:spPr>
        <p:txBody>
          <a:bodyPr>
            <a:normAutofit/>
          </a:bodyPr>
          <a:lstStyle/>
          <a:p>
            <a:r>
              <a:rPr lang="en-US" dirty="0"/>
              <a:t>WENDWG 11 established an ad hoc team to work on the implementation guidelines for S-1xx (including S-102, 104, 111, 124, 128 and 129) </a:t>
            </a:r>
          </a:p>
          <a:p>
            <a:r>
              <a:rPr lang="en-US" dirty="0"/>
              <a:t>The team focused on “SOLAS” products for the first version of the Guidelines and agreed to submit them in time for IRCC-14 (see IRCC14-07D2) </a:t>
            </a:r>
          </a:p>
          <a:p>
            <a:r>
              <a:rPr lang="en-US" dirty="0"/>
              <a:t>Thank you to the Netherlands for leading the team!!!</a:t>
            </a:r>
          </a:p>
          <a:p>
            <a:pPr marL="0" indent="0">
              <a:buNone/>
            </a:pPr>
            <a:endParaRPr lang="en-US" dirty="0"/>
          </a:p>
          <a:p>
            <a:endParaRPr lang="en-US" dirty="0"/>
          </a:p>
        </p:txBody>
      </p:sp>
    </p:spTree>
    <p:extLst>
      <p:ext uri="{BB962C8B-B14F-4D97-AF65-F5344CB8AC3E}">
        <p14:creationId xmlns:p14="http://schemas.microsoft.com/office/powerpoint/2010/main" val="4174825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0CBCA-3CAC-486E-A0B9-46B6C5FF16F7}"/>
              </a:ext>
            </a:extLst>
          </p:cNvPr>
          <p:cNvSpPr>
            <a:spLocks noGrp="1"/>
          </p:cNvSpPr>
          <p:nvPr>
            <p:ph type="title"/>
          </p:nvPr>
        </p:nvSpPr>
        <p:spPr/>
        <p:txBody>
          <a:bodyPr/>
          <a:lstStyle/>
          <a:p>
            <a:r>
              <a:rPr lang="en-US" b="1" dirty="0" err="1"/>
              <a:t>INToGIS</a:t>
            </a:r>
            <a:r>
              <a:rPr lang="en-US" b="1" dirty="0"/>
              <a:t> II Development </a:t>
            </a:r>
            <a:endParaRPr lang="en-US" dirty="0"/>
          </a:p>
        </p:txBody>
      </p:sp>
      <p:sp>
        <p:nvSpPr>
          <p:cNvPr id="3" name="Content Placeholder 2">
            <a:extLst>
              <a:ext uri="{FF2B5EF4-FFF2-40B4-BE49-F238E27FC236}">
                <a16:creationId xmlns:a16="http://schemas.microsoft.com/office/drawing/2014/main" id="{DDDB6D3E-28D8-47C5-829C-60BBA67DC29E}"/>
              </a:ext>
            </a:extLst>
          </p:cNvPr>
          <p:cNvSpPr>
            <a:spLocks noGrp="1"/>
          </p:cNvSpPr>
          <p:nvPr>
            <p:ph idx="1"/>
          </p:nvPr>
        </p:nvSpPr>
        <p:spPr>
          <a:xfrm>
            <a:off x="838200" y="1847850"/>
            <a:ext cx="10515600" cy="3638550"/>
          </a:xfrm>
        </p:spPr>
        <p:txBody>
          <a:bodyPr>
            <a:normAutofit lnSpcReduction="10000"/>
          </a:bodyPr>
          <a:lstStyle/>
          <a:p>
            <a:r>
              <a:rPr lang="en-US" dirty="0"/>
              <a:t>The WENDWG commended KHOA and other contributors on the work done to date on the development of </a:t>
            </a:r>
            <a:r>
              <a:rPr lang="en-US" dirty="0" err="1"/>
              <a:t>INToGIS</a:t>
            </a:r>
            <a:r>
              <a:rPr lang="en-US" dirty="0"/>
              <a:t> II!!! </a:t>
            </a:r>
          </a:p>
          <a:p>
            <a:r>
              <a:rPr lang="en-US" dirty="0"/>
              <a:t>Agreed on the proposed way forward on the development of </a:t>
            </a:r>
            <a:r>
              <a:rPr lang="en-US" dirty="0" err="1"/>
              <a:t>INToGIS</a:t>
            </a:r>
            <a:r>
              <a:rPr lang="en-US" dirty="0"/>
              <a:t> III which will use S-128, as much as is practical, to allow hydrographic offices and other users to visualize S-1xx product coverage in the future </a:t>
            </a:r>
          </a:p>
          <a:p>
            <a:r>
              <a:rPr lang="en-US" dirty="0"/>
              <a:t>Pleased to note the US (NGA) update on the World Port Index and looks forward to a status report on the traffic density layer later this year </a:t>
            </a:r>
          </a:p>
          <a:p>
            <a:pPr marL="0" indent="0">
              <a:buNone/>
            </a:pPr>
            <a:endParaRPr lang="en-US" dirty="0"/>
          </a:p>
          <a:p>
            <a:endParaRPr lang="en-US" dirty="0"/>
          </a:p>
        </p:txBody>
      </p:sp>
    </p:spTree>
    <p:extLst>
      <p:ext uri="{BB962C8B-B14F-4D97-AF65-F5344CB8AC3E}">
        <p14:creationId xmlns:p14="http://schemas.microsoft.com/office/powerpoint/2010/main" val="666921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0CBCA-3CAC-486E-A0B9-46B6C5FF16F7}"/>
              </a:ext>
            </a:extLst>
          </p:cNvPr>
          <p:cNvSpPr>
            <a:spLocks noGrp="1"/>
          </p:cNvSpPr>
          <p:nvPr>
            <p:ph type="title"/>
          </p:nvPr>
        </p:nvSpPr>
        <p:spPr/>
        <p:txBody>
          <a:bodyPr/>
          <a:lstStyle/>
          <a:p>
            <a:r>
              <a:rPr lang="en-US" b="1" dirty="0" err="1"/>
              <a:t>INToGIS</a:t>
            </a:r>
            <a:r>
              <a:rPr lang="en-US" b="1" dirty="0"/>
              <a:t> II Development </a:t>
            </a:r>
            <a:endParaRPr lang="en-US" dirty="0"/>
          </a:p>
        </p:txBody>
      </p:sp>
      <p:sp>
        <p:nvSpPr>
          <p:cNvPr id="3" name="Content Placeholder 2">
            <a:extLst>
              <a:ext uri="{FF2B5EF4-FFF2-40B4-BE49-F238E27FC236}">
                <a16:creationId xmlns:a16="http://schemas.microsoft.com/office/drawing/2014/main" id="{DDDB6D3E-28D8-47C5-829C-60BBA67DC29E}"/>
              </a:ext>
            </a:extLst>
          </p:cNvPr>
          <p:cNvSpPr>
            <a:spLocks noGrp="1"/>
          </p:cNvSpPr>
          <p:nvPr>
            <p:ph idx="1"/>
          </p:nvPr>
        </p:nvSpPr>
        <p:spPr>
          <a:xfrm>
            <a:off x="838200" y="1847850"/>
            <a:ext cx="10515600" cy="3638550"/>
          </a:xfrm>
        </p:spPr>
        <p:txBody>
          <a:bodyPr>
            <a:normAutofit lnSpcReduction="10000"/>
          </a:bodyPr>
          <a:lstStyle/>
          <a:p>
            <a:r>
              <a:rPr lang="en-US" dirty="0"/>
              <a:t>The WENDWG commended KHOA and other contributors on the work done to date on the development of </a:t>
            </a:r>
            <a:r>
              <a:rPr lang="en-US" dirty="0" err="1"/>
              <a:t>INToGIS</a:t>
            </a:r>
            <a:r>
              <a:rPr lang="en-US" dirty="0"/>
              <a:t> II!!! </a:t>
            </a:r>
          </a:p>
          <a:p>
            <a:r>
              <a:rPr lang="en-US" dirty="0"/>
              <a:t>Agreed on the proposed way forward on the development of </a:t>
            </a:r>
            <a:r>
              <a:rPr lang="en-US" dirty="0" err="1"/>
              <a:t>INToGIS</a:t>
            </a:r>
            <a:r>
              <a:rPr lang="en-US" dirty="0"/>
              <a:t> III which will use S-128, as much as is practical, to allow hydrographic offices and other users to visualize S-1xx product coverage in the future </a:t>
            </a:r>
          </a:p>
          <a:p>
            <a:r>
              <a:rPr lang="en-US" dirty="0"/>
              <a:t>Pleased to note the US (NGA) update on the World Port Index and looks forward to a status report on the traffic density layer later this year </a:t>
            </a:r>
          </a:p>
          <a:p>
            <a:pPr marL="0" indent="0">
              <a:buNone/>
            </a:pPr>
            <a:endParaRPr lang="en-US" dirty="0"/>
          </a:p>
          <a:p>
            <a:endParaRPr lang="en-US" dirty="0"/>
          </a:p>
        </p:txBody>
      </p:sp>
    </p:spTree>
    <p:extLst>
      <p:ext uri="{BB962C8B-B14F-4D97-AF65-F5344CB8AC3E}">
        <p14:creationId xmlns:p14="http://schemas.microsoft.com/office/powerpoint/2010/main" val="3366034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0CBCA-3CAC-486E-A0B9-46B6C5FF16F7}"/>
              </a:ext>
            </a:extLst>
          </p:cNvPr>
          <p:cNvSpPr>
            <a:spLocks noGrp="1"/>
          </p:cNvSpPr>
          <p:nvPr>
            <p:ph type="title"/>
          </p:nvPr>
        </p:nvSpPr>
        <p:spPr/>
        <p:txBody>
          <a:bodyPr/>
          <a:lstStyle/>
          <a:p>
            <a:r>
              <a:rPr lang="en-US" b="1" dirty="0"/>
              <a:t>CATZOC values and Strategic Performance Indicators </a:t>
            </a:r>
            <a:endParaRPr lang="en-US" dirty="0"/>
          </a:p>
        </p:txBody>
      </p:sp>
      <p:sp>
        <p:nvSpPr>
          <p:cNvPr id="3" name="Content Placeholder 2">
            <a:extLst>
              <a:ext uri="{FF2B5EF4-FFF2-40B4-BE49-F238E27FC236}">
                <a16:creationId xmlns:a16="http://schemas.microsoft.com/office/drawing/2014/main" id="{DDDB6D3E-28D8-47C5-829C-60BBA67DC29E}"/>
              </a:ext>
            </a:extLst>
          </p:cNvPr>
          <p:cNvSpPr>
            <a:spLocks noGrp="1"/>
          </p:cNvSpPr>
          <p:nvPr>
            <p:ph idx="1"/>
          </p:nvPr>
        </p:nvSpPr>
        <p:spPr>
          <a:xfrm>
            <a:off x="838200" y="1847850"/>
            <a:ext cx="10515600" cy="3638550"/>
          </a:xfrm>
        </p:spPr>
        <p:txBody>
          <a:bodyPr>
            <a:normAutofit/>
          </a:bodyPr>
          <a:lstStyle/>
          <a:p>
            <a:r>
              <a:rPr lang="en-US" dirty="0"/>
              <a:t>As part of </a:t>
            </a:r>
            <a:r>
              <a:rPr lang="en-US" dirty="0" err="1"/>
              <a:t>INToGIS</a:t>
            </a:r>
            <a:r>
              <a:rPr lang="en-US" dirty="0"/>
              <a:t>, an additional CATZOC layer is available to IHO Member States only (Manager Mode) </a:t>
            </a:r>
          </a:p>
          <a:p>
            <a:r>
              <a:rPr lang="en-US" dirty="0"/>
              <a:t>For the automated implementation of some SPIs, for maintaining the CATZOC layer in </a:t>
            </a:r>
            <a:r>
              <a:rPr lang="en-US" dirty="0" err="1"/>
              <a:t>INToGIS</a:t>
            </a:r>
            <a:r>
              <a:rPr lang="en-US" dirty="0"/>
              <a:t>, the WENDWG Chair and IHO Secretariat request that Member States reconsider their position on providing CATZOC layers and to allow the distribution of their CATZOC data to the Secretariat </a:t>
            </a:r>
          </a:p>
          <a:p>
            <a:pPr marL="0" indent="0">
              <a:buNone/>
            </a:pPr>
            <a:endParaRPr lang="en-US" dirty="0"/>
          </a:p>
          <a:p>
            <a:endParaRPr lang="en-US" dirty="0"/>
          </a:p>
        </p:txBody>
      </p:sp>
    </p:spTree>
    <p:extLst>
      <p:ext uri="{BB962C8B-B14F-4D97-AF65-F5344CB8AC3E}">
        <p14:creationId xmlns:p14="http://schemas.microsoft.com/office/powerpoint/2010/main" val="3121600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0CBCA-3CAC-486E-A0B9-46B6C5FF16F7}"/>
              </a:ext>
            </a:extLst>
          </p:cNvPr>
          <p:cNvSpPr>
            <a:spLocks noGrp="1"/>
          </p:cNvSpPr>
          <p:nvPr>
            <p:ph type="title"/>
          </p:nvPr>
        </p:nvSpPr>
        <p:spPr/>
        <p:txBody>
          <a:bodyPr/>
          <a:lstStyle/>
          <a:p>
            <a:r>
              <a:rPr lang="en-US" b="1" dirty="0"/>
              <a:t>WEND-100 Product Matrix UN-GGIM IGIF </a:t>
            </a:r>
            <a:endParaRPr lang="en-US" dirty="0"/>
          </a:p>
        </p:txBody>
      </p:sp>
      <p:sp>
        <p:nvSpPr>
          <p:cNvPr id="3" name="Content Placeholder 2">
            <a:extLst>
              <a:ext uri="{FF2B5EF4-FFF2-40B4-BE49-F238E27FC236}">
                <a16:creationId xmlns:a16="http://schemas.microsoft.com/office/drawing/2014/main" id="{DDDB6D3E-28D8-47C5-829C-60BBA67DC29E}"/>
              </a:ext>
            </a:extLst>
          </p:cNvPr>
          <p:cNvSpPr>
            <a:spLocks noGrp="1"/>
          </p:cNvSpPr>
          <p:nvPr>
            <p:ph idx="1"/>
          </p:nvPr>
        </p:nvSpPr>
        <p:spPr>
          <a:xfrm>
            <a:off x="838200" y="1847850"/>
            <a:ext cx="10515600" cy="3638550"/>
          </a:xfrm>
        </p:spPr>
        <p:txBody>
          <a:bodyPr>
            <a:normAutofit fontScale="92500" lnSpcReduction="20000"/>
          </a:bodyPr>
          <a:lstStyle/>
          <a:p>
            <a:r>
              <a:rPr lang="en-US" dirty="0"/>
              <a:t>Agreed to build a WEND-100 Product Matrix to help ensure that UN-Integrated Geospatial Information Framework pathway principles are being considered as new S-1xx products become available </a:t>
            </a:r>
          </a:p>
          <a:p>
            <a:r>
              <a:rPr lang="en-US" dirty="0"/>
              <a:t>Matrix is being developed in accordance with the IGIF’s nine strategic pathways </a:t>
            </a:r>
          </a:p>
          <a:p>
            <a:r>
              <a:rPr lang="en-US" dirty="0"/>
              <a:t>Agreed (Action WENDWG12/33) that the inclusion of a standing agenda item in forthcoming RHC conferences/meetings that facilitates the development of UN-GGIM Integrated Geospatial Information Framework (IGIF) compliant assessments of S-1xx top priority products, along with the nomination of Regional S-100 Coordinators, would be an important step in helping to advance progress on the S-100 Implementation Roadmap </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559435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707</TotalTime>
  <Words>888</Words>
  <Application>Microsoft Macintosh PowerPoint</Application>
  <PresentationFormat>Widescreen</PresentationFormat>
  <Paragraphs>74</Paragraphs>
  <Slides>15</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Meetings Held During Reporting Period </vt:lpstr>
      <vt:lpstr>HD ENC Survey and Outcome </vt:lpstr>
      <vt:lpstr>S-101 Scheming Guidelines </vt:lpstr>
      <vt:lpstr>S-1xx Implementation Guidelines </vt:lpstr>
      <vt:lpstr>INToGIS II Development </vt:lpstr>
      <vt:lpstr>INToGIS II Development </vt:lpstr>
      <vt:lpstr>CATZOC values and Strategic Performance Indicators </vt:lpstr>
      <vt:lpstr>WEND-100 Product Matrix UN-GGIM IGIF </vt:lpstr>
      <vt:lpstr>PowerPoint Presentation</vt:lpstr>
      <vt:lpstr>PowerPoint Presentation</vt:lpstr>
      <vt:lpstr>ENC Regional Chart Coordinator Reports </vt:lpstr>
      <vt:lpstr>Action Required of IRCC </vt:lpstr>
      <vt:lpstr>Action Required of IRCC </vt:lpstr>
      <vt:lpstr>Thank You Very Much John.Nyberg@noaa.gov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Technical Coordination Meeting 22Sep2020</dc:title>
  <dc:creator>Alberto Costa Neves</dc:creator>
  <cp:lastModifiedBy>John Nyberg</cp:lastModifiedBy>
  <cp:revision>49</cp:revision>
  <dcterms:created xsi:type="dcterms:W3CDTF">2020-09-20T17:50:33Z</dcterms:created>
  <dcterms:modified xsi:type="dcterms:W3CDTF">2022-06-06T04:33:37Z</dcterms:modified>
</cp:coreProperties>
</file>