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9" r:id="rId3"/>
    <p:sldId id="261" r:id="rId4"/>
    <p:sldId id="262" r:id="rId5"/>
    <p:sldId id="272" r:id="rId6"/>
    <p:sldId id="263" r:id="rId7"/>
    <p:sldId id="264" r:id="rId8"/>
    <p:sldId id="265" r:id="rId9"/>
    <p:sldId id="266" r:id="rId10"/>
    <p:sldId id="267" r:id="rId11"/>
    <p:sldId id="268" r:id="rId12"/>
    <p:sldId id="269" r:id="rId13"/>
    <p:sldId id="260"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ACA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6710" autoAdjust="0"/>
  </p:normalViewPr>
  <p:slideViewPr>
    <p:cSldViewPr snapToGrid="0">
      <p:cViewPr varScale="1">
        <p:scale>
          <a:sx n="65" d="100"/>
          <a:sy n="65" d="100"/>
        </p:scale>
        <p:origin x="105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E9610-CB15-4B39-8EE0-523F4FA78984}" type="datetimeFigureOut">
              <a:rPr lang="en-US" smtClean="0"/>
              <a:t>6/1/2023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10470-48D7-449F-A545-39C24A913D95}" type="slidenum">
              <a:rPr lang="en-US" smtClean="0"/>
              <a:t>‹#›</a:t>
            </a:fld>
            <a:endParaRPr lang="en-US"/>
          </a:p>
        </p:txBody>
      </p:sp>
    </p:spTree>
    <p:extLst>
      <p:ext uri="{BB962C8B-B14F-4D97-AF65-F5344CB8AC3E}">
        <p14:creationId xmlns:p14="http://schemas.microsoft.com/office/powerpoint/2010/main" val="2747531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Times New Roman" panose="02020603050405020304" pitchFamily="18" charset="0"/>
                <a:ea typeface="Times New Roman" panose="02020603050405020304" pitchFamily="18" charset="0"/>
              </a:rPr>
              <a:t>The Matrix, which is not an end in itself, aims to assist Regional Hydrographic Commissions in ensuring that good practices, including, finance, data, standards, innovation, policy and legal, governance (as not all S-100 based products can be developed by hydrographic offices) and institutions, partnerships, resources, training and capacity building and communications are all being considered. The Matrix was developed in accordance with the UN GGIM’s IGIF nine strategic pathways.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1C10470-48D7-449F-A545-39C24A913D95}" type="slidenum">
              <a:rPr lang="en-US" smtClean="0"/>
              <a:t>5</a:t>
            </a:fld>
            <a:endParaRPr lang="en-US"/>
          </a:p>
        </p:txBody>
      </p:sp>
    </p:spTree>
    <p:extLst>
      <p:ext uri="{BB962C8B-B14F-4D97-AF65-F5344CB8AC3E}">
        <p14:creationId xmlns:p14="http://schemas.microsoft.com/office/powerpoint/2010/main" val="130145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C10470-48D7-449F-A545-39C24A913D95}" type="slidenum">
              <a:rPr lang="en-US" smtClean="0"/>
              <a:t>6</a:t>
            </a:fld>
            <a:endParaRPr lang="en-US"/>
          </a:p>
        </p:txBody>
      </p:sp>
    </p:spTree>
    <p:extLst>
      <p:ext uri="{BB962C8B-B14F-4D97-AF65-F5344CB8AC3E}">
        <p14:creationId xmlns:p14="http://schemas.microsoft.com/office/powerpoint/2010/main" val="655472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AU" sz="1800" b="1" dirty="0">
                <a:effectLst/>
                <a:latin typeface="Times New Roman" panose="02020603050405020304" pitchFamily="18" charset="0"/>
                <a:ea typeface="Times New Roman" panose="02020603050405020304" pitchFamily="18" charset="0"/>
              </a:rPr>
              <a:t>S-128</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AU" sz="1800" dirty="0">
                <a:effectLst/>
                <a:latin typeface="Times New Roman" panose="02020603050405020304" pitchFamily="18" charset="0"/>
                <a:ea typeface="Times New Roman" panose="02020603050405020304" pitchFamily="18" charset="0"/>
              </a:rPr>
              <a:t>The WENDWG had a lengthy discussion regarding the importance and future of S-128, recognizing that it will be an important product specification for the WENDWG to consider due to its relationship to the future of RENC operations, the management of real time services, and the potential it has for application across various distribution platforms. The WENDWG intends to work on a joint concept paper with NIPWG/S-100WG on the operational use of S-128.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1C10470-48D7-449F-A545-39C24A913D95}" type="slidenum">
              <a:rPr lang="en-US" smtClean="0"/>
              <a:t>7</a:t>
            </a:fld>
            <a:endParaRPr lang="en-US"/>
          </a:p>
        </p:txBody>
      </p:sp>
    </p:spTree>
    <p:extLst>
      <p:ext uri="{BB962C8B-B14F-4D97-AF65-F5344CB8AC3E}">
        <p14:creationId xmlns:p14="http://schemas.microsoft.com/office/powerpoint/2010/main" val="211563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Times New Roman" panose="02020603050405020304" pitchFamily="18" charset="0"/>
                <a:ea typeface="Times New Roman" panose="02020603050405020304" pitchFamily="18" charset="0"/>
              </a:rPr>
              <a:t>Chart Scheming - Following WENDWG 12, the S-101 Scheming Guidelines Project team was placed on standby, where it remains. The WG still cannot find common ground for pursuing a global common grid scheme, so it has decided to task RHC Chart/S-100 Coordinators with reporting their planned S-101 chart schemes for each region, usage bands 1 – 4. The Group requested that submissions use </a:t>
            </a:r>
            <a:r>
              <a:rPr lang="en-AU" sz="1800" dirty="0" err="1">
                <a:effectLst/>
                <a:latin typeface="Times New Roman" panose="02020603050405020304" pitchFamily="18" charset="0"/>
                <a:ea typeface="Times New Roman" panose="02020603050405020304" pitchFamily="18" charset="0"/>
              </a:rPr>
              <a:t>INToGIS</a:t>
            </a:r>
            <a:r>
              <a:rPr lang="en-AU" sz="1800" dirty="0">
                <a:effectLst/>
                <a:latin typeface="Times New Roman" panose="02020603050405020304" pitchFamily="18" charset="0"/>
                <a:ea typeface="Times New Roman" panose="02020603050405020304" pitchFamily="18" charset="0"/>
              </a:rPr>
              <a:t> III if and when it is commissioned.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1C10470-48D7-449F-A545-39C24A913D95}" type="slidenum">
              <a:rPr lang="en-US" smtClean="0"/>
              <a:t>9</a:t>
            </a:fld>
            <a:endParaRPr lang="en-US"/>
          </a:p>
        </p:txBody>
      </p:sp>
    </p:spTree>
    <p:extLst>
      <p:ext uri="{BB962C8B-B14F-4D97-AF65-F5344CB8AC3E}">
        <p14:creationId xmlns:p14="http://schemas.microsoft.com/office/powerpoint/2010/main" val="3442945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C10470-48D7-449F-A545-39C24A913D95}" type="slidenum">
              <a:rPr lang="en-US" smtClean="0"/>
              <a:t>13</a:t>
            </a:fld>
            <a:endParaRPr lang="en-US"/>
          </a:p>
        </p:txBody>
      </p:sp>
    </p:spTree>
    <p:extLst>
      <p:ext uri="{BB962C8B-B14F-4D97-AF65-F5344CB8AC3E}">
        <p14:creationId xmlns:p14="http://schemas.microsoft.com/office/powerpoint/2010/main" val="1920180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7F85-E674-43CC-987E-4BE55E31E0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075A09-2A4E-4C58-ADED-9AF474DF9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6E1F375E-D998-4D5B-AF8B-D51B7B1183C4}"/>
              </a:ext>
            </a:extLst>
          </p:cNvPr>
          <p:cNvSpPr>
            <a:spLocks noGrp="1"/>
          </p:cNvSpPr>
          <p:nvPr>
            <p:ph type="sldNum" sz="quarter" idx="12"/>
          </p:nvPr>
        </p:nvSpPr>
        <p:spPr/>
        <p:txBody>
          <a:bodyPr/>
          <a:lstStyle/>
          <a:p>
            <a:fld id="{5CFA87E5-14E0-4CBB-BB8E-CD3BE4DBA377}" type="slidenum">
              <a:rPr lang="en-US" smtClean="0"/>
              <a:t>‹#›</a:t>
            </a:fld>
            <a:endParaRPr lang="en-US"/>
          </a:p>
        </p:txBody>
      </p:sp>
      <p:pic>
        <p:nvPicPr>
          <p:cNvPr id="4" name="Picture 3">
            <a:extLst>
              <a:ext uri="{FF2B5EF4-FFF2-40B4-BE49-F238E27FC236}">
                <a16:creationId xmlns:a16="http://schemas.microsoft.com/office/drawing/2014/main" id="{5B59C943-099A-88C8-14C0-6507CFBDD3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391319" y="0"/>
            <a:ext cx="3437937" cy="1145979"/>
          </a:xfrm>
          <a:prstGeom prst="rect">
            <a:avLst/>
          </a:prstGeom>
        </p:spPr>
      </p:pic>
    </p:spTree>
    <p:extLst>
      <p:ext uri="{BB962C8B-B14F-4D97-AF65-F5344CB8AC3E}">
        <p14:creationId xmlns:p14="http://schemas.microsoft.com/office/powerpoint/2010/main" val="55180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FDE3-1F29-468C-86CB-3098A8847A6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A52DCCE-461C-42DA-BDC0-3EA8E38F7ECA}"/>
              </a:ext>
            </a:extLst>
          </p:cNvPr>
          <p:cNvSpPr>
            <a:spLocks noGrp="1"/>
          </p:cNvSpPr>
          <p:nvPr>
            <p:ph idx="1"/>
          </p:nvPr>
        </p:nvSpPr>
        <p:spPr>
          <a:xfrm>
            <a:off x="838200" y="184785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410ED96-6614-47E2-8F71-DC425B9EBFA5}"/>
              </a:ext>
            </a:extLst>
          </p:cNvPr>
          <p:cNvSpPr>
            <a:spLocks noGrp="1"/>
          </p:cNvSpPr>
          <p:nvPr>
            <p:ph type="dt" sz="half" idx="10"/>
          </p:nvPr>
        </p:nvSpPr>
        <p:spPr>
          <a:xfrm>
            <a:off x="838200" y="6356350"/>
            <a:ext cx="2743200" cy="365125"/>
          </a:xfrm>
          <a:prstGeom prst="rect">
            <a:avLst/>
          </a:prstGeom>
        </p:spPr>
        <p:txBody>
          <a:bodyPr/>
          <a:lstStyle/>
          <a:p>
            <a:fld id="{35E8BEC5-A04B-4BB6-81B9-C9DCF5F1062E}" type="datetimeFigureOut">
              <a:rPr lang="en-US" smtClean="0"/>
              <a:t>6/1/2023</a:t>
            </a:fld>
            <a:endParaRPr lang="en-US"/>
          </a:p>
        </p:txBody>
      </p:sp>
      <p:sp>
        <p:nvSpPr>
          <p:cNvPr id="5" name="Footer Placeholder 4">
            <a:extLst>
              <a:ext uri="{FF2B5EF4-FFF2-40B4-BE49-F238E27FC236}">
                <a16:creationId xmlns:a16="http://schemas.microsoft.com/office/drawing/2014/main" id="{44641377-C9CA-4B25-A76D-CC1F199E91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7A2ACF-E322-49DD-AF67-D13553C7366B}"/>
              </a:ext>
            </a:extLst>
          </p:cNvPr>
          <p:cNvSpPr>
            <a:spLocks noGrp="1"/>
          </p:cNvSpPr>
          <p:nvPr>
            <p:ph type="sldNum" sz="quarter" idx="12"/>
          </p:nvPr>
        </p:nvSpPr>
        <p:spPr/>
        <p:txBody>
          <a:bodyPr/>
          <a:lstStyle/>
          <a:p>
            <a:fld id="{5CFA87E5-14E0-4CBB-BB8E-CD3BE4DBA377}" type="slidenum">
              <a:rPr lang="en-US" smtClean="0"/>
              <a:t>‹#›</a:t>
            </a:fld>
            <a:endParaRPr lang="en-US"/>
          </a:p>
        </p:txBody>
      </p:sp>
      <p:grpSp>
        <p:nvGrpSpPr>
          <p:cNvPr id="7" name="Group 6">
            <a:extLst>
              <a:ext uri="{FF2B5EF4-FFF2-40B4-BE49-F238E27FC236}">
                <a16:creationId xmlns:a16="http://schemas.microsoft.com/office/drawing/2014/main" id="{7B052279-C658-5FDE-1290-557F7FE88599}"/>
              </a:ext>
            </a:extLst>
          </p:cNvPr>
          <p:cNvGrpSpPr/>
          <p:nvPr userDrawn="1"/>
        </p:nvGrpSpPr>
        <p:grpSpPr>
          <a:xfrm>
            <a:off x="-2" y="0"/>
            <a:ext cx="1884105" cy="1887824"/>
            <a:chOff x="-2" y="0"/>
            <a:chExt cx="1884105" cy="1887824"/>
          </a:xfrm>
        </p:grpSpPr>
        <p:grpSp>
          <p:nvGrpSpPr>
            <p:cNvPr id="8" name="Group 7">
              <a:extLst>
                <a:ext uri="{FF2B5EF4-FFF2-40B4-BE49-F238E27FC236}">
                  <a16:creationId xmlns:a16="http://schemas.microsoft.com/office/drawing/2014/main" id="{3F1144E3-2863-ECF5-33E4-B6E244E0135E}"/>
                </a:ext>
              </a:extLst>
            </p:cNvPr>
            <p:cNvGrpSpPr/>
            <p:nvPr/>
          </p:nvGrpSpPr>
          <p:grpSpPr>
            <a:xfrm>
              <a:off x="-2" y="818"/>
              <a:ext cx="1884105" cy="1887006"/>
              <a:chOff x="-2" y="818"/>
              <a:chExt cx="1884105" cy="1887006"/>
            </a:xfrm>
          </p:grpSpPr>
          <p:pic>
            <p:nvPicPr>
              <p:cNvPr id="10" name="Picture 9">
                <a:extLst>
                  <a:ext uri="{FF2B5EF4-FFF2-40B4-BE49-F238E27FC236}">
                    <a16:creationId xmlns:a16="http://schemas.microsoft.com/office/drawing/2014/main" id="{74265032-BC38-F289-6F84-4BA4885015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39566" y="818"/>
                <a:ext cx="944537" cy="941640"/>
              </a:xfrm>
              <a:prstGeom prst="rect">
                <a:avLst/>
              </a:prstGeom>
            </p:spPr>
          </p:pic>
          <p:pic>
            <p:nvPicPr>
              <p:cNvPr id="11" name="Picture 10">
                <a:extLst>
                  <a:ext uri="{FF2B5EF4-FFF2-40B4-BE49-F238E27FC236}">
                    <a16:creationId xmlns:a16="http://schemas.microsoft.com/office/drawing/2014/main" id="{D0757B83-2A82-A336-14F9-79CB703A992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 y="942458"/>
                <a:ext cx="939567" cy="945366"/>
              </a:xfrm>
              <a:prstGeom prst="rect">
                <a:avLst/>
              </a:prstGeom>
            </p:spPr>
          </p:pic>
        </p:grpSp>
        <p:pic>
          <p:nvPicPr>
            <p:cNvPr id="9" name="Picture 8">
              <a:extLst>
                <a:ext uri="{FF2B5EF4-FFF2-40B4-BE49-F238E27FC236}">
                  <a16:creationId xmlns:a16="http://schemas.microsoft.com/office/drawing/2014/main" id="{6034306F-EEB9-F4D1-CA28-0555C34B696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 y="0"/>
              <a:ext cx="939567" cy="942458"/>
            </a:xfrm>
            <a:prstGeom prst="rect">
              <a:avLst/>
            </a:prstGeom>
          </p:spPr>
        </p:pic>
      </p:grpSp>
    </p:spTree>
    <p:extLst>
      <p:ext uri="{BB962C8B-B14F-4D97-AF65-F5344CB8AC3E}">
        <p14:creationId xmlns:p14="http://schemas.microsoft.com/office/powerpoint/2010/main" val="3551466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0CBC3-1436-4450-8CC5-220AC104A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526E5-EC6E-4FB3-A0DB-388FCA0BB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05CCE60-85AE-4886-BF16-C5CBFA009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62FA822-2C07-4746-9030-3F8446747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A87E5-14E0-4CBB-BB8E-CD3BE4DBA377}" type="slidenum">
              <a:rPr lang="en-US" smtClean="0"/>
              <a:t>‹#›</a:t>
            </a:fld>
            <a:endParaRPr lang="en-US"/>
          </a:p>
        </p:txBody>
      </p:sp>
      <p:sp>
        <p:nvSpPr>
          <p:cNvPr id="7" name="Footer Placeholder 3">
            <a:extLst>
              <a:ext uri="{FF2B5EF4-FFF2-40B4-BE49-F238E27FC236}">
                <a16:creationId xmlns:a16="http://schemas.microsoft.com/office/drawing/2014/main" id="{715E19EA-6F6B-4D0A-ACD3-CFA9BE6BD5E5}"/>
              </a:ext>
            </a:extLst>
          </p:cNvPr>
          <p:cNvSpPr txBox="1">
            <a:spLocks/>
          </p:cNvSpPr>
          <p:nvPr userDrawn="1"/>
        </p:nvSpPr>
        <p:spPr>
          <a:xfrm>
            <a:off x="3447408" y="6332495"/>
            <a:ext cx="5297184" cy="41283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a:solidFill>
                  <a:schemeClr val="accent1">
                    <a:lumMod val="75000"/>
                  </a:schemeClr>
                </a:solidFill>
                <a:latin typeface="Arial" panose="020B0604020202020204" pitchFamily="34" charset="0"/>
                <a:cs typeface="Arial" panose="020B0604020202020204" pitchFamily="34" charset="0"/>
              </a:rPr>
              <a:t>IRCC15</a:t>
            </a:r>
            <a:br>
              <a:rPr lang="en-US" altLang="ja-JP" dirty="0">
                <a:solidFill>
                  <a:schemeClr val="accent1">
                    <a:lumMod val="75000"/>
                  </a:schemeClr>
                </a:solidFill>
                <a:latin typeface="Arial" panose="020B0604020202020204" pitchFamily="34" charset="0"/>
                <a:cs typeface="Arial" panose="020B0604020202020204" pitchFamily="34" charset="0"/>
              </a:rPr>
            </a:br>
            <a:r>
              <a:rPr lang="en-US" altLang="ja-JP" sz="1200" kern="1200" dirty="0">
                <a:solidFill>
                  <a:schemeClr val="accent1">
                    <a:lumMod val="75000"/>
                  </a:schemeClr>
                </a:solidFill>
                <a:latin typeface="Arial" panose="020B0604020202020204" pitchFamily="34" charset="0"/>
                <a:ea typeface="+mn-ea"/>
                <a:cs typeface="Arial" panose="020B0604020202020204" pitchFamily="34" charset="0"/>
              </a:rPr>
              <a:t>Tokyo, Japan</a:t>
            </a:r>
            <a:r>
              <a:rPr lang="de-DE" sz="1200" kern="1200" dirty="0">
                <a:solidFill>
                  <a:schemeClr val="accent1">
                    <a:lumMod val="75000"/>
                  </a:schemeClr>
                </a:solidFill>
                <a:latin typeface="Arial" panose="020B0604020202020204" pitchFamily="34" charset="0"/>
                <a:ea typeface="+mn-ea"/>
                <a:cs typeface="Arial" panose="020B0604020202020204" pitchFamily="34" charset="0"/>
              </a:rPr>
              <a:t>, 12 – 14</a:t>
            </a:r>
            <a:r>
              <a:rPr lang="de-DE" dirty="0">
                <a:solidFill>
                  <a:schemeClr val="accent1">
                    <a:lumMod val="75000"/>
                  </a:schemeClr>
                </a:solidFill>
                <a:latin typeface="Arial" panose="020B0604020202020204" pitchFamily="34" charset="0"/>
                <a:cs typeface="Arial" panose="020B0604020202020204" pitchFamily="34" charset="0"/>
              </a:rPr>
              <a:t> June 2023</a:t>
            </a:r>
          </a:p>
        </p:txBody>
      </p:sp>
      <p:sp>
        <p:nvSpPr>
          <p:cNvPr id="8" name="Rectangle 7">
            <a:extLst>
              <a:ext uri="{FF2B5EF4-FFF2-40B4-BE49-F238E27FC236}">
                <a16:creationId xmlns:a16="http://schemas.microsoft.com/office/drawing/2014/main" id="{36AFDE94-252B-4BA4-B1A6-67924CBFCB10}"/>
              </a:ext>
            </a:extLst>
          </p:cNvPr>
          <p:cNvSpPr/>
          <p:nvPr userDrawn="1"/>
        </p:nvSpPr>
        <p:spPr>
          <a:xfrm>
            <a:off x="0" y="-1"/>
            <a:ext cx="12192000" cy="6332495"/>
          </a:xfrm>
          <a:prstGeom prst="rect">
            <a:avLst/>
          </a:prstGeom>
          <a:solidFill>
            <a:schemeClr val="accent1">
              <a:lumMod val="20000"/>
              <a:lumOff val="8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1425046"/>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ohn.Nyberg@noa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479571" y="2578043"/>
            <a:ext cx="11232858" cy="194085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kumimoji="1" lang="en-US" altLang="ja-JP" sz="27100" b="1" dirty="0">
                <a:solidFill>
                  <a:schemeClr val="accent1">
                    <a:lumMod val="75000"/>
                  </a:schemeClr>
                </a:solidFill>
                <a:latin typeface="Arial" panose="020B0604020202020204" pitchFamily="34" charset="0"/>
                <a:cs typeface="Arial" panose="020B0604020202020204" pitchFamily="34" charset="0"/>
              </a:rPr>
              <a:t>WENDWG</a:t>
            </a:r>
          </a:p>
          <a:p>
            <a:endParaRPr kumimoji="1" lang="en-US" altLang="ja-JP" b="1" dirty="0">
              <a:solidFill>
                <a:schemeClr val="accent1">
                  <a:lumMod val="75000"/>
                </a:schemeClr>
              </a:solidFill>
            </a:endParaRPr>
          </a:p>
          <a:p>
            <a:endParaRPr kumimoji="1" lang="en-US" altLang="ja-JP" b="1" dirty="0">
              <a:solidFill>
                <a:schemeClr val="accent1">
                  <a:lumMod val="75000"/>
                </a:schemeClr>
              </a:solidFill>
            </a:endParaRPr>
          </a:p>
          <a:p>
            <a:endParaRPr kumimoji="1" lang="en-US" altLang="ja-JP" b="1" dirty="0">
              <a:solidFill>
                <a:schemeClr val="accent1">
                  <a:lumMod val="75000"/>
                </a:schemeClr>
              </a:solidFill>
            </a:endParaRPr>
          </a:p>
          <a:p>
            <a:r>
              <a:rPr kumimoji="1" lang="en-US" altLang="ja-JP" b="1" dirty="0">
                <a:solidFill>
                  <a:schemeClr val="accent1">
                    <a:lumMod val="75000"/>
                  </a:schemeClr>
                </a:solidFill>
              </a:rPr>
              <a:t>Report to IRCC15</a:t>
            </a:r>
          </a:p>
          <a:p>
            <a:endParaRPr kumimoji="1" lang="en-US" altLang="ja-JP" b="1" dirty="0">
              <a:solidFill>
                <a:schemeClr val="accent1">
                  <a:lumMod val="75000"/>
                </a:schemeClr>
              </a:solidFill>
            </a:endParaRPr>
          </a:p>
          <a:p>
            <a:r>
              <a:rPr kumimoji="1" lang="en-US" altLang="ja-JP" sz="5200" b="1" dirty="0">
                <a:solidFill>
                  <a:schemeClr val="accent1">
                    <a:lumMod val="75000"/>
                  </a:schemeClr>
                </a:solidFill>
              </a:rPr>
              <a:t>Tokyo, Japan</a:t>
            </a:r>
          </a:p>
          <a:p>
            <a:r>
              <a:rPr kumimoji="1" lang="en-US" altLang="ja-JP" sz="5200" b="1" dirty="0">
                <a:solidFill>
                  <a:schemeClr val="accent1">
                    <a:lumMod val="75000"/>
                  </a:schemeClr>
                </a:solidFill>
              </a:rPr>
              <a:t>12 – 14 June 2023</a:t>
            </a:r>
            <a:endParaRPr kumimoji="1" lang="ja-JP" altLang="en-US" sz="5200" b="1" dirty="0">
              <a:solidFill>
                <a:schemeClr val="accent1">
                  <a:lumMod val="75000"/>
                </a:schemeClr>
              </a:solidFill>
            </a:endParaRPr>
          </a:p>
        </p:txBody>
      </p:sp>
      <p:sp>
        <p:nvSpPr>
          <p:cNvPr id="10" name="サブタイトル 2"/>
          <p:cNvSpPr txBox="1">
            <a:spLocks/>
          </p:cNvSpPr>
          <p:nvPr/>
        </p:nvSpPr>
        <p:spPr>
          <a:xfrm>
            <a:off x="1524000" y="3691019"/>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kumimoji="1" lang="en-US" altLang="ja-JP" sz="2800" dirty="0">
              <a:solidFill>
                <a:schemeClr val="bg2">
                  <a:lumMod val="50000"/>
                </a:schemeClr>
              </a:solidFill>
            </a:endParaRPr>
          </a:p>
          <a:p>
            <a:r>
              <a:rPr lang="ja-JP" altLang="en-US" sz="2800" dirty="0">
                <a:solidFill>
                  <a:schemeClr val="bg2">
                    <a:lumMod val="50000"/>
                  </a:schemeClr>
                </a:solidFill>
              </a:rPr>
              <a:t> </a:t>
            </a:r>
            <a:endParaRPr lang="en-US" altLang="ja-JP" sz="2800" dirty="0">
              <a:solidFill>
                <a:schemeClr val="bg2">
                  <a:lumMod val="50000"/>
                </a:schemeClr>
              </a:solidFill>
            </a:endParaRPr>
          </a:p>
          <a:p>
            <a:r>
              <a:rPr kumimoji="1" lang="en-US" altLang="ja-JP" sz="2800" dirty="0">
                <a:solidFill>
                  <a:schemeClr val="accent1">
                    <a:lumMod val="75000"/>
                  </a:schemeClr>
                </a:solidFill>
              </a:rPr>
              <a:t>John Nyberg</a:t>
            </a:r>
          </a:p>
          <a:p>
            <a:r>
              <a:rPr kumimoji="1" lang="en-US" altLang="ja-JP" sz="2800" dirty="0">
                <a:solidFill>
                  <a:schemeClr val="accent1">
                    <a:lumMod val="75000"/>
                  </a:schemeClr>
                </a:solidFill>
              </a:rPr>
              <a:t>WENDWG Chair</a:t>
            </a:r>
          </a:p>
          <a:p>
            <a:endParaRPr kumimoji="1" lang="en-US" altLang="ja-JP" sz="2800" dirty="0">
              <a:solidFill>
                <a:schemeClr val="accent1">
                  <a:lumMod val="75000"/>
                </a:schemeClr>
              </a:solidFill>
            </a:endParaRPr>
          </a:p>
          <a:p>
            <a:endParaRPr kumimoji="1" lang="ja-JP" altLang="en-US" sz="2800" dirty="0">
              <a:solidFill>
                <a:schemeClr val="accent1">
                  <a:lumMod val="75000"/>
                </a:schemeClr>
              </a:solidFill>
            </a:endParaRPr>
          </a:p>
        </p:txBody>
      </p:sp>
      <p:sp>
        <p:nvSpPr>
          <p:cNvPr id="11" name="テキスト ボックス 10"/>
          <p:cNvSpPr txBox="1"/>
          <p:nvPr/>
        </p:nvSpPr>
        <p:spPr>
          <a:xfrm>
            <a:off x="9577310" y="6279867"/>
            <a:ext cx="2590800" cy="523220"/>
          </a:xfrm>
          <a:prstGeom prst="rect">
            <a:avLst/>
          </a:prstGeom>
          <a:noFill/>
        </p:spPr>
        <p:txBody>
          <a:bodyPr wrap="square" rtlCol="0">
            <a:spAutoFit/>
          </a:bodyPr>
          <a:lstStyle/>
          <a:p>
            <a:pPr algn="ctr"/>
            <a:r>
              <a:rPr kumimoji="1" lang="en-US" altLang="ja-JP" sz="2800" dirty="0">
                <a:solidFill>
                  <a:schemeClr val="accent1">
                    <a:lumMod val="75000"/>
                  </a:schemeClr>
                </a:solidFill>
              </a:rPr>
              <a:t>IRCC15-07G</a:t>
            </a:r>
            <a:endParaRPr kumimoji="1" lang="ja-JP" altLang="en-US" sz="2800" dirty="0">
              <a:solidFill>
                <a:schemeClr val="accent1">
                  <a:lumMod val="75000"/>
                </a:schemeClr>
              </a:solidFill>
            </a:endParaRPr>
          </a:p>
        </p:txBody>
      </p:sp>
    </p:spTree>
    <p:extLst>
      <p:ext uri="{BB962C8B-B14F-4D97-AF65-F5344CB8AC3E}">
        <p14:creationId xmlns:p14="http://schemas.microsoft.com/office/powerpoint/2010/main" val="334826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Draft S-100 Coordinator Responsibilites</a:t>
            </a:r>
            <a:endParaRPr lang="en-US" sz="4000" b="1" dirty="0">
              <a:solidFill>
                <a:schemeClr val="accent1">
                  <a:lumMod val="75000"/>
                </a:schemeClr>
              </a:solidFill>
            </a:endParaRPr>
          </a:p>
        </p:txBody>
      </p:sp>
      <p:graphicFrame>
        <p:nvGraphicFramePr>
          <p:cNvPr id="4" name="Content Placeholder 3">
            <a:extLst>
              <a:ext uri="{FF2B5EF4-FFF2-40B4-BE49-F238E27FC236}">
                <a16:creationId xmlns:a16="http://schemas.microsoft.com/office/drawing/2014/main" id="{432B636D-EB86-431B-A9B4-ADAFA8D601FC}"/>
              </a:ext>
            </a:extLst>
          </p:cNvPr>
          <p:cNvGraphicFramePr>
            <a:graphicFrameLocks noGrp="1"/>
          </p:cNvGraphicFramePr>
          <p:nvPr>
            <p:ph idx="1"/>
            <p:extLst>
              <p:ext uri="{D42A27DB-BD31-4B8C-83A1-F6EECF244321}">
                <p14:modId xmlns:p14="http://schemas.microsoft.com/office/powerpoint/2010/main" val="1052427803"/>
              </p:ext>
            </p:extLst>
          </p:nvPr>
        </p:nvGraphicFramePr>
        <p:xfrm>
          <a:off x="1327355" y="1091381"/>
          <a:ext cx="10146890" cy="5120640"/>
        </p:xfrm>
        <a:graphic>
          <a:graphicData uri="http://schemas.openxmlformats.org/drawingml/2006/table">
            <a:tbl>
              <a:tblPr firstRow="1" firstCol="1" bandRow="1">
                <a:tableStyleId>{5C22544A-7EE6-4342-B048-85BDC9FD1C3A}</a:tableStyleId>
              </a:tblPr>
              <a:tblGrid>
                <a:gridCol w="10146890">
                  <a:extLst>
                    <a:ext uri="{9D8B030D-6E8A-4147-A177-3AD203B41FA5}">
                      <a16:colId xmlns:a16="http://schemas.microsoft.com/office/drawing/2014/main" val="1997938463"/>
                    </a:ext>
                  </a:extLst>
                </a:gridCol>
              </a:tblGrid>
              <a:tr h="4734232">
                <a:tc>
                  <a:txBody>
                    <a:bodyPr/>
                    <a:lstStyle/>
                    <a:p>
                      <a:pPr marL="342900" marR="0" lvl="0" indent="-342900">
                        <a:spcBef>
                          <a:spcPts val="0"/>
                        </a:spcBef>
                        <a:spcAft>
                          <a:spcPts val="0"/>
                        </a:spcAft>
                        <a:buFont typeface="Symbol" panose="05050102010706020507" pitchFamily="18" charset="2"/>
                        <a:buChar char=""/>
                      </a:pPr>
                      <a:r>
                        <a:rPr lang="en-US" sz="2400" dirty="0">
                          <a:effectLst/>
                        </a:rPr>
                        <a:t>Keep an inventory of S-100 products in the region.</a:t>
                      </a:r>
                    </a:p>
                    <a:p>
                      <a:pPr marL="742950" marR="0" lvl="1" indent="-285750">
                        <a:spcBef>
                          <a:spcPts val="0"/>
                        </a:spcBef>
                        <a:spcAft>
                          <a:spcPts val="0"/>
                        </a:spcAft>
                        <a:buFont typeface="Courier New" panose="02070309020205020404" pitchFamily="49" charset="0"/>
                        <a:buChar char="o"/>
                      </a:pPr>
                      <a:r>
                        <a:rPr lang="en-US" sz="2400" dirty="0">
                          <a:effectLst/>
                        </a:rPr>
                        <a:t>Producer</a:t>
                      </a:r>
                    </a:p>
                    <a:p>
                      <a:pPr marL="742950" marR="0" lvl="1" indent="-285750">
                        <a:spcBef>
                          <a:spcPts val="0"/>
                        </a:spcBef>
                        <a:spcAft>
                          <a:spcPts val="0"/>
                        </a:spcAft>
                        <a:buFont typeface="Courier New" panose="02070309020205020404" pitchFamily="49" charset="0"/>
                        <a:buChar char="o"/>
                      </a:pPr>
                      <a:r>
                        <a:rPr lang="en-US" sz="2400" dirty="0">
                          <a:effectLst/>
                        </a:rPr>
                        <a:t>Status, in progress, complete, availability</a:t>
                      </a:r>
                    </a:p>
                    <a:p>
                      <a:pPr marL="742950" marR="0" lvl="1" indent="-285750">
                        <a:spcBef>
                          <a:spcPts val="0"/>
                        </a:spcBef>
                        <a:spcAft>
                          <a:spcPts val="0"/>
                        </a:spcAft>
                        <a:buFont typeface="Courier New" panose="02070309020205020404" pitchFamily="49" charset="0"/>
                        <a:buChar char="o"/>
                      </a:pPr>
                      <a:r>
                        <a:rPr lang="en-US" sz="2400" dirty="0">
                          <a:effectLst/>
                        </a:rPr>
                        <a:t>Potential additional producers of product</a:t>
                      </a:r>
                    </a:p>
                    <a:p>
                      <a:pPr marL="342900" marR="0" lvl="0" indent="-342900">
                        <a:spcBef>
                          <a:spcPts val="0"/>
                        </a:spcBef>
                        <a:spcAft>
                          <a:spcPts val="0"/>
                        </a:spcAft>
                        <a:buFont typeface="Symbol" panose="05050102010706020507" pitchFamily="18" charset="2"/>
                        <a:buChar char=""/>
                      </a:pPr>
                      <a:r>
                        <a:rPr lang="en-US" sz="2400" dirty="0">
                          <a:effectLst/>
                        </a:rPr>
                        <a:t>Work to ensure that Regional MS understand what S-100 products are available</a:t>
                      </a:r>
                    </a:p>
                    <a:p>
                      <a:pPr marL="342900" marR="0" lvl="0" indent="-342900">
                        <a:spcBef>
                          <a:spcPts val="0"/>
                        </a:spcBef>
                        <a:spcAft>
                          <a:spcPts val="0"/>
                        </a:spcAft>
                        <a:buFont typeface="Symbol" panose="05050102010706020507" pitchFamily="18" charset="2"/>
                        <a:buChar char=""/>
                      </a:pPr>
                      <a:r>
                        <a:rPr lang="en-US" sz="2400" dirty="0">
                          <a:effectLst/>
                        </a:rPr>
                        <a:t>Update the WEND100-IGIF Matrix on a biannual (every 2 years) basis</a:t>
                      </a:r>
                    </a:p>
                    <a:p>
                      <a:pPr marL="342900" marR="0" lvl="0" indent="-342900">
                        <a:spcBef>
                          <a:spcPts val="0"/>
                        </a:spcBef>
                        <a:spcAft>
                          <a:spcPts val="0"/>
                        </a:spcAft>
                        <a:buFont typeface="Symbol" panose="05050102010706020507" pitchFamily="18" charset="2"/>
                        <a:buChar char=""/>
                      </a:pPr>
                      <a:r>
                        <a:rPr lang="en-US" sz="2400" dirty="0">
                          <a:effectLst/>
                        </a:rPr>
                        <a:t>Report regional S-100 status to WENDWG</a:t>
                      </a:r>
                    </a:p>
                    <a:p>
                      <a:pPr marL="342900" marR="0" lvl="0" indent="-342900">
                        <a:spcBef>
                          <a:spcPts val="0"/>
                        </a:spcBef>
                        <a:spcAft>
                          <a:spcPts val="0"/>
                        </a:spcAft>
                        <a:buFont typeface="Symbol" panose="05050102010706020507" pitchFamily="18" charset="2"/>
                        <a:buChar char=""/>
                      </a:pPr>
                      <a:r>
                        <a:rPr lang="en-US" sz="2400" dirty="0">
                          <a:effectLst/>
                        </a:rPr>
                        <a:t>Provide input to the WENDWG on RHC preferences regarding WEND-100 Principles</a:t>
                      </a:r>
                    </a:p>
                    <a:p>
                      <a:pPr marL="342900" marR="0" lvl="0" indent="-342900">
                        <a:spcBef>
                          <a:spcPts val="0"/>
                        </a:spcBef>
                        <a:spcAft>
                          <a:spcPts val="0"/>
                        </a:spcAft>
                        <a:buFont typeface="Symbol" panose="05050102010706020507" pitchFamily="18" charset="2"/>
                        <a:buChar char=""/>
                      </a:pPr>
                      <a:r>
                        <a:rPr lang="en-US" sz="2400" dirty="0">
                          <a:effectLst/>
                        </a:rPr>
                        <a:t>Help to communicate latest WEND-100 Principles updates to RHC</a:t>
                      </a:r>
                    </a:p>
                    <a:p>
                      <a:pPr marL="342900" marR="0" lvl="0" indent="-342900">
                        <a:spcBef>
                          <a:spcPts val="0"/>
                        </a:spcBef>
                        <a:spcAft>
                          <a:spcPts val="0"/>
                        </a:spcAft>
                        <a:buFont typeface="Symbol" panose="05050102010706020507" pitchFamily="18" charset="2"/>
                        <a:buChar char=""/>
                      </a:pPr>
                      <a:r>
                        <a:rPr lang="en-US" sz="2400" dirty="0">
                          <a:effectLst/>
                        </a:rPr>
                        <a:t>Work to coordinate new S-100 products according to WEND-100</a:t>
                      </a:r>
                      <a:br>
                        <a:rPr lang="en-US" sz="2400" dirty="0">
                          <a:effectLst/>
                        </a:rPr>
                      </a:br>
                      <a:r>
                        <a:rPr lang="en-US" sz="2400" dirty="0">
                          <a:effectLst/>
                        </a:rPr>
                        <a:t>Principles (as they are developed), following overlap, distribution</a:t>
                      </a:r>
                      <a:br>
                        <a:rPr lang="en-US" sz="2400" dirty="0">
                          <a:effectLst/>
                        </a:rPr>
                      </a:br>
                      <a:r>
                        <a:rPr lang="en-US" sz="2400" dirty="0">
                          <a:effectLst/>
                        </a:rPr>
                        <a:t>and other guidance as it is agreed</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32836514"/>
                  </a:ext>
                </a:extLst>
              </a:tr>
            </a:tbl>
          </a:graphicData>
        </a:graphic>
      </p:graphicFrame>
    </p:spTree>
    <p:extLst>
      <p:ext uri="{BB962C8B-B14F-4D97-AF65-F5344CB8AC3E}">
        <p14:creationId xmlns:p14="http://schemas.microsoft.com/office/powerpoint/2010/main" val="260646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Progress on IRCC Action Items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dirty="0"/>
              <a:t>SPI 1.3.1</a:t>
            </a:r>
          </a:p>
          <a:p>
            <a:pPr lvl="1"/>
            <a:r>
              <a:rPr lang="en-US" dirty="0"/>
              <a:t>First run of the WEND IGIF Products and Services Matrix has been completed</a:t>
            </a:r>
          </a:p>
          <a:p>
            <a:pPr lvl="2"/>
            <a:r>
              <a:rPr lang="en-US" dirty="0"/>
              <a:t>~1/2 RHC response rate but provides a partial snapshot of where the world is with regard to S-100 readiness</a:t>
            </a:r>
          </a:p>
          <a:p>
            <a:pPr lvl="2"/>
            <a:r>
              <a:rPr lang="en-US" dirty="0"/>
              <a:t>If current results are used consider 50% response rate and remove HCA and MSDI reporting for a score of 41.49 of a possible 100</a:t>
            </a:r>
          </a:p>
          <a:p>
            <a:pPr lvl="2"/>
            <a:endParaRPr lang="en-US" dirty="0"/>
          </a:p>
        </p:txBody>
      </p:sp>
    </p:spTree>
    <p:extLst>
      <p:ext uri="{BB962C8B-B14F-4D97-AF65-F5344CB8AC3E}">
        <p14:creationId xmlns:p14="http://schemas.microsoft.com/office/powerpoint/2010/main" val="4043710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Problems Encountered</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dirty="0"/>
              <a:t>RHC Participation – low turnout is likely a result of the return from COVID</a:t>
            </a:r>
          </a:p>
          <a:p>
            <a:r>
              <a:rPr lang="en-US" dirty="0"/>
              <a:t>Low WEND IGIF Matrix response rate</a:t>
            </a:r>
          </a:p>
          <a:p>
            <a:r>
              <a:rPr lang="en-US" dirty="0"/>
              <a:t>No common ground for pursuing a global common grid scheme for S-101</a:t>
            </a:r>
          </a:p>
          <a:p>
            <a:r>
              <a:rPr lang="en-US" dirty="0"/>
              <a:t>S-100 Chart Coordinator role adoption</a:t>
            </a:r>
          </a:p>
        </p:txBody>
      </p:sp>
    </p:spTree>
    <p:extLst>
      <p:ext uri="{BB962C8B-B14F-4D97-AF65-F5344CB8AC3E}">
        <p14:creationId xmlns:p14="http://schemas.microsoft.com/office/powerpoint/2010/main" val="1974624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27412" y="230654"/>
            <a:ext cx="9426388" cy="549275"/>
          </a:xfrm>
          <a:noFill/>
        </p:spPr>
        <p:txBody>
          <a:bodyPr>
            <a:normAutofit fontScale="90000"/>
          </a:bodyPr>
          <a:lstStyle/>
          <a:p>
            <a:r>
              <a:rPr lang="en-GB" sz="4000" b="1" dirty="0">
                <a:solidFill>
                  <a:schemeClr val="accent1">
                    <a:lumMod val="75000"/>
                  </a:schemeClr>
                </a:solidFill>
              </a:rPr>
              <a:t>Actions Requested </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956187" y="1449642"/>
            <a:ext cx="10515600" cy="5177704"/>
          </a:xfrm>
        </p:spPr>
        <p:txBody>
          <a:bodyPr>
            <a:normAutofit/>
          </a:bodyPr>
          <a:lstStyle/>
          <a:p>
            <a:pPr marL="0" marR="0" indent="0" algn="just">
              <a:spcBef>
                <a:spcPts val="1200"/>
              </a:spcBef>
              <a:spcAft>
                <a:spcPts val="0"/>
              </a:spcAft>
              <a:buNone/>
            </a:pPr>
            <a:r>
              <a:rPr lang="en-AU" sz="2400" b="0" dirty="0">
                <a:effectLst/>
              </a:rPr>
              <a:t>a. Note the 2019-23 accomplishments of the WENDWG</a:t>
            </a:r>
            <a:endParaRPr lang="en-US" sz="2400" b="1" dirty="0">
              <a:effectLst/>
            </a:endParaRPr>
          </a:p>
          <a:p>
            <a:pPr marL="0" marR="0" indent="0" algn="just">
              <a:spcBef>
                <a:spcPts val="1200"/>
              </a:spcBef>
              <a:spcAft>
                <a:spcPts val="0"/>
              </a:spcAft>
              <a:buNone/>
            </a:pPr>
            <a:r>
              <a:rPr lang="en-AU" sz="2400" b="0" dirty="0">
                <a:effectLst/>
              </a:rPr>
              <a:t>b. Recommend that RHCs prioritize their participation in the WENDWG through the RHC Chart Coordinator or S-100 Coordinator</a:t>
            </a:r>
            <a:endParaRPr lang="en-US" sz="2400" b="1" dirty="0">
              <a:effectLst/>
            </a:endParaRPr>
          </a:p>
          <a:p>
            <a:pPr marL="0" marR="0" indent="0" algn="just">
              <a:spcBef>
                <a:spcPts val="1200"/>
              </a:spcBef>
              <a:spcAft>
                <a:spcPts val="0"/>
              </a:spcAft>
              <a:buNone/>
            </a:pPr>
            <a:r>
              <a:rPr lang="en-AU" sz="2400" b="0" dirty="0">
                <a:effectLst/>
              </a:rPr>
              <a:t>c. Note the results of the WEND-100 IGIF Matrix, as of February 2023 and encourage the WENDWG to use it as a tool for monitoring the S-100 implementation, for each S-100-based top priority product, per RHC.</a:t>
            </a:r>
            <a:endParaRPr lang="en-US" sz="2400" b="1" dirty="0">
              <a:effectLst/>
            </a:endParaRPr>
          </a:p>
          <a:p>
            <a:pPr marL="0" marR="0" indent="0">
              <a:spcBef>
                <a:spcPts val="0"/>
              </a:spcBef>
              <a:spcAft>
                <a:spcPts val="0"/>
              </a:spcAft>
              <a:buNone/>
            </a:pPr>
            <a:r>
              <a:rPr lang="en-AU" sz="2400" dirty="0">
                <a:effectLst/>
                <a:ea typeface="Times New Roman" panose="02020603050405020304" pitchFamily="18" charset="0"/>
              </a:rPr>
              <a:t>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d.  Recommend that RHCs, if not done already, establish the S-100 Coordinator role or assign S-100 Coordinator duties as appropriate</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e.  Recommend the RHC S-100 Coordinators to update their WEND-100 IGIF Matrix submissions every two years and share their schedule and roadmap to meeting the 2026 IMO target (S-100 ECDIS) at every WENDWG meeting</a:t>
            </a:r>
            <a:endParaRPr lang="en-US" sz="2400" dirty="0">
              <a:effectLst/>
              <a:ea typeface="Times New Roman" panose="02020603050405020304" pitchFamily="18" charset="0"/>
            </a:endParaRPr>
          </a:p>
          <a:p>
            <a:pPr marL="0" marR="0" indent="0">
              <a:spcBef>
                <a:spcPts val="0"/>
              </a:spcBef>
              <a:spcAft>
                <a:spcPts val="0"/>
              </a:spcAft>
              <a:buNone/>
            </a:pPr>
            <a:r>
              <a:rPr lang="en-AU"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7167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27412" y="230654"/>
            <a:ext cx="9426388" cy="549275"/>
          </a:xfrm>
          <a:noFill/>
        </p:spPr>
        <p:txBody>
          <a:bodyPr>
            <a:normAutofit fontScale="90000"/>
          </a:bodyPr>
          <a:lstStyle/>
          <a:p>
            <a:r>
              <a:rPr lang="en-GB" sz="4000" b="1" dirty="0">
                <a:solidFill>
                  <a:schemeClr val="accent1">
                    <a:lumMod val="75000"/>
                  </a:schemeClr>
                </a:solidFill>
              </a:rPr>
              <a:t>Actions Requested </a:t>
            </a:r>
            <a:endParaRPr lang="en-US" sz="36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956187" y="1449643"/>
            <a:ext cx="10515600" cy="4351338"/>
          </a:xfrm>
        </p:spPr>
        <p:txBody>
          <a:bodyPr>
            <a:normAutofit lnSpcReduction="10000"/>
          </a:bodyPr>
          <a:lstStyle/>
          <a:p>
            <a:pPr marL="0" marR="0" indent="0">
              <a:spcBef>
                <a:spcPts val="0"/>
              </a:spcBef>
              <a:spcAft>
                <a:spcPts val="0"/>
              </a:spcAft>
              <a:buNone/>
            </a:pPr>
            <a:r>
              <a:rPr lang="en-AU" sz="2400" dirty="0">
                <a:effectLst/>
                <a:ea typeface="Times New Roman" panose="02020603050405020304" pitchFamily="18" charset="0"/>
              </a:rPr>
              <a:t>f.  Note the impending importance of S-128, its relationship to the WENDWG and the joint concept paper with NIPWG/S-100WG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g.  Commend KHOA for the progress on advancing </a:t>
            </a:r>
            <a:r>
              <a:rPr lang="en-AU" sz="2400" dirty="0" err="1">
                <a:effectLst/>
                <a:ea typeface="Times New Roman" panose="02020603050405020304" pitchFamily="18" charset="0"/>
              </a:rPr>
              <a:t>INToGIS</a:t>
            </a:r>
            <a:r>
              <a:rPr lang="en-AU" sz="2400" dirty="0">
                <a:effectLst/>
                <a:ea typeface="Times New Roman" panose="02020603050405020304" pitchFamily="18" charset="0"/>
              </a:rPr>
              <a:t> III and encourage Member States to submit their S-128 test data sets for use in it</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h.  Recommend that RHC Chart Coordinators/S-100 Coordinators report their planned S-101 chart schemes, usage bands 1 – 4, by 30 September. Request that submissions use </a:t>
            </a:r>
            <a:r>
              <a:rPr lang="en-AU" sz="2400" dirty="0" err="1">
                <a:effectLst/>
                <a:ea typeface="Times New Roman" panose="02020603050405020304" pitchFamily="18" charset="0"/>
              </a:rPr>
              <a:t>INToGIS</a:t>
            </a:r>
            <a:r>
              <a:rPr lang="en-AU" sz="2400" dirty="0">
                <a:effectLst/>
                <a:ea typeface="Times New Roman" panose="02020603050405020304" pitchFamily="18" charset="0"/>
              </a:rPr>
              <a:t> III when commissioned.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 </a:t>
            </a:r>
            <a:endParaRPr lang="en-US" sz="2400" dirty="0">
              <a:effectLst/>
              <a:ea typeface="Times New Roman" panose="02020603050405020304" pitchFamily="18" charset="0"/>
            </a:endParaRPr>
          </a:p>
          <a:p>
            <a:pPr marL="0" marR="0" indent="0">
              <a:spcBef>
                <a:spcPts val="0"/>
              </a:spcBef>
              <a:spcAft>
                <a:spcPts val="0"/>
              </a:spcAft>
              <a:buNone/>
            </a:pPr>
            <a:r>
              <a:rPr lang="en-AU" sz="2400" dirty="0" err="1">
                <a:effectLst/>
                <a:ea typeface="Times New Roman" panose="02020603050405020304" pitchFamily="18" charset="0"/>
              </a:rPr>
              <a:t>i</a:t>
            </a:r>
            <a:r>
              <a:rPr lang="en-AU" sz="2400" dirty="0">
                <a:effectLst/>
                <a:ea typeface="Times New Roman" panose="02020603050405020304" pitchFamily="18" charset="0"/>
              </a:rPr>
              <a:t>.  Approve the proposed Terms of Reference (Annex A)</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 </a:t>
            </a:r>
            <a:endParaRPr lang="en-US" sz="2400" dirty="0">
              <a:effectLst/>
              <a:ea typeface="Times New Roman" panose="02020603050405020304" pitchFamily="18" charset="0"/>
            </a:endParaRPr>
          </a:p>
          <a:p>
            <a:pPr marL="0" marR="0" indent="0">
              <a:spcBef>
                <a:spcPts val="0"/>
              </a:spcBef>
              <a:spcAft>
                <a:spcPts val="0"/>
              </a:spcAft>
              <a:buNone/>
            </a:pPr>
            <a:r>
              <a:rPr lang="en-AU" sz="2400" dirty="0">
                <a:effectLst/>
                <a:ea typeface="Times New Roman" panose="02020603050405020304" pitchFamily="18" charset="0"/>
              </a:rPr>
              <a:t>j.  Note this report</a:t>
            </a:r>
            <a:endParaRPr lang="en-US" sz="2400" dirty="0">
              <a:effectLst/>
              <a:ea typeface="Times New Roman" panose="02020603050405020304" pitchFamily="18" charset="0"/>
            </a:endParaRPr>
          </a:p>
          <a:p>
            <a:pPr marL="0" marR="0" indent="0">
              <a:spcBef>
                <a:spcPts val="0"/>
              </a:spcBef>
              <a:spcAft>
                <a:spcPts val="0"/>
              </a:spcAft>
              <a:buNone/>
            </a:pPr>
            <a:r>
              <a:rPr lang="en-AU"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42607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382806" y="3154362"/>
            <a:ext cx="9426388" cy="549275"/>
          </a:xfrm>
          <a:noFill/>
        </p:spPr>
        <p:txBody>
          <a:bodyPr>
            <a:normAutofit fontScale="90000"/>
          </a:bodyPr>
          <a:lstStyle/>
          <a:p>
            <a:pPr algn="ctr"/>
            <a:r>
              <a:rPr lang="en-GB" sz="8000" b="1" dirty="0">
                <a:solidFill>
                  <a:schemeClr val="accent1">
                    <a:lumMod val="75000"/>
                  </a:schemeClr>
                </a:solidFill>
              </a:rPr>
              <a:t>Thank You</a:t>
            </a:r>
            <a:br>
              <a:rPr lang="en-GB" sz="4000" b="1" dirty="0">
                <a:solidFill>
                  <a:schemeClr val="accent1">
                    <a:lumMod val="75000"/>
                  </a:schemeClr>
                </a:solidFill>
              </a:rPr>
            </a:br>
            <a:br>
              <a:rPr lang="en-GB" sz="4000" b="1" dirty="0">
                <a:solidFill>
                  <a:schemeClr val="accent1">
                    <a:lumMod val="75000"/>
                  </a:schemeClr>
                </a:solidFill>
              </a:rPr>
            </a:br>
            <a:r>
              <a:rPr lang="en-GB" sz="4000" b="1" dirty="0">
                <a:solidFill>
                  <a:schemeClr val="accent1">
                    <a:lumMod val="75000"/>
                  </a:schemeClr>
                </a:solidFill>
                <a:hlinkClick r:id="rId2"/>
              </a:rPr>
              <a:t>John.Nyberg@noaa.gov</a:t>
            </a:r>
            <a:r>
              <a:rPr lang="en-GB" sz="4000" b="1" dirty="0">
                <a:solidFill>
                  <a:schemeClr val="accent1">
                    <a:lumMod val="75000"/>
                  </a:schemeClr>
                </a:solidFill>
              </a:rPr>
              <a:t> </a:t>
            </a:r>
            <a:endParaRPr lang="en-US" sz="3600" b="1" dirty="0">
              <a:solidFill>
                <a:schemeClr val="accent1">
                  <a:lumMod val="75000"/>
                </a:schemeClr>
              </a:solidFill>
            </a:endParaRPr>
          </a:p>
        </p:txBody>
      </p:sp>
    </p:spTree>
    <p:extLst>
      <p:ext uri="{BB962C8B-B14F-4D97-AF65-F5344CB8AC3E}">
        <p14:creationId xmlns:p14="http://schemas.microsoft.com/office/powerpoint/2010/main" val="36511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305510"/>
            <a:ext cx="9390529" cy="549275"/>
          </a:xfrm>
          <a:noFill/>
        </p:spPr>
        <p:txBody>
          <a:bodyPr>
            <a:normAutofit fontScale="90000"/>
          </a:bodyPr>
          <a:lstStyle/>
          <a:p>
            <a:r>
              <a:rPr lang="en-US" sz="4000" b="1" dirty="0">
                <a:solidFill>
                  <a:schemeClr val="accent1">
                    <a:lumMod val="75000"/>
                  </a:schemeClr>
                </a:solidFill>
              </a:rPr>
              <a:t>Meetings and new leadership</a:t>
            </a: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sz="2400" dirty="0">
                <a:effectLst/>
                <a:ea typeface="Times New Roman" panose="02020603050405020304" pitchFamily="18" charset="0"/>
              </a:rPr>
              <a:t>WENDWG13 – 21-23 February 2023 – Aalborg, Denmark</a:t>
            </a:r>
          </a:p>
          <a:p>
            <a:pPr lvl="1"/>
            <a:r>
              <a:rPr lang="en-US" dirty="0">
                <a:ea typeface="Times New Roman" panose="02020603050405020304" pitchFamily="18" charset="0"/>
              </a:rPr>
              <a:t>Dr John Nyberg and </a:t>
            </a:r>
            <a:r>
              <a:rPr lang="en-US" dirty="0" err="1">
                <a:ea typeface="Times New Roman" panose="02020603050405020304" pitchFamily="18" charset="0"/>
              </a:rPr>
              <a:t>Ms</a:t>
            </a:r>
            <a:r>
              <a:rPr lang="en-US" dirty="0">
                <a:ea typeface="Times New Roman" panose="02020603050405020304" pitchFamily="18" charset="0"/>
              </a:rPr>
              <a:t> Annika </a:t>
            </a:r>
            <a:r>
              <a:rPr lang="en-US" dirty="0" err="1">
                <a:ea typeface="Times New Roman" panose="02020603050405020304" pitchFamily="18" charset="0"/>
              </a:rPr>
              <a:t>Axne-Kindeberg</a:t>
            </a:r>
            <a:r>
              <a:rPr lang="en-US" dirty="0">
                <a:ea typeface="Times New Roman" panose="02020603050405020304" pitchFamily="18" charset="0"/>
              </a:rPr>
              <a:t> both stepped down</a:t>
            </a:r>
          </a:p>
          <a:p>
            <a:pPr lvl="1"/>
            <a:r>
              <a:rPr lang="en-US" dirty="0" err="1">
                <a:effectLst/>
                <a:ea typeface="Times New Roman" panose="02020603050405020304" pitchFamily="18" charset="0"/>
              </a:rPr>
              <a:t>Mr</a:t>
            </a:r>
            <a:r>
              <a:rPr lang="en-US" dirty="0">
                <a:effectLst/>
                <a:ea typeface="Times New Roman" panose="02020603050405020304" pitchFamily="18" charset="0"/>
              </a:rPr>
              <a:t> Jens </a:t>
            </a:r>
            <a:r>
              <a:rPr lang="en-US" dirty="0" err="1">
                <a:effectLst/>
                <a:ea typeface="Times New Roman" panose="02020603050405020304" pitchFamily="18" charset="0"/>
              </a:rPr>
              <a:t>Schröder-Fürstenberg</a:t>
            </a:r>
            <a:r>
              <a:rPr lang="en-US" dirty="0">
                <a:effectLst/>
                <a:ea typeface="Times New Roman" panose="02020603050405020304" pitchFamily="18" charset="0"/>
              </a:rPr>
              <a:t> (BSH, DE) and </a:t>
            </a:r>
            <a:r>
              <a:rPr lang="en-US" dirty="0" err="1">
                <a:effectLst/>
                <a:ea typeface="Times New Roman" panose="02020603050405020304" pitchFamily="18" charset="0"/>
              </a:rPr>
              <a:t>Mr</a:t>
            </a:r>
            <a:r>
              <a:rPr lang="en-US" dirty="0">
                <a:effectLst/>
                <a:ea typeface="Times New Roman" panose="02020603050405020304" pitchFamily="18" charset="0"/>
              </a:rPr>
              <a:t> Jason </a:t>
            </a:r>
            <a:r>
              <a:rPr lang="en-US" dirty="0" err="1">
                <a:effectLst/>
                <a:ea typeface="Times New Roman" panose="02020603050405020304" pitchFamily="18" charset="0"/>
              </a:rPr>
              <a:t>Scholey</a:t>
            </a:r>
            <a:r>
              <a:rPr lang="en-US" dirty="0">
                <a:effectLst/>
                <a:ea typeface="Times New Roman" panose="02020603050405020304" pitchFamily="18" charset="0"/>
              </a:rPr>
              <a:t> (UKHO, UK) were elected as Chair and Vice-Chair respectively (effective July 1, 2023)</a:t>
            </a:r>
          </a:p>
          <a:p>
            <a:endParaRPr lang="en-US" dirty="0"/>
          </a:p>
          <a:p>
            <a:r>
              <a:rPr lang="en-US" sz="2400" dirty="0"/>
              <a:t>Next Meeting – 20-22 February 2024 – Washington, DC or Norfolk, VA, USA</a:t>
            </a:r>
          </a:p>
        </p:txBody>
      </p:sp>
    </p:spTree>
    <p:extLst>
      <p:ext uri="{BB962C8B-B14F-4D97-AF65-F5344CB8AC3E}">
        <p14:creationId xmlns:p14="http://schemas.microsoft.com/office/powerpoint/2010/main" val="362601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Accomplishments Review 2019 - 2023</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1133168" y="1641372"/>
            <a:ext cx="10515600" cy="4351338"/>
          </a:xfrm>
        </p:spPr>
        <p:txBody>
          <a:bodyPr>
            <a:normAutofit lnSpcReduction="10000"/>
          </a:bodyPr>
          <a:lstStyle/>
          <a:p>
            <a:r>
              <a:rPr lang="en-US" dirty="0"/>
              <a:t>Early adopters of virtual work during COVID-19 pandemic</a:t>
            </a:r>
          </a:p>
          <a:p>
            <a:r>
              <a:rPr lang="en-US" dirty="0"/>
              <a:t>Versions of both WEND100 Principles and Implementation Guidelines completed and endorsed</a:t>
            </a:r>
          </a:p>
          <a:p>
            <a:r>
              <a:rPr lang="en-US" dirty="0"/>
              <a:t>WEND 100-IGIF Matrix drafted and trial run completed</a:t>
            </a:r>
          </a:p>
          <a:p>
            <a:r>
              <a:rPr lang="en-US" dirty="0"/>
              <a:t>Overlaps and Gaps managed according to WEND procedures</a:t>
            </a:r>
          </a:p>
          <a:p>
            <a:r>
              <a:rPr lang="en-US" dirty="0"/>
              <a:t>RENC coordination continued</a:t>
            </a:r>
          </a:p>
          <a:p>
            <a:r>
              <a:rPr lang="en-US" dirty="0"/>
              <a:t>S-101 scheming guidelines considered</a:t>
            </a:r>
          </a:p>
          <a:p>
            <a:r>
              <a:rPr lang="en-US" dirty="0"/>
              <a:t>Robust </a:t>
            </a:r>
            <a:r>
              <a:rPr lang="en-US" dirty="0" err="1"/>
              <a:t>INToGIS</a:t>
            </a:r>
            <a:r>
              <a:rPr lang="en-US" dirty="0"/>
              <a:t> progress</a:t>
            </a:r>
          </a:p>
          <a:p>
            <a:r>
              <a:rPr lang="en-US" b="1" u="sng" dirty="0"/>
              <a:t>Transition from pure S-57 focus to S-100 world</a:t>
            </a:r>
          </a:p>
        </p:txBody>
      </p:sp>
    </p:spTree>
    <p:extLst>
      <p:ext uri="{BB962C8B-B14F-4D97-AF65-F5344CB8AC3E}">
        <p14:creationId xmlns:p14="http://schemas.microsoft.com/office/powerpoint/2010/main" val="400153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RHC Participation</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dirty="0"/>
              <a:t>WENDWG is dependent on MS via the RHCs for S-57 and S-100 coordination</a:t>
            </a:r>
          </a:p>
          <a:p>
            <a:pPr lvl="1"/>
            <a:r>
              <a:rPr lang="en-US" dirty="0"/>
              <a:t>Has noticed sub-optimal RHC participation and reporting</a:t>
            </a:r>
          </a:p>
          <a:p>
            <a:pPr lvl="2"/>
            <a:r>
              <a:rPr lang="en-US" dirty="0"/>
              <a:t>This year WEND received 9 RHC reports and a similar number of WEND Matrix responses</a:t>
            </a:r>
          </a:p>
          <a:p>
            <a:pPr marL="914400" lvl="2" indent="0">
              <a:buNone/>
            </a:pPr>
            <a:r>
              <a:rPr lang="en-US" dirty="0"/>
              <a:t> </a:t>
            </a:r>
          </a:p>
          <a:p>
            <a:r>
              <a:rPr lang="en-US" dirty="0"/>
              <a:t>Participation will be increasingly important in the S-100 world – S-100 coordination was noted as a concern in reports that were received</a:t>
            </a:r>
          </a:p>
          <a:p>
            <a:endParaRPr lang="en-US" dirty="0"/>
          </a:p>
        </p:txBody>
      </p:sp>
    </p:spTree>
    <p:extLst>
      <p:ext uri="{BB962C8B-B14F-4D97-AF65-F5344CB8AC3E}">
        <p14:creationId xmlns:p14="http://schemas.microsoft.com/office/powerpoint/2010/main" val="175431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WEND-100 IGIF Product and Service Matrix</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929148" y="1283110"/>
            <a:ext cx="10424652" cy="4916078"/>
          </a:xfrm>
        </p:spPr>
        <p:txBody>
          <a:bodyPr>
            <a:normAutofit lnSpcReduction="10000"/>
          </a:bodyPr>
          <a:lstStyle/>
          <a:p>
            <a:pPr marL="0" indent="0">
              <a:buNone/>
            </a:pPr>
            <a:r>
              <a:rPr lang="en-US" b="0" i="0" dirty="0">
                <a:solidFill>
                  <a:srgbClr val="222222"/>
                </a:solidFill>
                <a:effectLst/>
                <a:latin typeface="Arial" panose="020B0604020202020204" pitchFamily="34" charset="0"/>
              </a:rPr>
              <a:t>During WENDWG 12, the WG agreed to build a WEND-100 Product and Service Matrix using the UN-Integrated Geospatial Information Framework pathway principles.</a:t>
            </a:r>
            <a:br>
              <a:rPr lang="en-US" dirty="0"/>
            </a:br>
            <a:endParaRPr lang="en-US" dirty="0"/>
          </a:p>
          <a:p>
            <a:r>
              <a:rPr lang="en-US" dirty="0"/>
              <a:t>	</a:t>
            </a:r>
            <a:r>
              <a:rPr lang="en-US" b="0" i="0" dirty="0">
                <a:solidFill>
                  <a:srgbClr val="222222"/>
                </a:solidFill>
                <a:effectLst/>
                <a:latin typeface="Arial" panose="020B0604020202020204" pitchFamily="34" charset="0"/>
              </a:rPr>
              <a:t>Aim: Noting that not all S-100 based products can or will 	be developed by hydrographic offices, to assist RHCs and 	MS, through the application of basic UN-GGIM check-list 	and good practices (this covers: finance, data, standards, 	innovation, policy and legal, governance and institutions, 	partnerships, resources, training and capacity building and 	communication) applied to S-100 Products and Services, 	in order to identify the key issues and critical paths to be 	considered for healthy product lifecycle.</a:t>
            </a:r>
            <a:endParaRPr lang="en-US" dirty="0"/>
          </a:p>
        </p:txBody>
      </p:sp>
    </p:spTree>
    <p:extLst>
      <p:ext uri="{BB962C8B-B14F-4D97-AF65-F5344CB8AC3E}">
        <p14:creationId xmlns:p14="http://schemas.microsoft.com/office/powerpoint/2010/main" val="625428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2184497" y="448035"/>
            <a:ext cx="9390529" cy="549275"/>
          </a:xfrm>
          <a:noFill/>
        </p:spPr>
        <p:txBody>
          <a:bodyPr>
            <a:normAutofit fontScale="90000"/>
          </a:bodyPr>
          <a:lstStyle/>
          <a:p>
            <a:r>
              <a:rPr lang="pt-PT" sz="4000" b="1" dirty="0">
                <a:solidFill>
                  <a:schemeClr val="accent1">
                    <a:lumMod val="75000"/>
                  </a:schemeClr>
                </a:solidFill>
              </a:rPr>
              <a:t>WEND-100 IGIF Product </a:t>
            </a:r>
            <a:br>
              <a:rPr lang="pt-PT" sz="4000" b="1" dirty="0">
                <a:solidFill>
                  <a:schemeClr val="accent1">
                    <a:lumMod val="75000"/>
                  </a:schemeClr>
                </a:solidFill>
              </a:rPr>
            </a:br>
            <a:r>
              <a:rPr lang="pt-PT" sz="4000" b="1" dirty="0">
                <a:solidFill>
                  <a:schemeClr val="accent1">
                    <a:lumMod val="75000"/>
                  </a:schemeClr>
                </a:solidFill>
              </a:rPr>
              <a:t>and Service Matrix</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a:xfrm>
            <a:off x="693173" y="1386349"/>
            <a:ext cx="7433189" cy="4601495"/>
          </a:xfrm>
        </p:spPr>
        <p:txBody>
          <a:bodyPr>
            <a:normAutofit/>
          </a:bodyPr>
          <a:lstStyle/>
          <a:p>
            <a:pPr marL="0" indent="0">
              <a:buNone/>
            </a:pPr>
            <a:endParaRPr lang="en-US" dirty="0"/>
          </a:p>
          <a:p>
            <a:r>
              <a:rPr lang="en-US" dirty="0"/>
              <a:t>WENDWG evaluated the results of the Matrix during WENDWG 13 and noted several challenges including response rate, complexity, and question clarification. </a:t>
            </a:r>
          </a:p>
          <a:p>
            <a:endParaRPr lang="en-US" dirty="0"/>
          </a:p>
          <a:p>
            <a:pPr lvl="1"/>
            <a:r>
              <a:rPr lang="en-US" dirty="0"/>
              <a:t>Received responses from 8 of the RHCs and realized an average total score of 45.85. If the HCA input is removed, the average score was 41.89 (out of 100).</a:t>
            </a:r>
          </a:p>
          <a:p>
            <a:endParaRPr lang="en-US" dirty="0"/>
          </a:p>
        </p:txBody>
      </p:sp>
      <p:pic>
        <p:nvPicPr>
          <p:cNvPr id="5" name="Picture 4">
            <a:extLst>
              <a:ext uri="{FF2B5EF4-FFF2-40B4-BE49-F238E27FC236}">
                <a16:creationId xmlns:a16="http://schemas.microsoft.com/office/drawing/2014/main" id="{8A685740-081C-4010-8687-12E01BAD009F}"/>
              </a:ext>
            </a:extLst>
          </p:cNvPr>
          <p:cNvPicPr>
            <a:picLocks noChangeAspect="1"/>
          </p:cNvPicPr>
          <p:nvPr/>
        </p:nvPicPr>
        <p:blipFill>
          <a:blip r:embed="rId3"/>
          <a:stretch>
            <a:fillRect/>
          </a:stretch>
        </p:blipFill>
        <p:spPr>
          <a:xfrm>
            <a:off x="8450238" y="0"/>
            <a:ext cx="3556981" cy="6858000"/>
          </a:xfrm>
          <a:prstGeom prst="rect">
            <a:avLst/>
          </a:prstGeom>
        </p:spPr>
      </p:pic>
    </p:spTree>
    <p:extLst>
      <p:ext uri="{BB962C8B-B14F-4D97-AF65-F5344CB8AC3E}">
        <p14:creationId xmlns:p14="http://schemas.microsoft.com/office/powerpoint/2010/main" val="101783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384174"/>
            <a:ext cx="9390529" cy="549275"/>
          </a:xfrm>
          <a:noFill/>
        </p:spPr>
        <p:txBody>
          <a:bodyPr>
            <a:normAutofit fontScale="90000"/>
          </a:bodyPr>
          <a:lstStyle/>
          <a:p>
            <a:r>
              <a:rPr lang="pt-PT" sz="4000" b="1" dirty="0">
                <a:solidFill>
                  <a:schemeClr val="accent1">
                    <a:lumMod val="75000"/>
                  </a:schemeClr>
                </a:solidFill>
              </a:rPr>
              <a:t>WEND-100 Principles and S-1xx Implementation Guidelines</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dirty="0"/>
              <a:t>No significant work was done on the WEND-100 Principles or S-1xx Implementation Guidelines during this reporting period </a:t>
            </a:r>
          </a:p>
          <a:p>
            <a:endParaRPr lang="en-US" dirty="0"/>
          </a:p>
          <a:p>
            <a:r>
              <a:rPr lang="en-US" dirty="0"/>
              <a:t>The WG considers both of these documents to be in “maintenance mode” and will include them as part of the regular agenda to consider updates as S-100 products and services mature</a:t>
            </a:r>
          </a:p>
          <a:p>
            <a:endParaRPr lang="en-US" dirty="0"/>
          </a:p>
          <a:p>
            <a:r>
              <a:rPr lang="en-US" dirty="0"/>
              <a:t>S-128 was discussed at length during in Denmark – will be an important consideration for WEND moving forward</a:t>
            </a:r>
          </a:p>
        </p:txBody>
      </p:sp>
    </p:spTree>
    <p:extLst>
      <p:ext uri="{BB962C8B-B14F-4D97-AF65-F5344CB8AC3E}">
        <p14:creationId xmlns:p14="http://schemas.microsoft.com/office/powerpoint/2010/main" val="222499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INToGIS III Development</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dirty="0"/>
              <a:t>Thanks to KHOA for leading this effort!</a:t>
            </a:r>
          </a:p>
          <a:p>
            <a:r>
              <a:rPr lang="en-US" dirty="0"/>
              <a:t>Encourage submission of S-128 datasets for use in </a:t>
            </a:r>
            <a:r>
              <a:rPr lang="en-US" dirty="0" err="1"/>
              <a:t>INToGIS</a:t>
            </a:r>
            <a:endParaRPr lang="en-US" dirty="0"/>
          </a:p>
          <a:p>
            <a:r>
              <a:rPr lang="en-US" dirty="0"/>
              <a:t>Note the importance of </a:t>
            </a:r>
            <a:r>
              <a:rPr lang="en-US" dirty="0" err="1"/>
              <a:t>INToGIS</a:t>
            </a:r>
            <a:r>
              <a:rPr lang="en-US" dirty="0"/>
              <a:t> for sharing S-100 product coverage into the future</a:t>
            </a:r>
          </a:p>
          <a:p>
            <a:r>
              <a:rPr lang="en-US" dirty="0"/>
              <a:t>NGA World Port Index and Global Maritime Traffic Density Service have been added – thank you!</a:t>
            </a:r>
          </a:p>
          <a:p>
            <a:endParaRPr lang="en-US" dirty="0"/>
          </a:p>
        </p:txBody>
      </p:sp>
    </p:spTree>
    <p:extLst>
      <p:ext uri="{BB962C8B-B14F-4D97-AF65-F5344CB8AC3E}">
        <p14:creationId xmlns:p14="http://schemas.microsoft.com/office/powerpoint/2010/main" val="313658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CBCA-3CAC-486E-A0B9-46B6C5FF16F7}"/>
              </a:ext>
            </a:extLst>
          </p:cNvPr>
          <p:cNvSpPr>
            <a:spLocks noGrp="1"/>
          </p:cNvSpPr>
          <p:nvPr>
            <p:ph type="title"/>
          </p:nvPr>
        </p:nvSpPr>
        <p:spPr>
          <a:xfrm>
            <a:off x="1963271" y="199184"/>
            <a:ext cx="9390529" cy="549275"/>
          </a:xfrm>
          <a:noFill/>
        </p:spPr>
        <p:txBody>
          <a:bodyPr>
            <a:normAutofit fontScale="90000"/>
          </a:bodyPr>
          <a:lstStyle/>
          <a:p>
            <a:r>
              <a:rPr lang="pt-PT" sz="4000" b="1" dirty="0">
                <a:solidFill>
                  <a:schemeClr val="accent1">
                    <a:lumMod val="75000"/>
                  </a:schemeClr>
                </a:solidFill>
              </a:rPr>
              <a:t>S-100 Coordinator</a:t>
            </a:r>
            <a:endParaRPr lang="en-US" sz="4000" b="1" dirty="0">
              <a:solidFill>
                <a:schemeClr val="accent1">
                  <a:lumMod val="75000"/>
                </a:schemeClr>
              </a:solidFill>
            </a:endParaRPr>
          </a:p>
        </p:txBody>
      </p:sp>
      <p:sp>
        <p:nvSpPr>
          <p:cNvPr id="3" name="Content Placeholder 2">
            <a:extLst>
              <a:ext uri="{FF2B5EF4-FFF2-40B4-BE49-F238E27FC236}">
                <a16:creationId xmlns:a16="http://schemas.microsoft.com/office/drawing/2014/main" id="{DDDB6D3E-28D8-47C5-829C-60BBA67DC29E}"/>
              </a:ext>
            </a:extLst>
          </p:cNvPr>
          <p:cNvSpPr>
            <a:spLocks noGrp="1"/>
          </p:cNvSpPr>
          <p:nvPr>
            <p:ph idx="1"/>
          </p:nvPr>
        </p:nvSpPr>
        <p:spPr/>
        <p:txBody>
          <a:bodyPr/>
          <a:lstStyle/>
          <a:p>
            <a:r>
              <a:rPr lang="en-US" dirty="0"/>
              <a:t>Many RHCs have not yet established the Coordinator role</a:t>
            </a:r>
          </a:p>
          <a:p>
            <a:r>
              <a:rPr lang="en-US" dirty="0"/>
              <a:t>RHCs are requesting more guidance on what the role entails </a:t>
            </a:r>
          </a:p>
          <a:p>
            <a:r>
              <a:rPr lang="en-US" dirty="0"/>
              <a:t>Consider an amendment to include Section 300 in S-11 Part A to describe Coordinator role</a:t>
            </a:r>
          </a:p>
          <a:p>
            <a:pPr lvl="1"/>
            <a:r>
              <a:rPr lang="en-US" dirty="0"/>
              <a:t>WENDWG to liaise with NCWG</a:t>
            </a:r>
          </a:p>
          <a:p>
            <a:pPr lvl="1"/>
            <a:r>
              <a:rPr lang="en-US" dirty="0"/>
              <a:t>Consider including S-101 scheming in Section 200 of S-11</a:t>
            </a:r>
          </a:p>
          <a:p>
            <a:r>
              <a:rPr lang="en-US" dirty="0"/>
              <a:t>WEND to consider new Publication S-xx on the “Guidance for the Preparation and Maintenance of S-100 Products Schemes in RHCs”</a:t>
            </a:r>
          </a:p>
        </p:txBody>
      </p:sp>
    </p:spTree>
    <p:extLst>
      <p:ext uri="{BB962C8B-B14F-4D97-AF65-F5344CB8AC3E}">
        <p14:creationId xmlns:p14="http://schemas.microsoft.com/office/powerpoint/2010/main" val="371570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1077</TotalTime>
  <Words>1312</Words>
  <Application>Microsoft Office PowerPoint</Application>
  <PresentationFormat>Widescreen</PresentationFormat>
  <Paragraphs>111</Paragraphs>
  <Slides>15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Symbol</vt:lpstr>
      <vt:lpstr>Times New Roman</vt:lpstr>
      <vt:lpstr>Office Theme</vt:lpstr>
      <vt:lpstr>PowerPoint Presentation</vt:lpstr>
      <vt:lpstr>Meetings and new leadership</vt:lpstr>
      <vt:lpstr>Accomplishments Review 2019 - 2023</vt:lpstr>
      <vt:lpstr>RHC Participation</vt:lpstr>
      <vt:lpstr>WEND-100 IGIF Product and Service Matrix</vt:lpstr>
      <vt:lpstr>WEND-100 IGIF Product  and Service Matrix</vt:lpstr>
      <vt:lpstr>WEND-100 Principles and S-1xx Implementation Guidelines</vt:lpstr>
      <vt:lpstr>INToGIS III Development</vt:lpstr>
      <vt:lpstr>S-100 Coordinator</vt:lpstr>
      <vt:lpstr>Draft S-100 Coordinator Responsibilites</vt:lpstr>
      <vt:lpstr>Progress on IRCC Action Items</vt:lpstr>
      <vt:lpstr>Problems Encountered</vt:lpstr>
      <vt:lpstr>Actions Requested </vt:lpstr>
      <vt:lpstr>Actions Requested </vt:lpstr>
      <vt:lpstr>Thank You  John.Nyberg@noaa.gov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Technical Coordination Meeting 22Sep2020</dc:title>
  <dc:creator>Alberto Costa Neves</dc:creator>
  <cp:lastModifiedBy>John Nyberg</cp:lastModifiedBy>
  <cp:revision>68</cp:revision>
  <dcterms:created xsi:type="dcterms:W3CDTF">2020-09-20T17:50:33Z</dcterms:created>
  <dcterms:modified xsi:type="dcterms:W3CDTF">2023-06-01T18:02:06Z</dcterms:modified>
</cp:coreProperties>
</file>