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5"/>
  </p:sldMasterIdLst>
  <p:notesMasterIdLst>
    <p:notesMasterId r:id="rId14"/>
  </p:notesMasterIdLst>
  <p:handoutMasterIdLst>
    <p:handoutMasterId r:id="rId15"/>
  </p:handoutMasterIdLst>
  <p:sldIdLst>
    <p:sldId id="275" r:id="rId6"/>
    <p:sldId id="395" r:id="rId7"/>
    <p:sldId id="411" r:id="rId8"/>
    <p:sldId id="412" r:id="rId9"/>
    <p:sldId id="385" r:id="rId10"/>
    <p:sldId id="402" r:id="rId11"/>
    <p:sldId id="413" r:id="rId12"/>
    <p:sldId id="300"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G" initials="SG" lastIdx="2" clrIdx="0">
    <p:extLst>
      <p:ext uri="{19B8F6BF-5375-455C-9EA6-DF929625EA0E}">
        <p15:presenceInfo xmlns:p15="http://schemas.microsoft.com/office/powerpoint/2012/main" userId="S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413" autoAdjust="0"/>
  </p:normalViewPr>
  <p:slideViewPr>
    <p:cSldViewPr snapToGrid="0">
      <p:cViewPr varScale="1">
        <p:scale>
          <a:sx n="104" d="100"/>
          <a:sy n="104" d="100"/>
        </p:scale>
        <p:origin x="834"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0" d="100"/>
          <a:sy n="50" d="100"/>
        </p:scale>
        <p:origin x="2719"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20C0744-9C3B-4C69-B298-DF638870FC18}" type="datetimeFigureOut">
              <a:rPr lang="fr-FR" smtClean="0"/>
              <a:t>13/09/2023</a:t>
            </a:fld>
            <a:endParaRPr lang="fr-F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500EB83-E213-4A8C-B404-41EA483382AE}" type="slidenum">
              <a:rPr lang="fr-FR" smtClean="0"/>
              <a:t>‹#›</a:t>
            </a:fld>
            <a:endParaRPr lang="fr-FR"/>
          </a:p>
        </p:txBody>
      </p:sp>
    </p:spTree>
    <p:extLst>
      <p:ext uri="{BB962C8B-B14F-4D97-AF65-F5344CB8AC3E}">
        <p14:creationId xmlns:p14="http://schemas.microsoft.com/office/powerpoint/2010/main" val="147797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D3A9B22A-55EC-4A68-A1AE-1A1AE03C8C30}" type="datetimeFigureOut">
              <a:rPr lang="en-US" smtClean="0"/>
              <a:t>9/13/2023</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6"/>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6"/>
            <a:ext cx="2945659" cy="498055"/>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4B252-8EFF-4387-B930-F07556521AEC}" type="slidenum">
              <a:rPr lang="en-US" smtClean="0"/>
              <a:t>1</a:t>
            </a:fld>
            <a:endParaRPr lang="en-US"/>
          </a:p>
        </p:txBody>
      </p:sp>
    </p:spTree>
    <p:extLst>
      <p:ext uri="{BB962C8B-B14F-4D97-AF65-F5344CB8AC3E}">
        <p14:creationId xmlns:p14="http://schemas.microsoft.com/office/powerpoint/2010/main" val="365313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4B252-8EFF-4387-B930-F07556521AEC}" type="slidenum">
              <a:rPr lang="en-US" smtClean="0"/>
              <a:t>2</a:t>
            </a:fld>
            <a:endParaRPr lang="en-US"/>
          </a:p>
        </p:txBody>
      </p:sp>
    </p:spTree>
    <p:extLst>
      <p:ext uri="{BB962C8B-B14F-4D97-AF65-F5344CB8AC3E}">
        <p14:creationId xmlns:p14="http://schemas.microsoft.com/office/powerpoint/2010/main" val="312061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4B252-8EFF-4387-B930-F07556521AEC}" type="slidenum">
              <a:rPr lang="en-US" smtClean="0"/>
              <a:t>3</a:t>
            </a:fld>
            <a:endParaRPr lang="en-US"/>
          </a:p>
        </p:txBody>
      </p:sp>
    </p:spTree>
    <p:extLst>
      <p:ext uri="{BB962C8B-B14F-4D97-AF65-F5344CB8AC3E}">
        <p14:creationId xmlns:p14="http://schemas.microsoft.com/office/powerpoint/2010/main" val="260078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complete UN-IGIF-Hydro represents several years of collaboration, global engagement, and dedication by the UN-GGIM Working Group on Marine Geospatial Information that included a three month global consultation review process, the drafting of a White Paper, several rounds of drafting group meetings, and two test workshops.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UN-IGIF-Hydro is a living document that the Working Group will continue to maintain and provide guidance on for those who intend to implement it.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r>
              <a:rPr lang="en-US" dirty="0" smtClean="0"/>
              <a:t>Of special note from the WG meeting, Dr. Parry </a:t>
            </a:r>
            <a:r>
              <a:rPr lang="en-US" dirty="0" err="1" smtClean="0"/>
              <a:t>Oei</a:t>
            </a:r>
            <a:r>
              <a:rPr lang="en-US" dirty="0" smtClean="0"/>
              <a:t> has agreed to chair the </a:t>
            </a:r>
            <a:r>
              <a:rPr lang="en-US" sz="1200" kern="1200" dirty="0" smtClean="0">
                <a:solidFill>
                  <a:schemeClr val="tx1"/>
                </a:solidFill>
                <a:effectLst/>
                <a:latin typeface="+mn-lt"/>
                <a:ea typeface="+mn-ea"/>
                <a:cs typeface="+mn-cs"/>
              </a:rPr>
              <a:t>Marine Geospatial Information </a:t>
            </a:r>
            <a:r>
              <a:rPr lang="en-US" dirty="0" smtClean="0"/>
              <a:t>Working Group for one year while we look for permanent co-chairs. There has been some expression of interest from Saudi Arabia, Canada, and South Africa. I think each of these could be potentially good for the group, but it is best to have at least one strong co-chair with experience. I am not sure if either Saudi Arabia or South Africa have candidates with experience yet, but we are eager for energetic new members and happy to have them. </a:t>
            </a:r>
          </a:p>
          <a:p>
            <a:r>
              <a:rPr lang="en-US" dirty="0" smtClean="0"/>
              <a:t/>
            </a:r>
            <a:br>
              <a:rPr lang="en-US"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5</a:t>
            </a:fld>
            <a:endParaRPr lang="en-US"/>
          </a:p>
        </p:txBody>
      </p:sp>
    </p:spTree>
    <p:extLst>
      <p:ext uri="{BB962C8B-B14F-4D97-AF65-F5344CB8AC3E}">
        <p14:creationId xmlns:p14="http://schemas.microsoft.com/office/powerpoint/2010/main" val="8542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6</a:t>
            </a:fld>
            <a:endParaRPr lang="en-US"/>
          </a:p>
        </p:txBody>
      </p:sp>
    </p:spTree>
    <p:extLst>
      <p:ext uri="{BB962C8B-B14F-4D97-AF65-F5344CB8AC3E}">
        <p14:creationId xmlns:p14="http://schemas.microsoft.com/office/powerpoint/2010/main" val="385227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t>7</a:t>
            </a:fld>
            <a:endParaRPr lang="en-US"/>
          </a:p>
        </p:txBody>
      </p:sp>
    </p:spTree>
    <p:extLst>
      <p:ext uri="{BB962C8B-B14F-4D97-AF65-F5344CB8AC3E}">
        <p14:creationId xmlns:p14="http://schemas.microsoft.com/office/powerpoint/2010/main" val="262898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4B252-8EFF-4387-B930-F07556521AEC}" type="slidenum">
              <a:rPr lang="en-US" smtClean="0"/>
              <a:t>8</a:t>
            </a:fld>
            <a:endParaRPr lang="en-US"/>
          </a:p>
        </p:txBody>
      </p:sp>
      <p:sp>
        <p:nvSpPr>
          <p:cNvPr id="5" name="Footer Placeholder 4"/>
          <p:cNvSpPr>
            <a:spLocks noGrp="1"/>
          </p:cNvSpPr>
          <p:nvPr>
            <p:ph type="ftr" sz="quarter" idx="11"/>
          </p:nvPr>
        </p:nvSpPr>
        <p:spPr/>
        <p:txBody>
          <a:bodyPr/>
          <a:lstStyle/>
          <a:p>
            <a:r>
              <a:rPr lang="en-US"/>
              <a:t>World Hydrography Day Indonesia 2018</a:t>
            </a:r>
          </a:p>
        </p:txBody>
      </p:sp>
    </p:spTree>
    <p:extLst>
      <p:ext uri="{BB962C8B-B14F-4D97-AF65-F5344CB8AC3E}">
        <p14:creationId xmlns:p14="http://schemas.microsoft.com/office/powerpoint/2010/main" val="220063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Footer Placeholder 8"/>
          <p:cNvSpPr txBox="1">
            <a:spLocks/>
          </p:cNvSpPr>
          <p:nvPr userDrawn="1"/>
        </p:nvSpPr>
        <p:spPr>
          <a:xfrm>
            <a:off x="8311689" y="6202403"/>
            <a:ext cx="321788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i="1" dirty="0">
              <a:solidFill>
                <a:schemeClr val="tx1"/>
              </a:solidFill>
            </a:endParaRPr>
          </a:p>
        </p:txBody>
      </p:sp>
      <p:sp>
        <p:nvSpPr>
          <p:cNvPr id="12" name="Footer Placeholder 8">
            <a:extLst>
              <a:ext uri="{FF2B5EF4-FFF2-40B4-BE49-F238E27FC236}">
                <a16:creationId xmlns:a16="http://schemas.microsoft.com/office/drawing/2014/main" xmlns="" id="{B0E282D5-7DC8-437A-A7F1-7EF737FA0BE7}"/>
              </a:ext>
            </a:extLst>
          </p:cNvPr>
          <p:cNvSpPr txBox="1">
            <a:spLocks/>
          </p:cNvSpPr>
          <p:nvPr userDrawn="1"/>
        </p:nvSpPr>
        <p:spPr>
          <a:xfrm>
            <a:off x="4354476" y="6195847"/>
            <a:ext cx="395721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b="1" dirty="0" smtClean="0">
                <a:solidFill>
                  <a:srgbClr val="002060"/>
                </a:solidFill>
                <a:ea typeface="+mj-ea"/>
                <a:cs typeface="Arial" panose="020B0604020202020204" pitchFamily="34" charset="0"/>
              </a:rPr>
              <a:t>Baltic</a:t>
            </a:r>
            <a:r>
              <a:rPr lang="en-CA" sz="1600" b="1" baseline="0" dirty="0" smtClean="0">
                <a:solidFill>
                  <a:srgbClr val="002060"/>
                </a:solidFill>
                <a:ea typeface="+mj-ea"/>
                <a:cs typeface="Arial" panose="020B0604020202020204" pitchFamily="34" charset="0"/>
              </a:rPr>
              <a:t> Sea </a:t>
            </a:r>
            <a:r>
              <a:rPr lang="en-CA" sz="1600" b="1" dirty="0" smtClean="0">
                <a:solidFill>
                  <a:srgbClr val="002060"/>
                </a:solidFill>
                <a:ea typeface="+mj-ea"/>
                <a:cs typeface="Arial" panose="020B0604020202020204" pitchFamily="34" charset="0"/>
              </a:rPr>
              <a:t>Hydrographic </a:t>
            </a:r>
            <a:r>
              <a:rPr lang="en-CA" sz="1600" b="1" dirty="0">
                <a:solidFill>
                  <a:srgbClr val="002060"/>
                </a:solidFill>
                <a:ea typeface="+mj-ea"/>
                <a:cs typeface="Arial" panose="020B0604020202020204" pitchFamily="34" charset="0"/>
              </a:rPr>
              <a:t>Commission</a:t>
            </a:r>
            <a:endParaRPr lang="en-US" sz="1600" i="1" dirty="0">
              <a:solidFill>
                <a:schemeClr val="tx1"/>
              </a:solidFill>
            </a:endParaRPr>
          </a:p>
        </p:txBody>
      </p:sp>
      <p:pic>
        <p:nvPicPr>
          <p:cNvPr id="5" name="Picture 4"/>
          <p:cNvPicPr>
            <a:picLocks noChangeAspect="1"/>
          </p:cNvPicPr>
          <p:nvPr userDrawn="1"/>
        </p:nvPicPr>
        <p:blipFill>
          <a:blip r:embed="rId2"/>
          <a:stretch>
            <a:fillRect/>
          </a:stretch>
        </p:blipFill>
        <p:spPr>
          <a:xfrm>
            <a:off x="0" y="5975003"/>
            <a:ext cx="2700762" cy="902286"/>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 name="Rectangle 8"/>
          <p:cNvSpPr/>
          <p:nvPr userDrawn="1"/>
        </p:nvSpPr>
        <p:spPr>
          <a:xfrm>
            <a:off x="-1" y="5955714"/>
            <a:ext cx="12192000" cy="902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stretch>
            <a:fillRect/>
          </a:stretch>
        </p:blipFill>
        <p:spPr>
          <a:xfrm>
            <a:off x="0" y="5955714"/>
            <a:ext cx="2700762" cy="902286"/>
          </a:xfrm>
          <a:prstGeom prst="rect">
            <a:avLst/>
          </a:prstGeom>
        </p:spPr>
      </p:pic>
      <p:sp>
        <p:nvSpPr>
          <p:cNvPr id="10" name="Date Placeholder 3"/>
          <p:cNvSpPr txBox="1">
            <a:spLocks/>
          </p:cNvSpPr>
          <p:nvPr userDrawn="1"/>
        </p:nvSpPr>
        <p:spPr>
          <a:xfrm>
            <a:off x="9115370" y="6343613"/>
            <a:ext cx="98385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20/09/2023</a:t>
            </a:r>
            <a:endParaRPr lang="en-US" dirty="0"/>
          </a:p>
        </p:txBody>
      </p:sp>
      <p:sp>
        <p:nvSpPr>
          <p:cNvPr id="6" name="Date Placeholder 5"/>
          <p:cNvSpPr>
            <a:spLocks noGrp="1"/>
          </p:cNvSpPr>
          <p:nvPr>
            <p:ph type="dt" sz="half" idx="10"/>
          </p:nvPr>
        </p:nvSpPr>
        <p:spPr>
          <a:xfrm>
            <a:off x="4822371" y="6343612"/>
            <a:ext cx="2743200" cy="365125"/>
          </a:xfrm>
        </p:spPr>
        <p:txBody>
          <a:bodyPr/>
          <a:lstStyle/>
          <a:p>
            <a:r>
              <a:rPr lang="en-US" smtClean="0"/>
              <a:t>Slide no ‹#›</a:t>
            </a:r>
            <a:endParaRPr lang="en-US" dirty="0"/>
          </a:p>
        </p:txBody>
      </p:sp>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Slide no ‹#›</a:t>
            </a:r>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ho.int/uploads/user/Inter-Regional%20Coordination/RHC/BSHC/BSHC28/BSHC28_B2_Council%20Report.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iho.int/uploads/user/Inter-Regional%20Coordination/RHC/BSHC/BSHC28/BSHC28_C1%20HSSC%20Report.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shc.pro/wp-content/uploads/Baltic_Sea-Limits_of_the_sub-area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786" y="5132231"/>
            <a:ext cx="9885276" cy="2387600"/>
          </a:xfrm>
        </p:spPr>
        <p:txBody>
          <a:bodyPr>
            <a:normAutofit fontScale="90000"/>
          </a:bodyPr>
          <a:lstStyle/>
          <a:p>
            <a:pPr>
              <a:lnSpc>
                <a:spcPct val="80000"/>
              </a:lnSpc>
            </a:pPr>
            <a:r>
              <a:rPr lang="fr-FR" sz="3600" b="1" dirty="0">
                <a:solidFill>
                  <a:schemeClr val="bg2">
                    <a:lumMod val="50000"/>
                  </a:schemeClr>
                </a:solidFill>
                <a:latin typeface="+mn-lt"/>
              </a:rPr>
              <a:t/>
            </a:r>
            <a:br>
              <a:rPr lang="fr-FR" sz="3600" b="1" dirty="0">
                <a:solidFill>
                  <a:schemeClr val="bg2">
                    <a:lumMod val="50000"/>
                  </a:schemeClr>
                </a:solidFill>
                <a:latin typeface="+mn-lt"/>
              </a:rPr>
            </a:br>
            <a:r>
              <a:rPr lang="en-GB" sz="3600" b="1" dirty="0">
                <a:solidFill>
                  <a:schemeClr val="bg2">
                    <a:lumMod val="50000"/>
                  </a:schemeClr>
                </a:solidFill>
                <a:latin typeface="+mn-lt"/>
              </a:rPr>
              <a:t/>
            </a:r>
            <a:br>
              <a:rPr lang="en-GB" sz="3600" b="1" dirty="0">
                <a:solidFill>
                  <a:schemeClr val="bg2">
                    <a:lumMod val="50000"/>
                  </a:schemeClr>
                </a:solidFill>
                <a:latin typeface="+mn-lt"/>
              </a:rPr>
            </a:br>
            <a:r>
              <a:rPr lang="en-GB" sz="3400" b="1" dirty="0">
                <a:solidFill>
                  <a:srgbClr val="0070C0"/>
                </a:solidFill>
                <a:latin typeface="+mn-lt"/>
                <a:cs typeface="Arial" panose="020B0604020202020204" pitchFamily="34" charset="0"/>
              </a:rPr>
              <a:t>IHO Secretariat´s Report</a:t>
            </a:r>
            <a:br>
              <a:rPr lang="en-GB" sz="3400" b="1" dirty="0">
                <a:solidFill>
                  <a:srgbClr val="0070C0"/>
                </a:solidFill>
                <a:latin typeface="+mn-lt"/>
                <a:cs typeface="Arial" panose="020B0604020202020204" pitchFamily="34" charset="0"/>
              </a:rPr>
            </a:br>
            <a:r>
              <a:rPr lang="en-GB" sz="3400" b="1" dirty="0">
                <a:solidFill>
                  <a:srgbClr val="0070C0"/>
                </a:solidFill>
                <a:latin typeface="+mn-lt"/>
                <a:cs typeface="Arial" panose="020B0604020202020204" pitchFamily="34" charset="0"/>
              </a:rPr>
              <a:t>on</a:t>
            </a:r>
            <a:br>
              <a:rPr lang="en-GB" sz="3400" b="1" dirty="0">
                <a:solidFill>
                  <a:srgbClr val="0070C0"/>
                </a:solidFill>
                <a:latin typeface="+mn-lt"/>
                <a:cs typeface="Arial" panose="020B0604020202020204" pitchFamily="34" charset="0"/>
              </a:rPr>
            </a:br>
            <a:r>
              <a:rPr lang="en-GB" sz="3400" b="1" dirty="0">
                <a:solidFill>
                  <a:srgbClr val="0070C0"/>
                </a:solidFill>
                <a:latin typeface="+mn-lt"/>
                <a:cs typeface="Arial" panose="020B0604020202020204" pitchFamily="34" charset="0"/>
              </a:rPr>
              <a:t>recent developments of relevance for the</a:t>
            </a:r>
            <a:br>
              <a:rPr lang="en-GB" sz="3400" b="1" dirty="0">
                <a:solidFill>
                  <a:srgbClr val="0070C0"/>
                </a:solidFill>
                <a:latin typeface="+mn-lt"/>
                <a:cs typeface="Arial" panose="020B0604020202020204" pitchFamily="34" charset="0"/>
              </a:rPr>
            </a:br>
            <a:r>
              <a:rPr lang="en-GB" sz="3400" b="1" dirty="0" smtClean="0">
                <a:solidFill>
                  <a:srgbClr val="0070C0"/>
                </a:solidFill>
                <a:latin typeface="+mn-lt"/>
                <a:cs typeface="Arial" panose="020B0604020202020204" pitchFamily="34" charset="0"/>
              </a:rPr>
              <a:t>Baltic Sea Region</a:t>
            </a:r>
            <a:r>
              <a:rPr lang="en-US" sz="3400" b="1" dirty="0">
                <a:solidFill>
                  <a:srgbClr val="0070C0"/>
                </a:solidFill>
                <a:latin typeface="+mn-lt"/>
                <a:cs typeface="Arial" panose="020B0604020202020204" pitchFamily="34" charset="0"/>
              </a:rPr>
              <a:t/>
            </a:r>
            <a:br>
              <a:rPr lang="en-US" sz="3400" b="1" dirty="0">
                <a:solidFill>
                  <a:srgbClr val="0070C0"/>
                </a:solidFill>
                <a:latin typeface="+mn-lt"/>
                <a:cs typeface="Arial" panose="020B0604020202020204" pitchFamily="34" charset="0"/>
              </a:rPr>
            </a:br>
            <a:r>
              <a:rPr lang="fr-FR" sz="3400" b="1" dirty="0">
                <a:solidFill>
                  <a:srgbClr val="0070C0"/>
                </a:solidFill>
                <a:latin typeface="+mn-lt"/>
                <a:cs typeface="Arial" panose="020B0604020202020204" pitchFamily="34" charset="0"/>
              </a:rPr>
              <a:t/>
            </a:r>
            <a:br>
              <a:rPr lang="fr-FR" sz="3400" b="1" dirty="0">
                <a:solidFill>
                  <a:srgbClr val="0070C0"/>
                </a:solidFill>
                <a:latin typeface="+mn-lt"/>
                <a:cs typeface="Arial" panose="020B0604020202020204" pitchFamily="34" charset="0"/>
              </a:rPr>
            </a:br>
            <a:r>
              <a:rPr lang="fr-FR" sz="3600" b="1" dirty="0">
                <a:solidFill>
                  <a:srgbClr val="0070C0"/>
                </a:solidFill>
                <a:latin typeface="+mn-lt"/>
              </a:rPr>
              <a:t/>
            </a:r>
            <a:br>
              <a:rPr lang="fr-FR" sz="3600" b="1" dirty="0">
                <a:solidFill>
                  <a:srgbClr val="0070C0"/>
                </a:solidFill>
                <a:latin typeface="+mn-lt"/>
              </a:rPr>
            </a:br>
            <a:r>
              <a:rPr lang="en-US" sz="3400" dirty="0">
                <a:solidFill>
                  <a:srgbClr val="0070C0"/>
                </a:solidFill>
                <a:latin typeface="+mn-lt"/>
                <a:cs typeface="Arial" panose="020B0604020202020204" pitchFamily="34" charset="0"/>
              </a:rPr>
              <a:t>Dr Mathias Jonas</a:t>
            </a:r>
            <a:br>
              <a:rPr lang="en-US" sz="3400" dirty="0">
                <a:solidFill>
                  <a:srgbClr val="0070C0"/>
                </a:solidFill>
                <a:latin typeface="+mn-lt"/>
                <a:cs typeface="Arial" panose="020B0604020202020204" pitchFamily="34" charset="0"/>
              </a:rPr>
            </a:br>
            <a:r>
              <a:rPr lang="en-US" sz="3400" dirty="0">
                <a:solidFill>
                  <a:srgbClr val="0070C0"/>
                </a:solidFill>
                <a:latin typeface="+mn-lt"/>
                <a:cs typeface="Arial" panose="020B0604020202020204" pitchFamily="34" charset="0"/>
              </a:rPr>
              <a:t>Secretary-General</a:t>
            </a:r>
            <a:br>
              <a:rPr lang="en-US" sz="3400" dirty="0">
                <a:solidFill>
                  <a:srgbClr val="0070C0"/>
                </a:solidFill>
                <a:latin typeface="+mn-lt"/>
                <a:cs typeface="Arial" panose="020B0604020202020204" pitchFamily="34" charset="0"/>
              </a:rPr>
            </a:br>
            <a:r>
              <a:rPr lang="en-US" sz="3600" dirty="0">
                <a:solidFill>
                  <a:srgbClr val="0070C0"/>
                </a:solidFill>
                <a:latin typeface="+mn-lt"/>
              </a:rPr>
              <a:t/>
            </a:r>
            <a:br>
              <a:rPr lang="en-US" sz="3600" dirty="0">
                <a:solidFill>
                  <a:srgbClr val="0070C0"/>
                </a:solidFill>
                <a:latin typeface="+mn-lt"/>
              </a:rPr>
            </a:br>
            <a:r>
              <a:rPr lang="fr-FR" sz="3600" dirty="0">
                <a:solidFill>
                  <a:srgbClr val="0070C0"/>
                </a:solidFill>
                <a:latin typeface="+mn-lt"/>
              </a:rPr>
              <a:t> </a:t>
            </a:r>
            <a:r>
              <a:rPr lang="fr-FR" sz="4800" b="1" dirty="0">
                <a:solidFill>
                  <a:srgbClr val="0070C0"/>
                </a:solidFill>
                <a:latin typeface="+mn-lt"/>
              </a:rPr>
              <a:t/>
            </a:r>
            <a:br>
              <a:rPr lang="fr-FR" sz="4800" b="1" dirty="0">
                <a:solidFill>
                  <a:srgbClr val="0070C0"/>
                </a:solidFill>
                <a:latin typeface="+mn-lt"/>
              </a:rPr>
            </a:br>
            <a:r>
              <a:rPr lang="fr-FR" sz="4800" b="1" dirty="0">
                <a:solidFill>
                  <a:srgbClr val="0070C0"/>
                </a:solidFill>
                <a:latin typeface="+mn-lt"/>
              </a:rPr>
              <a:t/>
            </a:r>
            <a:br>
              <a:rPr lang="fr-FR" sz="4800" b="1" dirty="0">
                <a:solidFill>
                  <a:srgbClr val="0070C0"/>
                </a:solidFill>
                <a:latin typeface="+mn-lt"/>
              </a:rPr>
            </a:br>
            <a:r>
              <a:rPr lang="en-US" sz="3600" b="1" dirty="0">
                <a:solidFill>
                  <a:srgbClr val="0070C0"/>
                </a:solidFill>
                <a:latin typeface="+mn-lt"/>
              </a:rPr>
              <a:t/>
            </a:r>
            <a:br>
              <a:rPr lang="en-US" sz="3600" b="1" dirty="0">
                <a:solidFill>
                  <a:srgbClr val="0070C0"/>
                </a:solidFill>
                <a:latin typeface="+mn-lt"/>
              </a:rPr>
            </a:br>
            <a:endParaRPr lang="en-US" sz="3600" b="1" dirty="0">
              <a:solidFill>
                <a:srgbClr val="0070C0"/>
              </a:solidFill>
              <a:latin typeface="+mn-lt"/>
            </a:endParaRPr>
          </a:p>
        </p:txBody>
      </p:sp>
      <p:sp>
        <p:nvSpPr>
          <p:cNvPr id="3" name="Rectangle 2"/>
          <p:cNvSpPr/>
          <p:nvPr/>
        </p:nvSpPr>
        <p:spPr>
          <a:xfrm>
            <a:off x="704786" y="480332"/>
            <a:ext cx="11194181" cy="1380378"/>
          </a:xfrm>
          <a:prstGeom prst="rect">
            <a:avLst/>
          </a:prstGeom>
        </p:spPr>
        <p:txBody>
          <a:bodyPr wrap="square">
            <a:spAutoFit/>
          </a:bodyPr>
          <a:lstStyle/>
          <a:p>
            <a:pPr algn="ctr">
              <a:lnSpc>
                <a:spcPct val="90000"/>
              </a:lnSpc>
              <a:spcBef>
                <a:spcPct val="0"/>
              </a:spcBef>
            </a:pPr>
            <a:r>
              <a:rPr lang="en-GB" sz="3100" b="1" dirty="0" smtClean="0">
                <a:solidFill>
                  <a:srgbClr val="0070C0"/>
                </a:solidFill>
                <a:ea typeface="+mj-ea"/>
                <a:cs typeface="Arial" panose="020B0604020202020204" pitchFamily="34" charset="0"/>
              </a:rPr>
              <a:t>13</a:t>
            </a:r>
            <a:r>
              <a:rPr lang="en-GB" sz="3100" b="1" baseline="30000" dirty="0" smtClean="0">
                <a:solidFill>
                  <a:srgbClr val="0070C0"/>
                </a:solidFill>
                <a:ea typeface="+mj-ea"/>
                <a:cs typeface="Arial" panose="020B0604020202020204" pitchFamily="34" charset="0"/>
              </a:rPr>
              <a:t>th</a:t>
            </a:r>
            <a:r>
              <a:rPr lang="en-GB" sz="3100" b="1" dirty="0" smtClean="0">
                <a:solidFill>
                  <a:srgbClr val="0070C0"/>
                </a:solidFill>
                <a:ea typeface="+mj-ea"/>
                <a:cs typeface="Arial" panose="020B0604020202020204" pitchFamily="34" charset="0"/>
              </a:rPr>
              <a:t> </a:t>
            </a:r>
            <a:r>
              <a:rPr lang="en-GB" sz="3100" b="1" dirty="0">
                <a:solidFill>
                  <a:srgbClr val="0070C0"/>
                </a:solidFill>
                <a:ea typeface="+mj-ea"/>
                <a:cs typeface="Arial" panose="020B0604020202020204" pitchFamily="34" charset="0"/>
              </a:rPr>
              <a:t>Meeting of the </a:t>
            </a:r>
            <a:br>
              <a:rPr lang="en-GB" sz="3100" b="1" dirty="0">
                <a:solidFill>
                  <a:srgbClr val="0070C0"/>
                </a:solidFill>
                <a:ea typeface="+mj-ea"/>
                <a:cs typeface="Arial" panose="020B0604020202020204" pitchFamily="34" charset="0"/>
              </a:rPr>
            </a:br>
            <a:r>
              <a:rPr lang="en-CA" sz="3100" b="1" dirty="0" smtClean="0">
                <a:solidFill>
                  <a:srgbClr val="0070C0"/>
                </a:solidFill>
                <a:ea typeface="+mj-ea"/>
                <a:cs typeface="Arial" panose="020B0604020202020204" pitchFamily="34" charset="0"/>
              </a:rPr>
              <a:t>Baltic Sea Hydrographic </a:t>
            </a:r>
            <a:r>
              <a:rPr lang="en-CA" sz="3100" b="1" dirty="0">
                <a:solidFill>
                  <a:srgbClr val="0070C0"/>
                </a:solidFill>
                <a:ea typeface="+mj-ea"/>
                <a:cs typeface="Arial" panose="020B0604020202020204" pitchFamily="34" charset="0"/>
              </a:rPr>
              <a:t>Commission </a:t>
            </a:r>
            <a:r>
              <a:rPr lang="en-CA" sz="3100" b="1" dirty="0" smtClean="0">
                <a:solidFill>
                  <a:srgbClr val="0070C0"/>
                </a:solidFill>
                <a:ea typeface="+mj-ea"/>
                <a:cs typeface="Arial" panose="020B0604020202020204" pitchFamily="34" charset="0"/>
              </a:rPr>
              <a:t>(BSHC)</a:t>
            </a:r>
            <a:endParaRPr lang="de-DE" sz="3100" b="1" dirty="0">
              <a:solidFill>
                <a:srgbClr val="0070C0"/>
              </a:solidFill>
              <a:ea typeface="+mj-ea"/>
              <a:cs typeface="Arial" panose="020B0604020202020204" pitchFamily="34" charset="0"/>
            </a:endParaRPr>
          </a:p>
          <a:p>
            <a:pPr algn="ctr">
              <a:lnSpc>
                <a:spcPct val="90000"/>
              </a:lnSpc>
              <a:spcBef>
                <a:spcPct val="0"/>
              </a:spcBef>
            </a:pPr>
            <a:r>
              <a:rPr lang="de-DE" sz="3100" b="1" dirty="0" smtClean="0">
                <a:solidFill>
                  <a:srgbClr val="0070C0"/>
                </a:solidFill>
                <a:ea typeface="+mj-ea"/>
                <a:cs typeface="Arial" panose="020B0604020202020204" pitchFamily="34" charset="0"/>
              </a:rPr>
              <a:t>Helsinki, Finland, </a:t>
            </a:r>
            <a:r>
              <a:rPr lang="en-GB" sz="3100" b="1" dirty="0" smtClean="0">
                <a:solidFill>
                  <a:srgbClr val="0070C0"/>
                </a:solidFill>
                <a:ea typeface="+mj-ea"/>
                <a:cs typeface="Arial" panose="020B0604020202020204" pitchFamily="34" charset="0"/>
              </a:rPr>
              <a:t>19 - 21 </a:t>
            </a:r>
            <a:r>
              <a:rPr lang="en-GB" sz="3100" b="1" dirty="0">
                <a:solidFill>
                  <a:srgbClr val="0070C0"/>
                </a:solidFill>
                <a:ea typeface="+mj-ea"/>
                <a:cs typeface="Arial" panose="020B0604020202020204" pitchFamily="34" charset="0"/>
              </a:rPr>
              <a:t>September </a:t>
            </a:r>
            <a:r>
              <a:rPr lang="en-GB" sz="3100" b="1" dirty="0" smtClean="0">
                <a:solidFill>
                  <a:srgbClr val="0070C0"/>
                </a:solidFill>
                <a:ea typeface="+mj-ea"/>
                <a:cs typeface="Arial" panose="020B0604020202020204" pitchFamily="34" charset="0"/>
              </a:rPr>
              <a:t>2023</a:t>
            </a:r>
            <a:endParaRPr lang="en-GB" sz="3100" b="1" dirty="0">
              <a:solidFill>
                <a:srgbClr val="0070C0"/>
              </a:solidFill>
              <a:ea typeface="+mj-ea"/>
              <a:cs typeface="Arial" panose="020B0604020202020204" pitchFamily="34" charset="0"/>
            </a:endParaRPr>
          </a:p>
        </p:txBody>
      </p:sp>
    </p:spTree>
    <p:extLst>
      <p:ext uri="{BB962C8B-B14F-4D97-AF65-F5344CB8AC3E}">
        <p14:creationId xmlns:p14="http://schemas.microsoft.com/office/powerpoint/2010/main" val="29937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Forthcoming 7</a:t>
            </a:r>
            <a:r>
              <a:rPr lang="en-US" b="1" baseline="30000" dirty="0" smtClean="0"/>
              <a:t>th</a:t>
            </a:r>
            <a:r>
              <a:rPr lang="en-US" b="1" dirty="0" smtClean="0"/>
              <a:t> Council, October 2023</a:t>
            </a:r>
            <a:endParaRPr lang="en-US" b="1" dirty="0"/>
          </a:p>
        </p:txBody>
      </p:sp>
      <p:sp>
        <p:nvSpPr>
          <p:cNvPr id="3" name="Content Placeholder 2"/>
          <p:cNvSpPr>
            <a:spLocks noGrp="1"/>
          </p:cNvSpPr>
          <p:nvPr>
            <p:ph idx="1"/>
          </p:nvPr>
        </p:nvSpPr>
        <p:spPr>
          <a:xfrm>
            <a:off x="1262033" y="1606077"/>
            <a:ext cx="8891618" cy="2158761"/>
          </a:xfrm>
        </p:spPr>
        <p:txBody>
          <a:bodyPr>
            <a:noAutofit/>
          </a:bodyPr>
          <a:lstStyle/>
          <a:p>
            <a:r>
              <a:rPr lang="en-GB" sz="3200" dirty="0" smtClean="0">
                <a:solidFill>
                  <a:srgbClr val="0070C0"/>
                </a:solidFill>
              </a:rPr>
              <a:t>All major items to be addressed by the report of the BSHC Council representative – note </a:t>
            </a:r>
            <a:r>
              <a:rPr lang="en-US" sz="3200" dirty="0" smtClean="0">
                <a:hlinkClick r:id="rId3"/>
              </a:rPr>
              <a:t>BSHC28_B2_SE</a:t>
            </a:r>
            <a:r>
              <a:rPr lang="en-US" sz="3200" dirty="0" smtClean="0"/>
              <a:t> </a:t>
            </a:r>
            <a:r>
              <a:rPr lang="en-US" sz="3200" dirty="0" smtClean="0">
                <a:solidFill>
                  <a:srgbClr val="0070C0"/>
                </a:solidFill>
              </a:rPr>
              <a:t>Council Report</a:t>
            </a:r>
          </a:p>
          <a:p>
            <a:r>
              <a:rPr lang="de-DE" sz="3200" dirty="0" smtClean="0">
                <a:solidFill>
                  <a:srgbClr val="0070C0"/>
                </a:solidFill>
              </a:rPr>
              <a:t>HSSC and IRCC chairs are present and will report on the most recent developments of the respective committee under </a:t>
            </a:r>
            <a:r>
              <a:rPr lang="en-US" sz="3200" dirty="0" smtClean="0">
                <a:hlinkClick r:id="rId4"/>
              </a:rPr>
              <a:t>BSHC28_C1</a:t>
            </a:r>
            <a:r>
              <a:rPr lang="en-US" sz="3200" dirty="0" smtClean="0"/>
              <a:t> </a:t>
            </a:r>
            <a:r>
              <a:rPr lang="en-US" sz="3200" dirty="0" smtClean="0">
                <a:solidFill>
                  <a:srgbClr val="0070C0"/>
                </a:solidFill>
              </a:rPr>
              <a:t>and </a:t>
            </a:r>
            <a:r>
              <a:rPr lang="en-US" sz="3200" dirty="0" smtClean="0">
                <a:hlinkClick r:id="rId4"/>
              </a:rPr>
              <a:t>BSHC28_D1</a:t>
            </a:r>
            <a:endParaRPr lang="en-GB" sz="3200" dirty="0">
              <a:solidFill>
                <a:srgbClr val="0070C0"/>
              </a:solidFill>
            </a:endParaRPr>
          </a:p>
        </p:txBody>
      </p:sp>
    </p:spTree>
    <p:extLst>
      <p:ext uri="{BB962C8B-B14F-4D97-AF65-F5344CB8AC3E}">
        <p14:creationId xmlns:p14="http://schemas.microsoft.com/office/powerpoint/2010/main" val="196344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b="1" dirty="0" smtClean="0"/>
              <a:t>GEBCO related activities</a:t>
            </a:r>
            <a:endParaRPr lang="en-US" b="1" dirty="0"/>
          </a:p>
        </p:txBody>
      </p:sp>
      <p:sp>
        <p:nvSpPr>
          <p:cNvPr id="6" name="Rectangle 5"/>
          <p:cNvSpPr/>
          <p:nvPr/>
        </p:nvSpPr>
        <p:spPr>
          <a:xfrm>
            <a:off x="600456" y="3398770"/>
            <a:ext cx="7226808" cy="2092881"/>
          </a:xfrm>
          <a:prstGeom prst="rect">
            <a:avLst/>
          </a:prstGeom>
        </p:spPr>
        <p:txBody>
          <a:bodyPr wrap="square">
            <a:spAutoFit/>
          </a:bodyPr>
          <a:lstStyle/>
          <a:p>
            <a:endParaRPr lang="en-US" sz="1000" dirty="0">
              <a:solidFill>
                <a:srgbClr val="000000"/>
              </a:solidFill>
              <a:latin typeface="Calibri" panose="020F0502020204030204" pitchFamily="34" charset="0"/>
            </a:endParaRPr>
          </a:p>
          <a:p>
            <a:pPr marL="342900" indent="-342900">
              <a:buFont typeface="Arial" panose="020B0604020202020204" pitchFamily="34" charset="0"/>
              <a:buChar char="•"/>
            </a:pPr>
            <a:r>
              <a:rPr lang="en-US" sz="2000" dirty="0" smtClean="0">
                <a:solidFill>
                  <a:srgbClr val="0070C0"/>
                </a:solidFill>
              </a:rPr>
              <a:t>GEBCO strategy</a:t>
            </a:r>
          </a:p>
          <a:p>
            <a:pPr marL="342900" indent="-342900">
              <a:buFont typeface="Arial" panose="020B0604020202020204" pitchFamily="34" charset="0"/>
              <a:buChar char="•"/>
            </a:pPr>
            <a:r>
              <a:rPr lang="en-US" sz="2000" dirty="0" smtClean="0">
                <a:solidFill>
                  <a:srgbClr val="0070C0"/>
                </a:solidFill>
              </a:rPr>
              <a:t>Governance review</a:t>
            </a:r>
          </a:p>
          <a:p>
            <a:pPr marL="342900" indent="-342900">
              <a:buFont typeface="Arial" panose="020B0604020202020204" pitchFamily="34" charset="0"/>
              <a:buChar char="•"/>
            </a:pPr>
            <a:r>
              <a:rPr lang="en-US" sz="2000" dirty="0" smtClean="0">
                <a:solidFill>
                  <a:srgbClr val="0070C0"/>
                </a:solidFill>
              </a:rPr>
              <a:t>1903-2023</a:t>
            </a:r>
            <a:r>
              <a:rPr lang="en-US" sz="2000" dirty="0">
                <a:solidFill>
                  <a:srgbClr val="0070C0"/>
                </a:solidFill>
              </a:rPr>
              <a:t>: 120 </a:t>
            </a:r>
            <a:r>
              <a:rPr lang="en-US" sz="2000" dirty="0" smtClean="0">
                <a:solidFill>
                  <a:srgbClr val="0070C0"/>
                </a:solidFill>
              </a:rPr>
              <a:t>years of Ocean </a:t>
            </a:r>
            <a:r>
              <a:rPr lang="en-US" sz="2000" dirty="0">
                <a:solidFill>
                  <a:srgbClr val="0070C0"/>
                </a:solidFill>
              </a:rPr>
              <a:t>discovery: IHO + IOC </a:t>
            </a:r>
            <a:r>
              <a:rPr lang="en-US" sz="2000" dirty="0" smtClean="0">
                <a:solidFill>
                  <a:srgbClr val="0070C0"/>
                </a:solidFill>
              </a:rPr>
              <a:t>Assembly + GEBCO Week</a:t>
            </a:r>
          </a:p>
          <a:p>
            <a:pPr marL="342900" indent="-342900">
              <a:buFont typeface="Arial" panose="020B0604020202020204" pitchFamily="34" charset="0"/>
              <a:buChar char="•"/>
            </a:pPr>
            <a:r>
              <a:rPr lang="en-US" sz="2000" dirty="0" smtClean="0">
                <a:solidFill>
                  <a:srgbClr val="0070C0"/>
                </a:solidFill>
              </a:rPr>
              <a:t>Work started to get IHO </a:t>
            </a:r>
            <a:r>
              <a:rPr lang="en-US" sz="2000" dirty="0">
                <a:solidFill>
                  <a:srgbClr val="0070C0"/>
                </a:solidFill>
              </a:rPr>
              <a:t>CSB </a:t>
            </a:r>
            <a:r>
              <a:rPr lang="en-US" sz="2000" dirty="0" smtClean="0">
                <a:solidFill>
                  <a:srgbClr val="0070C0"/>
                </a:solidFill>
              </a:rPr>
              <a:t>initiative endorsed as </a:t>
            </a:r>
            <a:r>
              <a:rPr lang="en-US" sz="2000" dirty="0">
                <a:solidFill>
                  <a:srgbClr val="0070C0"/>
                </a:solidFill>
              </a:rPr>
              <a:t>UN </a:t>
            </a:r>
            <a:r>
              <a:rPr lang="en-US" sz="2000" dirty="0" smtClean="0">
                <a:solidFill>
                  <a:srgbClr val="0070C0"/>
                </a:solidFill>
              </a:rPr>
              <a:t>Decade action</a:t>
            </a:r>
            <a:endParaRPr lang="en-US" sz="2000" dirty="0">
              <a:solidFill>
                <a:srgbClr val="0070C0"/>
              </a:solidFill>
            </a:endParaRPr>
          </a:p>
        </p:txBody>
      </p:sp>
      <p:pic>
        <p:nvPicPr>
          <p:cNvPr id="8" name="Picture 7"/>
          <p:cNvPicPr>
            <a:picLocks noChangeAspect="1"/>
          </p:cNvPicPr>
          <p:nvPr/>
        </p:nvPicPr>
        <p:blipFill>
          <a:blip r:embed="rId3"/>
          <a:stretch>
            <a:fillRect/>
          </a:stretch>
        </p:blipFill>
        <p:spPr>
          <a:xfrm>
            <a:off x="3304032" y="1572143"/>
            <a:ext cx="1758696" cy="2254738"/>
          </a:xfrm>
          <a:prstGeom prst="rect">
            <a:avLst/>
          </a:prstGeom>
        </p:spPr>
      </p:pic>
      <p:pic>
        <p:nvPicPr>
          <p:cNvPr id="9" name="Picture 8"/>
          <p:cNvPicPr>
            <a:picLocks noChangeAspect="1"/>
          </p:cNvPicPr>
          <p:nvPr/>
        </p:nvPicPr>
        <p:blipFill>
          <a:blip r:embed="rId4"/>
          <a:stretch>
            <a:fillRect/>
          </a:stretch>
        </p:blipFill>
        <p:spPr>
          <a:xfrm>
            <a:off x="6096000" y="1417320"/>
            <a:ext cx="3817252" cy="3896928"/>
          </a:xfrm>
          <a:prstGeom prst="rect">
            <a:avLst/>
          </a:prstGeom>
        </p:spPr>
      </p:pic>
    </p:spTree>
    <p:extLst>
      <p:ext uri="{BB962C8B-B14F-4D97-AF65-F5344CB8AC3E}">
        <p14:creationId xmlns:p14="http://schemas.microsoft.com/office/powerpoint/2010/main" val="164627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b="1" dirty="0" smtClean="0"/>
              <a:t>GEBCO related activities</a:t>
            </a:r>
            <a:endParaRPr lang="en-US" b="1" dirty="0"/>
          </a:p>
        </p:txBody>
      </p:sp>
      <p:sp>
        <p:nvSpPr>
          <p:cNvPr id="3" name="Content Placeholder 2"/>
          <p:cNvSpPr>
            <a:spLocks noGrp="1"/>
          </p:cNvSpPr>
          <p:nvPr>
            <p:ph idx="1"/>
          </p:nvPr>
        </p:nvSpPr>
        <p:spPr>
          <a:xfrm>
            <a:off x="838200" y="1249396"/>
            <a:ext cx="4721352" cy="1356487"/>
          </a:xfrm>
        </p:spPr>
        <p:txBody>
          <a:bodyPr>
            <a:noAutofit/>
          </a:bodyPr>
          <a:lstStyle/>
          <a:p>
            <a:r>
              <a:rPr lang="de-DE" sz="2000" dirty="0">
                <a:solidFill>
                  <a:srgbClr val="0070C0"/>
                </a:solidFill>
              </a:rPr>
              <a:t>6- 12 November: GEBCO Week in Monaco</a:t>
            </a:r>
          </a:p>
          <a:p>
            <a:pPr lvl="1"/>
            <a:r>
              <a:rPr lang="en-US" sz="2000" dirty="0">
                <a:solidFill>
                  <a:srgbClr val="0070C0"/>
                </a:solidFill>
              </a:rPr>
              <a:t>SC Meetings, Map the Gaps Symposium (7. – 9. November) and GEBCO Guiding Committee /Steering Committee </a:t>
            </a:r>
            <a:r>
              <a:rPr lang="en-US" sz="2000" dirty="0" smtClean="0">
                <a:solidFill>
                  <a:srgbClr val="0070C0"/>
                </a:solidFill>
              </a:rPr>
              <a:t>Meeting</a:t>
            </a:r>
            <a:endParaRPr lang="de-DE" sz="2000" dirty="0">
              <a:solidFill>
                <a:srgbClr val="0070C0"/>
              </a:solidFill>
            </a:endParaRPr>
          </a:p>
        </p:txBody>
      </p:sp>
      <p:sp>
        <p:nvSpPr>
          <p:cNvPr id="5" name="Rectangle 1"/>
          <p:cNvSpPr>
            <a:spLocks noChangeArrowheads="1"/>
          </p:cNvSpPr>
          <p:nvPr/>
        </p:nvSpPr>
        <p:spPr bwMode="auto">
          <a:xfrm>
            <a:off x="838200" y="3471332"/>
            <a:ext cx="4639056" cy="188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indent="-228600" fontAlgn="base">
              <a:lnSpc>
                <a:spcPct val="90000"/>
              </a:lnSpc>
              <a:spcBef>
                <a:spcPts val="1000"/>
              </a:spcBef>
              <a:spcAft>
                <a:spcPct val="0"/>
              </a:spcAft>
              <a:buFont typeface="Arial" panose="020B0604020202020204" pitchFamily="34" charset="0"/>
              <a:buChar char="•"/>
            </a:pPr>
            <a:r>
              <a:rPr lang="en-GB" sz="2000" dirty="0">
                <a:solidFill>
                  <a:srgbClr val="0070C0"/>
                </a:solidFill>
              </a:rPr>
              <a:t>A workshop organised jointly by the Organisation for Economic Cooperation and Development (OECD) and </a:t>
            </a:r>
            <a:r>
              <a:rPr lang="en-GB" sz="2000" dirty="0" smtClean="0">
                <a:solidFill>
                  <a:srgbClr val="0070C0"/>
                </a:solidFill>
              </a:rPr>
              <a:t>IHO, </a:t>
            </a:r>
            <a:r>
              <a:rPr lang="en-GB" sz="2000" dirty="0">
                <a:solidFill>
                  <a:srgbClr val="0070C0"/>
                </a:solidFill>
              </a:rPr>
              <a:t>13 November 2023, Monaco</a:t>
            </a:r>
          </a:p>
          <a:p>
            <a:pPr marR="0" lvl="0" fontAlgn="base">
              <a:lnSpc>
                <a:spcPct val="90000"/>
              </a:lnSpc>
              <a:spcBef>
                <a:spcPts val="1000"/>
              </a:spcBef>
              <a:spcAft>
                <a:spcPct val="0"/>
              </a:spcAft>
              <a:buClrTx/>
              <a:buSzTx/>
              <a:tabLst/>
            </a:pPr>
            <a:r>
              <a:rPr lang="en-GB" sz="2000" dirty="0" smtClean="0">
                <a:solidFill>
                  <a:srgbClr val="0070C0"/>
                </a:solidFill>
              </a:rPr>
              <a:t>“The </a:t>
            </a:r>
            <a:r>
              <a:rPr lang="en-GB" sz="2000" dirty="0">
                <a:solidFill>
                  <a:srgbClr val="0070C0"/>
                </a:solidFill>
              </a:rPr>
              <a:t>Future of Seabed Mapping and its Associated Uses by </a:t>
            </a:r>
            <a:r>
              <a:rPr lang="en-GB" sz="2000" dirty="0" smtClean="0">
                <a:solidFill>
                  <a:srgbClr val="0070C0"/>
                </a:solidFill>
              </a:rPr>
              <a:t>2045”</a:t>
            </a:r>
            <a:endParaRPr lang="en-US" sz="2000" dirty="0">
              <a:solidFill>
                <a:srgbClr val="0070C0"/>
              </a:solidFill>
            </a:endParaRPr>
          </a:p>
        </p:txBody>
      </p:sp>
      <p:pic>
        <p:nvPicPr>
          <p:cNvPr id="7" name="Picture 6"/>
          <p:cNvPicPr>
            <a:picLocks noChangeAspect="1"/>
          </p:cNvPicPr>
          <p:nvPr/>
        </p:nvPicPr>
        <p:blipFill>
          <a:blip r:embed="rId2"/>
          <a:stretch>
            <a:fillRect/>
          </a:stretch>
        </p:blipFill>
        <p:spPr>
          <a:xfrm>
            <a:off x="6412351" y="1249396"/>
            <a:ext cx="4024341" cy="4001605"/>
          </a:xfrm>
          <a:prstGeom prst="rect">
            <a:avLst/>
          </a:prstGeom>
        </p:spPr>
      </p:pic>
    </p:spTree>
    <p:extLst>
      <p:ext uri="{BB962C8B-B14F-4D97-AF65-F5344CB8AC3E}">
        <p14:creationId xmlns:p14="http://schemas.microsoft.com/office/powerpoint/2010/main" val="181876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36209"/>
            <a:ext cx="10515600" cy="540511"/>
          </a:xfrm>
        </p:spPr>
        <p:txBody>
          <a:bodyPr>
            <a:noAutofit/>
          </a:bodyPr>
          <a:lstStyle/>
          <a:p>
            <a:pPr algn="ctr">
              <a:lnSpc>
                <a:spcPct val="107000"/>
              </a:lnSpc>
              <a:spcAft>
                <a:spcPts val="800"/>
              </a:spcAft>
            </a:pPr>
            <a:r>
              <a:rPr lang="de-DE" sz="2400" b="1" dirty="0">
                <a:solidFill>
                  <a:srgbClr val="0070C0"/>
                </a:solidFill>
                <a:latin typeface="Arial" panose="020B0604020202020204" pitchFamily="34" charset="0"/>
                <a:cs typeface="Arial" panose="020B0604020202020204" pitchFamily="34" charset="0"/>
              </a:rPr>
              <a:t>UN GGIM - </a:t>
            </a:r>
            <a:r>
              <a:rPr lang="en-US" sz="2400" b="1" spc="20"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13</a:t>
            </a:r>
            <a:r>
              <a:rPr lang="en-US" sz="2400" b="1" spc="20" baseline="30000"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2400" b="1" spc="20"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spc="2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Session of the UN Committee of Experts on Global Geospatial Information Management (UN-GGIM) </a:t>
            </a:r>
            <a:r>
              <a:rPr lang="en-US" sz="2400" b="1" spc="20"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2400" b="1" spc="2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spc="20"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4 </a:t>
            </a:r>
            <a:r>
              <a:rPr lang="en-US" sz="2400" b="1" spc="2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August </a:t>
            </a:r>
            <a:r>
              <a:rPr lang="en-US" sz="2400" b="1" spc="20"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2023</a:t>
            </a:r>
            <a:r>
              <a:rPr lang="de-DE"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
            <a:br>
              <a:rPr lang="de-DE"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US" sz="2400" b="1" dirty="0">
              <a:solidFill>
                <a:srgbClr val="0070C0"/>
              </a:solidFill>
            </a:endParaRPr>
          </a:p>
        </p:txBody>
      </p:sp>
      <p:sp>
        <p:nvSpPr>
          <p:cNvPr id="8" name="Slide Number Placeholder 7"/>
          <p:cNvSpPr>
            <a:spLocks noGrp="1"/>
          </p:cNvSpPr>
          <p:nvPr>
            <p:ph type="sldNum" sz="quarter" idx="4294967295"/>
          </p:nvPr>
        </p:nvSpPr>
        <p:spPr>
          <a:xfrm>
            <a:off x="10333248" y="6356350"/>
            <a:ext cx="1020551" cy="365125"/>
          </a:xfrm>
          <a:prstGeom prst="rect">
            <a:avLst/>
          </a:prstGeom>
        </p:spPr>
        <p:txBody>
          <a:bodyPr/>
          <a:lstStyle/>
          <a:p>
            <a:fld id="{9CE1E1B1-99DE-46F9-9F49-777753B9793F}" type="slidenum">
              <a:rPr lang="en-US" smtClean="0"/>
              <a:pPr/>
              <a:t>5</a:t>
            </a:fld>
            <a:endParaRPr lang="en-US" dirty="0"/>
          </a:p>
        </p:txBody>
      </p:sp>
      <p:sp>
        <p:nvSpPr>
          <p:cNvPr id="3" name="Rectangle 2"/>
          <p:cNvSpPr/>
          <p:nvPr/>
        </p:nvSpPr>
        <p:spPr>
          <a:xfrm>
            <a:off x="152401" y="1015823"/>
            <a:ext cx="11877674" cy="4832092"/>
          </a:xfrm>
          <a:prstGeom prst="rect">
            <a:avLst/>
          </a:prstGeom>
        </p:spPr>
        <p:txBody>
          <a:bodyPr wrap="square">
            <a:spAutoFit/>
          </a:bodyPr>
          <a:lstStyle/>
          <a:p>
            <a:pPr marL="342900" marR="56515" lvl="1" indent="-342900" fontAlgn="base">
              <a:spcBef>
                <a:spcPct val="0"/>
              </a:spcBef>
              <a:spcAft>
                <a:spcPts val="1200"/>
              </a:spcAft>
              <a:buFont typeface="Arial" panose="020B0604020202020204" pitchFamily="34" charset="0"/>
              <a:buChar char="•"/>
            </a:pPr>
            <a:r>
              <a:rPr lang="en-US" sz="2400" dirty="0">
                <a:solidFill>
                  <a:srgbClr val="0070C0"/>
                </a:solidFill>
              </a:rPr>
              <a:t>The UN-GGIM Committee of Experts endorsed the Operational Framework for Integrated Marine Geospatial Information Management </a:t>
            </a:r>
            <a:r>
              <a:rPr lang="en-US" sz="2400" dirty="0" smtClean="0">
                <a:solidFill>
                  <a:srgbClr val="0070C0"/>
                </a:solidFill>
              </a:rPr>
              <a:t>UN-IGIF-Hydro (Part </a:t>
            </a:r>
            <a:r>
              <a:rPr lang="en-US" sz="2400" dirty="0">
                <a:solidFill>
                  <a:srgbClr val="0070C0"/>
                </a:solidFill>
              </a:rPr>
              <a:t>One &amp; </a:t>
            </a:r>
            <a:r>
              <a:rPr lang="en-US" sz="2400" dirty="0" smtClean="0">
                <a:solidFill>
                  <a:srgbClr val="0070C0"/>
                </a:solidFill>
              </a:rPr>
              <a:t>Two) </a:t>
            </a:r>
            <a:endParaRPr lang="en-US" sz="2400" dirty="0">
              <a:solidFill>
                <a:srgbClr val="0070C0"/>
              </a:solidFill>
            </a:endParaRPr>
          </a:p>
          <a:p>
            <a:pPr marL="342900" marR="56515" lvl="1" indent="-342900" fontAlgn="base">
              <a:spcBef>
                <a:spcPct val="0"/>
              </a:spcBef>
              <a:spcAft>
                <a:spcPts val="1200"/>
              </a:spcAft>
              <a:buFont typeface="Arial" panose="020B0604020202020204" pitchFamily="34" charset="0"/>
              <a:buChar char="•"/>
            </a:pPr>
            <a:r>
              <a:rPr lang="en-US" sz="2400" dirty="0">
                <a:solidFill>
                  <a:srgbClr val="0070C0"/>
                </a:solidFill>
              </a:rPr>
              <a:t>The UN-IGIF-Hydro aims to ensure the inclusion of the marine domain in the larger geospatial information ecosystem and is intended to be used by both developing and established geospatial </a:t>
            </a:r>
            <a:r>
              <a:rPr lang="en-US" sz="2400" dirty="0" smtClean="0">
                <a:solidFill>
                  <a:srgbClr val="0070C0"/>
                </a:solidFill>
              </a:rPr>
              <a:t>programs </a:t>
            </a:r>
            <a:r>
              <a:rPr lang="en-US" sz="2400" dirty="0">
                <a:solidFill>
                  <a:srgbClr val="0070C0"/>
                </a:solidFill>
              </a:rPr>
              <a:t>which wish to implement the UN-IGIF Strategic Pathways in the marine domain. </a:t>
            </a:r>
          </a:p>
          <a:p>
            <a:pPr marL="342900" marR="56515" lvl="1" indent="-342900" fontAlgn="base">
              <a:spcBef>
                <a:spcPct val="0"/>
              </a:spcBef>
              <a:spcAft>
                <a:spcPts val="0"/>
              </a:spcAft>
              <a:buFont typeface="Arial" panose="020B0604020202020204" pitchFamily="34" charset="0"/>
              <a:buChar char="•"/>
            </a:pPr>
            <a:r>
              <a:rPr lang="en-US" sz="2400" dirty="0">
                <a:solidFill>
                  <a:srgbClr val="0070C0"/>
                </a:solidFill>
              </a:rPr>
              <a:t>It will play a key role in ensuring data on the marine environment is integrated, authoritative, and readily accessible and as such the framework has been endorsed as an action of the Decade of Ocean Science for Sustainable </a:t>
            </a:r>
            <a:r>
              <a:rPr lang="en-US" sz="2400" dirty="0" smtClean="0">
                <a:solidFill>
                  <a:srgbClr val="0070C0"/>
                </a:solidFill>
              </a:rPr>
              <a:t>Development.</a:t>
            </a:r>
            <a:endParaRPr lang="en-US" sz="2400" dirty="0">
              <a:solidFill>
                <a:srgbClr val="0070C0"/>
              </a:solidFill>
            </a:endParaRPr>
          </a:p>
          <a:p>
            <a:pPr marL="342900" marR="56515" lvl="1" indent="-342900" fontAlgn="base">
              <a:spcBef>
                <a:spcPct val="0"/>
              </a:spcBef>
              <a:spcAft>
                <a:spcPts val="0"/>
              </a:spcAft>
              <a:buFont typeface="Arial" panose="020B0604020202020204" pitchFamily="34" charset="0"/>
              <a:buChar char="•"/>
            </a:pPr>
            <a:endParaRPr lang="en-US" sz="2400" dirty="0">
              <a:solidFill>
                <a:srgbClr val="0070C0"/>
              </a:solidFill>
            </a:endParaRPr>
          </a:p>
          <a:p>
            <a:pPr marL="342900" marR="56515" lvl="1" indent="-342900" fontAlgn="base">
              <a:spcBef>
                <a:spcPct val="0"/>
              </a:spcBef>
              <a:spcAft>
                <a:spcPts val="0"/>
              </a:spcAft>
              <a:buFont typeface="Arial" panose="020B0604020202020204" pitchFamily="34" charset="0"/>
              <a:buChar char="•"/>
            </a:pPr>
            <a:r>
              <a:rPr lang="en-US" sz="2400" dirty="0">
                <a:solidFill>
                  <a:srgbClr val="0070C0"/>
                </a:solidFill>
              </a:rPr>
              <a:t>The UN-IGIF-Hydro framework recognizes hydrography and ocean mapping as important contributors to other geospatial domains.  </a:t>
            </a:r>
          </a:p>
        </p:txBody>
      </p:sp>
    </p:spTree>
    <p:extLst>
      <p:ext uri="{BB962C8B-B14F-4D97-AF65-F5344CB8AC3E}">
        <p14:creationId xmlns:p14="http://schemas.microsoft.com/office/powerpoint/2010/main" val="102953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IHO Secretariat`s domestics</a:t>
            </a:r>
            <a:endParaRPr lang="en-US" b="1" dirty="0"/>
          </a:p>
        </p:txBody>
      </p:sp>
      <p:sp>
        <p:nvSpPr>
          <p:cNvPr id="3" name="Content Placeholder 2"/>
          <p:cNvSpPr>
            <a:spLocks noGrp="1"/>
          </p:cNvSpPr>
          <p:nvPr>
            <p:ph idx="1"/>
          </p:nvPr>
        </p:nvSpPr>
        <p:spPr>
          <a:xfrm>
            <a:off x="395654" y="865464"/>
            <a:ext cx="11421208" cy="2158761"/>
          </a:xfrm>
        </p:spPr>
        <p:txBody>
          <a:bodyPr>
            <a:noAutofit/>
          </a:bodyPr>
          <a:lstStyle/>
          <a:p>
            <a:pPr marL="342900" marR="56515" lvl="1" indent="-342900" fontAlgn="base">
              <a:lnSpc>
                <a:spcPct val="100000"/>
              </a:lnSpc>
              <a:spcBef>
                <a:spcPct val="0"/>
              </a:spcBef>
            </a:pPr>
            <a:endParaRPr lang="en-GB" dirty="0" smtClean="0">
              <a:solidFill>
                <a:srgbClr val="0070C0"/>
              </a:solidFill>
            </a:endParaRPr>
          </a:p>
          <a:p>
            <a:pPr marL="342900" marR="56515" lvl="1" indent="-342900" fontAlgn="base">
              <a:lnSpc>
                <a:spcPct val="100000"/>
              </a:lnSpc>
              <a:spcBef>
                <a:spcPct val="0"/>
              </a:spcBef>
            </a:pPr>
            <a:r>
              <a:rPr lang="en-GB" dirty="0">
                <a:solidFill>
                  <a:srgbClr val="0070C0"/>
                </a:solidFill>
              </a:rPr>
              <a:t>Work has continued on </a:t>
            </a:r>
            <a:r>
              <a:rPr lang="en-GB" dirty="0" smtClean="0">
                <a:solidFill>
                  <a:srgbClr val="0070C0"/>
                </a:solidFill>
              </a:rPr>
              <a:t>the</a:t>
            </a:r>
            <a:r>
              <a:rPr lang="en-US" dirty="0">
                <a:solidFill>
                  <a:srgbClr val="0070C0"/>
                </a:solidFill>
              </a:rPr>
              <a:t> </a:t>
            </a:r>
            <a:r>
              <a:rPr lang="en-GB" dirty="0" smtClean="0">
                <a:solidFill>
                  <a:srgbClr val="0070C0"/>
                </a:solidFill>
              </a:rPr>
              <a:t>IHO </a:t>
            </a:r>
            <a:r>
              <a:rPr lang="en-GB" dirty="0">
                <a:solidFill>
                  <a:srgbClr val="0070C0"/>
                </a:solidFill>
              </a:rPr>
              <a:t>Country Information </a:t>
            </a:r>
            <a:r>
              <a:rPr lang="en-GB" dirty="0" smtClean="0">
                <a:solidFill>
                  <a:srgbClr val="0070C0"/>
                </a:solidFill>
              </a:rPr>
              <a:t>system</a:t>
            </a:r>
          </a:p>
          <a:p>
            <a:pPr marL="800100" marR="56515" lvl="2" indent="-342900" fontAlgn="base">
              <a:lnSpc>
                <a:spcPct val="100000"/>
              </a:lnSpc>
              <a:spcBef>
                <a:spcPct val="0"/>
              </a:spcBef>
            </a:pPr>
            <a:endParaRPr lang="en-GB" sz="1600" dirty="0" smtClean="0">
              <a:solidFill>
                <a:srgbClr val="0070C0"/>
              </a:solidFill>
            </a:endParaRPr>
          </a:p>
          <a:p>
            <a:pPr marL="800100" marR="56515" lvl="2" indent="-342900" fontAlgn="base">
              <a:lnSpc>
                <a:spcPct val="100000"/>
              </a:lnSpc>
              <a:spcBef>
                <a:spcPct val="0"/>
              </a:spcBef>
            </a:pPr>
            <a:r>
              <a:rPr lang="en-GB" sz="2400" dirty="0" smtClean="0">
                <a:solidFill>
                  <a:srgbClr val="0070C0"/>
                </a:solidFill>
              </a:rPr>
              <a:t>The </a:t>
            </a:r>
            <a:r>
              <a:rPr lang="en-GB" sz="2400" dirty="0">
                <a:solidFill>
                  <a:srgbClr val="0070C0"/>
                </a:solidFill>
              </a:rPr>
              <a:t>IHO Country Information system has been progressively upgraded to include administrative information and facilitate the maintenance of the IHO publications such as Yearbook (P-5) and Status of Hydrographic Surveying and Charting Worldwide (C-55) posted on the IHO website. </a:t>
            </a:r>
            <a:endParaRPr lang="en-GB" sz="2400" dirty="0" smtClean="0">
              <a:solidFill>
                <a:srgbClr val="0070C0"/>
              </a:solidFill>
            </a:endParaRPr>
          </a:p>
          <a:p>
            <a:pPr marL="800100" marR="56515" lvl="2" indent="-342900" fontAlgn="base">
              <a:lnSpc>
                <a:spcPct val="100000"/>
              </a:lnSpc>
              <a:spcBef>
                <a:spcPct val="0"/>
              </a:spcBef>
            </a:pPr>
            <a:endParaRPr lang="en-GB" sz="2400" dirty="0">
              <a:solidFill>
                <a:srgbClr val="0070C0"/>
              </a:solidFill>
            </a:endParaRPr>
          </a:p>
          <a:p>
            <a:pPr marL="800100" marR="56515" lvl="2" indent="-342900" fontAlgn="base">
              <a:lnSpc>
                <a:spcPct val="100000"/>
              </a:lnSpc>
              <a:spcBef>
                <a:spcPct val="0"/>
              </a:spcBef>
            </a:pPr>
            <a:r>
              <a:rPr lang="en-GB" sz="2400" dirty="0" smtClean="0">
                <a:solidFill>
                  <a:srgbClr val="0070C0"/>
                </a:solidFill>
              </a:rPr>
              <a:t>BSHC Members </a:t>
            </a:r>
            <a:r>
              <a:rPr lang="en-GB" sz="2400" dirty="0">
                <a:solidFill>
                  <a:srgbClr val="0070C0"/>
                </a:solidFill>
              </a:rPr>
              <a:t>are invited to review their entry in the publications on an annual basis and provide the IHO Secretariat with the appropriate updates through the IHO Online Form system.</a:t>
            </a:r>
            <a:endParaRPr lang="en-US" sz="2400" dirty="0">
              <a:solidFill>
                <a:srgbClr val="0070C0"/>
              </a:solidFill>
            </a:endParaRPr>
          </a:p>
        </p:txBody>
      </p:sp>
      <p:sp>
        <p:nvSpPr>
          <p:cNvPr id="5" name="Slide Number Placeholder 7"/>
          <p:cNvSpPr txBox="1">
            <a:spLocks/>
          </p:cNvSpPr>
          <p:nvPr/>
        </p:nvSpPr>
        <p:spPr>
          <a:xfrm>
            <a:off x="10333249" y="6292342"/>
            <a:ext cx="102055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a:t>
            </a:r>
            <a:endParaRPr lang="en-US" dirty="0"/>
          </a:p>
        </p:txBody>
      </p:sp>
    </p:spTree>
    <p:extLst>
      <p:ext uri="{BB962C8B-B14F-4D97-AF65-F5344CB8AC3E}">
        <p14:creationId xmlns:p14="http://schemas.microsoft.com/office/powerpoint/2010/main" val="408418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1241024" cy="540511"/>
          </a:xfrm>
        </p:spPr>
        <p:txBody>
          <a:bodyPr>
            <a:normAutofit/>
          </a:bodyPr>
          <a:lstStyle/>
          <a:p>
            <a:r>
              <a:rPr lang="en-US" sz="2400" b="1" dirty="0" smtClean="0">
                <a:latin typeface="+mn-lt"/>
              </a:rPr>
              <a:t>Progression with S-130 authoritative dataset for limits of the seas and oceans</a:t>
            </a:r>
            <a:endParaRPr lang="en-US" sz="2400" b="1" dirty="0">
              <a:latin typeface="+mn-lt"/>
            </a:endParaRPr>
          </a:p>
        </p:txBody>
      </p:sp>
      <p:sp>
        <p:nvSpPr>
          <p:cNvPr id="3" name="Content Placeholder 2"/>
          <p:cNvSpPr>
            <a:spLocks noGrp="1"/>
          </p:cNvSpPr>
          <p:nvPr>
            <p:ph idx="1"/>
          </p:nvPr>
        </p:nvSpPr>
        <p:spPr>
          <a:xfrm>
            <a:off x="-283464" y="911184"/>
            <a:ext cx="12082038" cy="2158761"/>
          </a:xfrm>
        </p:spPr>
        <p:txBody>
          <a:bodyPr>
            <a:noAutofit/>
          </a:bodyPr>
          <a:lstStyle/>
          <a:p>
            <a:pPr marL="800100" lvl="1" indent="-342900" algn="just">
              <a:lnSpc>
                <a:spcPct val="115000"/>
              </a:lnSpc>
            </a:pPr>
            <a:r>
              <a:rPr lang="en-IE"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HSSC15 endorsed S-130 Product Specification Edition 1.0.0</a:t>
            </a:r>
          </a:p>
          <a:p>
            <a:pPr marL="800100" lvl="1" indent="-342900" algn="just">
              <a:lnSpc>
                <a:spcPct val="115000"/>
              </a:lnSpc>
            </a:pPr>
            <a:r>
              <a:rPr lang="en-IE"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Start to develop S-130 sample dataset for Edition 1.0.0, to continue with a test phase. </a:t>
            </a:r>
          </a:p>
          <a:p>
            <a:pPr marL="800100" lvl="1" indent="-342900" algn="just">
              <a:lnSpc>
                <a:spcPct val="115000"/>
              </a:lnSpc>
            </a:pPr>
            <a:r>
              <a:rPr lang="en-IE"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After testing, full implementation of S-130 Edition 1.0.0 to be completed by September 2024 to gain experience for Edition 2.0.0 to be completed by end of 2024.</a:t>
            </a:r>
          </a:p>
          <a:p>
            <a:pPr marL="457200" lvl="1" indent="0" algn="just">
              <a:lnSpc>
                <a:spcPct val="115000"/>
              </a:lnSpc>
              <a:buNone/>
            </a:pPr>
            <a:r>
              <a:rPr lang="en-IE"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The </a:t>
            </a:r>
            <a:r>
              <a:rPr lang="en-IE"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Secretariat </a:t>
            </a:r>
            <a:r>
              <a:rPr lang="en-IE"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proposes </a:t>
            </a:r>
            <a:r>
              <a:rPr lang="en-IE"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the creation of S-130 Edition 1.0.0 sample test data sets </a:t>
            </a:r>
            <a:r>
              <a:rPr lang="en-IE"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under contract for </a:t>
            </a:r>
            <a:r>
              <a:rPr lang="en-IE"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the following test areas:</a:t>
            </a:r>
          </a:p>
          <a:p>
            <a:pPr marL="1257300" lvl="2" indent="-342900" algn="just">
              <a:lnSpc>
                <a:spcPct val="115000"/>
              </a:lnSpc>
            </a:pPr>
            <a:r>
              <a:rPr lang="en-IE"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Southern Ocean</a:t>
            </a:r>
          </a:p>
          <a:p>
            <a:pPr marL="1257300" lvl="2" indent="-342900" algn="just">
              <a:lnSpc>
                <a:spcPct val="115000"/>
              </a:lnSpc>
            </a:pPr>
            <a:r>
              <a:rPr lang="en-IE"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Baltic Sea</a:t>
            </a:r>
          </a:p>
          <a:p>
            <a:pPr marL="800100" lvl="1" indent="-342900" algn="just">
              <a:lnSpc>
                <a:spcPct val="115000"/>
              </a:lnSpc>
            </a:pPr>
            <a:r>
              <a:rPr lang="en-IE"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BSHC </a:t>
            </a:r>
            <a:r>
              <a:rPr lang="en-IE"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members </a:t>
            </a:r>
            <a:r>
              <a:rPr lang="en-IE"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are requested to agree with the use of the </a:t>
            </a: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GIS </a:t>
            </a: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data set </a:t>
            </a: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consisting of </a:t>
            </a: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the actual limits and boundaries defined by </a:t>
            </a: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BSHC and published at </a:t>
            </a: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the BSHC </a:t>
            </a:r>
            <a:r>
              <a:rPr lang="en-US"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website (</a:t>
            </a:r>
            <a:r>
              <a:rPr lang="en-US"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3"/>
              </a:rPr>
              <a:t>https</a:t>
            </a:r>
            <a:r>
              <a:rPr lang="en-US" sz="2000" dirty="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3"/>
              </a:rPr>
              <a:t>://</a:t>
            </a:r>
            <a:r>
              <a:rPr lang="en-US"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3"/>
              </a:rPr>
              <a:t>www.bshc.pro/wp-content/uploads/Baltic_Sea-Limits_of_the_sub-areas.pdf</a:t>
            </a:r>
            <a:r>
              <a:rPr lang="en-US"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 for the purpose of the creation of a test data set aiming to further refinement of the S-130 Product Specification and final publication as authoritative data set.   </a:t>
            </a:r>
            <a:endParaRPr lang="en-IE" sz="2000"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457200" lvl="1" indent="0" algn="just">
              <a:lnSpc>
                <a:spcPct val="115000"/>
              </a:lnSpc>
              <a:buNone/>
            </a:pPr>
            <a:endParaRPr lang="en-US" sz="2000" b="1" dirty="0"/>
          </a:p>
          <a:p>
            <a:pPr marL="457200" lvl="1" indent="0" algn="just">
              <a:lnSpc>
                <a:spcPct val="115000"/>
              </a:lnSpc>
              <a:buNone/>
            </a:pPr>
            <a:endParaRPr lang="fr-FR" sz="2000" dirty="0">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lnSpc>
                <a:spcPct val="115000"/>
              </a:lnSpc>
            </a:pPr>
            <a:endParaRPr lang="fr-FR"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359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4617" y="1991622"/>
            <a:ext cx="8501789" cy="2308324"/>
          </a:xfrm>
          <a:prstGeom prst="rect">
            <a:avLst/>
          </a:prstGeom>
          <a:noFill/>
        </p:spPr>
        <p:txBody>
          <a:bodyPr wrap="square" rtlCol="0">
            <a:spAutoFit/>
          </a:bodyPr>
          <a:lstStyle/>
          <a:p>
            <a:pPr marL="0" marR="56515" lvl="1" algn="ctr" fontAlgn="base">
              <a:spcBef>
                <a:spcPct val="0"/>
              </a:spcBef>
            </a:pPr>
            <a:r>
              <a:rPr lang="en-GB" sz="3600" b="1" dirty="0" smtClean="0">
                <a:solidFill>
                  <a:srgbClr val="0070C0"/>
                </a:solidFill>
                <a:ea typeface="+mj-ea"/>
                <a:cs typeface="Arial" panose="020B0604020202020204" pitchFamily="34" charset="0"/>
              </a:rPr>
              <a:t>BSHC </a:t>
            </a:r>
            <a:r>
              <a:rPr lang="en-GB" sz="3600" b="1" dirty="0">
                <a:solidFill>
                  <a:srgbClr val="0070C0"/>
                </a:solidFill>
                <a:ea typeface="+mj-ea"/>
                <a:cs typeface="Arial" panose="020B0604020202020204" pitchFamily="34" charset="0"/>
              </a:rPr>
              <a:t>is invited </a:t>
            </a:r>
          </a:p>
          <a:p>
            <a:pPr marL="0" marR="56515" lvl="1" algn="ctr" fontAlgn="base">
              <a:spcBef>
                <a:spcPct val="0"/>
              </a:spcBef>
            </a:pPr>
            <a:r>
              <a:rPr lang="en-GB" sz="3600" b="1" dirty="0">
                <a:solidFill>
                  <a:srgbClr val="0070C0"/>
                </a:solidFill>
                <a:ea typeface="+mj-ea"/>
                <a:cs typeface="Arial" panose="020B0604020202020204" pitchFamily="34" charset="0"/>
              </a:rPr>
              <a:t>to take note of this briefing,  </a:t>
            </a:r>
          </a:p>
          <a:p>
            <a:pPr marL="0" marR="56515" lvl="1" algn="ctr" fontAlgn="base">
              <a:spcBef>
                <a:spcPct val="0"/>
              </a:spcBef>
            </a:pPr>
            <a:r>
              <a:rPr lang="en-GB" sz="3600" b="1" dirty="0">
                <a:solidFill>
                  <a:srgbClr val="0070C0"/>
                </a:solidFill>
                <a:ea typeface="+mj-ea"/>
                <a:cs typeface="Arial" panose="020B0604020202020204" pitchFamily="34" charset="0"/>
              </a:rPr>
              <a:t>and to take action as considered appropriate</a:t>
            </a:r>
          </a:p>
        </p:txBody>
      </p:sp>
      <p:sp>
        <p:nvSpPr>
          <p:cNvPr id="6" name="Slide Number Placeholder 5"/>
          <p:cNvSpPr>
            <a:spLocks noGrp="1"/>
          </p:cNvSpPr>
          <p:nvPr>
            <p:ph type="sldNum" sz="quarter" idx="4294967295"/>
          </p:nvPr>
        </p:nvSpPr>
        <p:spPr>
          <a:xfrm>
            <a:off x="10333248" y="6356350"/>
            <a:ext cx="1020551" cy="365125"/>
          </a:xfrm>
          <a:prstGeom prst="rect">
            <a:avLst/>
          </a:prstGeom>
        </p:spPr>
        <p:txBody>
          <a:bodyPr/>
          <a:lstStyle/>
          <a:p>
            <a:fld id="{9CE1E1B1-99DE-46F9-9F49-777753B9793F}" type="slidenum">
              <a:rPr lang="en-US" smtClean="0"/>
              <a:pPr/>
              <a:t>8</a:t>
            </a:fld>
            <a:endParaRPr lang="en-US"/>
          </a:p>
        </p:txBody>
      </p:sp>
    </p:spTree>
    <p:extLst>
      <p:ext uri="{BB962C8B-B14F-4D97-AF65-F5344CB8AC3E}">
        <p14:creationId xmlns:p14="http://schemas.microsoft.com/office/powerpoint/2010/main" val="176474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ational Hydrographer IHO Document" ma:contentTypeID="0x010100AF82AC212BE65442A8724FE7C83737C70A0D007BC0E63CBEC98C439AFFAFDA6CEB4928" ma:contentTypeVersion="909" ma:contentTypeDescription="" ma:contentTypeScope="" ma:versionID="f36007b2600b95411fe7a609bf84b55e">
  <xsd:schema xmlns:xsd="http://www.w3.org/2001/XMLSchema" xmlns:xs="http://www.w3.org/2001/XMLSchema" xmlns:p="http://schemas.microsoft.com/office/2006/metadata/properties" xmlns:ns1="http://schemas.microsoft.com/sharepoint/v3" xmlns:ns2="4e7e82ff-130c-471f-a9b5-f315683a1046" xmlns:ns3="82613836-27ac-49c9-9cc8-4feab98ff9e5" xmlns:ns4="6d372bfe-c7ca-42cb-8535-f0f7f282e551" xmlns:ns5="6bf2f2b7-851c-4175-bf0f-af04c4e94027" targetNamespace="http://schemas.microsoft.com/office/2006/metadata/properties" ma:root="true" ma:fieldsID="8530c82e959a8bb7f09a68454a078f45" ns1:_="" ns2:_="" ns3:_="" ns4:_="" ns5:_="">
    <xsd:import namespace="http://schemas.microsoft.com/sharepoint/v3"/>
    <xsd:import namespace="4e7e82ff-130c-471f-a9b5-f315683a1046"/>
    <xsd:import namespace="82613836-27ac-49c9-9cc8-4feab98ff9e5"/>
    <xsd:import namespace="6d372bfe-c7ca-42cb-8535-f0f7f282e551"/>
    <xsd:import namespace="6bf2f2b7-851c-4175-bf0f-af04c4e94027"/>
    <xsd:element name="properties">
      <xsd:complexType>
        <xsd:sequence>
          <xsd:element name="documentManagement">
            <xsd:complexType>
              <xsd:all>
                <xsd:element ref="ns2:c5c87486329e4be39bab181b036c310a" minOccurs="0"/>
                <xsd:element ref="ns2:TaxCatchAll" minOccurs="0"/>
                <xsd:element ref="ns2:TaxCatchAllLabel" minOccurs="0"/>
                <xsd:element ref="ns2:d0411bf1067d45cd8f19cfb38ec84467" minOccurs="0"/>
                <xsd:element ref="ns2:ed3e8be2d07446728d3dbbf5c7aa8ac2" minOccurs="0"/>
                <xsd:element ref="ns1:National_x0020_Hydrographer_x0020_IHO_x0020_CL_x0020_No." minOccurs="0"/>
                <xsd:element ref="ns1:PII" minOccurs="0"/>
                <xsd:element ref="ns2:m49136c7a9a84fa3b109976f6b03c931" minOccurs="0"/>
                <xsd:element ref="ns2:pd75e69d3404407397a7eb0d5479894d" minOccurs="0"/>
                <xsd:element ref="ns1:Year" minOccurs="0"/>
                <xsd:element ref="ns2:kb4ef000c8eb493f8d4aaf2178e05487" minOccurs="0"/>
                <xsd:element ref="ns3:Meeting" minOccurs="0"/>
                <xsd:element ref="ns4:MediaServiceMetadata" minOccurs="0"/>
                <xsd:element ref="ns4:MediaServiceFastMetadata" minOccurs="0"/>
                <xsd:element ref="ns4:MediaServiceDateTaken" minOccurs="0"/>
                <xsd:element ref="ns4:MediaServiceAutoTags" minOccurs="0"/>
                <xsd:element ref="ns5:_dlc_DocId" minOccurs="0"/>
                <xsd:element ref="ns5:_dlc_DocIdUrl" minOccurs="0"/>
                <xsd:element ref="ns5:_dlc_DocIdPersistId"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ational_x0020_Hydrographer_x0020_IHO_x0020_CL_x0020_No." ma:index="16" nillable="true" ma:displayName="National Hydrographer IHO CL No." ma:internalName="National_x0020_Hydrographer_x0020_IHO_x0020_CL_x0020_No_x002e_" ma:readOnly="false">
      <xsd:simpleType>
        <xsd:restriction base="dms:Text">
          <xsd:maxLength value="255"/>
        </xsd:restriction>
      </xsd:simpleType>
    </xsd:element>
    <xsd:element name="PII" ma:index="17" nillable="true" ma:displayName="PII" ma:default="0" ma:description="Does this document contain Personally Identifiable Information?" ma:internalName="PII" ma:readOnly="false">
      <xsd:simpleType>
        <xsd:restriction base="dms:Boolean"/>
      </xsd:simpleType>
    </xsd:element>
    <xsd:element name="Year" ma:index="22" nillable="true" ma:displayName="Year" ma:indexed="true" ma:internalName="Year" ma:readOnly="false">
      <xsd:simpleType>
        <xsd:restriction base="dms:Text">
          <xsd:maxLength value="4"/>
        </xsd:restriction>
      </xsd:simpleType>
    </xsd:element>
  </xsd:schema>
  <xsd:schema xmlns:xsd="http://www.w3.org/2001/XMLSchema" xmlns:xs="http://www.w3.org/2001/XMLSchema" xmlns:dms="http://schemas.microsoft.com/office/2006/documentManagement/types" xmlns:pc="http://schemas.microsoft.com/office/infopath/2007/PartnerControls" targetNamespace="4e7e82ff-130c-471f-a9b5-f315683a1046" elementFormDefault="qualified">
    <xsd:import namespace="http://schemas.microsoft.com/office/2006/documentManagement/types"/>
    <xsd:import namespace="http://schemas.microsoft.com/office/infopath/2007/PartnerControls"/>
    <xsd:element name="c5c87486329e4be39bab181b036c310a" ma:index="8" nillable="true" ma:taxonomy="true" ma:internalName="c5c87486329e4be39bab181b036c310a" ma:taxonomyFieldName="UKHO_SecurityClassification" ma:displayName="Security Classification" ma:readOnly="false" ma:default="1;#OFFICIAL|77777b58-be7e-4cc7-a0da-30387eb98d66" ma:fieldId="{c5c87486-329e-4be3-9bab-181b036c310a}" ma:sspId="2d88c65c-3d18-4304-bf56-a445aaa65aff" ma:termSetId="c2a44200-7cd3-4e9d-979f-77b69cbbd6d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42570a1-7e33-49b8-96b0-21ce31c5b5ac}" ma:internalName="TaxCatchAll" ma:readOnly="false" ma:showField="CatchAllData" ma:web="6bf2f2b7-851c-4175-bf0f-af04c4e9402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42570a1-7e33-49b8-96b0-21ce31c5b5ac}" ma:internalName="TaxCatchAllLabel" ma:readOnly="false" ma:showField="CatchAllDataLabel" ma:web="6bf2f2b7-851c-4175-bf0f-af04c4e94027">
      <xsd:complexType>
        <xsd:complexContent>
          <xsd:extension base="dms:MultiChoiceLookup">
            <xsd:sequence>
              <xsd:element name="Value" type="dms:Lookup" maxOccurs="unbounded" minOccurs="0" nillable="true"/>
            </xsd:sequence>
          </xsd:extension>
        </xsd:complexContent>
      </xsd:complexType>
    </xsd:element>
    <xsd:element name="d0411bf1067d45cd8f19cfb38ec84467" ma:index="12" nillable="true" ma:taxonomy="true" ma:internalName="d0411bf1067d45cd8f19cfb38ec84467" ma:taxonomyFieldName="UKHO_OrganisationStructure" ma:displayName="Organisation Structure" ma:readOnly="false" ma:default="" ma:fieldId="{d0411bf1-067d-45cd-8f19-cfb38ec84467}" ma:taxonomyMulti="true" ma:sspId="2d88c65c-3d18-4304-bf56-a445aaa65aff" ma:termSetId="14b94231-5548-460f-8567-7585b48b6db1" ma:anchorId="00000000-0000-0000-0000-000000000000" ma:open="false" ma:isKeyword="false">
      <xsd:complexType>
        <xsd:sequence>
          <xsd:element ref="pc:Terms" minOccurs="0" maxOccurs="1"/>
        </xsd:sequence>
      </xsd:complexType>
    </xsd:element>
    <xsd:element name="ed3e8be2d07446728d3dbbf5c7aa8ac2" ma:index="14" nillable="true" ma:taxonomy="true" ma:internalName="ed3e8be2d07446728d3dbbf5c7aa8ac2" ma:taxonomyFieldName="National_x0020_Hydrographer_x0020_IHO_x0020_Document_x0020_Type" ma:displayName="National Hydrographer IHO Document Type" ma:readOnly="false" ma:fieldId="{ed3e8be2-d074-4672-8d3d-bbf5c7aa8ac2}" ma:taxonomyMulti="true" ma:sspId="2d88c65c-3d18-4304-bf56-a445aaa65aff" ma:termSetId="0994d431-c3de-4816-b7d2-91bc11866026" ma:anchorId="00000000-0000-0000-0000-000000000000" ma:open="false" ma:isKeyword="false">
      <xsd:complexType>
        <xsd:sequence>
          <xsd:element ref="pc:Terms" minOccurs="0" maxOccurs="1"/>
        </xsd:sequence>
      </xsd:complexType>
    </xsd:element>
    <xsd:element name="m49136c7a9a84fa3b109976f6b03c931" ma:index="18" nillable="true" ma:taxonomy="true" ma:internalName="m49136c7a9a84fa3b109976f6b03c931" ma:taxonomyFieldName="Country" ma:displayName="Country" ma:readOnly="false" ma:fieldId="{649136c7-a9a8-4fa3-b109-976f6b03c931}" ma:sspId="2d88c65c-3d18-4304-bf56-a445aaa65aff" ma:termSetId="feb40e58-155f-412a-b4ef-afbe204dece0" ma:anchorId="00000000-0000-0000-0000-000000000000" ma:open="false" ma:isKeyword="false">
      <xsd:complexType>
        <xsd:sequence>
          <xsd:element ref="pc:Terms" minOccurs="0" maxOccurs="1"/>
        </xsd:sequence>
      </xsd:complexType>
    </xsd:element>
    <xsd:element name="pd75e69d3404407397a7eb0d5479894d" ma:index="20" nillable="true" ma:taxonomy="true" ma:internalName="pd75e69d3404407397a7eb0d5479894d" ma:taxonomyFieldName="Committees_x0020_and_x0020_WG" ma:displayName="Committees and WG" ma:indexed="true" ma:readOnly="false" ma:fieldId="{9d75e69d-3404-4073-97a7-eb0d5479894d}" ma:sspId="2d88c65c-3d18-4304-bf56-a445aaa65aff" ma:termSetId="a25979c6-736c-42cb-806f-37eacf539c14" ma:anchorId="f1ca98fb-3b32-445a-9da7-04da63a0b02e" ma:open="false" ma:isKeyword="false">
      <xsd:complexType>
        <xsd:sequence>
          <xsd:element ref="pc:Terms" minOccurs="0" maxOccurs="1"/>
        </xsd:sequence>
      </xsd:complexType>
    </xsd:element>
    <xsd:element name="kb4ef000c8eb493f8d4aaf2178e05487" ma:index="23" nillable="true" ma:taxonomy="true" ma:internalName="kb4ef000c8eb493f8d4aaf2178e05487" ma:taxonomyFieldName="IP_x0020_HIP_x0020_Area" ma:displayName="IP HIP Region" ma:readOnly="false" ma:fieldId="{4b4ef000-c8eb-493f-8d4a-af2178e05487}" ma:sspId="2d88c65c-3d18-4304-bf56-a445aaa65aff" ma:termSetId="a25979c6-736c-42cb-806f-37eacf539c14" ma:anchorId="e130e950-2437-42ab-b67e-834030cfdea8"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613836-27ac-49c9-9cc8-4feab98ff9e5" elementFormDefault="qualified">
    <xsd:import namespace="http://schemas.microsoft.com/office/2006/documentManagement/types"/>
    <xsd:import namespace="http://schemas.microsoft.com/office/infopath/2007/PartnerControls"/>
    <xsd:element name="Meeting" ma:index="25" nillable="true" ma:displayName="Meeting" ma:indexed="true" ma:internalName="Meeting"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372bfe-c7ca-42cb-8535-f0f7f282e551"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f2f2b7-851c-4175-bf0f-af04c4e94027" elementFormDefault="qualified">
    <xsd:import namespace="http://schemas.microsoft.com/office/2006/documentManagement/types"/>
    <xsd:import namespace="http://schemas.microsoft.com/office/infopath/2007/PartnerControls"/>
    <xsd:element name="_dlc_DocId" ma:index="30" nillable="true" ma:displayName="Document ID Value" ma:description="The value of the document ID assigned to this item." ma:internalName="_dlc_DocId" ma:readOnly="true">
      <xsd:simpleType>
        <xsd:restriction base="dms:Text"/>
      </xsd:simpleType>
    </xsd:element>
    <xsd:element name="_dlc_DocIdUrl" ma:index="3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http://schemas.microsoft.com/sharepoint/v3" xsi:nil="true"/>
    <TaxCatchAllLabel xmlns="4e7e82ff-130c-471f-a9b5-f315683a1046"/>
    <kb4ef000c8eb493f8d4aaf2178e05487 xmlns="4e7e82ff-130c-471f-a9b5-f315683a1046">
      <Terms xmlns="http://schemas.microsoft.com/office/infopath/2007/PartnerControls"/>
    </kb4ef000c8eb493f8d4aaf2178e05487>
    <PII xmlns="http://schemas.microsoft.com/sharepoint/v3">false</PII>
    <National_x0020_Hydrographer_x0020_IHO_x0020_CL_x0020_No. xmlns="http://schemas.microsoft.com/sharepoint/v3" xsi:nil="true"/>
    <c5c87486329e4be39bab181b036c310a xmlns="4e7e82ff-130c-471f-a9b5-f315683a1046">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77777b58-be7e-4cc7-a0da-30387eb98d66</TermId>
        </TermInfo>
      </Terms>
    </c5c87486329e4be39bab181b036c310a>
    <d0411bf1067d45cd8f19cfb38ec84467 xmlns="4e7e82ff-130c-471f-a9b5-f315683a1046">
      <Terms xmlns="http://schemas.microsoft.com/office/infopath/2007/PartnerControls">
        <TermInfo xmlns="http://schemas.microsoft.com/office/infopath/2007/PartnerControls">
          <TermName xmlns="http://schemas.microsoft.com/office/infopath/2007/PartnerControls">IHO</TermName>
          <TermId xmlns="http://schemas.microsoft.com/office/infopath/2007/PartnerControls">271ee81f-1326-4ebe-8da4-55310f124c04</TermId>
        </TermInfo>
      </Terms>
    </d0411bf1067d45cd8f19cfb38ec84467>
    <m49136c7a9a84fa3b109976f6b03c931 xmlns="4e7e82ff-130c-471f-a9b5-f315683a1046">
      <Terms xmlns="http://schemas.microsoft.com/office/infopath/2007/PartnerControls"/>
    </m49136c7a9a84fa3b109976f6b03c931>
    <TaxCatchAll xmlns="4e7e82ff-130c-471f-a9b5-f315683a1046">
      <Value>1</Value>
      <Value>9</Value>
    </TaxCatchAll>
    <pd75e69d3404407397a7eb0d5479894d xmlns="4e7e82ff-130c-471f-a9b5-f315683a1046">
      <Terms xmlns="http://schemas.microsoft.com/office/infopath/2007/PartnerControls"/>
    </pd75e69d3404407397a7eb0d5479894d>
    <ed3e8be2d07446728d3dbbf5c7aa8ac2 xmlns="4e7e82ff-130c-471f-a9b5-f315683a1046">
      <Terms xmlns="http://schemas.microsoft.com/office/infopath/2007/PartnerControls"/>
    </ed3e8be2d07446728d3dbbf5c7aa8ac2>
    <_dlc_DocId xmlns="6bf2f2b7-851c-4175-bf0f-af04c4e94027">PX7Q2S6N7TTT-514953140-86289</_dlc_DocId>
    <_dlc_DocIdUrl xmlns="6bf2f2b7-851c-4175-bf0f-af04c4e94027">
      <Url>https://ukho.sharepoint.com/sites/DataAcquisition/IHO/_layouts/15/DocIdRedir.aspx?ID=PX7Q2S6N7TTT-514953140-86289</Url>
      <Description>PX7Q2S6N7TTT-514953140-86289</Description>
    </_dlc_DocIdUrl>
    <Meeting xmlns="82613836-27ac-49c9-9cc8-4feab98ff9e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904D2E0-DFE3-41CB-B79C-B38084797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7e82ff-130c-471f-a9b5-f315683a1046"/>
    <ds:schemaRef ds:uri="82613836-27ac-49c9-9cc8-4feab98ff9e5"/>
    <ds:schemaRef ds:uri="6d372bfe-c7ca-42cb-8535-f0f7f282e551"/>
    <ds:schemaRef ds:uri="6bf2f2b7-851c-4175-bf0f-af04c4e940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986E88-C934-4FFD-9D8D-FAC0E63A46E5}">
  <ds:schemaRefs>
    <ds:schemaRef ds:uri="http://purl.org/dc/terms/"/>
    <ds:schemaRef ds:uri="4e7e82ff-130c-471f-a9b5-f315683a1046"/>
    <ds:schemaRef ds:uri="6d372bfe-c7ca-42cb-8535-f0f7f282e551"/>
    <ds:schemaRef ds:uri="82613836-27ac-49c9-9cc8-4feab98ff9e5"/>
    <ds:schemaRef ds:uri="http://schemas.microsoft.com/sharepoint/v3"/>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elements/1.1/"/>
    <ds:schemaRef ds:uri="6bf2f2b7-851c-4175-bf0f-af04c4e9402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87C8BD3-B600-4EDB-83D0-0B1E46C49DE9}">
  <ds:schemaRefs>
    <ds:schemaRef ds:uri="http://schemas.microsoft.com/sharepoint/v3/contenttype/forms"/>
  </ds:schemaRefs>
</ds:datastoreItem>
</file>

<file path=customXml/itemProps4.xml><?xml version="1.0" encoding="utf-8"?>
<ds:datastoreItem xmlns:ds="http://schemas.openxmlformats.org/officeDocument/2006/customXml" ds:itemID="{CAD4D2E4-DE7B-43E4-942F-6646EA535F7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IHO_Presentations_template-Blank</Template>
  <TotalTime>348</TotalTime>
  <Words>626</Words>
  <Application>Microsoft Office PowerPoint</Application>
  <PresentationFormat>Widescreen</PresentationFormat>
  <Paragraphs>57</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IHO_Presentations_template-Blank</vt:lpstr>
      <vt:lpstr>  IHO Secretariat´s Report on recent developments of relevance for the Baltic Sea Region   Dr Mathias Jonas Secretary-General      </vt:lpstr>
      <vt:lpstr>Forthcoming 7th Council, October 2023</vt:lpstr>
      <vt:lpstr>GEBCO related activities</vt:lpstr>
      <vt:lpstr>GEBCO related activities</vt:lpstr>
      <vt:lpstr>UN GGIM - 13th Session of the UN Committee of Experts on Global Geospatial Information Management (UN-GGIM) 2 - 4 August 2023 </vt:lpstr>
      <vt:lpstr>IHO Secretariat`s domestics</vt:lpstr>
      <vt:lpstr>Progression with S-130 authoritative dataset for limits of the seas and oceans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RHC Generic National Report Presentation Template</dc:title>
  <dc:creator>Owner</dc:creator>
  <cp:lastModifiedBy>SG</cp:lastModifiedBy>
  <cp:revision>251</cp:revision>
  <cp:lastPrinted>2021-03-17T10:26:35Z</cp:lastPrinted>
  <dcterms:created xsi:type="dcterms:W3CDTF">2017-10-26T13:07:26Z</dcterms:created>
  <dcterms:modified xsi:type="dcterms:W3CDTF">2023-09-13T08:33:48Z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0x010100AF82AC212BE65442A8724FE7C83737C70A0D007BC0E63CBEC98C439AFFAFDA6CEB4928</vt:lpwstr>
  </property>
  <property fmtid="{D5CDD505-2E9C-101B-9397-08002B2CF9AE}" pid="3" name="_dlc_DocIdItemGuid">
    <vt:lpwstr>ffdfbd07-ed76-47d9-8d5b-a2079a706e7b</vt:lpwstr>
  </property>
  <property fmtid="{D5CDD505-2E9C-101B-9397-08002B2CF9AE}" pid="4" name="e67d8e2fe5874f33b9c970a84d227915">
    <vt:lpwstr/>
  </property>
  <property fmtid="{D5CDD505-2E9C-101B-9397-08002B2CF9AE}" pid="5" name="Committees and WG">
    <vt:lpwstr/>
  </property>
  <property fmtid="{D5CDD505-2E9C-101B-9397-08002B2CF9AE}" pid="6" name="UKHO_SecurityClassification">
    <vt:lpwstr>1;#OFFICIAL|77777b58-be7e-4cc7-a0da-30387eb98d66</vt:lpwstr>
  </property>
  <property fmtid="{D5CDD505-2E9C-101B-9397-08002B2CF9AE}" pid="7" name="Country">
    <vt:lpwstr/>
  </property>
  <property fmtid="{D5CDD505-2E9C-101B-9397-08002B2CF9AE}" pid="8" name="UKHO_OrganisationStructure">
    <vt:lpwstr>9;#IHO|271ee81f-1326-4ebe-8da4-55310f124c04</vt:lpwstr>
  </property>
  <property fmtid="{D5CDD505-2E9C-101B-9397-08002B2CF9AE}" pid="9" name="IP HIP Area">
    <vt:lpwstr/>
  </property>
  <property fmtid="{D5CDD505-2E9C-101B-9397-08002B2CF9AE}" pid="10" name="National Hydrographer IHO Document Type">
    <vt:lpwstr/>
  </property>
  <property fmtid="{D5CDD505-2E9C-101B-9397-08002B2CF9AE}" pid="11" name="ProductsAndServices">
    <vt:lpwstr/>
  </property>
  <property fmtid="{D5CDD505-2E9C-101B-9397-08002B2CF9AE}" pid="12" name="Record">
    <vt:lpwstr/>
  </property>
  <property fmtid="{D5CDD505-2E9C-101B-9397-08002B2CF9AE}" pid="13" name="OriginalPath">
    <vt:lpwstr/>
  </property>
  <property fmtid="{D5CDD505-2E9C-101B-9397-08002B2CF9AE}" pid="14" name="Retention Action">
    <vt:lpwstr/>
  </property>
</Properties>
</file>