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7"/>
  </p:notesMasterIdLst>
  <p:sldIdLst>
    <p:sldId id="264" r:id="rId2"/>
    <p:sldId id="267" r:id="rId3"/>
    <p:sldId id="274" r:id="rId4"/>
    <p:sldId id="275" r:id="rId5"/>
    <p:sldId id="273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2023-08-23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2023-08-23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2023-08-23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BSHC 28, Helsinki Finland, 19 - 21 September 2023</a:t>
            </a:r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Council </a:t>
            </a:r>
            <a:r>
              <a:rPr lang="sv-SE" dirty="0" err="1" smtClean="0"/>
              <a:t>Report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9C57EB-103A-5FB0-E94A-9BA99CAFA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Agenda item B.1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 smtClean="0"/>
              <a:t>BSHC 28, </a:t>
            </a:r>
            <a:r>
              <a:rPr lang="sv-SE" dirty="0" err="1" smtClean="0"/>
              <a:t>Helsinki</a:t>
            </a:r>
            <a:r>
              <a:rPr lang="sv-SE" dirty="0" smtClean="0"/>
              <a:t> Finland, 19 - 21 September </a:t>
            </a:r>
            <a:r>
              <a:rPr lang="sv-SE" dirty="0" smtClean="0"/>
              <a:t>2023, Sweden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35" y="102696"/>
            <a:ext cx="5408529" cy="11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Council 6, October 2022</a:t>
            </a:r>
            <a:endParaRPr lang="sv-SE" b="1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Focused on proposals from the Council to IHO Assemby-3, May 2023.</a:t>
            </a:r>
          </a:p>
          <a:p>
            <a:r>
              <a:rPr lang="en-GB" dirty="0" smtClean="0"/>
              <a:t>Council proposals agreed upon at A-3:</a:t>
            </a:r>
          </a:p>
          <a:p>
            <a:pPr lvl="1"/>
            <a:r>
              <a:rPr lang="en-GB" dirty="0" smtClean="0"/>
              <a:t>New IHO resolution on S-100</a:t>
            </a:r>
          </a:p>
          <a:p>
            <a:pPr lvl="1"/>
            <a:r>
              <a:rPr lang="en-GB" dirty="0" smtClean="0"/>
              <a:t>IHO Strategic Plan. Priority on Goal 1. MSDI focus on IHO Data-product-Services</a:t>
            </a:r>
          </a:p>
          <a:p>
            <a:pPr lvl="1"/>
            <a:r>
              <a:rPr lang="en-GB" dirty="0" smtClean="0"/>
              <a:t>Amended IHO resolution on gender inclusive language</a:t>
            </a:r>
          </a:p>
          <a:p>
            <a:pPr lvl="1"/>
            <a:r>
              <a:rPr lang="en-GB" dirty="0" smtClean="0"/>
              <a:t>3-Year Work Programme and Budget 2024 – 2026</a:t>
            </a:r>
          </a:p>
          <a:p>
            <a:pPr lvl="1"/>
            <a:r>
              <a:rPr lang="en-GB" dirty="0" smtClean="0"/>
              <a:t>The dual fuel concept for S-100</a:t>
            </a:r>
          </a:p>
          <a:p>
            <a:pPr lvl="1"/>
            <a:r>
              <a:rPr lang="en-GB" dirty="0" smtClean="0"/>
              <a:t>Revision IHO resolution of the Hydrographic Commission on Antarctica (HCA)</a:t>
            </a:r>
          </a:p>
          <a:p>
            <a:pPr lvl="1"/>
            <a:r>
              <a:rPr lang="en-GB" dirty="0" smtClean="0"/>
              <a:t>The revised Capacity Building Strategy</a:t>
            </a:r>
          </a:p>
          <a:p>
            <a:pPr lvl="1"/>
            <a:endParaRPr lang="sv-SE" dirty="0"/>
          </a:p>
        </p:txBody>
      </p:sp>
      <p:sp>
        <p:nvSpPr>
          <p:cNvPr id="10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96786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Council 7, </a:t>
            </a:r>
            <a:r>
              <a:rPr lang="sv-SE" b="1" dirty="0" err="1" smtClean="0"/>
              <a:t>October</a:t>
            </a:r>
            <a:r>
              <a:rPr lang="sv-SE" b="1" dirty="0" smtClean="0"/>
              <a:t> 2023</a:t>
            </a:r>
            <a:endParaRPr lang="sv-SE" b="1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295773" y="1362929"/>
            <a:ext cx="7512295" cy="4742596"/>
          </a:xfrm>
        </p:spPr>
        <p:txBody>
          <a:bodyPr/>
          <a:lstStyle/>
          <a:p>
            <a:r>
              <a:rPr lang="en-GB" dirty="0" smtClean="0"/>
              <a:t>New established Council for 2023 – 2026.</a:t>
            </a:r>
          </a:p>
          <a:p>
            <a:r>
              <a:rPr lang="en-GB" dirty="0" smtClean="0"/>
              <a:t>Sweden will continue on the BSHC mandate. </a:t>
            </a:r>
            <a:br>
              <a:rPr lang="en-GB" dirty="0" smtClean="0"/>
            </a:br>
            <a:r>
              <a:rPr lang="en-GB" dirty="0" smtClean="0"/>
              <a:t>Thank you for the support.</a:t>
            </a:r>
          </a:p>
          <a:p>
            <a:r>
              <a:rPr lang="en-GB" dirty="0" smtClean="0"/>
              <a:t>Pia Dahl Højgaard (DK) is elected as the new Council Chair and Dr Masayuki Fujita (JP) as the Vice-Chair.</a:t>
            </a:r>
          </a:p>
          <a:p>
            <a:r>
              <a:rPr lang="en-GB" dirty="0" smtClean="0"/>
              <a:t>Council MS, RHC Mandate: </a:t>
            </a:r>
            <a:r>
              <a:rPr lang="en-GB" sz="2000" dirty="0" smtClean="0"/>
              <a:t>Angola, Brazil, Canada, Chile, Croatia, </a:t>
            </a:r>
            <a:r>
              <a:rPr lang="en-GB" sz="2000" b="1" dirty="0" smtClean="0"/>
              <a:t>Denmark</a:t>
            </a:r>
            <a:r>
              <a:rPr lang="en-GB" sz="2000" dirty="0" smtClean="0"/>
              <a:t>, Fiji, France, </a:t>
            </a:r>
            <a:r>
              <a:rPr lang="en-GB" sz="2000" b="1" dirty="0" smtClean="0"/>
              <a:t>Germany</a:t>
            </a:r>
            <a:r>
              <a:rPr lang="en-GB" sz="2000" dirty="0" smtClean="0"/>
              <a:t>, India, Italy, Jamaica, Malaysia, Netherlands, New Zeeland, Norway, Portugal, Saudi Arabia, </a:t>
            </a:r>
            <a:r>
              <a:rPr lang="en-GB" sz="2000" b="1" dirty="0" smtClean="0"/>
              <a:t>Sweden</a:t>
            </a:r>
            <a:r>
              <a:rPr lang="en-GB" sz="2000" dirty="0" smtClean="0"/>
              <a:t>, Thailand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By Hydrographic Interest: </a:t>
            </a:r>
            <a:r>
              <a:rPr lang="en-GB" sz="2000" dirty="0" smtClean="0"/>
              <a:t>China, Singapore, Malta, Indonesia, UK, Rep of Korea, Greece, Japan, USA, Cyprus</a:t>
            </a:r>
          </a:p>
          <a:p>
            <a:r>
              <a:rPr lang="en-GB" dirty="0" smtClean="0"/>
              <a:t>All other MS are welcomed to participate </a:t>
            </a:r>
            <a:br>
              <a:rPr lang="en-GB" dirty="0" smtClean="0"/>
            </a:br>
            <a:r>
              <a:rPr lang="en-GB" dirty="0" smtClean="0"/>
              <a:t>as observers.</a:t>
            </a:r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8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56717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Council 7 Agenda Highlights</a:t>
            </a:r>
            <a:endParaRPr lang="en-GB" b="1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4295774" y="1362929"/>
            <a:ext cx="7547464" cy="4742596"/>
          </a:xfrm>
        </p:spPr>
        <p:txBody>
          <a:bodyPr/>
          <a:lstStyle/>
          <a:p>
            <a:r>
              <a:rPr lang="en-GB" dirty="0" smtClean="0"/>
              <a:t>Proposal from HSSC to use additional funding (A3/20 and IRCC15 Decision 41) for sustainable technical and administrative S-100 infrastructure </a:t>
            </a:r>
          </a:p>
          <a:p>
            <a:r>
              <a:rPr lang="en-GB" dirty="0" smtClean="0"/>
              <a:t>Future parallel production of S-57 and S-101</a:t>
            </a:r>
          </a:p>
          <a:p>
            <a:r>
              <a:rPr lang="en-GB" dirty="0" smtClean="0"/>
              <a:t>Updates on the S-100 Roadmap</a:t>
            </a:r>
          </a:p>
          <a:p>
            <a:r>
              <a:rPr lang="en-GB" dirty="0" smtClean="0"/>
              <a:t>Proposal from IRCC to change the EWH Project to a Programme</a:t>
            </a:r>
          </a:p>
          <a:p>
            <a:r>
              <a:rPr lang="en-GB" dirty="0" smtClean="0"/>
              <a:t>IHO Strategic Plan 2026 – 2032</a:t>
            </a:r>
          </a:p>
          <a:p>
            <a:r>
              <a:rPr lang="en-GB" dirty="0" smtClean="0"/>
              <a:t>IHO meetings face-to-face only/hybrid/streaming</a:t>
            </a:r>
          </a:p>
          <a:p>
            <a:r>
              <a:rPr lang="en-GB" dirty="0" smtClean="0"/>
              <a:t>Proposal from the IHO Secretariat on a global MSDI layer for Marine Protected Areas</a:t>
            </a:r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53505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BSHC 28 is invited to: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295774" y="1640259"/>
            <a:ext cx="7058026" cy="4742596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Note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Council report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 BSHC MS to note that all IHO MS are welcomed to participate at Council Meetings (observer status if not on RHC or Hydrographic Interest mandate)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Take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any action as appropriate</a:t>
            </a:r>
          </a:p>
          <a:p>
            <a:endParaRPr lang="en-US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915" y="127094"/>
            <a:ext cx="1259708" cy="1275133"/>
          </a:xfrm>
          <a:prstGeom prst="rect">
            <a:avLst/>
          </a:prstGeom>
        </p:spPr>
      </p:pic>
      <p:sp>
        <p:nvSpPr>
          <p:cNvPr id="9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 txBox="1">
            <a:spLocks/>
          </p:cNvSpPr>
          <p:nvPr/>
        </p:nvSpPr>
        <p:spPr>
          <a:xfrm>
            <a:off x="4933582" y="6492875"/>
            <a:ext cx="5782408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sv-SE" sz="1200" dirty="0" smtClean="0"/>
              <a:t>BSHC 28, </a:t>
            </a:r>
            <a:r>
              <a:rPr lang="sv-SE" sz="1200" dirty="0" err="1" smtClean="0"/>
              <a:t>Helsinki</a:t>
            </a:r>
            <a:r>
              <a:rPr lang="sv-SE" sz="1200" dirty="0" smtClean="0"/>
              <a:t> Finland, 19 - 21 September 2023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168581584"/>
      </p:ext>
    </p:extLst>
  </p:cSld>
  <p:clrMapOvr>
    <a:masterClrMapping/>
  </p:clrMapOvr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311</TotalTime>
  <Words>395</Words>
  <Application>Microsoft Office PowerPoint</Application>
  <PresentationFormat>Bredbild</PresentationFormat>
  <Paragraphs>35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9" baseType="lpstr">
      <vt:lpstr>Calibri</vt:lpstr>
      <vt:lpstr>Times New Roman</vt:lpstr>
      <vt:lpstr>Arial</vt:lpstr>
      <vt:lpstr>SjÖV</vt:lpstr>
      <vt:lpstr>Council Report</vt:lpstr>
      <vt:lpstr>Council 6, October 2022</vt:lpstr>
      <vt:lpstr>Council 7, October 2023</vt:lpstr>
      <vt:lpstr>Council 7 Agenda Highlights</vt:lpstr>
      <vt:lpstr>BSHC 28 is invited to: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HSSC Report</dc:title>
  <dc:creator>Wallhagen, Magnus</dc:creator>
  <cp:lastModifiedBy>Wallhagen, Magnus</cp:lastModifiedBy>
  <cp:revision>24</cp:revision>
  <dcterms:created xsi:type="dcterms:W3CDTF">2023-08-18T15:19:59Z</dcterms:created>
  <dcterms:modified xsi:type="dcterms:W3CDTF">2023-08-23T12:37:19Z</dcterms:modified>
</cp:coreProperties>
</file>