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8" r:id="rId1"/>
  </p:sldMasterIdLst>
  <p:notesMasterIdLst>
    <p:notesMasterId r:id="rId12"/>
  </p:notesMasterIdLst>
  <p:sldIdLst>
    <p:sldId id="264" r:id="rId2"/>
    <p:sldId id="267" r:id="rId3"/>
    <p:sldId id="265" r:id="rId4"/>
    <p:sldId id="266" r:id="rId5"/>
    <p:sldId id="268" r:id="rId6"/>
    <p:sldId id="269" r:id="rId7"/>
    <p:sldId id="270" r:id="rId8"/>
    <p:sldId id="271" r:id="rId9"/>
    <p:sldId id="272" r:id="rId10"/>
    <p:sldId id="273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4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54E97506-FEDF-3C2D-9A32-6C682EEA47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24FB15A-3ACD-A681-A271-C411618F7AA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7EBD15-CAD9-1C4A-AC11-147E3B4DEF02}" type="datetimeFigureOut">
              <a:rPr lang="sv-SE"/>
              <a:pPr>
                <a:defRPr/>
              </a:pPr>
              <a:t>2023-08-21</a:t>
            </a:fld>
            <a:endParaRPr lang="sv-SE"/>
          </a:p>
        </p:txBody>
      </p:sp>
      <p:sp>
        <p:nvSpPr>
          <p:cNvPr id="4" name="Platshållare för bildobjekt 3">
            <a:extLst>
              <a:ext uri="{FF2B5EF4-FFF2-40B4-BE49-F238E27FC236}">
                <a16:creationId xmlns:a16="http://schemas.microsoft.com/office/drawing/2014/main" id="{7AB5D3EF-FA54-8368-3DA2-783620870F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>
            <a:extLst>
              <a:ext uri="{FF2B5EF4-FFF2-40B4-BE49-F238E27FC236}">
                <a16:creationId xmlns:a16="http://schemas.microsoft.com/office/drawing/2014/main" id="{82E415EF-E78F-589C-F365-035626536A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4A148D3-35B4-2811-3F08-9EF37B58D3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D8B6248-C495-BF64-AA63-F511E69816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A875545-B105-B641-9056-047F480DC94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7068FE3B-203C-01B6-C52B-E6B76267B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64EE591-E0A0-CB49-9E7B-01187A3D92EE}" type="datetime1">
              <a:rPr lang="sv-SE" smtClean="0"/>
              <a:t>2023-08-21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ACB86BA-7E2A-6B7C-D877-26CE6C95A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  <p:sp>
        <p:nvSpPr>
          <p:cNvPr id="16" name="Rubrik 1">
            <a:extLst>
              <a:ext uri="{FF2B5EF4-FFF2-40B4-BE49-F238E27FC236}">
                <a16:creationId xmlns:a16="http://schemas.microsoft.com/office/drawing/2014/main" id="{F988F2F6-9D6B-99C1-F18B-92DF7721B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7" name="Underrubrik 2">
            <a:extLst>
              <a:ext uri="{FF2B5EF4-FFF2-40B4-BE49-F238E27FC236}">
                <a16:creationId xmlns:a16="http://schemas.microsoft.com/office/drawing/2014/main" id="{480ED1AB-88DE-C8B2-F470-81F400709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2" name="Platshållare för sidfot 2">
            <a:extLst>
              <a:ext uri="{FF2B5EF4-FFF2-40B4-BE49-F238E27FC236}">
                <a16:creationId xmlns:a16="http://schemas.microsoft.com/office/drawing/2014/main" id="{07026246-173E-9ACA-1390-BF799949D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654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f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6C1FCB1F-496D-3DC6-EFBA-7BE3F7CFE0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12192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4E74BC7-5652-37A6-E80E-99ED3DA8C7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3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f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5">
            <a:extLst>
              <a:ext uri="{FF2B5EF4-FFF2-40B4-BE49-F238E27FC236}">
                <a16:creationId xmlns:a16="http://schemas.microsoft.com/office/drawing/2014/main" id="{129F2624-5C89-BCBD-FDB0-C63B76BE45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6">
            <a:extLst>
              <a:ext uri="{FF2B5EF4-FFF2-40B4-BE49-F238E27FC236}">
                <a16:creationId xmlns:a16="http://schemas.microsoft.com/office/drawing/2014/main" id="{5C47D776-D4F1-D7C9-6C47-2198C08620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2860" y="6294438"/>
            <a:ext cx="125261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4603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FO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6940F707-7AA7-139E-8826-EFA0622B07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7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FF7D2BD-1B74-0C93-69A0-4E857B1E15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49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Isbry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Bild Isbrytare&#10;">
            <a:extLst>
              <a:ext uri="{FF2B5EF4-FFF2-40B4-BE49-F238E27FC236}">
                <a16:creationId xmlns:a16="http://schemas.microsoft.com/office/drawing/2014/main" id="{DE5C0381-1864-62EA-A533-B847B7027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" y="0"/>
            <a:ext cx="12207479" cy="686783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A15A72FF-BD3F-5C84-B11E-A70519DB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D70B7D85-6D1E-05EA-BC05-6FDC2A0F3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8414245-282D-4050-D28C-2A407D792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50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adm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3D212CAC-48AA-A00C-4416-2F21EE35D2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6796E03-ED7E-6853-A23D-F957A89050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52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admi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8ED33EEE-245C-433D-D1F9-8D4A6B68E2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D64AB71-710F-AA20-6CDD-642E7204F3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45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jurid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B8E4D766-8330-D041-F79D-FD8141BE80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C43D687-4BF7-3171-921F-77FD7FA530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44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E9D93E08-A7C8-4916-5BDE-484FCAC288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229995D-8ECD-34DB-C9DD-DADF70E1D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98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I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10BADC8-CB31-6B9C-2F47-2B072D5058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2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62E3A0F-4D0F-3768-28D6-FEC9F45496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2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F86CF690-D66C-0BCC-EFBB-CD0AA1E676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6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22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8B14DDB5-0288-058E-E121-E17FA7E60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8593900-1662-644E-A85D-F75C0C402231}" type="datetime1">
              <a:rPr lang="sv-SE" smtClean="0"/>
              <a:t>2023-08-21</a:t>
            </a:fld>
            <a:endParaRPr lang="sv-SE" dirty="0"/>
          </a:p>
        </p:txBody>
      </p:sp>
      <p:sp>
        <p:nvSpPr>
          <p:cNvPr id="4" name="Platshållare för sidfot 2">
            <a:extLst>
              <a:ext uri="{FF2B5EF4-FFF2-40B4-BE49-F238E27FC236}">
                <a16:creationId xmlns:a16="http://schemas.microsoft.com/office/drawing/2014/main" id="{CB05DB1A-360A-41F7-9725-F9B135DB6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089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9739DF73-4AEB-0460-3B85-ECEEF4A10B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4010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218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CC79F8C-10BC-546F-2F83-4545519E4A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904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40EA3668-BAE0-4282-C7BE-6FB75D3F7D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002"/>
            <a:ext cx="3971925" cy="68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127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3A4690A4-02E2-ECC2-CFF3-9FF0183AF5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9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862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541FF8B-52E0-5272-1348-70C862CC26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3983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793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0644AF9D-7CEF-8682-0D0D-E93D7CCE7B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3981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646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DFE8A09-5045-4135-C97D-3BAD5C15AF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39878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247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F54DC094-BE5D-4247-172C-7DA2150B67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51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3D0283AB-B26D-AFF8-735F-53CAAEC34A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7"/>
          <a:stretch>
            <a:fillRect/>
          </a:stretch>
        </p:blipFill>
        <p:spPr bwMode="auto">
          <a:xfrm>
            <a:off x="-88900" y="-84138"/>
            <a:ext cx="4064000" cy="69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241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5" name="Bildobjekt 5">
            <a:extLst>
              <a:ext uri="{FF2B5EF4-FFF2-40B4-BE49-F238E27FC236}">
                <a16:creationId xmlns:a16="http://schemas.microsoft.com/office/drawing/2014/main" id="{02DFC484-4124-69A2-18E4-66DE50D21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7938"/>
            <a:ext cx="40894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501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688D0EA4-3F94-56A3-7D1E-4691AC5A0A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DEEEBC4A-F632-F48B-6EE4-4169140CA0A3}"/>
              </a:ext>
            </a:extLst>
          </p:cNvPr>
          <p:cNvSpPr txBox="1">
            <a:spLocks/>
          </p:cNvSpPr>
          <p:nvPr userDrawn="1"/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3CA212-2294-425B-8BF7-49234ED0059C}" type="datetimeFigureOut">
              <a:rPr lang="sv-SE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2023-08-21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9890A1C-E381-DA77-78DE-3236714EA1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193BA6C5-F461-1191-34F9-03E46E5ED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9057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BDEF2A3-BDD2-2CBE-0240-6C32705382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0080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06279" y="1773237"/>
            <a:ext cx="5979042" cy="757312"/>
          </a:xfrm>
        </p:spPr>
        <p:txBody>
          <a:bodyPr>
            <a:norm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17" name="Platshållare för text 16"/>
          <p:cNvSpPr>
            <a:spLocks noGrp="1"/>
          </p:cNvSpPr>
          <p:nvPr>
            <p:ph type="body" sz="quarter" idx="12"/>
          </p:nvPr>
        </p:nvSpPr>
        <p:spPr>
          <a:xfrm>
            <a:off x="1506279" y="3030536"/>
            <a:ext cx="5979042" cy="796925"/>
          </a:xfr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9" name="Platshållare för bild 18"/>
          <p:cNvSpPr>
            <a:spLocks noGrp="1"/>
          </p:cNvSpPr>
          <p:nvPr>
            <p:ph type="pic" sz="quarter" idx="13"/>
          </p:nvPr>
        </p:nvSpPr>
        <p:spPr>
          <a:xfrm>
            <a:off x="8084325" y="1773237"/>
            <a:ext cx="1754335" cy="205422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1CB62B9-5D03-FF9E-221C-2659B90484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35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06279" y="1773237"/>
            <a:ext cx="5979042" cy="757312"/>
          </a:xfrm>
        </p:spPr>
        <p:txBody>
          <a:bodyPr>
            <a:normAutofit/>
          </a:bodyPr>
          <a:lstStyle>
            <a:lvl1pPr marL="0" indent="0" algn="l">
              <a:buNone/>
              <a:defRPr sz="2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17" name="Platshållare för text 16"/>
          <p:cNvSpPr>
            <a:spLocks noGrp="1"/>
          </p:cNvSpPr>
          <p:nvPr>
            <p:ph type="body" sz="quarter" idx="12"/>
          </p:nvPr>
        </p:nvSpPr>
        <p:spPr>
          <a:xfrm>
            <a:off x="1506279" y="3030536"/>
            <a:ext cx="5979042" cy="796925"/>
          </a:xfr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9" name="Platshållare för bild 18"/>
          <p:cNvSpPr>
            <a:spLocks noGrp="1"/>
          </p:cNvSpPr>
          <p:nvPr>
            <p:ph type="pic" sz="quarter" idx="13"/>
          </p:nvPr>
        </p:nvSpPr>
        <p:spPr>
          <a:xfrm>
            <a:off x="8084325" y="1773237"/>
            <a:ext cx="1754335" cy="205422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339558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DA3E80D-74F1-0CA8-7C69-F517A3845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4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A0F1CE2-CB45-58AC-E5F3-F8429B28AF72}"/>
              </a:ext>
            </a:extLst>
          </p:cNvPr>
          <p:cNvSpPr/>
          <p:nvPr userDrawn="1"/>
        </p:nvSpPr>
        <p:spPr>
          <a:xfrm>
            <a:off x="10360025" y="6215063"/>
            <a:ext cx="1517650" cy="5064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F5E2299-3E26-4B9D-C228-6ACA34A9B4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12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7529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196375D-7074-7E3B-ACD7-C796DC9920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71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 6">
            <a:extLst>
              <a:ext uri="{FF2B5EF4-FFF2-40B4-BE49-F238E27FC236}">
                <a16:creationId xmlns:a16="http://schemas.microsoft.com/office/drawing/2014/main" id="{3298216D-9D18-DD13-61A7-91A809419B61}"/>
              </a:ext>
            </a:extLst>
          </p:cNvPr>
          <p:cNvSpPr/>
          <p:nvPr userDrawn="1"/>
        </p:nvSpPr>
        <p:spPr>
          <a:xfrm>
            <a:off x="1720850" y="457200"/>
            <a:ext cx="1727200" cy="1728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3" name="Rektangel 2"/>
          <p:cNvSpPr/>
          <p:nvPr userDrawn="1"/>
        </p:nvSpPr>
        <p:spPr>
          <a:xfrm>
            <a:off x="10429875" y="6286500"/>
            <a:ext cx="1419225" cy="419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2060"/>
              </a:solidFill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B196375D-7074-7E3B-ACD7-C796DC9920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69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424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518A09DD-AFF7-B778-111B-0469565F18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2E3992-3552-D0FF-01E2-531D55C6FE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5BDFE9D-F62A-07DB-6318-EA5191369701}"/>
              </a:ext>
            </a:extLst>
          </p:cNvPr>
          <p:cNvSpPr txBox="1">
            <a:spLocks/>
          </p:cNvSpPr>
          <p:nvPr userDrawn="1"/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3CA212-2294-425B-8BF7-49234ED0059C}" type="datetimeFigureOut">
              <a:rPr lang="sv-SE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2023-08-21</a:t>
            </a:fld>
            <a:endParaRPr lang="sv-SE" dirty="0"/>
          </a:p>
        </p:txBody>
      </p:sp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A0B038C4-947B-1C68-2ADE-CA282429F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76237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ubrik + 2 kolumner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A8829D5-4060-E0CD-2C96-CECE440184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7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ubrik + 2 kolumner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45166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09032F8-6CD6-63C3-D4FA-1B4C4EBE1F4B}"/>
              </a:ext>
            </a:extLst>
          </p:cNvPr>
          <p:cNvSpPr/>
          <p:nvPr userDrawn="1"/>
        </p:nvSpPr>
        <p:spPr>
          <a:xfrm>
            <a:off x="10212388" y="6135688"/>
            <a:ext cx="1725612" cy="56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pic>
        <p:nvPicPr>
          <p:cNvPr id="3" name="Bildobjekt 6">
            <a:extLst>
              <a:ext uri="{FF2B5EF4-FFF2-40B4-BE49-F238E27FC236}">
                <a16:creationId xmlns:a16="http://schemas.microsoft.com/office/drawing/2014/main" id="{0C79237B-1F8A-982D-40BF-1B5FB5E265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700" y="6181725"/>
            <a:ext cx="14049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bild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415354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C476FED-3907-EA1E-E03F-EA7FEC15A974}"/>
              </a:ext>
            </a:extLst>
          </p:cNvPr>
          <p:cNvSpPr/>
          <p:nvPr userDrawn="1"/>
        </p:nvSpPr>
        <p:spPr>
          <a:xfrm>
            <a:off x="10212388" y="6135688"/>
            <a:ext cx="1725612" cy="56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3" name="Platshållare för media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ett medieklipp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330472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4D594CEA-3146-4F4F-CF6E-CBAE268A18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DBFA5F9-BFAF-1B17-2D88-5C87E41DD1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54" y="2505878"/>
            <a:ext cx="4459788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66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7E1AA44-CB87-128C-6663-7E26F45579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2192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DB1F327-2DD9-56EC-BB04-6CD001F9D2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54" y="2505878"/>
            <a:ext cx="4459788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20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5">
            <a:extLst>
              <a:ext uri="{FF2B5EF4-FFF2-40B4-BE49-F238E27FC236}">
                <a16:creationId xmlns:a16="http://schemas.microsoft.com/office/drawing/2014/main" id="{8D532AF3-0C84-896F-9ECA-7B22A404F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5F14F1F-77CF-CE9E-4EE6-2C12A33828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54" y="2505878"/>
            <a:ext cx="4459788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4B571D28-703A-4E2D-4337-C4FCBE421B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2182475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1862810-82F7-AE3E-BAD8-0A9ABB472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4583F2A-17CC-3741-B3DB-E03B3233D91B}" type="datetime1">
              <a:rPr lang="sv-SE" smtClean="0"/>
              <a:t>2023-08-21</a:t>
            </a:fld>
            <a:endParaRPr lang="sv-SE" dirty="0"/>
          </a:p>
        </p:txBody>
      </p:sp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76A48FC9-C605-6DD3-9757-4ADA86A3F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89410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EEDE7A65-D09F-F4F8-464F-E7F69A7233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972E3A2-9013-E226-2639-64C19B7925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0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5">
            <a:extLst>
              <a:ext uri="{FF2B5EF4-FFF2-40B4-BE49-F238E27FC236}">
                <a16:creationId xmlns:a16="http://schemas.microsoft.com/office/drawing/2014/main" id="{1B94722C-C0B8-3884-0EB5-C4C8592BFD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588"/>
            <a:ext cx="12312650" cy="69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F45822F-329A-36CF-95D3-EDA53FAEEE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0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far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DF1163C4-9801-D73D-7431-D990097377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FAE690E-6DF8-2C83-782F-48445B54C9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04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00CAF894-C98E-0C72-44F3-4662CCC8ED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12257088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058B0F5-B732-2C18-EE10-F947AC3912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2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tshållare för text 2">
            <a:extLst>
              <a:ext uri="{FF2B5EF4-FFF2-40B4-BE49-F238E27FC236}">
                <a16:creationId xmlns:a16="http://schemas.microsoft.com/office/drawing/2014/main" id="{060AEA72-0D19-C576-5B58-5C26C440D5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63663"/>
            <a:ext cx="10515600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Redigera format för bakgrundstext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1F7BFD5-9217-E968-071D-BD5AEBEC2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F6DE85B-5F98-AA40-96E2-4C7D62CAFC7D}" type="datetime1">
              <a:rPr lang="sv-SE" smtClean="0"/>
              <a:t>2023-08-21</a:t>
            </a:fld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38EF18F-13DE-98FE-82D0-1D3880244DEF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999" y="6293738"/>
            <a:ext cx="1256688" cy="351977"/>
          </a:xfrm>
          <a:prstGeom prst="rect">
            <a:avLst/>
          </a:prstGeo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C9D733C-0CC6-2832-F2F5-80E3223CD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rubrik 5">
            <a:extLst>
              <a:ext uri="{FF2B5EF4-FFF2-40B4-BE49-F238E27FC236}">
                <a16:creationId xmlns:a16="http://schemas.microsoft.com/office/drawing/2014/main" id="{0B75084D-BBDD-BC4D-3866-B9297FB50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6" r:id="rId2"/>
    <p:sldLayoutId id="2147483957" r:id="rId3"/>
    <p:sldLayoutId id="2147483959" r:id="rId4"/>
    <p:sldLayoutId id="2147483960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4012" r:id="rId11"/>
    <p:sldLayoutId id="2147483991" r:id="rId12"/>
    <p:sldLayoutId id="2147484008" r:id="rId13"/>
    <p:sldLayoutId id="2147483992" r:id="rId14"/>
    <p:sldLayoutId id="2147483993" r:id="rId15"/>
    <p:sldLayoutId id="2147483994" r:id="rId16"/>
    <p:sldLayoutId id="2147483995" r:id="rId17"/>
    <p:sldLayoutId id="2147483996" r:id="rId18"/>
    <p:sldLayoutId id="2147483997" r:id="rId19"/>
    <p:sldLayoutId id="2147483998" r:id="rId20"/>
    <p:sldLayoutId id="2147483999" r:id="rId21"/>
    <p:sldLayoutId id="2147484000" r:id="rId22"/>
    <p:sldLayoutId id="2147484001" r:id="rId23"/>
    <p:sldLayoutId id="2147484002" r:id="rId24"/>
    <p:sldLayoutId id="2147484003" r:id="rId25"/>
    <p:sldLayoutId id="2147484004" r:id="rId26"/>
    <p:sldLayoutId id="2147484005" r:id="rId27"/>
    <p:sldLayoutId id="2147484006" r:id="rId28"/>
    <p:sldLayoutId id="2147484007" r:id="rId29"/>
    <p:sldLayoutId id="2147483977" r:id="rId30"/>
    <p:sldLayoutId id="2147483980" r:id="rId31"/>
    <p:sldLayoutId id="2147483961" r:id="rId32"/>
    <p:sldLayoutId id="2147483964" r:id="rId33"/>
    <p:sldLayoutId id="2147483965" r:id="rId34"/>
    <p:sldLayoutId id="2147483967" r:id="rId35"/>
    <p:sldLayoutId id="2147483968" r:id="rId36"/>
    <p:sldLayoutId id="2147483969" r:id="rId37"/>
    <p:sldLayoutId id="2147483971" r:id="rId38"/>
    <p:sldLayoutId id="2147483972" r:id="rId39"/>
    <p:sldLayoutId id="2147483973" r:id="rId40"/>
    <p:sldLayoutId id="2147483976" r:id="rId41"/>
    <p:sldLayoutId id="2147483981" r:id="rId42"/>
    <p:sldLayoutId id="2147483982" r:id="rId43"/>
    <p:sldLayoutId id="2147484009" r:id="rId44"/>
    <p:sldLayoutId id="2147484010" r:id="rId45"/>
    <p:sldLayoutId id="2147484011" r:id="rId46"/>
  </p:sldLayoutIdLst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jp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D20DF7-E033-7876-BE03-1B930EA9A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HSSC </a:t>
            </a:r>
            <a:r>
              <a:rPr lang="sv-SE" dirty="0" err="1" smtClean="0"/>
              <a:t>Report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99C57EB-103A-5FB0-E94A-9BA99CAFAE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Agenda item C.1, Magnus Wallhagen, HSSC </a:t>
            </a:r>
            <a:r>
              <a:rPr lang="sv-SE" dirty="0" err="1" smtClean="0"/>
              <a:t>Chair</a:t>
            </a:r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90D33B7D-FB6C-ACC5-7FE2-46F33B177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dirty="0" smtClean="0"/>
              <a:t>BSHC 28, </a:t>
            </a:r>
            <a:r>
              <a:rPr lang="sv-SE" dirty="0" err="1" smtClean="0"/>
              <a:t>Helsinki</a:t>
            </a:r>
            <a:r>
              <a:rPr lang="sv-SE" dirty="0" smtClean="0"/>
              <a:t> Finland,19 – 21 September 2023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35" y="102696"/>
            <a:ext cx="5408529" cy="112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55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BSHC 28 is invited to: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1796300" y="1714989"/>
            <a:ext cx="9557500" cy="3956050"/>
          </a:xfrm>
        </p:spPr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Note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the HSSC 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report</a:t>
            </a:r>
            <a:endParaRPr lang="en-GB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Note the important challenges on the S-100 implementation and the commitments towards IMO and IEC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Encourage MS to actively support the development of 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the prioritized Product 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Specifications</a:t>
            </a:r>
            <a:endParaRPr lang="en-GB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Note the stakeholders conclusion that S-101 ENCs only do not offer much 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benefit. 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The additional S-100 layers are the game changers.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Take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any action as appropriate</a:t>
            </a:r>
          </a:p>
          <a:p>
            <a:endParaRPr lang="en-US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2" y="5222066"/>
            <a:ext cx="149364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81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>
                <a:solidFill>
                  <a:schemeClr val="accent1">
                    <a:lumMod val="75000"/>
                  </a:schemeClr>
                </a:solidFill>
              </a:rPr>
              <a:t>15th HSSC 15 Meeting</a:t>
            </a:r>
            <a:endParaRPr lang="sv-SE" b="1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2" y="5222066"/>
            <a:ext cx="1493649" cy="1511939"/>
          </a:xfrm>
          <a:prstGeom prst="rect">
            <a:avLst/>
          </a:prstGeom>
        </p:spPr>
      </p:pic>
      <p:pic>
        <p:nvPicPr>
          <p:cNvPr id="8" name="Espace réservé du contenu 6">
            <a:extLst>
              <a:ext uri="{FF2B5EF4-FFF2-40B4-BE49-F238E27FC236}">
                <a16:creationId xmlns:a16="http://schemas.microsoft.com/office/drawing/2014/main" id="{B61885FC-9A87-4A54-85A3-0E803CCE5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83" y="1371893"/>
            <a:ext cx="9961685" cy="4279288"/>
          </a:xfrm>
        </p:spPr>
      </p:pic>
      <p:sp>
        <p:nvSpPr>
          <p:cNvPr id="9" name="ZoneTexte 7">
            <a:extLst>
              <a:ext uri="{FF2B5EF4-FFF2-40B4-BE49-F238E27FC236}">
                <a16:creationId xmlns:a16="http://schemas.microsoft.com/office/drawing/2014/main" id="{63F150A0-9BC0-4E7A-9125-C545C5B3304C}"/>
              </a:ext>
            </a:extLst>
          </p:cNvPr>
          <p:cNvSpPr txBox="1"/>
          <p:nvPr/>
        </p:nvSpPr>
        <p:spPr>
          <a:xfrm>
            <a:off x="2228590" y="5651181"/>
            <a:ext cx="9445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Helsinki, </a:t>
            </a:r>
            <a:r>
              <a:rPr lang="en-US" sz="2000" dirty="0" smtClean="0"/>
              <a:t>Finland, 5 </a:t>
            </a:r>
            <a:r>
              <a:rPr lang="en-US" sz="2000" dirty="0"/>
              <a:t>- 9 June </a:t>
            </a:r>
            <a:r>
              <a:rPr lang="en-US" sz="2000" dirty="0" smtClean="0"/>
              <a:t>2023</a:t>
            </a:r>
            <a:br>
              <a:rPr lang="en-US" sz="2000" dirty="0" smtClean="0"/>
            </a:br>
            <a:r>
              <a:rPr lang="en-US" sz="2000" dirty="0" smtClean="0"/>
              <a:t>30 </a:t>
            </a:r>
            <a:r>
              <a:rPr lang="en-US" sz="2000" dirty="0"/>
              <a:t>Member States and 82 attendees</a:t>
            </a:r>
          </a:p>
        </p:txBody>
      </p:sp>
    </p:spTree>
    <p:extLst>
      <p:ext uri="{BB962C8B-B14F-4D97-AF65-F5344CB8AC3E}">
        <p14:creationId xmlns:p14="http://schemas.microsoft.com/office/powerpoint/2010/main" val="1967869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S-100 </a:t>
            </a:r>
            <a:r>
              <a:rPr lang="sv-SE" b="1" dirty="0" err="1"/>
              <a:t>Developments</a:t>
            </a:r>
            <a:endParaRPr lang="sv-SE" b="1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1778977" y="1187450"/>
            <a:ext cx="9949961" cy="4741862"/>
          </a:xfrm>
        </p:spPr>
        <p:txBody>
          <a:bodyPr/>
          <a:lstStyle/>
          <a:p>
            <a:r>
              <a:rPr lang="en-US" dirty="0"/>
              <a:t>Editions endorsed by HSSC</a:t>
            </a:r>
          </a:p>
          <a:p>
            <a:pPr lvl="1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S-100 Edition 5.1.0</a:t>
            </a:r>
          </a:p>
          <a:p>
            <a:r>
              <a:rPr lang="en-US" dirty="0"/>
              <a:t>Edition 1.0.0 approved by HSSC (initial implementation, testing &amp; evaluation)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4472C4"/>
                </a:solidFill>
              </a:rPr>
              <a:t>S-164 Test data sets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4472C4"/>
                </a:solidFill>
              </a:rPr>
              <a:t>S-131 Marine </a:t>
            </a:r>
            <a:r>
              <a:rPr lang="en-US" dirty="0" err="1">
                <a:solidFill>
                  <a:srgbClr val="4472C4"/>
                </a:solidFill>
              </a:rPr>
              <a:t>Harbour</a:t>
            </a:r>
            <a:r>
              <a:rPr lang="en-US" dirty="0">
                <a:solidFill>
                  <a:srgbClr val="4472C4"/>
                </a:solidFill>
              </a:rPr>
              <a:t> Infrastructure</a:t>
            </a:r>
            <a:endParaRPr lang="en-US" dirty="0">
              <a:solidFill>
                <a:srgbClr val="4472C4"/>
              </a:solidFill>
              <a:highlight>
                <a:srgbClr val="FFFF00"/>
              </a:highlight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4472C4"/>
                </a:solidFill>
              </a:rPr>
              <a:t>S-124 Navigational Warnings (mandate given to HSSC by IRCC chair to approve this PS under WWNWS Sub-Committee)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4472C4"/>
                </a:solidFill>
              </a:rPr>
              <a:t>S-130 Polygonal Demarcations of Global Sea Areas PS and dataset</a:t>
            </a:r>
          </a:p>
          <a:p>
            <a:pPr lvl="1"/>
            <a:endParaRPr lang="en-US" dirty="0">
              <a:solidFill>
                <a:srgbClr val="4472C4"/>
              </a:solidFill>
            </a:endParaRPr>
          </a:p>
          <a:p>
            <a:r>
              <a:rPr lang="en-US" dirty="0"/>
              <a:t>HSSC noted the following incremental revisions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4472C4"/>
                </a:solidFill>
              </a:rPr>
              <a:t>S-101 ENC Ed 1.1.0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4472C4"/>
                </a:solidFill>
              </a:rPr>
              <a:t>S-102 Bathymetry Ed 2.2.0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4472C4"/>
                </a:solidFill>
              </a:rPr>
              <a:t>S-104 Water Level Ed 1.1.0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4472C4"/>
                </a:solidFill>
              </a:rPr>
              <a:t>S-111 Surface Currents Ed 1.2.0</a:t>
            </a:r>
          </a:p>
          <a:p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2" y="5222066"/>
            <a:ext cx="149364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30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>
                <a:solidFill>
                  <a:schemeClr val="accent1">
                    <a:lumMod val="75000"/>
                  </a:schemeClr>
                </a:solidFill>
              </a:rPr>
              <a:t>S-100 Implementation under a tense calendar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838200" y="1187450"/>
            <a:ext cx="7584831" cy="3718658"/>
          </a:xfrm>
        </p:spPr>
        <p:txBody>
          <a:bodyPr/>
          <a:lstStyle/>
          <a:p>
            <a:r>
              <a:rPr lang="fr-FR" dirty="0" smtClean="0"/>
              <a:t>An updated S-100 </a:t>
            </a:r>
            <a:r>
              <a:rPr lang="fr-FR" dirty="0"/>
              <a:t>Timeline </a:t>
            </a:r>
            <a:r>
              <a:rPr lang="fr-FR" dirty="0" smtClean="0"/>
              <a:t>is availble as part of the HSSC </a:t>
            </a:r>
            <a:r>
              <a:rPr lang="fr-FR" dirty="0"/>
              <a:t>C-7 </a:t>
            </a:r>
            <a:r>
              <a:rPr lang="fr-FR" dirty="0" smtClean="0"/>
              <a:t>Report. Note the </a:t>
            </a:r>
            <a:r>
              <a:rPr lang="en-US" dirty="0"/>
              <a:t>critical path between IHO Standards and the revision of the </a:t>
            </a:r>
            <a:r>
              <a:rPr lang="en-US" dirty="0" smtClean="0"/>
              <a:t>IEC 61174 </a:t>
            </a:r>
            <a:r>
              <a:rPr lang="en-US" dirty="0"/>
              <a:t>ECDIS Test Standard</a:t>
            </a:r>
          </a:p>
          <a:p>
            <a:r>
              <a:rPr lang="en-US" dirty="0"/>
              <a:t>Approval dates for IHO MS by circular letter October </a:t>
            </a:r>
            <a:r>
              <a:rPr lang="en-US" dirty="0" smtClean="0"/>
              <a:t>– November </a:t>
            </a:r>
            <a:r>
              <a:rPr lang="en-US" dirty="0"/>
              <a:t>2024 for Phase 1 – Route monitoring Product Specifications</a:t>
            </a:r>
          </a:p>
          <a:p>
            <a:r>
              <a:rPr lang="en-US" dirty="0"/>
              <a:t>IHO will report to IMO NCSR </a:t>
            </a:r>
            <a:r>
              <a:rPr lang="en-GB" dirty="0"/>
              <a:t>the progress of Product Specifications against the S-100 implementation roadmap, as well as expected coverage of S-100 products once they start to become available. 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2" y="5222066"/>
            <a:ext cx="1493649" cy="1511939"/>
          </a:xfrm>
          <a:prstGeom prst="rect">
            <a:avLst/>
          </a:prstGeom>
        </p:spPr>
      </p:pic>
      <p:pic>
        <p:nvPicPr>
          <p:cNvPr id="8" name="Image 9">
            <a:extLst>
              <a:ext uri="{FF2B5EF4-FFF2-40B4-BE49-F238E27FC236}">
                <a16:creationId xmlns:a16="http://schemas.microsoft.com/office/drawing/2014/main" id="{FAA7BE91-BDF2-4B97-9845-EC197BE1F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829" y="1223109"/>
            <a:ext cx="3662049" cy="399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79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>
                <a:solidFill>
                  <a:schemeClr val="accent1">
                    <a:lumMod val="75000"/>
                  </a:schemeClr>
                </a:solidFill>
              </a:rPr>
              <a:t>Others standards development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838200" y="1187450"/>
            <a:ext cx="9774115" cy="395605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HSSC endorsed the principle of </a:t>
            </a:r>
            <a:r>
              <a:rPr lang="en-US" b="1" dirty="0">
                <a:solidFill>
                  <a:srgbClr val="4472C4"/>
                </a:solidFill>
              </a:rPr>
              <a:t>S-66 Edition 2.0.0</a:t>
            </a:r>
            <a:r>
              <a:rPr lang="en-US" dirty="0">
                <a:solidFill>
                  <a:srgbClr val="4472C4"/>
                </a:solidFill>
              </a:rPr>
              <a:t> </a:t>
            </a:r>
            <a:r>
              <a:rPr lang="en-US" b="1" dirty="0">
                <a:solidFill>
                  <a:srgbClr val="4472C4"/>
                </a:solidFill>
              </a:rPr>
              <a:t>Facts about Electronic Charts and Carriage Requirements</a:t>
            </a:r>
            <a:r>
              <a:rPr lang="en-US" dirty="0"/>
              <a:t> (S-66 and S-67 merged, S-67 withdrawal from standards in force)</a:t>
            </a:r>
          </a:p>
          <a:p>
            <a:r>
              <a:rPr lang="en-GB" dirty="0" smtClean="0"/>
              <a:t>HSCC </a:t>
            </a:r>
            <a:r>
              <a:rPr lang="en-GB" dirty="0"/>
              <a:t>approved Ed 1.0.0 of </a:t>
            </a:r>
            <a:r>
              <a:rPr lang="en-US" b="1" dirty="0">
                <a:solidFill>
                  <a:srgbClr val="4472C4"/>
                </a:solidFill>
              </a:rPr>
              <a:t>S-68 Guidelines and recommendations for hydrographic offices for the allocation of CATZOC/QOBD (Quality of </a:t>
            </a:r>
            <a:r>
              <a:rPr lang="en-US" b="1" dirty="0" err="1">
                <a:solidFill>
                  <a:srgbClr val="4472C4"/>
                </a:solidFill>
              </a:rPr>
              <a:t>Batymetry</a:t>
            </a:r>
            <a:r>
              <a:rPr lang="en-US" b="1" dirty="0">
                <a:solidFill>
                  <a:srgbClr val="4472C4"/>
                </a:solidFill>
              </a:rPr>
              <a:t> Data) values from survey data</a:t>
            </a:r>
            <a:r>
              <a:rPr lang="en-US" b="1" dirty="0"/>
              <a:t> </a:t>
            </a:r>
            <a:r>
              <a:rPr lang="en-US" dirty="0"/>
              <a:t>for initial implementation, testing and evaluation</a:t>
            </a:r>
          </a:p>
          <a:p>
            <a:r>
              <a:rPr lang="en-US" dirty="0" smtClean="0"/>
              <a:t>HSSC </a:t>
            </a:r>
            <a:r>
              <a:rPr lang="en-US" dirty="0"/>
              <a:t>approved </a:t>
            </a:r>
            <a:r>
              <a:rPr lang="en-US" b="1" dirty="0">
                <a:solidFill>
                  <a:srgbClr val="4472C4"/>
                </a:solidFill>
              </a:rPr>
              <a:t>B-13 Guidance to Satellite Derived Bathymetry Ed 1.0.0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2" y="5222066"/>
            <a:ext cx="149364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55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>
                <a:solidFill>
                  <a:schemeClr val="accent1">
                    <a:lumMod val="75000"/>
                  </a:schemeClr>
                </a:solidFill>
              </a:rPr>
              <a:t>Effects of amended paper chart production practice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1687600" y="1187450"/>
            <a:ext cx="10138053" cy="3956050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HSSC15-05.4C / </a:t>
            </a:r>
            <a:r>
              <a:rPr lang="fr-FR" b="1" dirty="0" smtClean="0"/>
              <a:t>IRCC15-09.1. German proposal for measures to mitigate the UKHO withdrawal of paper charts.</a:t>
            </a:r>
            <a:endParaRPr lang="en-US" dirty="0"/>
          </a:p>
          <a:p>
            <a:pPr>
              <a:buFontTx/>
              <a:buChar char="-"/>
            </a:pPr>
            <a:r>
              <a:rPr lang="en-US" dirty="0" smtClean="0"/>
              <a:t>Continuation of the IHO INT Charts and the global INT Chart catalogue</a:t>
            </a:r>
          </a:p>
          <a:p>
            <a:pPr>
              <a:buFontTx/>
              <a:buChar char="-"/>
            </a:pPr>
            <a:r>
              <a:rPr lang="en-US" dirty="0" smtClean="0"/>
              <a:t>Standardized format for Notice to Mariners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The HSSC was invited to: </a:t>
            </a:r>
          </a:p>
          <a:p>
            <a:pPr marL="457200" lvl="1" indent="0">
              <a:buNone/>
            </a:pPr>
            <a:r>
              <a:rPr lang="en-US" dirty="0"/>
              <a:t>a. note and discuss this paper, </a:t>
            </a:r>
          </a:p>
          <a:p>
            <a:pPr marL="457200" lvl="1" indent="0">
              <a:buNone/>
            </a:pPr>
            <a:r>
              <a:rPr lang="en-US" dirty="0"/>
              <a:t>b. invite HOs to provide paper chart corrections in the IHO commonly agreed </a:t>
            </a:r>
            <a:r>
              <a:rPr lang="en-US" dirty="0" err="1"/>
              <a:t>NtM</a:t>
            </a:r>
            <a:r>
              <a:rPr lang="en-US" dirty="0"/>
              <a:t> XML format online, </a:t>
            </a:r>
          </a:p>
          <a:p>
            <a:pPr marL="457200" lvl="1" indent="0">
              <a:buNone/>
            </a:pPr>
            <a:r>
              <a:rPr lang="en-US" dirty="0"/>
              <a:t>c. Consider the necessary steps to address the need of a full ECDIS carriage requirement to IMO </a:t>
            </a:r>
          </a:p>
          <a:p>
            <a:r>
              <a:rPr lang="en-US" dirty="0" smtClean="0"/>
              <a:t>A similar </a:t>
            </a:r>
            <a:r>
              <a:rPr lang="en-US" dirty="0"/>
              <a:t>paper was discussed at IMO MSC 107 (ref 107</a:t>
            </a:r>
            <a:r>
              <a:rPr lang="fr-FR" dirty="0"/>
              <a:t>/15/2</a:t>
            </a:r>
            <a:r>
              <a:rPr lang="en-US" dirty="0"/>
              <a:t>) </a:t>
            </a:r>
          </a:p>
          <a:p>
            <a:r>
              <a:rPr lang="en-US" dirty="0"/>
              <a:t>HSSC concentrates on technical issues about standards development</a:t>
            </a:r>
          </a:p>
          <a:p>
            <a:r>
              <a:rPr lang="en-US" dirty="0" smtClean="0"/>
              <a:t>HSSC tasked </a:t>
            </a:r>
            <a:r>
              <a:rPr lang="en-US" dirty="0"/>
              <a:t>the NCWG to make an impact study and develop a standard for </a:t>
            </a:r>
            <a:r>
              <a:rPr lang="en-US" dirty="0" err="1"/>
              <a:t>NtM</a:t>
            </a:r>
            <a:r>
              <a:rPr lang="en-US" dirty="0"/>
              <a:t> (XML) if appropriate - medium priority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2" y="5222066"/>
            <a:ext cx="149364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23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>
                <a:solidFill>
                  <a:schemeClr val="accent1">
                    <a:lumMod val="75000"/>
                  </a:schemeClr>
                </a:solidFill>
              </a:rPr>
              <a:t>Establishment of new </a:t>
            </a:r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Project Teams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1687600" y="1187450"/>
            <a:ext cx="10138053" cy="3956050"/>
          </a:xfrm>
        </p:spPr>
        <p:txBody>
          <a:bodyPr/>
          <a:lstStyle/>
          <a:p>
            <a:r>
              <a:rPr lang="en-US" dirty="0"/>
              <a:t>HSSC approved </a:t>
            </a:r>
            <a:r>
              <a:rPr lang="en-US" dirty="0" err="1"/>
              <a:t>ToRs</a:t>
            </a:r>
            <a:r>
              <a:rPr lang="en-US" dirty="0"/>
              <a:t> for the establishment of </a:t>
            </a:r>
            <a:r>
              <a:rPr lang="en-US" b="1" dirty="0"/>
              <a:t>S-100 Infrastructure Centre Establishment Project Team (ICE PT)</a:t>
            </a:r>
            <a:r>
              <a:rPr lang="en-US" dirty="0"/>
              <a:t> under HSSC (following </a:t>
            </a:r>
            <a:r>
              <a:rPr lang="en-GB" dirty="0"/>
              <a:t>Decision A3/14)</a:t>
            </a:r>
          </a:p>
          <a:p>
            <a:r>
              <a:rPr lang="en-US" dirty="0"/>
              <a:t>HSSC </a:t>
            </a:r>
            <a:r>
              <a:rPr lang="en-US" dirty="0" smtClean="0"/>
              <a:t>gave </a:t>
            </a:r>
            <a:r>
              <a:rPr lang="en-US" dirty="0"/>
              <a:t>the mandate to ENCWG to set up </a:t>
            </a:r>
            <a:r>
              <a:rPr lang="en-GB" dirty="0"/>
              <a:t>the </a:t>
            </a:r>
            <a:r>
              <a:rPr lang="en-GB" b="1" dirty="0"/>
              <a:t>Electronic Chart System (ECS) PT</a:t>
            </a:r>
            <a:r>
              <a:rPr lang="en-GB" dirty="0"/>
              <a:t> under ENCWG with following objectives :</a:t>
            </a:r>
          </a:p>
          <a:p>
            <a:pPr marL="914400" lvl="2" indent="0">
              <a:buNone/>
            </a:pPr>
            <a:r>
              <a:rPr lang="en-GB" dirty="0"/>
              <a:t>a. to identify and prioritize ECS navigation requirements;  </a:t>
            </a:r>
            <a:endParaRPr lang="fr-FR" dirty="0"/>
          </a:p>
          <a:p>
            <a:pPr marL="914400" lvl="2" indent="0">
              <a:buNone/>
            </a:pPr>
            <a:r>
              <a:rPr lang="en-GB" dirty="0"/>
              <a:t>b. to analyse their impacts on current IHO hydrographic standards; and  </a:t>
            </a:r>
            <a:endParaRPr lang="fr-FR" dirty="0"/>
          </a:p>
          <a:p>
            <a:pPr marL="914400" lvl="2" indent="0">
              <a:buNone/>
            </a:pPr>
            <a:r>
              <a:rPr lang="en-GB" dirty="0"/>
              <a:t>c. to develop a set of recommendations/issues to be addressed by existing IHO bodies, external organisations, and member states.</a:t>
            </a:r>
            <a:endParaRPr lang="fr-FR" dirty="0"/>
          </a:p>
          <a:p>
            <a:r>
              <a:rPr lang="en-US" dirty="0"/>
              <a:t>HSSC approved the establishment of a new </a:t>
            </a:r>
            <a:r>
              <a:rPr lang="en-US" b="1" dirty="0"/>
              <a:t>PT S-100 Security Scheme </a:t>
            </a:r>
            <a:r>
              <a:rPr lang="en-US" dirty="0"/>
              <a:t>under HSSC to review the procedures for the appointment, operation, and termination process of participants in the new S-100 security scheme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2" y="5222066"/>
            <a:ext cx="149364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59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Maritime Autonomous Surface Ships – MASS PT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1796300" y="1714989"/>
            <a:ext cx="8599400" cy="3956050"/>
          </a:xfrm>
        </p:spPr>
        <p:txBody>
          <a:bodyPr/>
          <a:lstStyle/>
          <a:p>
            <a:r>
              <a:rPr lang="en-GB" dirty="0"/>
              <a:t>MASS PT </a:t>
            </a:r>
            <a:r>
              <a:rPr lang="en-GB" dirty="0" smtClean="0"/>
              <a:t>delivered </a:t>
            </a:r>
            <a:r>
              <a:rPr lang="en-GB" dirty="0"/>
              <a:t>their final report : assessment analysis, identifying regional situation with regard to MASS Issues and Requirements, and S-100 Gap </a:t>
            </a:r>
            <a:r>
              <a:rPr lang="en-GB" dirty="0" smtClean="0"/>
              <a:t>Analysis. Available </a:t>
            </a:r>
            <a:r>
              <a:rPr lang="en-GB" dirty="0"/>
              <a:t>on the IHO website (HSSC 15</a:t>
            </a:r>
            <a:r>
              <a:rPr lang="en-GB" dirty="0" smtClean="0"/>
              <a:t>).</a:t>
            </a:r>
            <a:endParaRPr lang="en-GB" dirty="0"/>
          </a:p>
          <a:p>
            <a:r>
              <a:rPr lang="en-GB" dirty="0"/>
              <a:t>MASS PT will continue as a PT and submit proposed </a:t>
            </a:r>
            <a:r>
              <a:rPr lang="en-GB" dirty="0" err="1"/>
              <a:t>ToR</a:t>
            </a:r>
            <a:r>
              <a:rPr lang="en-GB" dirty="0"/>
              <a:t> to become a WG to HSSC </a:t>
            </a:r>
            <a:r>
              <a:rPr lang="en-GB" dirty="0" smtClean="0"/>
              <a:t>16.</a:t>
            </a:r>
            <a:endParaRPr lang="en-US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2" y="5222066"/>
            <a:ext cx="149364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70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>
                <a:solidFill>
                  <a:schemeClr val="accent1">
                    <a:lumMod val="75000"/>
                  </a:schemeClr>
                </a:solidFill>
              </a:rPr>
              <a:t>Stakeholders forum – Some challenges raised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5574323" y="1398466"/>
            <a:ext cx="6333654" cy="3956050"/>
          </a:xfrm>
        </p:spPr>
        <p:txBody>
          <a:bodyPr/>
          <a:lstStyle/>
          <a:p>
            <a:r>
              <a:rPr lang="en-US" dirty="0"/>
              <a:t>S-101 alone does not offer much benefits for end users</a:t>
            </a:r>
          </a:p>
          <a:p>
            <a:r>
              <a:rPr lang="en-US" dirty="0"/>
              <a:t>Managing the impact of change</a:t>
            </a:r>
            <a:endParaRPr lang="en-US" sz="2000" dirty="0"/>
          </a:p>
          <a:p>
            <a:r>
              <a:rPr lang="en-US" dirty="0"/>
              <a:t> New validation challenges </a:t>
            </a:r>
            <a:r>
              <a:rPr lang="en-US" sz="2000" dirty="0"/>
              <a:t>(growing number of data, new formats, cross-product validation, …) </a:t>
            </a:r>
            <a:r>
              <a:rPr lang="en-US" dirty="0"/>
              <a:t>requires new system with </a:t>
            </a:r>
            <a:r>
              <a:rPr lang="en-US" dirty="0">
                <a:sym typeface="Wingdings" panose="05000000000000000000" pitchFamily="2" charset="2"/>
              </a:rPr>
              <a:t>inclusion of automated validation process</a:t>
            </a:r>
          </a:p>
          <a:p>
            <a:r>
              <a:rPr lang="en-US" dirty="0">
                <a:sym typeface="Wingdings" panose="05000000000000000000" pitchFamily="2" charset="2"/>
              </a:rPr>
              <a:t>Simplify planning &amp; reporting obligations : extract relevant information to create route plan, automatically fulfil report</a:t>
            </a:r>
          </a:p>
          <a:p>
            <a:r>
              <a:rPr lang="en-US" dirty="0">
                <a:sym typeface="Wingdings" panose="05000000000000000000" pitchFamily="2" charset="2"/>
              </a:rPr>
              <a:t>Develop S-100 multi-fuel services for dissemination </a:t>
            </a:r>
            <a:r>
              <a:rPr lang="en-US" sz="2000" dirty="0">
                <a:sym typeface="Wingdings" panose="05000000000000000000" pitchFamily="2" charset="2"/>
              </a:rPr>
              <a:t>(catalogue, packaging, dissemination analysis, …)</a:t>
            </a:r>
            <a:endParaRPr lang="en-US" sz="2000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2" y="5222066"/>
            <a:ext cx="1493649" cy="1511939"/>
          </a:xfrm>
          <a:prstGeom prst="rect">
            <a:avLst/>
          </a:prstGeom>
        </p:spPr>
      </p:pic>
      <p:pic>
        <p:nvPicPr>
          <p:cNvPr id="9" name="Picture 2" descr="Sperry Marine | Integrated Bridge Systems, ECDIS, Radar, Compass Systems">
            <a:extLst>
              <a:ext uri="{FF2B5EF4-FFF2-40B4-BE49-F238E27FC236}">
                <a16:creationId xmlns:a16="http://schemas.microsoft.com/office/drawing/2014/main" id="{B8566629-43CE-47C2-A181-6B459806C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670" y="1715486"/>
            <a:ext cx="1956330" cy="30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4">
            <a:extLst>
              <a:ext uri="{FF2B5EF4-FFF2-40B4-BE49-F238E27FC236}">
                <a16:creationId xmlns:a16="http://schemas.microsoft.com/office/drawing/2014/main" id="{014EF8DD-322C-4885-9CB8-D03168BD6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247" y="1549606"/>
            <a:ext cx="788806" cy="788806"/>
          </a:xfrm>
          <a:prstGeom prst="rect">
            <a:avLst/>
          </a:prstGeom>
        </p:spPr>
      </p:pic>
      <p:pic>
        <p:nvPicPr>
          <p:cNvPr id="11" name="Picture 4" descr="Geomod: distributeur de PRIMAR pour la distribution d'ENC conformes aux  standards de l'OHI">
            <a:extLst>
              <a:ext uri="{FF2B5EF4-FFF2-40B4-BE49-F238E27FC236}">
                <a16:creationId xmlns:a16="http://schemas.microsoft.com/office/drawing/2014/main" id="{AFD2F7FB-C207-48C9-8677-2B2FC6A7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409" y="2596790"/>
            <a:ext cx="1120482" cy="61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6">
            <a:extLst>
              <a:ext uri="{FF2B5EF4-FFF2-40B4-BE49-F238E27FC236}">
                <a16:creationId xmlns:a16="http://schemas.microsoft.com/office/drawing/2014/main" id="{9847D152-90E2-4E13-AE8C-E7AD664A4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393" y="2996124"/>
            <a:ext cx="1120483" cy="1120483"/>
          </a:xfrm>
          <a:prstGeom prst="rect">
            <a:avLst/>
          </a:prstGeom>
        </p:spPr>
      </p:pic>
      <p:pic>
        <p:nvPicPr>
          <p:cNvPr id="13" name="Picture 6" descr="Teledyne Presents Uncrewed Systems Innovations at AUVSI XPONENTIAL | Vision  Systems Design">
            <a:extLst>
              <a:ext uri="{FF2B5EF4-FFF2-40B4-BE49-F238E27FC236}">
                <a16:creationId xmlns:a16="http://schemas.microsoft.com/office/drawing/2014/main" id="{8B731822-3DFA-4336-9560-242E3EFCD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354" y="5556311"/>
            <a:ext cx="1913255" cy="100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8">
            <a:extLst>
              <a:ext uri="{FF2B5EF4-FFF2-40B4-BE49-F238E27FC236}">
                <a16:creationId xmlns:a16="http://schemas.microsoft.com/office/drawing/2014/main" id="{0BB60C41-A2D5-451B-AD49-8974F8A7D2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25" y="3117011"/>
            <a:ext cx="894286" cy="1382078"/>
          </a:xfrm>
          <a:prstGeom prst="rect">
            <a:avLst/>
          </a:prstGeom>
        </p:spPr>
      </p:pic>
      <p:pic>
        <p:nvPicPr>
          <p:cNvPr id="15" name="Image 9">
            <a:extLst>
              <a:ext uri="{FF2B5EF4-FFF2-40B4-BE49-F238E27FC236}">
                <a16:creationId xmlns:a16="http://schemas.microsoft.com/office/drawing/2014/main" id="{2CBFCDB2-10D7-44A6-ADE1-8B34A54AE8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7601" y="4700884"/>
            <a:ext cx="2378491" cy="653632"/>
          </a:xfrm>
          <a:prstGeom prst="rect">
            <a:avLst/>
          </a:prstGeom>
        </p:spPr>
      </p:pic>
      <p:pic>
        <p:nvPicPr>
          <p:cNvPr id="16" name="Image 10">
            <a:extLst>
              <a:ext uri="{FF2B5EF4-FFF2-40B4-BE49-F238E27FC236}">
                <a16:creationId xmlns:a16="http://schemas.microsoft.com/office/drawing/2014/main" id="{9033BF2D-8FF7-46CB-BB34-4BD43015BE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4522" y="4090150"/>
            <a:ext cx="1731034" cy="297608"/>
          </a:xfrm>
          <a:prstGeom prst="rect">
            <a:avLst/>
          </a:prstGeom>
        </p:spPr>
      </p:pic>
      <p:pic>
        <p:nvPicPr>
          <p:cNvPr id="17" name="Picture 4" descr="National Taiwan Ocean University | Keelung, Taiwan | ntou">
            <a:extLst>
              <a:ext uri="{FF2B5EF4-FFF2-40B4-BE49-F238E27FC236}">
                <a16:creationId xmlns:a16="http://schemas.microsoft.com/office/drawing/2014/main" id="{19CDC684-8753-473E-BCBB-65136D1B6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506" y="4966087"/>
            <a:ext cx="921050" cy="92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1">
            <a:extLst>
              <a:ext uri="{FF2B5EF4-FFF2-40B4-BE49-F238E27FC236}">
                <a16:creationId xmlns:a16="http://schemas.microsoft.com/office/drawing/2014/main" id="{47B87DFB-CA20-4E10-9FF5-6957487D6B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5589" y="2274479"/>
            <a:ext cx="1956331" cy="65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36335"/>
      </p:ext>
    </p:extLst>
  </p:cSld>
  <p:clrMapOvr>
    <a:masterClrMapping/>
  </p:clrMapOvr>
</p:sld>
</file>

<file path=ppt/theme/theme1.xml><?xml version="1.0" encoding="utf-8"?>
<a:theme xmlns:a="http://schemas.openxmlformats.org/drawingml/2006/main" name="SjÖV">
  <a:themeElements>
    <a:clrScheme name="SjöV">
      <a:dk1>
        <a:srgbClr val="002850"/>
      </a:dk1>
      <a:lt1>
        <a:srgbClr val="FFFFFF"/>
      </a:lt1>
      <a:dk2>
        <a:srgbClr val="00508C"/>
      </a:dk2>
      <a:lt2>
        <a:srgbClr val="FFFFFF"/>
      </a:lt2>
      <a:accent1>
        <a:srgbClr val="00508C"/>
      </a:accent1>
      <a:accent2>
        <a:srgbClr val="002850"/>
      </a:accent2>
      <a:accent3>
        <a:srgbClr val="41A883"/>
      </a:accent3>
      <a:accent4>
        <a:srgbClr val="009EE0"/>
      </a:accent4>
      <a:accent5>
        <a:srgbClr val="4472C4"/>
      </a:accent5>
      <a:accent6>
        <a:srgbClr val="D43F00"/>
      </a:accent6>
      <a:hlink>
        <a:srgbClr val="00508C"/>
      </a:hlink>
      <a:folHlink>
        <a:srgbClr val="009E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1161E3F-EA7C-4BDD-8B95-1AB4EB329231}" vid="{F42D8766-B908-4FA6-B88E-A13F83AB19B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Sjofartsverket_EN_mall</Template>
  <TotalTime>85</TotalTime>
  <Words>762</Words>
  <Application>Microsoft Office PowerPoint</Application>
  <PresentationFormat>Bredbild</PresentationFormat>
  <Paragraphs>60</Paragraphs>
  <Slides>10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5" baseType="lpstr">
      <vt:lpstr>Calibri</vt:lpstr>
      <vt:lpstr>Wingdings</vt:lpstr>
      <vt:lpstr>Times New Roman</vt:lpstr>
      <vt:lpstr>Arial</vt:lpstr>
      <vt:lpstr>SjÖV</vt:lpstr>
      <vt:lpstr>HSSC Report</vt:lpstr>
      <vt:lpstr>15th HSSC 15 Meeting</vt:lpstr>
      <vt:lpstr>S-100 Developments</vt:lpstr>
      <vt:lpstr>S-100 Implementation under a tense calendar</vt:lpstr>
      <vt:lpstr>Others standards development</vt:lpstr>
      <vt:lpstr>Effects of amended paper chart production practice</vt:lpstr>
      <vt:lpstr>Establishment of new Project Teams</vt:lpstr>
      <vt:lpstr>Maritime Autonomous Surface Ships – MASS PT</vt:lpstr>
      <vt:lpstr>Stakeholders forum – Some challenges raised</vt:lpstr>
      <vt:lpstr>BSHC 28 is invited to:</vt:lpstr>
    </vt:vector>
  </TitlesOfParts>
  <Company>Sjöfartsverket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HSSC Report</dc:title>
  <dc:creator>Wallhagen, Magnus</dc:creator>
  <cp:lastModifiedBy>Wallhagen, Magnus</cp:lastModifiedBy>
  <cp:revision>11</cp:revision>
  <dcterms:created xsi:type="dcterms:W3CDTF">2023-08-18T15:19:59Z</dcterms:created>
  <dcterms:modified xsi:type="dcterms:W3CDTF">2023-08-21T13:06:13Z</dcterms:modified>
</cp:coreProperties>
</file>