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8" r:id="rId1"/>
  </p:sldMasterIdLst>
  <p:notesMasterIdLst>
    <p:notesMasterId r:id="rId10"/>
  </p:notesMasterIdLst>
  <p:sldIdLst>
    <p:sldId id="264" r:id="rId2"/>
    <p:sldId id="269" r:id="rId3"/>
    <p:sldId id="265" r:id="rId4"/>
    <p:sldId id="266" r:id="rId5"/>
    <p:sldId id="267" r:id="rId6"/>
    <p:sldId id="270" r:id="rId7"/>
    <p:sldId id="268" r:id="rId8"/>
    <p:sldId id="271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49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54E97506-FEDF-3C2D-9A32-6C682EEA47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24FB15A-3ACD-A681-A271-C411618F7AA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7EBD15-CAD9-1C4A-AC11-147E3B4DEF02}" type="datetimeFigureOut">
              <a:rPr lang="sv-SE"/>
              <a:pPr>
                <a:defRPr/>
              </a:pPr>
              <a:t>2023-08-23</a:t>
            </a:fld>
            <a:endParaRPr lang="sv-SE"/>
          </a:p>
        </p:txBody>
      </p:sp>
      <p:sp>
        <p:nvSpPr>
          <p:cNvPr id="4" name="Platshållare för bildobjekt 3">
            <a:extLst>
              <a:ext uri="{FF2B5EF4-FFF2-40B4-BE49-F238E27FC236}">
                <a16:creationId xmlns:a16="http://schemas.microsoft.com/office/drawing/2014/main" id="{7AB5D3EF-FA54-8368-3DA2-783620870F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>
            <a:extLst>
              <a:ext uri="{FF2B5EF4-FFF2-40B4-BE49-F238E27FC236}">
                <a16:creationId xmlns:a16="http://schemas.microsoft.com/office/drawing/2014/main" id="{82E415EF-E78F-589C-F365-035626536A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4A148D3-35B4-2811-3F08-9EF37B58D3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D8B6248-C495-BF64-AA63-F511E69816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A875545-B105-B641-9056-047F480DC94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7068FE3B-203C-01B6-C52B-E6B76267B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64EE591-E0A0-CB49-9E7B-01187A3D92EE}" type="datetime1">
              <a:rPr lang="sv-SE" smtClean="0"/>
              <a:t>2023-08-23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ACB86BA-7E2A-6B7C-D877-26CE6C95A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  <p:sp>
        <p:nvSpPr>
          <p:cNvPr id="16" name="Rubrik 1">
            <a:extLst>
              <a:ext uri="{FF2B5EF4-FFF2-40B4-BE49-F238E27FC236}">
                <a16:creationId xmlns:a16="http://schemas.microsoft.com/office/drawing/2014/main" id="{F988F2F6-9D6B-99C1-F18B-92DF7721B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7" name="Underrubrik 2">
            <a:extLst>
              <a:ext uri="{FF2B5EF4-FFF2-40B4-BE49-F238E27FC236}">
                <a16:creationId xmlns:a16="http://schemas.microsoft.com/office/drawing/2014/main" id="{480ED1AB-88DE-C8B2-F470-81F400709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2" name="Platshållare för sidfot 2">
            <a:extLst>
              <a:ext uri="{FF2B5EF4-FFF2-40B4-BE49-F238E27FC236}">
                <a16:creationId xmlns:a16="http://schemas.microsoft.com/office/drawing/2014/main" id="{07026246-173E-9ACA-1390-BF799949D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654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f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6C1FCB1F-496D-3DC6-EFBA-7BE3F7CFE0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12192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4E74BC7-5652-37A6-E80E-99ED3DA8C7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3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f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5">
            <a:extLst>
              <a:ext uri="{FF2B5EF4-FFF2-40B4-BE49-F238E27FC236}">
                <a16:creationId xmlns:a16="http://schemas.microsoft.com/office/drawing/2014/main" id="{129F2624-5C89-BCBD-FDB0-C63B76BE45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6">
            <a:extLst>
              <a:ext uri="{FF2B5EF4-FFF2-40B4-BE49-F238E27FC236}">
                <a16:creationId xmlns:a16="http://schemas.microsoft.com/office/drawing/2014/main" id="{5C47D776-D4F1-D7C9-6C47-2198C08620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2860" y="6294438"/>
            <a:ext cx="125261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4603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FO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6940F707-7AA7-139E-8826-EFA0622B07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7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FF7D2BD-1B74-0C93-69A0-4E857B1E15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49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Isbry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Bild Isbrytare&#10;">
            <a:extLst>
              <a:ext uri="{FF2B5EF4-FFF2-40B4-BE49-F238E27FC236}">
                <a16:creationId xmlns:a16="http://schemas.microsoft.com/office/drawing/2014/main" id="{DE5C0381-1864-62EA-A533-B847B7027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" y="0"/>
            <a:ext cx="12207479" cy="686783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A15A72FF-BD3F-5C84-B11E-A70519DB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D70B7D85-6D1E-05EA-BC05-6FDC2A0F3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8414245-282D-4050-D28C-2A407D792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50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ad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3D212CAC-48AA-A00C-4416-2F21EE35D2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6796E03-ED7E-6853-A23D-F957A89050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52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admi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8ED33EEE-245C-433D-D1F9-8D4A6B68E2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D64AB71-710F-AA20-6CDD-642E7204F3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45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jurid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B8E4D766-8330-D041-F79D-FD8141BE80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C43D687-4BF7-3171-921F-77FD7FA530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4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E9D93E08-A7C8-4916-5BDE-484FCAC288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229995D-8ECD-34DB-C9DD-DADF70E1D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98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I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10BADC8-CB31-6B9C-2F47-2B072D5058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2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62E3A0F-4D0F-3768-28D6-FEC9F45496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2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F86CF690-D66C-0BCC-EFBB-CD0AA1E676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6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22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8B14DDB5-0288-058E-E121-E17FA7E60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8593900-1662-644E-A85D-F75C0C402231}" type="datetime1">
              <a:rPr lang="sv-SE" smtClean="0"/>
              <a:t>2023-08-23</a:t>
            </a:fld>
            <a:endParaRPr lang="sv-SE" dirty="0"/>
          </a:p>
        </p:txBody>
      </p:sp>
      <p:sp>
        <p:nvSpPr>
          <p:cNvPr id="4" name="Platshållare för sidfot 2">
            <a:extLst>
              <a:ext uri="{FF2B5EF4-FFF2-40B4-BE49-F238E27FC236}">
                <a16:creationId xmlns:a16="http://schemas.microsoft.com/office/drawing/2014/main" id="{CB05DB1A-360A-41F7-9725-F9B135DB6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089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9739DF73-4AEB-0460-3B85-ECEEF4A10B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4010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218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CC79F8C-10BC-546F-2F83-4545519E4A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904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40EA3668-BAE0-4282-C7BE-6FB75D3F7D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002"/>
            <a:ext cx="3971925" cy="68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127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3A4690A4-02E2-ECC2-CFF3-9FF0183AF5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9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862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541FF8B-52E0-5272-1348-70C862CC26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3983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793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0644AF9D-7CEF-8682-0D0D-E93D7CCE7B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3981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646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DFE8A09-5045-4135-C97D-3BAD5C15AF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39878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247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F54DC094-BE5D-4247-172C-7DA2150B67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51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3D0283AB-B26D-AFF8-735F-53CAAEC34A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7"/>
          <a:stretch>
            <a:fillRect/>
          </a:stretch>
        </p:blipFill>
        <p:spPr bwMode="auto">
          <a:xfrm>
            <a:off x="-88900" y="-84138"/>
            <a:ext cx="4064000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241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5" name="Bildobjekt 5">
            <a:extLst>
              <a:ext uri="{FF2B5EF4-FFF2-40B4-BE49-F238E27FC236}">
                <a16:creationId xmlns:a16="http://schemas.microsoft.com/office/drawing/2014/main" id="{02DFC484-4124-69A2-18E4-66DE50D21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7938"/>
            <a:ext cx="40894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501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688D0EA4-3F94-56A3-7D1E-4691AC5A0A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DEEEBC4A-F632-F48B-6EE4-4169140CA0A3}"/>
              </a:ext>
            </a:extLst>
          </p:cNvPr>
          <p:cNvSpPr txBox="1">
            <a:spLocks/>
          </p:cNvSpPr>
          <p:nvPr userDrawn="1"/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3CA212-2294-425B-8BF7-49234ED0059C}" type="datetimeFigureOut">
              <a:rPr lang="sv-SE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2023-08-23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9890A1C-E381-DA77-78DE-3236714EA1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193BA6C5-F461-1191-34F9-03E46E5ED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9057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BDEF2A3-BDD2-2CBE-0240-6C32705382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0080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06279" y="1773237"/>
            <a:ext cx="5979042" cy="757312"/>
          </a:xfrm>
        </p:spPr>
        <p:txBody>
          <a:bodyPr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12"/>
          </p:nvPr>
        </p:nvSpPr>
        <p:spPr>
          <a:xfrm>
            <a:off x="1506279" y="3030536"/>
            <a:ext cx="5979042" cy="796925"/>
          </a:xfr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9" name="Platshållare för bild 18"/>
          <p:cNvSpPr>
            <a:spLocks noGrp="1"/>
          </p:cNvSpPr>
          <p:nvPr>
            <p:ph type="pic" sz="quarter" idx="13"/>
          </p:nvPr>
        </p:nvSpPr>
        <p:spPr>
          <a:xfrm>
            <a:off x="8084325" y="1773237"/>
            <a:ext cx="1754335" cy="205422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1CB62B9-5D03-FF9E-221C-2659B90484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35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06279" y="1773237"/>
            <a:ext cx="5979042" cy="757312"/>
          </a:xfrm>
        </p:spPr>
        <p:txBody>
          <a:bodyPr>
            <a:normAutofit/>
          </a:bodyPr>
          <a:lstStyle>
            <a:lvl1pPr marL="0" indent="0" algn="l">
              <a:buNone/>
              <a:defRPr sz="2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12"/>
          </p:nvPr>
        </p:nvSpPr>
        <p:spPr>
          <a:xfrm>
            <a:off x="1506279" y="3030536"/>
            <a:ext cx="5979042" cy="796925"/>
          </a:xfr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9" name="Platshållare för bild 18"/>
          <p:cNvSpPr>
            <a:spLocks noGrp="1"/>
          </p:cNvSpPr>
          <p:nvPr>
            <p:ph type="pic" sz="quarter" idx="13"/>
          </p:nvPr>
        </p:nvSpPr>
        <p:spPr>
          <a:xfrm>
            <a:off x="8084325" y="1773237"/>
            <a:ext cx="1754335" cy="205422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339558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DA3E80D-74F1-0CA8-7C69-F517A3845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4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A0F1CE2-CB45-58AC-E5F3-F8429B28AF72}"/>
              </a:ext>
            </a:extLst>
          </p:cNvPr>
          <p:cNvSpPr/>
          <p:nvPr userDrawn="1"/>
        </p:nvSpPr>
        <p:spPr>
          <a:xfrm>
            <a:off x="10360025" y="6215063"/>
            <a:ext cx="1517650" cy="5064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F5E2299-3E26-4B9D-C228-6ACA34A9B4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12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7529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196375D-7074-7E3B-ACD7-C796DC9920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71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 6">
            <a:extLst>
              <a:ext uri="{FF2B5EF4-FFF2-40B4-BE49-F238E27FC236}">
                <a16:creationId xmlns:a16="http://schemas.microsoft.com/office/drawing/2014/main" id="{3298216D-9D18-DD13-61A7-91A809419B61}"/>
              </a:ext>
            </a:extLst>
          </p:cNvPr>
          <p:cNvSpPr/>
          <p:nvPr userDrawn="1"/>
        </p:nvSpPr>
        <p:spPr>
          <a:xfrm>
            <a:off x="1720850" y="457200"/>
            <a:ext cx="1727200" cy="1728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3" name="Rektangel 2"/>
          <p:cNvSpPr/>
          <p:nvPr userDrawn="1"/>
        </p:nvSpPr>
        <p:spPr>
          <a:xfrm>
            <a:off x="10429875" y="6286500"/>
            <a:ext cx="1419225" cy="419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2060"/>
              </a:solidFill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196375D-7074-7E3B-ACD7-C796DC9920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69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424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518A09DD-AFF7-B778-111B-0469565F18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2E3992-3552-D0FF-01E2-531D55C6FE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5BDFE9D-F62A-07DB-6318-EA5191369701}"/>
              </a:ext>
            </a:extLst>
          </p:cNvPr>
          <p:cNvSpPr txBox="1">
            <a:spLocks/>
          </p:cNvSpPr>
          <p:nvPr userDrawn="1"/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3CA212-2294-425B-8BF7-49234ED0059C}" type="datetimeFigureOut">
              <a:rPr lang="sv-SE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2023-08-23</a:t>
            </a:fld>
            <a:endParaRPr lang="sv-SE" dirty="0"/>
          </a:p>
        </p:txBody>
      </p:sp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A0B038C4-947B-1C68-2ADE-CA282429F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76237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ubrik + 2 kolumner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A8829D5-4060-E0CD-2C96-CECE440184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7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ubrik + 2 kolumner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45166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09032F8-6CD6-63C3-D4FA-1B4C4EBE1F4B}"/>
              </a:ext>
            </a:extLst>
          </p:cNvPr>
          <p:cNvSpPr/>
          <p:nvPr userDrawn="1"/>
        </p:nvSpPr>
        <p:spPr>
          <a:xfrm>
            <a:off x="10212388" y="6135688"/>
            <a:ext cx="1725612" cy="5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pic>
        <p:nvPicPr>
          <p:cNvPr id="3" name="Bildobjekt 6">
            <a:extLst>
              <a:ext uri="{FF2B5EF4-FFF2-40B4-BE49-F238E27FC236}">
                <a16:creationId xmlns:a16="http://schemas.microsoft.com/office/drawing/2014/main" id="{0C79237B-1F8A-982D-40BF-1B5FB5E265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700" y="6181725"/>
            <a:ext cx="14049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bild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415354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C476FED-3907-EA1E-E03F-EA7FEC15A974}"/>
              </a:ext>
            </a:extLst>
          </p:cNvPr>
          <p:cNvSpPr/>
          <p:nvPr userDrawn="1"/>
        </p:nvSpPr>
        <p:spPr>
          <a:xfrm>
            <a:off x="10212388" y="6135688"/>
            <a:ext cx="1725612" cy="5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3" name="Platshållare för media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ett medieklipp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330472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4D594CEA-3146-4F4F-CF6E-CBAE268A18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DBFA5F9-BFAF-1B17-2D88-5C87E41DD1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54" y="2505878"/>
            <a:ext cx="4459788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66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7E1AA44-CB87-128C-6663-7E26F45579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2192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DB1F327-2DD9-56EC-BB04-6CD001F9D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54" y="2505878"/>
            <a:ext cx="4459788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20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5">
            <a:extLst>
              <a:ext uri="{FF2B5EF4-FFF2-40B4-BE49-F238E27FC236}">
                <a16:creationId xmlns:a16="http://schemas.microsoft.com/office/drawing/2014/main" id="{8D532AF3-0C84-896F-9ECA-7B22A404F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5F14F1F-77CF-CE9E-4EE6-2C12A33828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54" y="2505878"/>
            <a:ext cx="4459788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758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_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4"/>
          <p:cNvSpPr>
            <a:spLocks noGrp="1"/>
          </p:cNvSpPr>
          <p:nvPr>
            <p:ph idx="10" hasCustomPrompt="1"/>
          </p:nvPr>
        </p:nvSpPr>
        <p:spPr>
          <a:xfrm>
            <a:off x="1305620" y="1357162"/>
            <a:ext cx="9717496" cy="457736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text</a:t>
            </a:r>
          </a:p>
        </p:txBody>
      </p:sp>
      <p:sp>
        <p:nvSpPr>
          <p:cNvPr id="5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heading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33602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4B571D28-703A-4E2D-4337-C4FCBE421B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2182475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1862810-82F7-AE3E-BAD8-0A9ABB472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4583F2A-17CC-3741-B3DB-E03B3233D91B}" type="datetime1">
              <a:rPr lang="sv-SE" smtClean="0"/>
              <a:t>2023-08-23</a:t>
            </a:fld>
            <a:endParaRPr lang="sv-SE" dirty="0"/>
          </a:p>
        </p:txBody>
      </p:sp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76A48FC9-C605-6DD3-9757-4ADA86A3F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9410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EEDE7A65-D09F-F4F8-464F-E7F69A7233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972E3A2-9013-E226-2639-64C19B7925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0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5">
            <a:extLst>
              <a:ext uri="{FF2B5EF4-FFF2-40B4-BE49-F238E27FC236}">
                <a16:creationId xmlns:a16="http://schemas.microsoft.com/office/drawing/2014/main" id="{1B94722C-C0B8-3884-0EB5-C4C8592BFD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88"/>
            <a:ext cx="12312650" cy="69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F45822F-329A-36CF-95D3-EDA53FAEEE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0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far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DF1163C4-9801-D73D-7431-D990097377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FAE690E-6DF8-2C83-782F-48445B54C9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0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00CAF894-C98E-0C72-44F3-4662CCC8ED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12257088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058B0F5-B732-2C18-EE10-F947AC3912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2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tshållare för text 2">
            <a:extLst>
              <a:ext uri="{FF2B5EF4-FFF2-40B4-BE49-F238E27FC236}">
                <a16:creationId xmlns:a16="http://schemas.microsoft.com/office/drawing/2014/main" id="{060AEA72-0D19-C576-5B58-5C26C440D5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63663"/>
            <a:ext cx="10515600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Redigera format för bakgrundstext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1F7BFD5-9217-E968-071D-BD5AEBEC2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F6DE85B-5F98-AA40-96E2-4C7D62CAFC7D}" type="datetime1">
              <a:rPr lang="sv-SE" smtClean="0"/>
              <a:t>2023-08-23</a:t>
            </a:fld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38EF18F-13DE-98FE-82D0-1D3880244DEF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999" y="6293738"/>
            <a:ext cx="1256688" cy="351977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C9D733C-0CC6-2832-F2F5-80E3223CD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rubrik 5">
            <a:extLst>
              <a:ext uri="{FF2B5EF4-FFF2-40B4-BE49-F238E27FC236}">
                <a16:creationId xmlns:a16="http://schemas.microsoft.com/office/drawing/2014/main" id="{0B75084D-BBDD-BC4D-3866-B9297FB50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6" r:id="rId2"/>
    <p:sldLayoutId id="2147483957" r:id="rId3"/>
    <p:sldLayoutId id="2147483959" r:id="rId4"/>
    <p:sldLayoutId id="2147483960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4012" r:id="rId11"/>
    <p:sldLayoutId id="2147483991" r:id="rId12"/>
    <p:sldLayoutId id="2147484008" r:id="rId13"/>
    <p:sldLayoutId id="2147483992" r:id="rId14"/>
    <p:sldLayoutId id="2147483993" r:id="rId15"/>
    <p:sldLayoutId id="2147483994" r:id="rId16"/>
    <p:sldLayoutId id="2147483995" r:id="rId17"/>
    <p:sldLayoutId id="2147483996" r:id="rId18"/>
    <p:sldLayoutId id="2147483997" r:id="rId19"/>
    <p:sldLayoutId id="2147483998" r:id="rId20"/>
    <p:sldLayoutId id="2147483999" r:id="rId21"/>
    <p:sldLayoutId id="2147484000" r:id="rId22"/>
    <p:sldLayoutId id="2147484001" r:id="rId23"/>
    <p:sldLayoutId id="2147484002" r:id="rId24"/>
    <p:sldLayoutId id="2147484003" r:id="rId25"/>
    <p:sldLayoutId id="2147484004" r:id="rId26"/>
    <p:sldLayoutId id="2147484005" r:id="rId27"/>
    <p:sldLayoutId id="2147484006" r:id="rId28"/>
    <p:sldLayoutId id="2147484007" r:id="rId29"/>
    <p:sldLayoutId id="2147483977" r:id="rId30"/>
    <p:sldLayoutId id="2147483980" r:id="rId31"/>
    <p:sldLayoutId id="2147483961" r:id="rId32"/>
    <p:sldLayoutId id="2147483964" r:id="rId33"/>
    <p:sldLayoutId id="2147483965" r:id="rId34"/>
    <p:sldLayoutId id="2147483967" r:id="rId35"/>
    <p:sldLayoutId id="2147483968" r:id="rId36"/>
    <p:sldLayoutId id="2147483969" r:id="rId37"/>
    <p:sldLayoutId id="2147483971" r:id="rId38"/>
    <p:sldLayoutId id="2147483972" r:id="rId39"/>
    <p:sldLayoutId id="2147483973" r:id="rId40"/>
    <p:sldLayoutId id="2147483976" r:id="rId41"/>
    <p:sldLayoutId id="2147483981" r:id="rId42"/>
    <p:sldLayoutId id="2147483982" r:id="rId43"/>
    <p:sldLayoutId id="2147484009" r:id="rId44"/>
    <p:sldLayoutId id="2147484010" r:id="rId45"/>
    <p:sldLayoutId id="2147484011" r:id="rId46"/>
    <p:sldLayoutId id="2147484013" r:id="rId47"/>
  </p:sldLayoutIdLst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D20DF7-E033-7876-BE03-1B930EA9A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Baltic Sea e-Nav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99C57EB-103A-5FB0-E94A-9BA99CAFAE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 smtClean="0"/>
              <a:t>Shared</a:t>
            </a:r>
            <a:r>
              <a:rPr lang="sv-SE" dirty="0" smtClean="0"/>
              <a:t> Waters same Standards</a:t>
            </a:r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90D33B7D-FB6C-ACC5-7FE2-46F33B177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dirty="0" smtClean="0"/>
              <a:t>BSHC 28, </a:t>
            </a:r>
            <a:r>
              <a:rPr lang="sv-SE" dirty="0" err="1" smtClean="0"/>
              <a:t>Helsinki</a:t>
            </a:r>
            <a:r>
              <a:rPr lang="sv-SE" dirty="0" smtClean="0"/>
              <a:t> Finland, 19 - 21 September </a:t>
            </a:r>
            <a:r>
              <a:rPr lang="sv-SE" dirty="0" smtClean="0"/>
              <a:t>2023</a:t>
            </a:r>
            <a:r>
              <a:rPr lang="sv-SE" smtClean="0"/>
              <a:t>, Sweden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35" y="102696"/>
            <a:ext cx="5408529" cy="112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5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295" y="127095"/>
            <a:ext cx="1079328" cy="1092544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Background – Unique selling point with S-100: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Improved Under Keel Clearance Calculations</a:t>
            </a:r>
          </a:p>
        </p:txBody>
      </p:sp>
      <p:graphicFrame>
        <p:nvGraphicFramePr>
          <p:cNvPr id="5" name="Platshållare för innehåll 4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66706362"/>
              </p:ext>
            </p:extLst>
          </p:nvPr>
        </p:nvGraphicFramePr>
        <p:xfrm>
          <a:off x="1304925" y="1340909"/>
          <a:ext cx="9718674" cy="462978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19779">
                  <a:extLst>
                    <a:ext uri="{9D8B030D-6E8A-4147-A177-3AD203B41FA5}">
                      <a16:colId xmlns:a16="http://schemas.microsoft.com/office/drawing/2014/main" val="3176923620"/>
                    </a:ext>
                  </a:extLst>
                </a:gridCol>
                <a:gridCol w="1619779">
                  <a:extLst>
                    <a:ext uri="{9D8B030D-6E8A-4147-A177-3AD203B41FA5}">
                      <a16:colId xmlns:a16="http://schemas.microsoft.com/office/drawing/2014/main" val="2335525205"/>
                    </a:ext>
                  </a:extLst>
                </a:gridCol>
                <a:gridCol w="1619779">
                  <a:extLst>
                    <a:ext uri="{9D8B030D-6E8A-4147-A177-3AD203B41FA5}">
                      <a16:colId xmlns:a16="http://schemas.microsoft.com/office/drawing/2014/main" val="4207935866"/>
                    </a:ext>
                  </a:extLst>
                </a:gridCol>
                <a:gridCol w="1619779">
                  <a:extLst>
                    <a:ext uri="{9D8B030D-6E8A-4147-A177-3AD203B41FA5}">
                      <a16:colId xmlns:a16="http://schemas.microsoft.com/office/drawing/2014/main" val="1402782826"/>
                    </a:ext>
                  </a:extLst>
                </a:gridCol>
                <a:gridCol w="1619779">
                  <a:extLst>
                    <a:ext uri="{9D8B030D-6E8A-4147-A177-3AD203B41FA5}">
                      <a16:colId xmlns:a16="http://schemas.microsoft.com/office/drawing/2014/main" val="1277732888"/>
                    </a:ext>
                  </a:extLst>
                </a:gridCol>
                <a:gridCol w="1619779">
                  <a:extLst>
                    <a:ext uri="{9D8B030D-6E8A-4147-A177-3AD203B41FA5}">
                      <a16:colId xmlns:a16="http://schemas.microsoft.com/office/drawing/2014/main" val="74118943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sv-SE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218697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sv-SE" sz="4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Positioning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5792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sv-SE" sz="4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S-129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S-129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28447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sv-SE" sz="4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S-104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S-104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S-104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80866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sv-SE" sz="4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sv-SE" sz="4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S-102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S-102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S-102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S-102</a:t>
                      </a:r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92292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S-57</a:t>
                      </a:r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S-101</a:t>
                      </a:r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S-101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S-101</a:t>
                      </a:r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S-101</a:t>
                      </a:r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S-101</a:t>
                      </a:r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986313"/>
                  </a:ext>
                </a:extLst>
              </a:tr>
              <a:tr h="42354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Today</a:t>
                      </a:r>
                      <a:endParaRPr lang="sv-SE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2024 –</a:t>
                      </a:r>
                      <a:r>
                        <a:rPr lang="en-US" b="1" baseline="0" dirty="0" smtClean="0"/>
                        <a:t> 2026</a:t>
                      </a:r>
                      <a:endParaRPr lang="sv-SE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2026 –</a:t>
                      </a:r>
                      <a:r>
                        <a:rPr lang="en-US" b="1" baseline="0" dirty="0" smtClean="0"/>
                        <a:t> 20xx?</a:t>
                      </a:r>
                      <a:endParaRPr lang="sv-SE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529990"/>
                  </a:ext>
                </a:extLst>
              </a:tr>
            </a:tbl>
          </a:graphicData>
        </a:graphic>
      </p:graphicFrame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602" y="3577818"/>
            <a:ext cx="1585741" cy="351927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/>
          <a:srcRect l="998" r="1476" b="2915"/>
          <a:stretch/>
        </p:blipFill>
        <p:spPr>
          <a:xfrm>
            <a:off x="4539343" y="2899378"/>
            <a:ext cx="1619765" cy="551529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5"/>
          <a:srcRect l="541" t="1" r="801" b="2338"/>
          <a:stretch/>
        </p:blipFill>
        <p:spPr>
          <a:xfrm>
            <a:off x="6159108" y="2205266"/>
            <a:ext cx="1627570" cy="53395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6"/>
          <a:srcRect l="571" r="827" b="1272"/>
          <a:stretch/>
        </p:blipFill>
        <p:spPr>
          <a:xfrm>
            <a:off x="7786678" y="1551302"/>
            <a:ext cx="1617739" cy="493802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7"/>
          <a:srcRect l="526" t="1" r="560" b="1059"/>
          <a:stretch/>
        </p:blipFill>
        <p:spPr>
          <a:xfrm>
            <a:off x="9404417" y="661774"/>
            <a:ext cx="1616878" cy="679136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819400" y="1959429"/>
            <a:ext cx="5083629" cy="4136571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Platshållare för sidfot 6">
            <a:extLst>
              <a:ext uri="{FF2B5EF4-FFF2-40B4-BE49-F238E27FC236}">
                <a16:creationId xmlns:a16="http://schemas.microsoft.com/office/drawing/2014/main" id="{90D33B7D-FB6C-ACC5-7FE2-46F33B177A50}"/>
              </a:ext>
            </a:extLst>
          </p:cNvPr>
          <p:cNvSpPr txBox="1">
            <a:spLocks/>
          </p:cNvSpPr>
          <p:nvPr/>
        </p:nvSpPr>
        <p:spPr>
          <a:xfrm>
            <a:off x="3267904" y="6531957"/>
            <a:ext cx="5782408" cy="365125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sv-SE" sz="1200" dirty="0" smtClean="0"/>
              <a:t>BSHC 28, </a:t>
            </a:r>
            <a:r>
              <a:rPr lang="sv-SE" sz="1200" dirty="0" err="1" smtClean="0"/>
              <a:t>Helsinki</a:t>
            </a:r>
            <a:r>
              <a:rPr lang="sv-SE" sz="1200" dirty="0" smtClean="0"/>
              <a:t> Finland, 19 - 21 September 2023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271586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Baltic Sea e-</a:t>
            </a:r>
            <a:r>
              <a:rPr lang="en-GB" dirty="0" err="1" smtClean="0"/>
              <a:t>Nav</a:t>
            </a:r>
            <a:r>
              <a:rPr lang="en-GB" b="0" dirty="0" smtClean="0"/>
              <a:t> – </a:t>
            </a:r>
            <a:r>
              <a:rPr lang="en-GB" dirty="0" smtClean="0"/>
              <a:t>S</a:t>
            </a:r>
            <a:r>
              <a:rPr lang="en-GB" b="0" dirty="0" smtClean="0"/>
              <a:t>cope</a:t>
            </a:r>
            <a:br>
              <a:rPr lang="en-GB" b="0" dirty="0" smtClean="0"/>
            </a:br>
            <a:r>
              <a:rPr lang="en-GB" sz="2000" b="0" dirty="0" smtClean="0"/>
              <a:t>November 2023 – October 2026</a:t>
            </a:r>
            <a:endParaRPr lang="en-GB" dirty="0"/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5088860"/>
              </p:ext>
            </p:extLst>
          </p:nvPr>
        </p:nvGraphicFramePr>
        <p:xfrm>
          <a:off x="4295774" y="2522057"/>
          <a:ext cx="7058025" cy="3945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5546">
                  <a:extLst>
                    <a:ext uri="{9D8B030D-6E8A-4147-A177-3AD203B41FA5}">
                      <a16:colId xmlns:a16="http://schemas.microsoft.com/office/drawing/2014/main" val="1933023277"/>
                    </a:ext>
                  </a:extLst>
                </a:gridCol>
                <a:gridCol w="1582479">
                  <a:extLst>
                    <a:ext uri="{9D8B030D-6E8A-4147-A177-3AD203B41FA5}">
                      <a16:colId xmlns:a16="http://schemas.microsoft.com/office/drawing/2014/main" val="1401024131"/>
                    </a:ext>
                  </a:extLst>
                </a:gridCol>
              </a:tblGrid>
              <a:tr h="318344"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Goal</a:t>
                      </a:r>
                      <a:endParaRPr lang="sv-SE" dirty="0"/>
                    </a:p>
                  </a:txBody>
                  <a:tcPr marL="81997" marR="81997"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Period</a:t>
                      </a:r>
                      <a:endParaRPr lang="sv-SE" dirty="0"/>
                    </a:p>
                  </a:txBody>
                  <a:tcPr marL="81997" marR="81997"/>
                </a:tc>
                <a:extLst>
                  <a:ext uri="{0D108BD9-81ED-4DB2-BD59-A6C34878D82A}">
                    <a16:rowId xmlns:a16="http://schemas.microsoft.com/office/drawing/2014/main" val="3107044949"/>
                  </a:ext>
                </a:extLst>
              </a:tr>
              <a:tr h="784958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Develop production</a:t>
                      </a:r>
                      <a:r>
                        <a:rPr lang="en-GB" b="1" baseline="0" noProof="0" dirty="0" smtClean="0"/>
                        <a:t> </a:t>
                      </a:r>
                      <a:r>
                        <a:rPr lang="en-GB" b="1" noProof="0" dirty="0" smtClean="0"/>
                        <a:t>capabilities</a:t>
                      </a:r>
                      <a:r>
                        <a:rPr lang="en-GB" noProof="0" dirty="0" smtClean="0"/>
                        <a:t> for S-101 ENC,</a:t>
                      </a:r>
                      <a:r>
                        <a:rPr lang="en-GB" baseline="0" noProof="0" dirty="0" smtClean="0"/>
                        <a:t> S-102 bathymetry and to some extent S-104 water level</a:t>
                      </a:r>
                    </a:p>
                  </a:txBody>
                  <a:tcPr marL="81997" marR="81997"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2023-2025</a:t>
                      </a:r>
                      <a:endParaRPr lang="sv-SE" dirty="0"/>
                    </a:p>
                  </a:txBody>
                  <a:tcPr marL="81997" marR="81997"/>
                </a:tc>
                <a:extLst>
                  <a:ext uri="{0D108BD9-81ED-4DB2-BD59-A6C34878D82A}">
                    <a16:rowId xmlns:a16="http://schemas.microsoft.com/office/drawing/2014/main" val="1919566390"/>
                  </a:ext>
                </a:extLst>
              </a:tr>
              <a:tr h="549471"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Establish </a:t>
                      </a:r>
                      <a:r>
                        <a:rPr lang="en-GB" b="1" noProof="0" dirty="0" smtClean="0"/>
                        <a:t>harmonization rules</a:t>
                      </a:r>
                      <a:r>
                        <a:rPr lang="en-GB" noProof="0" dirty="0" smtClean="0"/>
                        <a:t> for S-10x-products, under the BSHC</a:t>
                      </a:r>
                      <a:r>
                        <a:rPr lang="en-GB" baseline="0" noProof="0" dirty="0" smtClean="0"/>
                        <a:t> umbrella</a:t>
                      </a:r>
                      <a:endParaRPr lang="en-GB" noProof="0" dirty="0" smtClean="0"/>
                    </a:p>
                  </a:txBody>
                  <a:tcPr marL="81997" marR="8199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2024-2026</a:t>
                      </a:r>
                    </a:p>
                  </a:txBody>
                  <a:tcPr marL="81997" marR="81997"/>
                </a:tc>
                <a:extLst>
                  <a:ext uri="{0D108BD9-81ED-4DB2-BD59-A6C34878D82A}">
                    <a16:rowId xmlns:a16="http://schemas.microsoft.com/office/drawing/2014/main" val="1549189688"/>
                  </a:ext>
                </a:extLst>
              </a:tr>
              <a:tr h="3183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 smtClean="0"/>
                        <a:t>Test, evaluate and refine</a:t>
                      </a:r>
                      <a:r>
                        <a:rPr lang="en-GB" noProof="0" dirty="0" smtClean="0"/>
                        <a:t> the S-10x</a:t>
                      </a:r>
                      <a:r>
                        <a:rPr lang="en-GB" baseline="0" noProof="0" dirty="0" smtClean="0"/>
                        <a:t> </a:t>
                      </a:r>
                      <a:r>
                        <a:rPr lang="en-GB" noProof="0" dirty="0" smtClean="0"/>
                        <a:t>products</a:t>
                      </a:r>
                    </a:p>
                  </a:txBody>
                  <a:tcPr marL="81997" marR="8199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2025</a:t>
                      </a:r>
                    </a:p>
                  </a:txBody>
                  <a:tcPr marL="81997" marR="81997"/>
                </a:tc>
                <a:extLst>
                  <a:ext uri="{0D108BD9-81ED-4DB2-BD59-A6C34878D82A}">
                    <a16:rowId xmlns:a16="http://schemas.microsoft.com/office/drawing/2014/main" val="601965939"/>
                  </a:ext>
                </a:extLst>
              </a:tr>
              <a:tr h="549471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Commercial rollout</a:t>
                      </a:r>
                      <a:r>
                        <a:rPr lang="en-GB" noProof="0" dirty="0" smtClean="0"/>
                        <a:t> for S-101</a:t>
                      </a:r>
                      <a:r>
                        <a:rPr lang="en-GB" baseline="0" noProof="0" dirty="0" smtClean="0"/>
                        <a:t> and S-102 in the Baltic Sea. S-104 in parts of FI.</a:t>
                      </a:r>
                      <a:endParaRPr lang="en-GB" noProof="0" dirty="0"/>
                    </a:p>
                  </a:txBody>
                  <a:tcPr marL="81997" marR="8199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2026</a:t>
                      </a:r>
                    </a:p>
                  </a:txBody>
                  <a:tcPr marL="81997" marR="81997"/>
                </a:tc>
                <a:extLst>
                  <a:ext uri="{0D108BD9-81ED-4DB2-BD59-A6C34878D82A}">
                    <a16:rowId xmlns:a16="http://schemas.microsoft.com/office/drawing/2014/main" val="372194140"/>
                  </a:ext>
                </a:extLst>
              </a:tr>
              <a:tr h="1019827">
                <a:tc gridSpan="2">
                  <a:txBody>
                    <a:bodyPr/>
                    <a:lstStyle/>
                    <a:p>
                      <a:endParaRPr lang="sv-SE" dirty="0"/>
                    </a:p>
                  </a:txBody>
                  <a:tcPr marL="81997" marR="81997" anchor="b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dirty="0" smtClean="0"/>
                    </a:p>
                  </a:txBody>
                  <a:tcPr marL="81997" marR="81997"/>
                </a:tc>
                <a:extLst>
                  <a:ext uri="{0D108BD9-81ED-4DB2-BD59-A6C34878D82A}">
                    <a16:rowId xmlns:a16="http://schemas.microsoft.com/office/drawing/2014/main" val="2271813642"/>
                  </a:ext>
                </a:extLst>
              </a:tr>
            </a:tbl>
          </a:graphicData>
        </a:graphic>
      </p:graphicFrame>
      <p:sp>
        <p:nvSpPr>
          <p:cNvPr id="3" name="textruta 2"/>
          <p:cNvSpPr txBox="1"/>
          <p:nvPr/>
        </p:nvSpPr>
        <p:spPr>
          <a:xfrm>
            <a:off x="4295774" y="1531796"/>
            <a:ext cx="547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Application submitted 14 March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Was approved June 2023 </a:t>
            </a:r>
            <a:r>
              <a:rPr lang="en-GB" sz="2000" b="1" dirty="0" smtClean="0">
                <a:sym typeface="Wingdings" panose="05000000000000000000" pitchFamily="2" charset="2"/>
              </a:rPr>
              <a:t></a:t>
            </a:r>
            <a:endParaRPr lang="en-GB" sz="2000" b="1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0915" y="127094"/>
            <a:ext cx="1259708" cy="1275133"/>
          </a:xfrm>
          <a:prstGeom prst="rect">
            <a:avLst/>
          </a:prstGeom>
        </p:spPr>
      </p:pic>
      <p:sp>
        <p:nvSpPr>
          <p:cNvPr id="6" name="Platshållare för sidfot 6">
            <a:extLst>
              <a:ext uri="{FF2B5EF4-FFF2-40B4-BE49-F238E27FC236}">
                <a16:creationId xmlns:a16="http://schemas.microsoft.com/office/drawing/2014/main" id="{90D33B7D-FB6C-ACC5-7FE2-46F33B177A50}"/>
              </a:ext>
            </a:extLst>
          </p:cNvPr>
          <p:cNvSpPr txBox="1">
            <a:spLocks/>
          </p:cNvSpPr>
          <p:nvPr/>
        </p:nvSpPr>
        <p:spPr>
          <a:xfrm>
            <a:off x="4933582" y="6492875"/>
            <a:ext cx="5782408" cy="365125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sv-SE" sz="1200" dirty="0" smtClean="0"/>
              <a:t>BSHC 28, </a:t>
            </a:r>
            <a:r>
              <a:rPr lang="sv-SE" sz="1200" dirty="0" err="1" smtClean="0"/>
              <a:t>Helsinki</a:t>
            </a:r>
            <a:r>
              <a:rPr lang="sv-SE" sz="1200" dirty="0" smtClean="0"/>
              <a:t> Finland, 19 - 21 September 2023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276415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4"/>
            <a:ext cx="6536349" cy="1231200"/>
          </a:xfrm>
          <a:solidFill>
            <a:schemeClr val="bg1">
              <a:alpha val="60000"/>
            </a:schemeClr>
          </a:solidFill>
        </p:spPr>
        <p:txBody>
          <a:bodyPr anchor="t"/>
          <a:lstStyle/>
          <a:p>
            <a:r>
              <a:rPr lang="sv-SE" dirty="0"/>
              <a:t>Baltic Sea e-Nav – Partnership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742629"/>
            <a:ext cx="7628002" cy="5261675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sv-SE" dirty="0" err="1"/>
              <a:t>Hydrographic</a:t>
            </a:r>
            <a:r>
              <a:rPr lang="sv-SE" dirty="0"/>
              <a:t> </a:t>
            </a:r>
            <a:r>
              <a:rPr lang="sv-SE" dirty="0" err="1"/>
              <a:t>offices</a:t>
            </a:r>
            <a:r>
              <a:rPr lang="sv-SE" dirty="0"/>
              <a:t>:</a:t>
            </a:r>
          </a:p>
          <a:p>
            <a:pPr marL="0" indent="0">
              <a:buNone/>
            </a:pPr>
            <a:r>
              <a:rPr lang="sv-SE" sz="2000" dirty="0"/>
              <a:t>	</a:t>
            </a:r>
            <a:r>
              <a:rPr lang="sv-SE" sz="2000" dirty="0" smtClean="0"/>
              <a:t>SE (</a:t>
            </a:r>
            <a:r>
              <a:rPr lang="sv-SE" sz="2000" dirty="0" err="1" smtClean="0"/>
              <a:t>coordinator</a:t>
            </a:r>
            <a:r>
              <a:rPr lang="sv-SE" sz="2000" dirty="0" smtClean="0"/>
              <a:t>), </a:t>
            </a:r>
            <a:r>
              <a:rPr lang="sv-SE" sz="2000" dirty="0"/>
              <a:t>DE, FI, DK, EE, LV </a:t>
            </a:r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sv-SE" sz="2000" dirty="0" err="1" smtClean="0">
                <a:solidFill>
                  <a:schemeClr val="bg1">
                    <a:lumMod val="50000"/>
                  </a:schemeClr>
                </a:solidFill>
              </a:rPr>
              <a:t>Associated</a:t>
            </a:r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: LT</a:t>
            </a:r>
            <a:r>
              <a:rPr lang="sv-SE" sz="2000" dirty="0">
                <a:solidFill>
                  <a:schemeClr val="bg1">
                    <a:lumMod val="50000"/>
                  </a:schemeClr>
                </a:solidFill>
              </a:rPr>
              <a:t>, PL)</a:t>
            </a:r>
          </a:p>
          <a:p>
            <a:pPr marL="0" indent="0">
              <a:buNone/>
            </a:pPr>
            <a:r>
              <a:rPr lang="en-US" dirty="0"/>
              <a:t>Academia: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 smtClean="0"/>
              <a:t>RiSE</a:t>
            </a:r>
            <a:r>
              <a:rPr lang="en-US" sz="2000" dirty="0" smtClean="0"/>
              <a:t> </a:t>
            </a:r>
            <a:r>
              <a:rPr lang="en-US" sz="2000" dirty="0"/>
              <a:t>(SE), SAMK (FI)</a:t>
            </a:r>
          </a:p>
          <a:p>
            <a:pPr marL="0" indent="0">
              <a:buNone/>
            </a:pPr>
            <a:r>
              <a:rPr lang="en-US" dirty="0"/>
              <a:t>Private sector: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000" dirty="0"/>
              <a:t>ECDIS OEM – </a:t>
            </a:r>
            <a:r>
              <a:rPr lang="sv-SE" sz="2000" dirty="0" err="1"/>
              <a:t>Furuno</a:t>
            </a:r>
            <a:endParaRPr lang="de-DE" sz="2000" dirty="0"/>
          </a:p>
          <a:p>
            <a:pPr marL="0" indent="0">
              <a:buNone/>
            </a:pPr>
            <a:r>
              <a:rPr lang="de-DE" dirty="0" err="1"/>
              <a:t>Meteorological</a:t>
            </a:r>
            <a:r>
              <a:rPr lang="de-DE" dirty="0"/>
              <a:t> </a:t>
            </a:r>
            <a:r>
              <a:rPr lang="de-DE" dirty="0" err="1" smtClean="0"/>
              <a:t>agency</a:t>
            </a:r>
            <a:r>
              <a:rPr lang="de-DE" dirty="0" smtClean="0"/>
              <a:t>: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sz="2000" dirty="0" err="1"/>
              <a:t>Finnish</a:t>
            </a:r>
            <a:r>
              <a:rPr lang="de-DE" sz="2000" dirty="0"/>
              <a:t> </a:t>
            </a:r>
            <a:r>
              <a:rPr lang="de-DE" sz="2000" dirty="0" err="1"/>
              <a:t>Meteorological</a:t>
            </a:r>
            <a:r>
              <a:rPr lang="de-DE" sz="2000" dirty="0"/>
              <a:t> Institute</a:t>
            </a:r>
          </a:p>
          <a:p>
            <a:pPr marL="0" indent="0">
              <a:buNone/>
            </a:pPr>
            <a:r>
              <a:rPr lang="de-DE" dirty="0" smtClean="0"/>
              <a:t>RENCs:</a:t>
            </a:r>
            <a:endParaRPr lang="de-DE" dirty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(Associated: PRIMAR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, IC-ENC)</a:t>
            </a:r>
          </a:p>
          <a:p>
            <a:pPr marL="0" indent="0">
              <a:buNone/>
            </a:pPr>
            <a:endParaRPr lang="sv-SE" sz="2000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736" y="0"/>
            <a:ext cx="4360545" cy="6911416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915" y="127094"/>
            <a:ext cx="1259708" cy="1275133"/>
          </a:xfrm>
          <a:prstGeom prst="rect">
            <a:avLst/>
          </a:prstGeom>
        </p:spPr>
      </p:pic>
      <p:sp>
        <p:nvSpPr>
          <p:cNvPr id="6" name="Platshållare för sidfot 6">
            <a:extLst>
              <a:ext uri="{FF2B5EF4-FFF2-40B4-BE49-F238E27FC236}">
                <a16:creationId xmlns:a16="http://schemas.microsoft.com/office/drawing/2014/main" id="{90D33B7D-FB6C-ACC5-7FE2-46F33B177A50}"/>
              </a:ext>
            </a:extLst>
          </p:cNvPr>
          <p:cNvSpPr txBox="1">
            <a:spLocks/>
          </p:cNvSpPr>
          <p:nvPr/>
        </p:nvSpPr>
        <p:spPr>
          <a:xfrm>
            <a:off x="4933582" y="6492875"/>
            <a:ext cx="5782408" cy="365125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sv-SE" sz="1200" dirty="0" smtClean="0"/>
              <a:t>BSHC 28, </a:t>
            </a:r>
            <a:r>
              <a:rPr lang="sv-SE" sz="1200" dirty="0" err="1" smtClean="0"/>
              <a:t>Helsinki</a:t>
            </a:r>
            <a:r>
              <a:rPr lang="sv-SE" sz="1200" dirty="0" smtClean="0"/>
              <a:t> Finland, 19 - 21 September 2023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269655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0000"/>
            </a:schemeClr>
          </a:solidFill>
        </p:spPr>
        <p:txBody>
          <a:bodyPr anchor="t"/>
          <a:lstStyle/>
          <a:p>
            <a:r>
              <a:rPr lang="sv-SE" dirty="0"/>
              <a:t>Baltic Sea e-Nav – </a:t>
            </a:r>
            <a:r>
              <a:rPr lang="sv-SE" dirty="0" err="1" smtClean="0"/>
              <a:t>Financing</a:t>
            </a:r>
            <a:endParaRPr lang="sv-SE" dirty="0"/>
          </a:p>
        </p:txBody>
      </p:sp>
      <p:pic>
        <p:nvPicPr>
          <p:cNvPr id="2050" name="Picture 2" descr="IBSR_LOGO_Standar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5773" y="4403573"/>
            <a:ext cx="7058025" cy="15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tshållare för innehåll 2"/>
          <p:cNvSpPr txBox="1">
            <a:spLocks/>
          </p:cNvSpPr>
          <p:nvPr/>
        </p:nvSpPr>
        <p:spPr bwMode="auto">
          <a:xfrm>
            <a:off x="4295773" y="1683971"/>
            <a:ext cx="6110098" cy="258627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Programme </a:t>
            </a:r>
            <a:r>
              <a:rPr lang="en-GB" dirty="0" err="1" smtClean="0"/>
              <a:t>Interreg</a:t>
            </a:r>
            <a:r>
              <a:rPr lang="en-GB" dirty="0" smtClean="0"/>
              <a:t> Baltic Sea Region</a:t>
            </a:r>
          </a:p>
          <a:p>
            <a:r>
              <a:rPr lang="en-GB" dirty="0" smtClean="0"/>
              <a:t>Postponed with one year after rejection of the project the first attempt (September 2022).</a:t>
            </a:r>
          </a:p>
          <a:p>
            <a:r>
              <a:rPr lang="en-GB" dirty="0"/>
              <a:t>Approximately 5 </a:t>
            </a:r>
            <a:r>
              <a:rPr lang="en-GB" dirty="0" err="1"/>
              <a:t>MEuro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sv-SE" sz="20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915" y="127094"/>
            <a:ext cx="1259708" cy="1275133"/>
          </a:xfrm>
          <a:prstGeom prst="rect">
            <a:avLst/>
          </a:prstGeom>
        </p:spPr>
      </p:pic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90D33B7D-FB6C-ACC5-7FE2-46F33B177A50}"/>
              </a:ext>
            </a:extLst>
          </p:cNvPr>
          <p:cNvSpPr txBox="1">
            <a:spLocks/>
          </p:cNvSpPr>
          <p:nvPr/>
        </p:nvSpPr>
        <p:spPr>
          <a:xfrm>
            <a:off x="4933582" y="6492875"/>
            <a:ext cx="5782408" cy="365125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sv-SE" sz="1200" dirty="0" smtClean="0"/>
              <a:t>BSHC 28, </a:t>
            </a:r>
            <a:r>
              <a:rPr lang="sv-SE" sz="1200" dirty="0" err="1" smtClean="0"/>
              <a:t>Helsinki</a:t>
            </a:r>
            <a:r>
              <a:rPr lang="sv-SE" sz="1200" dirty="0" smtClean="0"/>
              <a:t> Finland, 19 - 21 September 2023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71338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295774" y="365126"/>
            <a:ext cx="6202241" cy="82274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Ongoing before start up of the project</a:t>
            </a:r>
            <a:endParaRPr lang="en-GB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Subsidy contract between SMA and </a:t>
            </a:r>
            <a:r>
              <a:rPr lang="en-GB" dirty="0" err="1" smtClean="0"/>
              <a:t>Interreg</a:t>
            </a:r>
            <a:r>
              <a:rPr lang="en-GB" dirty="0" smtClean="0"/>
              <a:t> Baltic Sea Region, including clarifications of the application.</a:t>
            </a:r>
          </a:p>
          <a:p>
            <a:r>
              <a:rPr lang="en-GB" dirty="0" smtClean="0"/>
              <a:t>Partnership agreement between SMA and all Project Partners.</a:t>
            </a:r>
          </a:p>
          <a:p>
            <a:r>
              <a:rPr lang="en-GB" dirty="0" smtClean="0"/>
              <a:t>A dedicated project leader, Marlene </a:t>
            </a:r>
            <a:r>
              <a:rPr lang="en-GB" dirty="0" err="1" smtClean="0"/>
              <a:t>Svegreus</a:t>
            </a:r>
            <a:r>
              <a:rPr lang="en-GB" dirty="0" smtClean="0"/>
              <a:t>, has been recruited by SMA. Starting 1 October 2023.</a:t>
            </a:r>
          </a:p>
          <a:p>
            <a:r>
              <a:rPr lang="en-GB" dirty="0" smtClean="0"/>
              <a:t>For Project Partners to dedicate a project POC and a representative for the expected Steering Committee.</a:t>
            </a:r>
            <a:endParaRPr lang="en-GB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0915" y="127094"/>
            <a:ext cx="1259708" cy="1275133"/>
          </a:xfrm>
          <a:prstGeom prst="rect">
            <a:avLst/>
          </a:prstGeom>
        </p:spPr>
      </p:pic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90D33B7D-FB6C-ACC5-7FE2-46F33B177A50}"/>
              </a:ext>
            </a:extLst>
          </p:cNvPr>
          <p:cNvSpPr txBox="1">
            <a:spLocks/>
          </p:cNvSpPr>
          <p:nvPr/>
        </p:nvSpPr>
        <p:spPr>
          <a:xfrm>
            <a:off x="4933582" y="6492875"/>
            <a:ext cx="5782408" cy="365125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sv-SE" sz="1200" dirty="0" smtClean="0"/>
              <a:t>BSHC 28, </a:t>
            </a:r>
            <a:r>
              <a:rPr lang="sv-SE" sz="1200" dirty="0" err="1" smtClean="0"/>
              <a:t>Helsinki</a:t>
            </a:r>
            <a:r>
              <a:rPr lang="sv-SE" sz="1200" dirty="0" smtClean="0"/>
              <a:t> Finland, 19 - 21 September 2023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17996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749688" cy="822740"/>
          </a:xfrm>
        </p:spPr>
        <p:txBody>
          <a:bodyPr>
            <a:normAutofit/>
          </a:bodyPr>
          <a:lstStyle/>
          <a:p>
            <a:r>
              <a:rPr lang="en-GB" dirty="0" smtClean="0"/>
              <a:t>SINCERE – Innovation regarding UKCM</a:t>
            </a:r>
            <a:br>
              <a:rPr lang="en-GB" dirty="0" smtClean="0"/>
            </a:br>
            <a:r>
              <a:rPr lang="en-GB" sz="2000" dirty="0" smtClean="0"/>
              <a:t>Application to Horizon Europe submitted – </a:t>
            </a:r>
            <a:r>
              <a:rPr lang="en-GB" sz="2000" dirty="0" smtClean="0">
                <a:solidFill>
                  <a:srgbClr val="FF0000"/>
                </a:solidFill>
              </a:rPr>
              <a:t>rejected in August 2023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2362047"/>
              </p:ext>
            </p:extLst>
          </p:nvPr>
        </p:nvGraphicFramePr>
        <p:xfrm>
          <a:off x="4295775" y="1363663"/>
          <a:ext cx="7058025" cy="494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9583">
                  <a:extLst>
                    <a:ext uri="{9D8B030D-6E8A-4147-A177-3AD203B41FA5}">
                      <a16:colId xmlns:a16="http://schemas.microsoft.com/office/drawing/2014/main" val="1933023277"/>
                    </a:ext>
                  </a:extLst>
                </a:gridCol>
                <a:gridCol w="1178442">
                  <a:extLst>
                    <a:ext uri="{9D8B030D-6E8A-4147-A177-3AD203B41FA5}">
                      <a16:colId xmlns:a16="http://schemas.microsoft.com/office/drawing/2014/main" val="1401024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Goal</a:t>
                      </a:r>
                      <a:endParaRPr lang="sv-SE" dirty="0"/>
                    </a:p>
                  </a:txBody>
                  <a:tcPr marL="81997" marR="81997"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Period</a:t>
                      </a:r>
                      <a:endParaRPr lang="sv-SE" dirty="0"/>
                    </a:p>
                  </a:txBody>
                  <a:tcPr marL="81997" marR="81997"/>
                </a:tc>
                <a:extLst>
                  <a:ext uri="{0D108BD9-81ED-4DB2-BD59-A6C34878D82A}">
                    <a16:rowId xmlns:a16="http://schemas.microsoft.com/office/drawing/2014/main" val="3107044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Mainstream</a:t>
                      </a:r>
                      <a:r>
                        <a:rPr lang="en-GB" noProof="0" dirty="0" smtClean="0"/>
                        <a:t> the use of dynamic Under Keel Clearance Management (UKCM) systems through the open release of a </a:t>
                      </a:r>
                      <a:r>
                        <a:rPr lang="en-GB" b="1" noProof="0" dirty="0" smtClean="0"/>
                        <a:t>reference implementation </a:t>
                      </a:r>
                      <a:r>
                        <a:rPr lang="en-GB" noProof="0" dirty="0" smtClean="0"/>
                        <a:t>to be used by companies that develop maritime information display systems.</a:t>
                      </a:r>
                      <a:endParaRPr lang="en-GB" noProof="0" dirty="0"/>
                    </a:p>
                  </a:txBody>
                  <a:tcPr marL="81997" marR="81997"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2024-Q3/2025</a:t>
                      </a:r>
                      <a:endParaRPr lang="sv-SE" dirty="0"/>
                    </a:p>
                  </a:txBody>
                  <a:tcPr marL="81997" marR="81997"/>
                </a:tc>
                <a:extLst>
                  <a:ext uri="{0D108BD9-81ED-4DB2-BD59-A6C34878D82A}">
                    <a16:rowId xmlns:a16="http://schemas.microsoft.com/office/drawing/2014/main" val="1919566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SMA: </a:t>
                      </a:r>
                      <a:r>
                        <a:rPr lang="en-GB" b="1" noProof="0" dirty="0" smtClean="0"/>
                        <a:t>SE</a:t>
                      </a:r>
                      <a:r>
                        <a:rPr lang="en-GB" b="1" baseline="0" noProof="0" dirty="0" smtClean="0"/>
                        <a:t> p</a:t>
                      </a:r>
                      <a:r>
                        <a:rPr lang="en-GB" b="1" noProof="0" dirty="0" smtClean="0"/>
                        <a:t>articipation in </a:t>
                      </a:r>
                      <a:r>
                        <a:rPr lang="en-GB" b="1" baseline="0" noProof="0" dirty="0" smtClean="0"/>
                        <a:t>S-129PT</a:t>
                      </a:r>
                      <a:r>
                        <a:rPr lang="en-GB" baseline="0" noProof="0" dirty="0" smtClean="0"/>
                        <a:t> to prepare the S-129 standard also for </a:t>
                      </a:r>
                      <a:r>
                        <a:rPr lang="en-GB" i="1" baseline="0" noProof="0" dirty="0" smtClean="0"/>
                        <a:t>ship based services </a:t>
                      </a:r>
                      <a:r>
                        <a:rPr lang="en-GB" i="0" baseline="0" noProof="0" dirty="0" smtClean="0"/>
                        <a:t>(</a:t>
                      </a:r>
                      <a:r>
                        <a:rPr lang="en-GB" i="0" baseline="0" noProof="0" dirty="0" err="1" smtClean="0"/>
                        <a:t>Göteborg</a:t>
                      </a:r>
                      <a:r>
                        <a:rPr lang="en-GB" i="0" baseline="0" noProof="0" dirty="0" smtClean="0"/>
                        <a:t>)</a:t>
                      </a:r>
                      <a:r>
                        <a:rPr lang="en-GB" i="1" baseline="0" noProof="0" dirty="0" smtClean="0"/>
                        <a:t>.</a:t>
                      </a:r>
                      <a:endParaRPr lang="en-GB" i="1" noProof="0" dirty="0"/>
                    </a:p>
                  </a:txBody>
                  <a:tcPr marL="81997" marR="8199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2024-2026</a:t>
                      </a:r>
                    </a:p>
                  </a:txBody>
                  <a:tcPr marL="81997" marR="81997"/>
                </a:tc>
                <a:extLst>
                  <a:ext uri="{0D108BD9-81ED-4DB2-BD59-A6C34878D82A}">
                    <a16:rowId xmlns:a16="http://schemas.microsoft.com/office/drawing/2014/main" val="1549189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SMA: </a:t>
                      </a:r>
                      <a:r>
                        <a:rPr lang="en-GB" b="1" noProof="0" dirty="0" smtClean="0"/>
                        <a:t>Provide test data </a:t>
                      </a:r>
                      <a:r>
                        <a:rPr lang="en-GB" b="0" noProof="0" dirty="0" smtClean="0"/>
                        <a:t>in </a:t>
                      </a:r>
                      <a:r>
                        <a:rPr lang="en-GB" b="0" noProof="0" dirty="0" err="1" smtClean="0"/>
                        <a:t>Göteborg</a:t>
                      </a:r>
                      <a:r>
                        <a:rPr lang="en-GB" b="0" noProof="0" dirty="0" smtClean="0"/>
                        <a:t> </a:t>
                      </a:r>
                      <a:r>
                        <a:rPr lang="en-GB" noProof="0" dirty="0" smtClean="0"/>
                        <a:t>(S-101, S-102, S-104), together with PRIMAR.</a:t>
                      </a:r>
                      <a:endParaRPr lang="en-GB" noProof="0" dirty="0"/>
                    </a:p>
                  </a:txBody>
                  <a:tcPr marL="81997" marR="8199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2024-2025</a:t>
                      </a:r>
                    </a:p>
                  </a:txBody>
                  <a:tcPr marL="81997" marR="81997"/>
                </a:tc>
                <a:extLst>
                  <a:ext uri="{0D108BD9-81ED-4DB2-BD59-A6C34878D82A}">
                    <a16:rowId xmlns:a16="http://schemas.microsoft.com/office/drawing/2014/main" val="60196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SMA: Establish </a:t>
                      </a:r>
                      <a:r>
                        <a:rPr lang="en-GB" b="1" noProof="0" dirty="0" smtClean="0"/>
                        <a:t>cooperation with SMHI</a:t>
                      </a:r>
                      <a:r>
                        <a:rPr lang="en-GB" b="1" baseline="0" noProof="0" dirty="0" smtClean="0"/>
                        <a:t> (SE Met- and Oceanographic Adm.) and SHOM</a:t>
                      </a:r>
                      <a:endParaRPr lang="en-GB" b="0" noProof="0" dirty="0"/>
                    </a:p>
                  </a:txBody>
                  <a:tcPr marL="81997" marR="8199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2024-2025</a:t>
                      </a:r>
                    </a:p>
                  </a:txBody>
                  <a:tcPr marL="81997" marR="81997"/>
                </a:tc>
                <a:extLst>
                  <a:ext uri="{0D108BD9-81ED-4DB2-BD59-A6C34878D82A}">
                    <a16:rowId xmlns:a16="http://schemas.microsoft.com/office/drawing/2014/main" val="372194140"/>
                  </a:ext>
                </a:extLst>
              </a:tr>
              <a:tr h="1188000">
                <a:tc gridSpan="2">
                  <a:txBody>
                    <a:bodyPr/>
                    <a:lstStyle/>
                    <a:p>
                      <a:r>
                        <a:rPr lang="en-GB" noProof="0" dirty="0" smtClean="0"/>
                        <a:t>Partners:</a:t>
                      </a:r>
                      <a:r>
                        <a:rPr lang="en-GB" baseline="0" noProof="0" dirty="0" smtClean="0"/>
                        <a:t> </a:t>
                      </a:r>
                      <a:r>
                        <a:rPr lang="en-GB" baseline="0" noProof="0" dirty="0" err="1" smtClean="0"/>
                        <a:t>RiSE</a:t>
                      </a:r>
                      <a:r>
                        <a:rPr lang="en-GB" baseline="0" noProof="0" dirty="0" smtClean="0"/>
                        <a:t> (coordinator – SE), SMA (SE), SHOM (FR), SMHI (SE), Kongsberg (NO), PRIMAR/ECC (NO), and others</a:t>
                      </a:r>
                      <a:endParaRPr lang="en-GB" noProof="0" dirty="0"/>
                    </a:p>
                  </a:txBody>
                  <a:tcPr marL="81997" marR="81997" anchor="b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dirty="0" smtClean="0"/>
                    </a:p>
                  </a:txBody>
                  <a:tcPr marL="81997" marR="81997"/>
                </a:tc>
                <a:extLst>
                  <a:ext uri="{0D108BD9-81ED-4DB2-BD59-A6C34878D82A}">
                    <a16:rowId xmlns:a16="http://schemas.microsoft.com/office/drawing/2014/main" val="2271813642"/>
                  </a:ext>
                </a:extLst>
              </a:tr>
            </a:tbl>
          </a:graphicData>
        </a:graphic>
      </p:graphicFrame>
      <p:sp>
        <p:nvSpPr>
          <p:cNvPr id="3" name="Rundad rektangulär bildtext 2"/>
          <p:cNvSpPr/>
          <p:nvPr/>
        </p:nvSpPr>
        <p:spPr>
          <a:xfrm>
            <a:off x="9888279" y="2381693"/>
            <a:ext cx="1318437" cy="776177"/>
          </a:xfrm>
          <a:prstGeom prst="wedgeRoundRectCallout">
            <a:avLst>
              <a:gd name="adj1" fmla="val -98706"/>
              <a:gd name="adj2" fmla="val 62601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 smtClean="0"/>
              <a:t>S-129:</a:t>
            </a:r>
          </a:p>
          <a:p>
            <a:pPr algn="ctr"/>
            <a:r>
              <a:rPr lang="sv-SE" sz="1200" dirty="0" smtClean="0"/>
              <a:t>Under </a:t>
            </a:r>
            <a:r>
              <a:rPr lang="sv-SE" sz="1200" dirty="0" err="1" smtClean="0"/>
              <a:t>Keel</a:t>
            </a:r>
            <a:r>
              <a:rPr lang="sv-SE" sz="1200" dirty="0" smtClean="0"/>
              <a:t> </a:t>
            </a:r>
            <a:r>
              <a:rPr lang="sv-SE" sz="1200" dirty="0" err="1" smtClean="0"/>
              <a:t>Clearance</a:t>
            </a:r>
            <a:r>
              <a:rPr lang="sv-SE" sz="1200" dirty="0" smtClean="0"/>
              <a:t> Management</a:t>
            </a:r>
            <a:endParaRPr lang="sv-SE" sz="1200" dirty="0"/>
          </a:p>
        </p:txBody>
      </p:sp>
      <p:cxnSp>
        <p:nvCxnSpPr>
          <p:cNvPr id="6" name="Rak koppling 5"/>
          <p:cNvCxnSpPr/>
          <p:nvPr/>
        </p:nvCxnSpPr>
        <p:spPr>
          <a:xfrm>
            <a:off x="4229100" y="237392"/>
            <a:ext cx="7218485" cy="606839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koppling 8"/>
          <p:cNvCxnSpPr/>
          <p:nvPr/>
        </p:nvCxnSpPr>
        <p:spPr>
          <a:xfrm flipH="1">
            <a:off x="4295774" y="237392"/>
            <a:ext cx="7354035" cy="606839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90D33B7D-FB6C-ACC5-7FE2-46F33B177A50}"/>
              </a:ext>
            </a:extLst>
          </p:cNvPr>
          <p:cNvSpPr txBox="1">
            <a:spLocks/>
          </p:cNvSpPr>
          <p:nvPr/>
        </p:nvSpPr>
        <p:spPr>
          <a:xfrm>
            <a:off x="4933582" y="6492875"/>
            <a:ext cx="5782408" cy="365125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sv-SE" sz="1200" dirty="0" smtClean="0"/>
              <a:t>BSHC 28, </a:t>
            </a:r>
            <a:r>
              <a:rPr lang="sv-SE" sz="1200" dirty="0" err="1" smtClean="0"/>
              <a:t>Helsinki</a:t>
            </a:r>
            <a:r>
              <a:rPr lang="sv-SE" sz="1200" dirty="0" smtClean="0"/>
              <a:t> Finland, 19 - 21 September 2023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123547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BSHC 28 is invited to: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4295774" y="1640259"/>
            <a:ext cx="7058026" cy="4742596"/>
          </a:xfrm>
        </p:spPr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Note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Baltic Sea e-</a:t>
            </a:r>
            <a:r>
              <a:rPr lang="en-GB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Nav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report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To note that harmonisation rules developed in the Baltic Sea e-</a:t>
            </a:r>
            <a:r>
              <a:rPr lang="en-GB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Nav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project will be presented through established BSHC WG to BSHC for approval.</a:t>
            </a:r>
            <a:endParaRPr lang="en-GB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Take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any action as appropriate</a:t>
            </a:r>
          </a:p>
          <a:p>
            <a:endParaRPr lang="en-US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0915" y="127094"/>
            <a:ext cx="1259708" cy="1275133"/>
          </a:xfrm>
          <a:prstGeom prst="rect">
            <a:avLst/>
          </a:prstGeom>
        </p:spPr>
      </p:pic>
      <p:sp>
        <p:nvSpPr>
          <p:cNvPr id="9" name="Platshållare för sidfot 6">
            <a:extLst>
              <a:ext uri="{FF2B5EF4-FFF2-40B4-BE49-F238E27FC236}">
                <a16:creationId xmlns:a16="http://schemas.microsoft.com/office/drawing/2014/main" id="{90D33B7D-FB6C-ACC5-7FE2-46F33B177A50}"/>
              </a:ext>
            </a:extLst>
          </p:cNvPr>
          <p:cNvSpPr txBox="1">
            <a:spLocks/>
          </p:cNvSpPr>
          <p:nvPr/>
        </p:nvSpPr>
        <p:spPr>
          <a:xfrm>
            <a:off x="4933582" y="6492875"/>
            <a:ext cx="5782408" cy="365125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sv-SE" sz="1200" dirty="0" smtClean="0"/>
              <a:t>BSHC 28, </a:t>
            </a:r>
            <a:r>
              <a:rPr lang="sv-SE" sz="1200" dirty="0" err="1" smtClean="0"/>
              <a:t>Helsinki</a:t>
            </a:r>
            <a:r>
              <a:rPr lang="sv-SE" sz="1200" dirty="0" smtClean="0"/>
              <a:t> Finland, 19 - 21 September 2023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109423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jÖV">
  <a:themeElements>
    <a:clrScheme name="SjöV">
      <a:dk1>
        <a:srgbClr val="002850"/>
      </a:dk1>
      <a:lt1>
        <a:srgbClr val="FFFFFF"/>
      </a:lt1>
      <a:dk2>
        <a:srgbClr val="00508C"/>
      </a:dk2>
      <a:lt2>
        <a:srgbClr val="FFFFFF"/>
      </a:lt2>
      <a:accent1>
        <a:srgbClr val="00508C"/>
      </a:accent1>
      <a:accent2>
        <a:srgbClr val="002850"/>
      </a:accent2>
      <a:accent3>
        <a:srgbClr val="41A883"/>
      </a:accent3>
      <a:accent4>
        <a:srgbClr val="009EE0"/>
      </a:accent4>
      <a:accent5>
        <a:srgbClr val="4472C4"/>
      </a:accent5>
      <a:accent6>
        <a:srgbClr val="D43F00"/>
      </a:accent6>
      <a:hlink>
        <a:srgbClr val="00508C"/>
      </a:hlink>
      <a:folHlink>
        <a:srgbClr val="009E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1161E3F-EA7C-4BDD-8B95-1AB4EB329231}" vid="{F42D8766-B908-4FA6-B88E-A13F83AB19B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Sjofartsverket_EN_mall</Template>
  <TotalTime>125</TotalTime>
  <Words>565</Words>
  <Application>Microsoft Office PowerPoint</Application>
  <PresentationFormat>Bredbild</PresentationFormat>
  <Paragraphs>86</Paragraphs>
  <Slides>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3" baseType="lpstr">
      <vt:lpstr>Calibri</vt:lpstr>
      <vt:lpstr>Wingdings</vt:lpstr>
      <vt:lpstr>Times New Roman</vt:lpstr>
      <vt:lpstr>Arial</vt:lpstr>
      <vt:lpstr>SjÖV</vt:lpstr>
      <vt:lpstr>Baltic Sea e-Nav</vt:lpstr>
      <vt:lpstr>Background – Unique selling point with S-100: Improved Under Keel Clearance Calculations</vt:lpstr>
      <vt:lpstr>Baltic Sea e-Nav – Scope November 2023 – October 2026</vt:lpstr>
      <vt:lpstr>Baltic Sea e-Nav – Partnership </vt:lpstr>
      <vt:lpstr>Baltic Sea e-Nav – Financing</vt:lpstr>
      <vt:lpstr>Ongoing before start up of the project</vt:lpstr>
      <vt:lpstr>SINCERE – Innovation regarding UKCM Application to Horizon Europe submitted – rejected in August 2023</vt:lpstr>
      <vt:lpstr>BSHC 28 is invited to:</vt:lpstr>
    </vt:vector>
  </TitlesOfParts>
  <Company>Sjöfartsverket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Rubrik för presentationen</dc:title>
  <dc:creator>Wallhagen, Magnus</dc:creator>
  <cp:lastModifiedBy>Wallhagen, Magnus</cp:lastModifiedBy>
  <cp:revision>17</cp:revision>
  <dcterms:created xsi:type="dcterms:W3CDTF">2023-03-02T08:35:15Z</dcterms:created>
  <dcterms:modified xsi:type="dcterms:W3CDTF">2023-08-23T12:36:05Z</dcterms:modified>
</cp:coreProperties>
</file>