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89" r:id="rId3"/>
    <p:sldId id="291" r:id="rId4"/>
    <p:sldId id="282" r:id="rId5"/>
    <p:sldId id="299" r:id="rId6"/>
    <p:sldId id="300" r:id="rId7"/>
    <p:sldId id="298" r:id="rId8"/>
    <p:sldId id="284" r:id="rId9"/>
    <p:sldId id="285" r:id="rId10"/>
    <p:sldId id="292" r:id="rId11"/>
    <p:sldId id="301" r:id="rId12"/>
    <p:sldId id="302" r:id="rId13"/>
    <p:sldId id="303" r:id="rId14"/>
    <p:sldId id="3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ACA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6773E-5A6D-442C-A55E-F83D2C8A9C40}" type="datetimeFigureOut">
              <a:rPr lang="de-DE" smtClean="0"/>
              <a:t>18.09.2023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40EED-7220-4B9F-99AB-B9A716CB197E}" type="slidenum">
              <a:rPr lang="de-DE" smtClean="0"/>
              <a:t>‹Nr.›</a:t>
            </a:fld>
            <a:endParaRPr lang="de-DE"/>
          </a:p>
        </p:txBody>
      </p:sp>
    </p:spTree>
    <p:extLst>
      <p:ext uri="{BB962C8B-B14F-4D97-AF65-F5344CB8AC3E}">
        <p14:creationId xmlns:p14="http://schemas.microsoft.com/office/powerpoint/2010/main" val="381518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7F85-E674-43CC-987E-4BE55E31E0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075A09-2A4E-4C58-ADED-9AF474DF9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E1F375E-D998-4D5B-AF8B-D51B7B1183C4}"/>
              </a:ext>
            </a:extLst>
          </p:cNvPr>
          <p:cNvSpPr>
            <a:spLocks noGrp="1"/>
          </p:cNvSpPr>
          <p:nvPr>
            <p:ph type="sldNum" sz="quarter" idx="12"/>
          </p:nvPr>
        </p:nvSpPr>
        <p:spPr/>
        <p:txBody>
          <a:bodyPr/>
          <a:lstStyle/>
          <a:p>
            <a:fld id="{5CFA87E5-14E0-4CBB-BB8E-CD3BE4DBA377}" type="slidenum">
              <a:rPr lang="en-US" smtClean="0"/>
              <a:t>‹Nr.›</a:t>
            </a:fld>
            <a:endParaRPr lang="en-US"/>
          </a:p>
        </p:txBody>
      </p:sp>
      <p:pic>
        <p:nvPicPr>
          <p:cNvPr id="4" name="Picture 3">
            <a:extLst>
              <a:ext uri="{FF2B5EF4-FFF2-40B4-BE49-F238E27FC236}">
                <a16:creationId xmlns:a16="http://schemas.microsoft.com/office/drawing/2014/main" id="{5B59C943-099A-88C8-14C0-6507CFBDD3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91319" y="0"/>
            <a:ext cx="3437937" cy="1145979"/>
          </a:xfrm>
          <a:prstGeom prst="rect">
            <a:avLst/>
          </a:prstGeom>
        </p:spPr>
      </p:pic>
    </p:spTree>
    <p:extLst>
      <p:ext uri="{BB962C8B-B14F-4D97-AF65-F5344CB8AC3E}">
        <p14:creationId xmlns:p14="http://schemas.microsoft.com/office/powerpoint/2010/main" val="55180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FDE3-1F29-468C-86CB-3098A8847A6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A52DCCE-461C-42DA-BDC0-3EA8E38F7ECA}"/>
              </a:ext>
            </a:extLst>
          </p:cNvPr>
          <p:cNvSpPr>
            <a:spLocks noGrp="1"/>
          </p:cNvSpPr>
          <p:nvPr>
            <p:ph idx="1"/>
          </p:nvPr>
        </p:nvSpPr>
        <p:spPr>
          <a:xfrm>
            <a:off x="838200" y="184785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10ED96-6614-47E2-8F71-DC425B9EBFA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7A2ACF-E322-49DD-AF67-D13553C7366B}"/>
              </a:ext>
            </a:extLst>
          </p:cNvPr>
          <p:cNvSpPr>
            <a:spLocks noGrp="1"/>
          </p:cNvSpPr>
          <p:nvPr>
            <p:ph type="sldNum" sz="quarter" idx="12"/>
          </p:nvPr>
        </p:nvSpPr>
        <p:spPr/>
        <p:txBody>
          <a:bodyPr/>
          <a:lstStyle/>
          <a:p>
            <a:fld id="{5CFA87E5-14E0-4CBB-BB8E-CD3BE4DBA377}" type="slidenum">
              <a:rPr lang="en-US" smtClean="0"/>
              <a:t>‹Nr.›</a:t>
            </a:fld>
            <a:endParaRPr lang="en-US"/>
          </a:p>
        </p:txBody>
      </p:sp>
      <p:grpSp>
        <p:nvGrpSpPr>
          <p:cNvPr id="7" name="Group 6">
            <a:extLst>
              <a:ext uri="{FF2B5EF4-FFF2-40B4-BE49-F238E27FC236}">
                <a16:creationId xmlns:a16="http://schemas.microsoft.com/office/drawing/2014/main" id="{7B052279-C658-5FDE-1290-557F7FE88599}"/>
              </a:ext>
            </a:extLst>
          </p:cNvPr>
          <p:cNvGrpSpPr/>
          <p:nvPr userDrawn="1"/>
        </p:nvGrpSpPr>
        <p:grpSpPr>
          <a:xfrm>
            <a:off x="-2" y="0"/>
            <a:ext cx="1884105" cy="1887824"/>
            <a:chOff x="-2" y="0"/>
            <a:chExt cx="1884105" cy="1887824"/>
          </a:xfrm>
        </p:grpSpPr>
        <p:grpSp>
          <p:nvGrpSpPr>
            <p:cNvPr id="8" name="Group 7">
              <a:extLst>
                <a:ext uri="{FF2B5EF4-FFF2-40B4-BE49-F238E27FC236}">
                  <a16:creationId xmlns:a16="http://schemas.microsoft.com/office/drawing/2014/main" id="{3F1144E3-2863-ECF5-33E4-B6E244E0135E}"/>
                </a:ext>
              </a:extLst>
            </p:cNvPr>
            <p:cNvGrpSpPr/>
            <p:nvPr/>
          </p:nvGrpSpPr>
          <p:grpSpPr>
            <a:xfrm>
              <a:off x="-2" y="818"/>
              <a:ext cx="1884105" cy="1887006"/>
              <a:chOff x="-2" y="818"/>
              <a:chExt cx="1884105" cy="1887006"/>
            </a:xfrm>
          </p:grpSpPr>
          <p:pic>
            <p:nvPicPr>
              <p:cNvPr id="10" name="Picture 9">
                <a:extLst>
                  <a:ext uri="{FF2B5EF4-FFF2-40B4-BE49-F238E27FC236}">
                    <a16:creationId xmlns:a16="http://schemas.microsoft.com/office/drawing/2014/main" id="{74265032-BC38-F289-6F84-4BA4885015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66" y="818"/>
                <a:ext cx="944537" cy="941640"/>
              </a:xfrm>
              <a:prstGeom prst="rect">
                <a:avLst/>
              </a:prstGeom>
            </p:spPr>
          </p:pic>
          <p:pic>
            <p:nvPicPr>
              <p:cNvPr id="11" name="Picture 10">
                <a:extLst>
                  <a:ext uri="{FF2B5EF4-FFF2-40B4-BE49-F238E27FC236}">
                    <a16:creationId xmlns:a16="http://schemas.microsoft.com/office/drawing/2014/main" id="{D0757B83-2A82-A336-14F9-79CB703A99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42458"/>
                <a:ext cx="939567" cy="945366"/>
              </a:xfrm>
              <a:prstGeom prst="rect">
                <a:avLst/>
              </a:prstGeom>
            </p:spPr>
          </p:pic>
        </p:grpSp>
        <p:pic>
          <p:nvPicPr>
            <p:cNvPr id="9" name="Picture 8">
              <a:extLst>
                <a:ext uri="{FF2B5EF4-FFF2-40B4-BE49-F238E27FC236}">
                  <a16:creationId xmlns:a16="http://schemas.microsoft.com/office/drawing/2014/main" id="{6034306F-EEB9-F4D1-CA28-0555C34B69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939567" cy="942458"/>
            </a:xfrm>
            <a:prstGeom prst="rect">
              <a:avLst/>
            </a:prstGeom>
          </p:spPr>
        </p:pic>
      </p:grpSp>
    </p:spTree>
    <p:extLst>
      <p:ext uri="{BB962C8B-B14F-4D97-AF65-F5344CB8AC3E}">
        <p14:creationId xmlns:p14="http://schemas.microsoft.com/office/powerpoint/2010/main" val="3551466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20CBC3-1436-4450-8CC5-220AC104A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526E5-EC6E-4FB3-A0DB-388FCA0BB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5CCE60-85AE-4886-BF16-C5CBFA009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BSHC 28</a:t>
            </a:r>
            <a:endParaRPr lang="en-US" dirty="0"/>
          </a:p>
        </p:txBody>
      </p:sp>
      <p:sp>
        <p:nvSpPr>
          <p:cNvPr id="6" name="Slide Number Placeholder 5">
            <a:extLst>
              <a:ext uri="{FF2B5EF4-FFF2-40B4-BE49-F238E27FC236}">
                <a16:creationId xmlns:a16="http://schemas.microsoft.com/office/drawing/2014/main" id="{862FA822-2C07-4746-9030-3F8446747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A87E5-14E0-4CBB-BB8E-CD3BE4DBA377}" type="slidenum">
              <a:rPr lang="en-US" smtClean="0"/>
              <a:t>‹Nr.›</a:t>
            </a:fld>
            <a:endParaRPr lang="en-US"/>
          </a:p>
        </p:txBody>
      </p:sp>
      <p:sp>
        <p:nvSpPr>
          <p:cNvPr id="7" name="Footer Placeholder 3">
            <a:extLst>
              <a:ext uri="{FF2B5EF4-FFF2-40B4-BE49-F238E27FC236}">
                <a16:creationId xmlns:a16="http://schemas.microsoft.com/office/drawing/2014/main" id="{715E19EA-6F6B-4D0A-ACD3-CFA9BE6BD5E5}"/>
              </a:ext>
            </a:extLst>
          </p:cNvPr>
          <p:cNvSpPr txBox="1">
            <a:spLocks/>
          </p:cNvSpPr>
          <p:nvPr userDrawn="1"/>
        </p:nvSpPr>
        <p:spPr>
          <a:xfrm>
            <a:off x="3447408" y="6332495"/>
            <a:ext cx="5297184" cy="4128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425046"/>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サブタイトル 2"/>
          <p:cNvSpPr txBox="1">
            <a:spLocks/>
          </p:cNvSpPr>
          <p:nvPr/>
        </p:nvSpPr>
        <p:spPr>
          <a:xfrm>
            <a:off x="1524000" y="3691019"/>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kumimoji="1" lang="en-US" altLang="ja-JP" sz="2800" dirty="0">
              <a:solidFill>
                <a:schemeClr val="bg2">
                  <a:lumMod val="50000"/>
                </a:schemeClr>
              </a:solidFill>
            </a:endParaRPr>
          </a:p>
          <a:p>
            <a:r>
              <a:rPr lang="ja-JP" altLang="en-US" sz="2800" dirty="0">
                <a:solidFill>
                  <a:schemeClr val="bg2">
                    <a:lumMod val="50000"/>
                  </a:schemeClr>
                </a:solidFill>
              </a:rPr>
              <a:t> </a:t>
            </a:r>
            <a:endParaRPr lang="en-US" altLang="ja-JP" sz="2800" dirty="0">
              <a:solidFill>
                <a:schemeClr val="bg2">
                  <a:lumMod val="50000"/>
                </a:schemeClr>
              </a:solidFill>
            </a:endParaRPr>
          </a:p>
          <a:p>
            <a:r>
              <a:rPr kumimoji="1" lang="en-US" altLang="ja-JP" sz="2800" dirty="0">
                <a:solidFill>
                  <a:schemeClr val="accent1">
                    <a:lumMod val="75000"/>
                  </a:schemeClr>
                </a:solidFill>
              </a:rPr>
              <a:t>By </a:t>
            </a:r>
            <a:r>
              <a:rPr kumimoji="1" lang="en-US" altLang="ja-JP" sz="2800" dirty="0" smtClean="0">
                <a:solidFill>
                  <a:schemeClr val="accent1">
                    <a:lumMod val="75000"/>
                  </a:schemeClr>
                </a:solidFill>
              </a:rPr>
              <a:t>Thomas Dehling</a:t>
            </a:r>
            <a:endParaRPr kumimoji="1" lang="en-US" altLang="ja-JP" sz="2800" dirty="0">
              <a:solidFill>
                <a:schemeClr val="accent1">
                  <a:lumMod val="75000"/>
                </a:schemeClr>
              </a:solidFill>
            </a:endParaRPr>
          </a:p>
          <a:p>
            <a:r>
              <a:rPr kumimoji="1" lang="en-US" altLang="ja-JP" sz="2800" dirty="0" smtClean="0">
                <a:solidFill>
                  <a:schemeClr val="accent1">
                    <a:lumMod val="75000"/>
                  </a:schemeClr>
                </a:solidFill>
              </a:rPr>
              <a:t>IRCC </a:t>
            </a:r>
            <a:r>
              <a:rPr kumimoji="1" lang="en-US" altLang="ja-JP" sz="2800" dirty="0">
                <a:solidFill>
                  <a:schemeClr val="accent1">
                    <a:lumMod val="75000"/>
                  </a:schemeClr>
                </a:solidFill>
              </a:rPr>
              <a:t>Chair</a:t>
            </a:r>
          </a:p>
          <a:p>
            <a:endParaRPr kumimoji="1" lang="en-US" altLang="ja-JP" sz="2800" dirty="0">
              <a:solidFill>
                <a:schemeClr val="accent1">
                  <a:lumMod val="75000"/>
                </a:schemeClr>
              </a:solidFill>
            </a:endParaRPr>
          </a:p>
          <a:p>
            <a:endParaRPr kumimoji="1" lang="ja-JP" altLang="en-US" sz="2800" dirty="0">
              <a:solidFill>
                <a:schemeClr val="accent1">
                  <a:lumMod val="75000"/>
                </a:schemeClr>
              </a:solidFill>
            </a:endParaRPr>
          </a:p>
        </p:txBody>
      </p:sp>
      <p:sp>
        <p:nvSpPr>
          <p:cNvPr id="9" name="タイトル 1"/>
          <p:cNvSpPr txBox="1">
            <a:spLocks/>
          </p:cNvSpPr>
          <p:nvPr/>
        </p:nvSpPr>
        <p:spPr>
          <a:xfrm>
            <a:off x="479571" y="2578043"/>
            <a:ext cx="11232858" cy="19408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1" lang="en-US" altLang="ja-JP" sz="4000" b="1" dirty="0" smtClean="0">
                <a:solidFill>
                  <a:schemeClr val="accent1">
                    <a:lumMod val="75000"/>
                  </a:schemeClr>
                </a:solidFill>
                <a:latin typeface="Arial" panose="020B0604020202020204" pitchFamily="34" charset="0"/>
                <a:cs typeface="Arial" panose="020B0604020202020204" pitchFamily="34" charset="0"/>
              </a:rPr>
              <a:t>IRCC </a:t>
            </a:r>
            <a:r>
              <a:rPr kumimoji="1" lang="en-US" altLang="ja-JP" sz="4000" b="1" dirty="0" smtClean="0">
                <a:solidFill>
                  <a:schemeClr val="accent1">
                    <a:lumMod val="75000"/>
                  </a:schemeClr>
                </a:solidFill>
                <a:latin typeface="Arial" panose="020B0604020202020204" pitchFamily="34" charset="0"/>
                <a:cs typeface="Arial" panose="020B0604020202020204" pitchFamily="34" charset="0"/>
              </a:rPr>
              <a:t>Report</a:t>
            </a:r>
            <a:endParaRPr kumimoji="1" lang="en-US" altLang="ja-JP" sz="4000" b="1" dirty="0">
              <a:solidFill>
                <a:schemeClr val="accent1">
                  <a:lumMod val="75000"/>
                </a:schemeClr>
              </a:solidFill>
              <a:latin typeface="Arial" panose="020B0604020202020204" pitchFamily="34" charset="0"/>
              <a:cs typeface="Arial" panose="020B0604020202020204" pitchFamily="34" charset="0"/>
            </a:endParaRPr>
          </a:p>
          <a:p>
            <a:endParaRPr kumimoji="1" lang="en-US" altLang="ja-JP" sz="4000" b="1" dirty="0">
              <a:solidFill>
                <a:schemeClr val="accent1">
                  <a:lumMod val="75000"/>
                </a:schemeClr>
              </a:solidFill>
            </a:endParaRPr>
          </a:p>
          <a:p>
            <a:r>
              <a:rPr kumimoji="1" lang="en-US" altLang="ja-JP" sz="4000" b="1" dirty="0" smtClean="0">
                <a:solidFill>
                  <a:schemeClr val="accent1">
                    <a:lumMod val="75000"/>
                  </a:schemeClr>
                </a:solidFill>
              </a:rPr>
              <a:t>Report to BSHC 28</a:t>
            </a:r>
            <a:endParaRPr kumimoji="1" lang="en-US" altLang="ja-JP" sz="4000" b="1" dirty="0">
              <a:solidFill>
                <a:schemeClr val="accent1">
                  <a:lumMod val="75000"/>
                </a:schemeClr>
              </a:solidFill>
            </a:endParaRPr>
          </a:p>
          <a:p>
            <a:r>
              <a:rPr kumimoji="1" lang="en-US" altLang="ja-JP" sz="4000" b="1" dirty="0" smtClean="0">
                <a:solidFill>
                  <a:schemeClr val="accent1">
                    <a:lumMod val="75000"/>
                  </a:schemeClr>
                </a:solidFill>
              </a:rPr>
              <a:t>Helsinki, Finland</a:t>
            </a:r>
            <a:endParaRPr kumimoji="1" lang="en-US" altLang="ja-JP" sz="4000" b="1" dirty="0">
              <a:solidFill>
                <a:schemeClr val="accent1">
                  <a:lumMod val="75000"/>
                </a:schemeClr>
              </a:solidFill>
            </a:endParaRPr>
          </a:p>
          <a:p>
            <a:r>
              <a:rPr kumimoji="1" lang="en-US" altLang="ja-JP" sz="4000" b="1" dirty="0" smtClean="0">
                <a:solidFill>
                  <a:schemeClr val="accent1">
                    <a:lumMod val="75000"/>
                  </a:schemeClr>
                </a:solidFill>
              </a:rPr>
              <a:t>20</a:t>
            </a:r>
            <a:r>
              <a:rPr kumimoji="1" lang="en-US" altLang="ja-JP" sz="4000" b="1" dirty="0" smtClean="0">
                <a:solidFill>
                  <a:schemeClr val="accent1">
                    <a:lumMod val="75000"/>
                  </a:schemeClr>
                </a:solidFill>
              </a:rPr>
              <a:t> </a:t>
            </a:r>
            <a:r>
              <a:rPr kumimoji="1" lang="en-US" altLang="ja-JP" sz="4000" b="1" dirty="0">
                <a:solidFill>
                  <a:schemeClr val="accent1">
                    <a:lumMod val="75000"/>
                  </a:schemeClr>
                </a:solidFill>
              </a:rPr>
              <a:t>– </a:t>
            </a:r>
            <a:r>
              <a:rPr kumimoji="1" lang="en-US" altLang="ja-JP" sz="4000" b="1" dirty="0" smtClean="0">
                <a:solidFill>
                  <a:schemeClr val="accent1">
                    <a:lumMod val="75000"/>
                  </a:schemeClr>
                </a:solidFill>
              </a:rPr>
              <a:t>21 </a:t>
            </a:r>
            <a:r>
              <a:rPr kumimoji="1" lang="en-US" altLang="ja-JP" sz="4000" b="1" dirty="0" smtClean="0">
                <a:solidFill>
                  <a:schemeClr val="accent1">
                    <a:lumMod val="75000"/>
                  </a:schemeClr>
                </a:solidFill>
              </a:rPr>
              <a:t>September</a:t>
            </a:r>
            <a:r>
              <a:rPr kumimoji="1" lang="en-US" altLang="ja-JP" sz="4000" b="1" dirty="0" smtClean="0">
                <a:solidFill>
                  <a:schemeClr val="accent1">
                    <a:lumMod val="75000"/>
                  </a:schemeClr>
                </a:solidFill>
              </a:rPr>
              <a:t> </a:t>
            </a:r>
            <a:r>
              <a:rPr kumimoji="1" lang="en-US" altLang="ja-JP" sz="4000" b="1" dirty="0">
                <a:solidFill>
                  <a:schemeClr val="accent1">
                    <a:lumMod val="75000"/>
                  </a:schemeClr>
                </a:solidFill>
              </a:rPr>
              <a:t>2023</a:t>
            </a:r>
            <a:endParaRPr kumimoji="1" lang="ja-JP" altLang="en-US" sz="4000" b="1" dirty="0">
              <a:solidFill>
                <a:schemeClr val="accent1">
                  <a:lumMod val="75000"/>
                </a:schemeClr>
              </a:solidFill>
            </a:endParaRPr>
          </a:p>
        </p:txBody>
      </p:sp>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smtClean="0">
                <a:solidFill>
                  <a:schemeClr val="accent1">
                    <a:lumMod val="75000"/>
                  </a:schemeClr>
                </a:solidFill>
                <a:latin typeface="Arial" panose="020B0604020202020204" pitchFamily="34" charset="0"/>
                <a:cs typeface="Arial" panose="020B0604020202020204" pitchFamily="34" charset="0"/>
              </a:rPr>
              <a:t>Actions requested </a:t>
            </a:r>
            <a:endParaRPr kumimoji="1"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170709" y="1159566"/>
            <a:ext cx="10515600" cy="4351338"/>
          </a:xfrm>
        </p:spPr>
        <p:txBody>
          <a:bodyPr>
            <a:normAutofit fontScale="92500" lnSpcReduction="20000"/>
          </a:bodyPr>
          <a:lstStyle/>
          <a:p>
            <a:pPr>
              <a:lnSpc>
                <a:spcPct val="120000"/>
              </a:lnSpc>
            </a:pPr>
            <a:r>
              <a:rPr kumimoji="1" lang="en-US" dirty="0">
                <a:solidFill>
                  <a:schemeClr val="accent1">
                    <a:lumMod val="75000"/>
                  </a:schemeClr>
                </a:solidFill>
              </a:rPr>
              <a:t>Recommendation 1: </a:t>
            </a:r>
            <a:r>
              <a:rPr kumimoji="1" lang="en-US" dirty="0" smtClean="0">
                <a:solidFill>
                  <a:schemeClr val="accent1">
                    <a:lumMod val="75000"/>
                  </a:schemeClr>
                </a:solidFill>
              </a:rPr>
              <a:t>RHCs </a:t>
            </a:r>
            <a:r>
              <a:rPr kumimoji="1" lang="en-US" dirty="0">
                <a:solidFill>
                  <a:schemeClr val="accent1">
                    <a:lumMod val="75000"/>
                  </a:schemeClr>
                </a:solidFill>
              </a:rPr>
              <a:t>are encouraged to review the ROP and TOR based on </a:t>
            </a:r>
            <a:r>
              <a:rPr kumimoji="1" lang="en-US" dirty="0" smtClean="0">
                <a:solidFill>
                  <a:schemeClr val="accent1">
                    <a:lumMod val="75000"/>
                  </a:schemeClr>
                </a:solidFill>
              </a:rPr>
              <a:t>Decision </a:t>
            </a:r>
            <a:r>
              <a:rPr kumimoji="1" lang="en-US" dirty="0">
                <a:solidFill>
                  <a:schemeClr val="accent1">
                    <a:lumMod val="75000"/>
                  </a:schemeClr>
                </a:solidFill>
              </a:rPr>
              <a:t>9b of the Assembly on </a:t>
            </a:r>
            <a:r>
              <a:rPr kumimoji="1" lang="en-US" u="sng" dirty="0">
                <a:solidFill>
                  <a:schemeClr val="accent1">
                    <a:lumMod val="75000"/>
                  </a:schemeClr>
                </a:solidFill>
              </a:rPr>
              <a:t>gender-inclusive language</a:t>
            </a:r>
            <a:r>
              <a:rPr kumimoji="1" lang="en-US" dirty="0" smtClean="0">
                <a:solidFill>
                  <a:schemeClr val="accent1">
                    <a:lumMod val="75000"/>
                  </a:schemeClr>
                </a:solidFill>
              </a:rPr>
              <a:t>.</a:t>
            </a:r>
          </a:p>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2: RHCs to </a:t>
            </a:r>
            <a:r>
              <a:rPr kumimoji="1" lang="en-US" u="sng" dirty="0">
                <a:solidFill>
                  <a:schemeClr val="accent1">
                    <a:lumMod val="75000"/>
                  </a:schemeClr>
                </a:solidFill>
              </a:rPr>
              <a:t>start producing S-101 </a:t>
            </a:r>
            <a:r>
              <a:rPr kumimoji="1" lang="en-US" dirty="0">
                <a:solidFill>
                  <a:schemeClr val="accent1">
                    <a:lumMod val="75000"/>
                  </a:schemeClr>
                </a:solidFill>
              </a:rPr>
              <a:t>and other </a:t>
            </a:r>
            <a:r>
              <a:rPr kumimoji="1" lang="en-US" dirty="0" smtClean="0">
                <a:solidFill>
                  <a:schemeClr val="accent1">
                    <a:lumMod val="75000"/>
                  </a:schemeClr>
                </a:solidFill>
              </a:rPr>
              <a:t>S-100 products </a:t>
            </a:r>
            <a:r>
              <a:rPr kumimoji="1" lang="en-US" dirty="0">
                <a:solidFill>
                  <a:schemeClr val="accent1">
                    <a:lumMod val="75000"/>
                  </a:schemeClr>
                </a:solidFill>
              </a:rPr>
              <a:t>by </a:t>
            </a:r>
            <a:r>
              <a:rPr kumimoji="1" lang="en-US" u="sng" dirty="0" smtClean="0">
                <a:solidFill>
                  <a:schemeClr val="accent1">
                    <a:lumMod val="75000"/>
                  </a:schemeClr>
                </a:solidFill>
              </a:rPr>
              <a:t>focusing </a:t>
            </a:r>
            <a:r>
              <a:rPr kumimoji="1" lang="en-US" u="sng" dirty="0">
                <a:solidFill>
                  <a:schemeClr val="accent1">
                    <a:lumMod val="75000"/>
                  </a:schemeClr>
                </a:solidFill>
              </a:rPr>
              <a:t>on a specific part of the region</a:t>
            </a:r>
            <a:r>
              <a:rPr kumimoji="1" lang="en-US" dirty="0" smtClean="0">
                <a:solidFill>
                  <a:schemeClr val="accent1">
                    <a:lumMod val="75000"/>
                  </a:schemeClr>
                </a:solidFill>
              </a:rPr>
              <a:t>.</a:t>
            </a:r>
          </a:p>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2: RHC to discuss how HO‘s can assume a </a:t>
            </a:r>
            <a:r>
              <a:rPr kumimoji="1" lang="en-US" u="sng" dirty="0">
                <a:solidFill>
                  <a:schemeClr val="accent1">
                    <a:lumMod val="75000"/>
                  </a:schemeClr>
                </a:solidFill>
              </a:rPr>
              <a:t>geo-coordinating role </a:t>
            </a:r>
            <a:r>
              <a:rPr kumimoji="1" lang="en-US" dirty="0">
                <a:solidFill>
                  <a:schemeClr val="accent1">
                    <a:lumMod val="75000"/>
                  </a:schemeClr>
                </a:solidFill>
              </a:rPr>
              <a:t>to </a:t>
            </a:r>
            <a:r>
              <a:rPr kumimoji="1" lang="en-US" dirty="0" smtClean="0">
                <a:solidFill>
                  <a:schemeClr val="accent1">
                    <a:lumMod val="75000"/>
                  </a:schemeClr>
                </a:solidFill>
              </a:rPr>
              <a:t>help </a:t>
            </a:r>
            <a:r>
              <a:rPr kumimoji="1" lang="en-US" dirty="0">
                <a:solidFill>
                  <a:schemeClr val="accent1">
                    <a:lumMod val="75000"/>
                  </a:schemeClr>
                </a:solidFill>
              </a:rPr>
              <a:t>ensure provision of data on a regional </a:t>
            </a:r>
            <a:r>
              <a:rPr kumimoji="1" lang="en-US" dirty="0" smtClean="0">
                <a:solidFill>
                  <a:schemeClr val="accent1">
                    <a:lumMod val="75000"/>
                  </a:schemeClr>
                </a:solidFill>
              </a:rPr>
              <a:t>level.</a:t>
            </a:r>
          </a:p>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4: RHCs and Subordinate Bodies to consider to open the debate on </a:t>
            </a:r>
            <a:r>
              <a:rPr kumimoji="1" lang="en-US" u="sng" dirty="0" smtClean="0">
                <a:solidFill>
                  <a:schemeClr val="accent1">
                    <a:lumMod val="75000"/>
                  </a:schemeClr>
                </a:solidFill>
              </a:rPr>
              <a:t>future </a:t>
            </a:r>
            <a:r>
              <a:rPr kumimoji="1" lang="en-US" u="sng" dirty="0">
                <a:solidFill>
                  <a:schemeClr val="accent1">
                    <a:lumMod val="75000"/>
                  </a:schemeClr>
                </a:solidFill>
              </a:rPr>
              <a:t>engagement in climate chance related activities </a:t>
            </a:r>
            <a:r>
              <a:rPr kumimoji="1" lang="en-US" dirty="0">
                <a:solidFill>
                  <a:schemeClr val="accent1">
                    <a:lumMod val="75000"/>
                  </a:schemeClr>
                </a:solidFill>
              </a:rPr>
              <a:t>in reference to </a:t>
            </a:r>
            <a:r>
              <a:rPr kumimoji="1" lang="en-US" dirty="0" smtClean="0">
                <a:solidFill>
                  <a:schemeClr val="accent1">
                    <a:lumMod val="75000"/>
                  </a:schemeClr>
                </a:solidFill>
              </a:rPr>
              <a:t>strategic </a:t>
            </a:r>
            <a:r>
              <a:rPr kumimoji="1" lang="en-US" dirty="0">
                <a:solidFill>
                  <a:schemeClr val="accent1">
                    <a:lumMod val="75000"/>
                  </a:schemeClr>
                </a:solidFill>
              </a:rPr>
              <a:t>goal 3</a:t>
            </a:r>
            <a:r>
              <a:rPr kumimoji="1" lang="en-US" dirty="0" smtClean="0">
                <a:solidFill>
                  <a:schemeClr val="accent1">
                    <a:lumMod val="75000"/>
                  </a:schemeClr>
                </a:solidFill>
              </a:rPr>
              <a:t>.</a:t>
            </a:r>
            <a:endParaRPr kumimoji="1" lang="en-US" dirty="0">
              <a:solidFill>
                <a:schemeClr val="accent1">
                  <a:lumMod val="75000"/>
                </a:schemeClr>
              </a:solidFill>
            </a:endParaRPr>
          </a:p>
          <a:p>
            <a:pPr>
              <a:lnSpc>
                <a:spcPct val="120000"/>
              </a:lnSpc>
            </a:pPr>
            <a:endParaRPr kumimoji="1" lang="en-US" dirty="0" smtClean="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p:txBody>
      </p:sp>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spTree>
    <p:extLst>
      <p:ext uri="{BB962C8B-B14F-4D97-AF65-F5344CB8AC3E}">
        <p14:creationId xmlns:p14="http://schemas.microsoft.com/office/powerpoint/2010/main" val="73875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smtClean="0">
                <a:solidFill>
                  <a:schemeClr val="accent1">
                    <a:lumMod val="75000"/>
                  </a:schemeClr>
                </a:solidFill>
                <a:latin typeface="Arial" panose="020B0604020202020204" pitchFamily="34" charset="0"/>
                <a:cs typeface="Arial" panose="020B0604020202020204" pitchFamily="34" charset="0"/>
              </a:rPr>
              <a:t>Actions requested </a:t>
            </a:r>
            <a:endParaRPr kumimoji="1"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170709" y="1159566"/>
            <a:ext cx="10515600" cy="4351338"/>
          </a:xfrm>
        </p:spPr>
        <p:txBody>
          <a:bodyPr>
            <a:normAutofit fontScale="92500" lnSpcReduction="10000"/>
          </a:bodyPr>
          <a:lstStyle/>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5: RHC to encourage relevant Member States to report to the IMO </a:t>
            </a:r>
            <a:r>
              <a:rPr kumimoji="1" lang="en-US" dirty="0" smtClean="0">
                <a:solidFill>
                  <a:schemeClr val="accent1">
                    <a:lumMod val="75000"/>
                  </a:schemeClr>
                </a:solidFill>
              </a:rPr>
              <a:t>Secretariat </a:t>
            </a:r>
            <a:r>
              <a:rPr kumimoji="1" lang="en-US" dirty="0">
                <a:solidFill>
                  <a:schemeClr val="accent1">
                    <a:lumMod val="75000"/>
                  </a:schemeClr>
                </a:solidFill>
              </a:rPr>
              <a:t>and the Chair of the EGC Coordinating Panel on the progress </a:t>
            </a:r>
            <a:r>
              <a:rPr kumimoji="1" lang="en-US" dirty="0" smtClean="0">
                <a:solidFill>
                  <a:schemeClr val="accent1">
                    <a:lumMod val="75000"/>
                  </a:schemeClr>
                </a:solidFill>
              </a:rPr>
              <a:t>and </a:t>
            </a:r>
            <a:r>
              <a:rPr kumimoji="1" lang="en-US" dirty="0">
                <a:solidFill>
                  <a:schemeClr val="accent1">
                    <a:lumMod val="75000"/>
                  </a:schemeClr>
                </a:solidFill>
              </a:rPr>
              <a:t>status of implementation of </a:t>
            </a:r>
            <a:r>
              <a:rPr kumimoji="1" lang="en-US" u="sng" dirty="0">
                <a:solidFill>
                  <a:schemeClr val="accent1">
                    <a:lumMod val="75000"/>
                  </a:schemeClr>
                </a:solidFill>
              </a:rPr>
              <a:t>newly recognized mobile satellite services </a:t>
            </a:r>
            <a:r>
              <a:rPr kumimoji="1" lang="en-US" u="sng" dirty="0" smtClean="0">
                <a:solidFill>
                  <a:schemeClr val="accent1">
                    <a:lumMod val="75000"/>
                  </a:schemeClr>
                </a:solidFill>
              </a:rPr>
              <a:t>by </a:t>
            </a:r>
            <a:r>
              <a:rPr kumimoji="1" lang="en-US" u="sng" dirty="0">
                <a:solidFill>
                  <a:schemeClr val="accent1">
                    <a:lumMod val="75000"/>
                  </a:schemeClr>
                </a:solidFill>
              </a:rPr>
              <a:t>MSI providers</a:t>
            </a:r>
            <a:r>
              <a:rPr kumimoji="1" lang="en-US" dirty="0">
                <a:solidFill>
                  <a:schemeClr val="accent1">
                    <a:lumMod val="75000"/>
                  </a:schemeClr>
                </a:solidFill>
              </a:rPr>
              <a:t>.</a:t>
            </a:r>
          </a:p>
          <a:p>
            <a:pPr>
              <a:lnSpc>
                <a:spcPct val="120000"/>
              </a:lnSpc>
            </a:pPr>
            <a:r>
              <a:rPr kumimoji="1" lang="en-US" dirty="0">
                <a:solidFill>
                  <a:schemeClr val="accent1">
                    <a:lumMod val="75000"/>
                  </a:schemeClr>
                </a:solidFill>
              </a:rPr>
              <a:t>Recommendation 6: RHCs to </a:t>
            </a:r>
            <a:r>
              <a:rPr kumimoji="1" lang="en-US" u="sng" dirty="0">
                <a:solidFill>
                  <a:schemeClr val="accent1">
                    <a:lumMod val="75000"/>
                  </a:schemeClr>
                </a:solidFill>
              </a:rPr>
              <a:t>ensure representation </a:t>
            </a:r>
            <a:r>
              <a:rPr kumimoji="1" lang="en-US" dirty="0">
                <a:solidFill>
                  <a:schemeClr val="accent1">
                    <a:lumMod val="75000"/>
                  </a:schemeClr>
                </a:solidFill>
              </a:rPr>
              <a:t>of their region </a:t>
            </a:r>
            <a:r>
              <a:rPr kumimoji="1" lang="en-US" u="sng" dirty="0">
                <a:solidFill>
                  <a:schemeClr val="accent1">
                    <a:lumMod val="75000"/>
                  </a:schemeClr>
                </a:solidFill>
              </a:rPr>
              <a:t>in the CBSC</a:t>
            </a:r>
            <a:r>
              <a:rPr kumimoji="1" lang="en-US" dirty="0">
                <a:solidFill>
                  <a:schemeClr val="accent1">
                    <a:lumMod val="75000"/>
                  </a:schemeClr>
                </a:solidFill>
              </a:rPr>
              <a:t> and </a:t>
            </a:r>
            <a:r>
              <a:rPr kumimoji="1" lang="en-US" dirty="0" smtClean="0">
                <a:solidFill>
                  <a:schemeClr val="accent1">
                    <a:lumMod val="75000"/>
                  </a:schemeClr>
                </a:solidFill>
              </a:rPr>
              <a:t>encourage </a:t>
            </a:r>
            <a:r>
              <a:rPr kumimoji="1" lang="en-US" dirty="0">
                <a:solidFill>
                  <a:schemeClr val="accent1">
                    <a:lumMod val="75000"/>
                  </a:schemeClr>
                </a:solidFill>
              </a:rPr>
              <a:t>other IHO Member States to join in the work of the CBSC</a:t>
            </a:r>
            <a:r>
              <a:rPr kumimoji="1" lang="en-US" dirty="0" smtClean="0">
                <a:solidFill>
                  <a:schemeClr val="accent1">
                    <a:lumMod val="75000"/>
                  </a:schemeClr>
                </a:solidFill>
              </a:rPr>
              <a:t>.</a:t>
            </a:r>
          </a:p>
          <a:p>
            <a:pPr>
              <a:lnSpc>
                <a:spcPct val="120000"/>
              </a:lnSpc>
            </a:pPr>
            <a:r>
              <a:rPr kumimoji="1" lang="en-US" dirty="0">
                <a:solidFill>
                  <a:schemeClr val="accent1">
                    <a:lumMod val="75000"/>
                  </a:schemeClr>
                </a:solidFill>
              </a:rPr>
              <a:t>Recommendation 7: RHCs to prioritize their </a:t>
            </a:r>
            <a:r>
              <a:rPr kumimoji="1" lang="en-US" u="sng" dirty="0">
                <a:solidFill>
                  <a:schemeClr val="accent1">
                    <a:lumMod val="75000"/>
                  </a:schemeClr>
                </a:solidFill>
              </a:rPr>
              <a:t>participation in the WENDWG </a:t>
            </a:r>
            <a:r>
              <a:rPr kumimoji="1" lang="en-US" dirty="0">
                <a:solidFill>
                  <a:schemeClr val="accent1">
                    <a:lumMod val="75000"/>
                  </a:schemeClr>
                </a:solidFill>
              </a:rPr>
              <a:t>through the </a:t>
            </a:r>
            <a:r>
              <a:rPr kumimoji="1" lang="en-US" dirty="0" smtClean="0">
                <a:solidFill>
                  <a:schemeClr val="accent1">
                    <a:lumMod val="75000"/>
                  </a:schemeClr>
                </a:solidFill>
              </a:rPr>
              <a:t>RHC </a:t>
            </a:r>
            <a:r>
              <a:rPr kumimoji="1" lang="en-US" dirty="0">
                <a:solidFill>
                  <a:schemeClr val="accent1">
                    <a:lumMod val="75000"/>
                  </a:schemeClr>
                </a:solidFill>
              </a:rPr>
              <a:t>Chart Coordinator or S-100 Coordinator.</a:t>
            </a:r>
          </a:p>
          <a:p>
            <a:pPr>
              <a:lnSpc>
                <a:spcPct val="120000"/>
              </a:lnSpc>
            </a:pPr>
            <a:endParaRPr kumimoji="1" lang="en-US" dirty="0" smtClean="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p:txBody>
      </p:sp>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spTree>
    <p:extLst>
      <p:ext uri="{BB962C8B-B14F-4D97-AF65-F5344CB8AC3E}">
        <p14:creationId xmlns:p14="http://schemas.microsoft.com/office/powerpoint/2010/main" val="402135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smtClean="0">
                <a:solidFill>
                  <a:schemeClr val="accent1">
                    <a:lumMod val="75000"/>
                  </a:schemeClr>
                </a:solidFill>
                <a:latin typeface="Arial" panose="020B0604020202020204" pitchFamily="34" charset="0"/>
                <a:cs typeface="Arial" panose="020B0604020202020204" pitchFamily="34" charset="0"/>
              </a:rPr>
              <a:t>Actions requested </a:t>
            </a:r>
            <a:endParaRPr kumimoji="1"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170709" y="1159566"/>
            <a:ext cx="10515600" cy="4351338"/>
          </a:xfrm>
        </p:spPr>
        <p:txBody>
          <a:bodyPr>
            <a:normAutofit fontScale="85000" lnSpcReduction="20000"/>
          </a:bodyPr>
          <a:lstStyle/>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8: RHCs, if not done already, establish the </a:t>
            </a:r>
            <a:r>
              <a:rPr kumimoji="1" lang="en-US" u="sng" dirty="0">
                <a:solidFill>
                  <a:schemeClr val="accent1">
                    <a:lumMod val="75000"/>
                  </a:schemeClr>
                </a:solidFill>
              </a:rPr>
              <a:t>S-100 Coordinator </a:t>
            </a:r>
            <a:r>
              <a:rPr kumimoji="1" lang="en-US" dirty="0">
                <a:solidFill>
                  <a:schemeClr val="accent1">
                    <a:lumMod val="75000"/>
                  </a:schemeClr>
                </a:solidFill>
              </a:rPr>
              <a:t>role or </a:t>
            </a:r>
            <a:r>
              <a:rPr kumimoji="1" lang="en-US" dirty="0" smtClean="0">
                <a:solidFill>
                  <a:schemeClr val="accent1">
                    <a:lumMod val="75000"/>
                  </a:schemeClr>
                </a:solidFill>
              </a:rPr>
              <a:t>assign </a:t>
            </a:r>
            <a:r>
              <a:rPr kumimoji="1" lang="en-US" dirty="0">
                <a:solidFill>
                  <a:schemeClr val="accent1">
                    <a:lumMod val="75000"/>
                  </a:schemeClr>
                </a:solidFill>
              </a:rPr>
              <a:t>S-100 Coordinator duties as appropriate.</a:t>
            </a:r>
          </a:p>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9: RHC S-100 Coordinators to </a:t>
            </a:r>
            <a:r>
              <a:rPr kumimoji="1" lang="en-US" u="sng" dirty="0">
                <a:solidFill>
                  <a:schemeClr val="accent1">
                    <a:lumMod val="75000"/>
                  </a:schemeClr>
                </a:solidFill>
              </a:rPr>
              <a:t>update their WEND-100 IGIF </a:t>
            </a:r>
            <a:r>
              <a:rPr kumimoji="1" lang="en-US" dirty="0">
                <a:solidFill>
                  <a:schemeClr val="accent1">
                    <a:lumMod val="75000"/>
                  </a:schemeClr>
                </a:solidFill>
              </a:rPr>
              <a:t>Matrix </a:t>
            </a:r>
            <a:r>
              <a:rPr kumimoji="1" lang="en-US" dirty="0" smtClean="0">
                <a:solidFill>
                  <a:schemeClr val="accent1">
                    <a:lumMod val="75000"/>
                  </a:schemeClr>
                </a:solidFill>
              </a:rPr>
              <a:t>submissions </a:t>
            </a:r>
            <a:r>
              <a:rPr kumimoji="1" lang="en-US" dirty="0">
                <a:solidFill>
                  <a:schemeClr val="accent1">
                    <a:lumMod val="75000"/>
                  </a:schemeClr>
                </a:solidFill>
              </a:rPr>
              <a:t>every year and share their schedule and roadmap to </a:t>
            </a:r>
            <a:r>
              <a:rPr kumimoji="1" lang="en-US" dirty="0" smtClean="0">
                <a:solidFill>
                  <a:schemeClr val="accent1">
                    <a:lumMod val="75000"/>
                  </a:schemeClr>
                </a:solidFill>
              </a:rPr>
              <a:t>meeting the </a:t>
            </a:r>
            <a:r>
              <a:rPr kumimoji="1" lang="en-US" dirty="0">
                <a:solidFill>
                  <a:schemeClr val="accent1">
                    <a:lumMod val="75000"/>
                  </a:schemeClr>
                </a:solidFill>
              </a:rPr>
              <a:t>2026 IMO target (S-100 ECDIS) at every WENDWG meeting</a:t>
            </a:r>
            <a:r>
              <a:rPr kumimoji="1" lang="en-US" dirty="0" smtClean="0">
                <a:solidFill>
                  <a:schemeClr val="accent1">
                    <a:lumMod val="75000"/>
                  </a:schemeClr>
                </a:solidFill>
              </a:rPr>
              <a:t>.</a:t>
            </a:r>
          </a:p>
          <a:p>
            <a:pPr>
              <a:lnSpc>
                <a:spcPct val="120000"/>
              </a:lnSpc>
            </a:pPr>
            <a:r>
              <a:rPr kumimoji="1" lang="en-US" dirty="0">
                <a:solidFill>
                  <a:schemeClr val="accent1">
                    <a:lumMod val="75000"/>
                  </a:schemeClr>
                </a:solidFill>
              </a:rPr>
              <a:t>Recommendation 10: RHC Chart Coordinators/S-100 Coordinators report their </a:t>
            </a:r>
            <a:r>
              <a:rPr kumimoji="1" lang="en-US" u="sng" dirty="0">
                <a:solidFill>
                  <a:schemeClr val="accent1">
                    <a:lumMod val="75000"/>
                  </a:schemeClr>
                </a:solidFill>
              </a:rPr>
              <a:t>planned </a:t>
            </a:r>
            <a:r>
              <a:rPr kumimoji="1" lang="en-US" u="sng" dirty="0" smtClean="0">
                <a:solidFill>
                  <a:schemeClr val="accent1">
                    <a:lumMod val="75000"/>
                  </a:schemeClr>
                </a:solidFill>
              </a:rPr>
              <a:t>S-101 </a:t>
            </a:r>
            <a:r>
              <a:rPr kumimoji="1" lang="en-US" u="sng" dirty="0">
                <a:solidFill>
                  <a:schemeClr val="accent1">
                    <a:lumMod val="75000"/>
                  </a:schemeClr>
                </a:solidFill>
              </a:rPr>
              <a:t>chart schemes</a:t>
            </a:r>
            <a:r>
              <a:rPr kumimoji="1" lang="en-US" dirty="0">
                <a:solidFill>
                  <a:schemeClr val="accent1">
                    <a:lumMod val="75000"/>
                  </a:schemeClr>
                </a:solidFill>
              </a:rPr>
              <a:t>, usage bands 1 – 4, by 30 September. Request that </a:t>
            </a:r>
            <a:r>
              <a:rPr kumimoji="1" lang="en-US" dirty="0" smtClean="0">
                <a:solidFill>
                  <a:schemeClr val="accent1">
                    <a:lumMod val="75000"/>
                  </a:schemeClr>
                </a:solidFill>
              </a:rPr>
              <a:t>submissions </a:t>
            </a:r>
            <a:r>
              <a:rPr kumimoji="1" lang="en-US" dirty="0">
                <a:solidFill>
                  <a:schemeClr val="accent1">
                    <a:lumMod val="75000"/>
                  </a:schemeClr>
                </a:solidFill>
              </a:rPr>
              <a:t>use </a:t>
            </a:r>
            <a:r>
              <a:rPr kumimoji="1" lang="en-US" dirty="0" err="1">
                <a:solidFill>
                  <a:schemeClr val="accent1">
                    <a:lumMod val="75000"/>
                  </a:schemeClr>
                </a:solidFill>
              </a:rPr>
              <a:t>INToGIS</a:t>
            </a:r>
            <a:r>
              <a:rPr kumimoji="1" lang="en-US" dirty="0">
                <a:solidFill>
                  <a:schemeClr val="accent1">
                    <a:lumMod val="75000"/>
                  </a:schemeClr>
                </a:solidFill>
              </a:rPr>
              <a:t> III when commissioned</a:t>
            </a:r>
            <a:r>
              <a:rPr kumimoji="1" lang="en-US" dirty="0" smtClean="0">
                <a:solidFill>
                  <a:schemeClr val="accent1">
                    <a:lumMod val="75000"/>
                  </a:schemeClr>
                </a:solidFill>
              </a:rPr>
              <a:t>.</a:t>
            </a:r>
          </a:p>
          <a:p>
            <a:pPr>
              <a:lnSpc>
                <a:spcPct val="120000"/>
              </a:lnSpc>
            </a:pPr>
            <a:r>
              <a:rPr kumimoji="1" lang="en-US" dirty="0">
                <a:solidFill>
                  <a:schemeClr val="accent1">
                    <a:lumMod val="75000"/>
                  </a:schemeClr>
                </a:solidFill>
              </a:rPr>
              <a:t>Recommendation 11: RHCs to appoint </a:t>
            </a:r>
            <a:r>
              <a:rPr kumimoji="1" lang="en-US" u="sng" dirty="0">
                <a:solidFill>
                  <a:schemeClr val="accent1">
                    <a:lumMod val="75000"/>
                  </a:schemeClr>
                </a:solidFill>
              </a:rPr>
              <a:t>MSDI ambassadors </a:t>
            </a:r>
            <a:r>
              <a:rPr kumimoji="1" lang="en-US" dirty="0">
                <a:solidFill>
                  <a:schemeClr val="accent1">
                    <a:lumMod val="75000"/>
                  </a:schemeClr>
                </a:solidFill>
              </a:rPr>
              <a:t>and inform the MSDIWG with </a:t>
            </a:r>
            <a:r>
              <a:rPr kumimoji="1" lang="en-US" dirty="0" smtClean="0">
                <a:solidFill>
                  <a:schemeClr val="accent1">
                    <a:lumMod val="75000"/>
                  </a:schemeClr>
                </a:solidFill>
              </a:rPr>
              <a:t>contact details</a:t>
            </a:r>
          </a:p>
          <a:p>
            <a:pPr>
              <a:lnSpc>
                <a:spcPct val="120000"/>
              </a:lnSpc>
            </a:pP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p:txBody>
      </p:sp>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spTree>
    <p:extLst>
      <p:ext uri="{BB962C8B-B14F-4D97-AF65-F5344CB8AC3E}">
        <p14:creationId xmlns:p14="http://schemas.microsoft.com/office/powerpoint/2010/main" val="105499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smtClean="0">
                <a:solidFill>
                  <a:schemeClr val="accent1">
                    <a:lumMod val="75000"/>
                  </a:schemeClr>
                </a:solidFill>
                <a:latin typeface="Arial" panose="020B0604020202020204" pitchFamily="34" charset="0"/>
                <a:cs typeface="Arial" panose="020B0604020202020204" pitchFamily="34" charset="0"/>
              </a:rPr>
              <a:t>Actions requested </a:t>
            </a:r>
            <a:endParaRPr kumimoji="1"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170709" y="1159566"/>
            <a:ext cx="10515600" cy="4351338"/>
          </a:xfrm>
        </p:spPr>
        <p:txBody>
          <a:bodyPr>
            <a:normAutofit fontScale="77500" lnSpcReduction="20000"/>
          </a:bodyPr>
          <a:lstStyle/>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12: RHC to encourage </a:t>
            </a:r>
            <a:r>
              <a:rPr kumimoji="1" lang="en-US" dirty="0" smtClean="0">
                <a:solidFill>
                  <a:schemeClr val="accent1">
                    <a:lumMod val="75000"/>
                  </a:schemeClr>
                </a:solidFill>
              </a:rPr>
              <a:t>MS </a:t>
            </a:r>
            <a:r>
              <a:rPr kumimoji="1" lang="en-US" dirty="0">
                <a:solidFill>
                  <a:schemeClr val="accent1">
                    <a:lumMod val="75000"/>
                  </a:schemeClr>
                </a:solidFill>
              </a:rPr>
              <a:t>to have more </a:t>
            </a:r>
            <a:r>
              <a:rPr kumimoji="1" lang="en-US" u="sng" dirty="0">
                <a:solidFill>
                  <a:schemeClr val="accent1">
                    <a:lumMod val="75000"/>
                  </a:schemeClr>
                </a:solidFill>
              </a:rPr>
              <a:t>CSBWG </a:t>
            </a:r>
            <a:r>
              <a:rPr kumimoji="1" lang="en-US" u="sng" dirty="0" smtClean="0">
                <a:solidFill>
                  <a:schemeClr val="accent1">
                    <a:lumMod val="75000"/>
                  </a:schemeClr>
                </a:solidFill>
              </a:rPr>
              <a:t>participation</a:t>
            </a:r>
            <a:endParaRPr kumimoji="1" lang="en-US" u="sng" dirty="0">
              <a:solidFill>
                <a:schemeClr val="accent1">
                  <a:lumMod val="75000"/>
                </a:schemeClr>
              </a:solidFill>
            </a:endParaRPr>
          </a:p>
          <a:p>
            <a:pPr>
              <a:lnSpc>
                <a:spcPct val="120000"/>
              </a:lnSpc>
            </a:pPr>
            <a:r>
              <a:rPr kumimoji="1" lang="en-US" dirty="0">
                <a:solidFill>
                  <a:schemeClr val="accent1">
                    <a:lumMod val="75000"/>
                  </a:schemeClr>
                </a:solidFill>
              </a:rPr>
              <a:t>Recommendation 13: RHC to encourage </a:t>
            </a:r>
            <a:r>
              <a:rPr kumimoji="1" lang="en-US" dirty="0" smtClean="0">
                <a:solidFill>
                  <a:schemeClr val="accent1">
                    <a:lumMod val="75000"/>
                  </a:schemeClr>
                </a:solidFill>
              </a:rPr>
              <a:t>MS </a:t>
            </a:r>
            <a:r>
              <a:rPr kumimoji="1" lang="en-US" dirty="0">
                <a:solidFill>
                  <a:schemeClr val="accent1">
                    <a:lumMod val="75000"/>
                  </a:schemeClr>
                </a:solidFill>
              </a:rPr>
              <a:t>to support the </a:t>
            </a:r>
            <a:r>
              <a:rPr kumimoji="1" lang="en-US" u="sng" dirty="0">
                <a:solidFill>
                  <a:schemeClr val="accent1">
                    <a:lumMod val="75000"/>
                  </a:schemeClr>
                </a:solidFill>
              </a:rPr>
              <a:t>CSB</a:t>
            </a:r>
            <a:r>
              <a:rPr kumimoji="1" lang="en-US" dirty="0">
                <a:solidFill>
                  <a:schemeClr val="accent1">
                    <a:lumMod val="75000"/>
                  </a:schemeClr>
                </a:solidFill>
              </a:rPr>
              <a:t> </a:t>
            </a:r>
            <a:r>
              <a:rPr kumimoji="1" lang="en-US" dirty="0" smtClean="0">
                <a:solidFill>
                  <a:schemeClr val="accent1">
                    <a:lumMod val="75000"/>
                  </a:schemeClr>
                </a:solidFill>
              </a:rPr>
              <a:t>initiative with </a:t>
            </a:r>
            <a:r>
              <a:rPr kumimoji="1" lang="en-US" u="sng" dirty="0">
                <a:solidFill>
                  <a:schemeClr val="accent1">
                    <a:lumMod val="75000"/>
                  </a:schemeClr>
                </a:solidFill>
              </a:rPr>
              <a:t>positive actions</a:t>
            </a:r>
            <a:r>
              <a:rPr kumimoji="1" lang="en-US" dirty="0">
                <a:solidFill>
                  <a:schemeClr val="accent1">
                    <a:lumMod val="75000"/>
                  </a:schemeClr>
                </a:solidFill>
              </a:rPr>
              <a:t>, such as requiring all research vessels to collect </a:t>
            </a:r>
            <a:r>
              <a:rPr kumimoji="1" lang="en-US" dirty="0" smtClean="0">
                <a:solidFill>
                  <a:schemeClr val="accent1">
                    <a:lumMod val="75000"/>
                  </a:schemeClr>
                </a:solidFill>
              </a:rPr>
              <a:t>bathymetric </a:t>
            </a:r>
            <a:r>
              <a:rPr kumimoji="1" lang="en-US" dirty="0">
                <a:solidFill>
                  <a:schemeClr val="accent1">
                    <a:lumMod val="75000"/>
                  </a:schemeClr>
                </a:solidFill>
              </a:rPr>
              <a:t>data for late uploading, when on passage or when it does not </a:t>
            </a:r>
            <a:r>
              <a:rPr kumimoji="1" lang="en-US" dirty="0" smtClean="0">
                <a:solidFill>
                  <a:schemeClr val="accent1">
                    <a:lumMod val="75000"/>
                  </a:schemeClr>
                </a:solidFill>
              </a:rPr>
              <a:t>interfere </a:t>
            </a:r>
            <a:r>
              <a:rPr kumimoji="1" lang="en-US" dirty="0">
                <a:solidFill>
                  <a:schemeClr val="accent1">
                    <a:lumMod val="75000"/>
                  </a:schemeClr>
                </a:solidFill>
              </a:rPr>
              <a:t>with other research activities.</a:t>
            </a:r>
          </a:p>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14: RHCs to encourage </a:t>
            </a:r>
            <a:r>
              <a:rPr kumimoji="1" lang="en-US" dirty="0" smtClean="0">
                <a:solidFill>
                  <a:schemeClr val="accent1">
                    <a:lumMod val="75000"/>
                  </a:schemeClr>
                </a:solidFill>
              </a:rPr>
              <a:t>MS </a:t>
            </a:r>
            <a:r>
              <a:rPr kumimoji="1" lang="en-US" dirty="0">
                <a:solidFill>
                  <a:schemeClr val="accent1">
                    <a:lumMod val="75000"/>
                  </a:schemeClr>
                </a:solidFill>
              </a:rPr>
              <a:t>and stakeholder bathymetric </a:t>
            </a:r>
            <a:r>
              <a:rPr kumimoji="1" lang="en-US" dirty="0" smtClean="0">
                <a:solidFill>
                  <a:schemeClr val="accent1">
                    <a:lumMod val="75000"/>
                  </a:schemeClr>
                </a:solidFill>
              </a:rPr>
              <a:t>data </a:t>
            </a:r>
            <a:r>
              <a:rPr kumimoji="1" lang="en-US" u="sng" dirty="0">
                <a:solidFill>
                  <a:schemeClr val="accent1">
                    <a:lumMod val="75000"/>
                  </a:schemeClr>
                </a:solidFill>
              </a:rPr>
              <a:t>contributions to the DCDB</a:t>
            </a:r>
            <a:r>
              <a:rPr kumimoji="1" lang="en-US" dirty="0">
                <a:solidFill>
                  <a:schemeClr val="accent1">
                    <a:lumMod val="75000"/>
                  </a:schemeClr>
                </a:solidFill>
              </a:rPr>
              <a:t>, regardless of origin.</a:t>
            </a:r>
          </a:p>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15: RHCs to collaborate with the </a:t>
            </a:r>
            <a:r>
              <a:rPr kumimoji="1" lang="en-US" u="sng" dirty="0">
                <a:solidFill>
                  <a:schemeClr val="accent1">
                    <a:lumMod val="75000"/>
                  </a:schemeClr>
                </a:solidFill>
              </a:rPr>
              <a:t>DCDB</a:t>
            </a:r>
            <a:r>
              <a:rPr kumimoji="1" lang="en-US" dirty="0">
                <a:solidFill>
                  <a:schemeClr val="accent1">
                    <a:lumMod val="75000"/>
                  </a:schemeClr>
                </a:solidFill>
              </a:rPr>
              <a:t> on developing and highlighting </a:t>
            </a:r>
            <a:r>
              <a:rPr kumimoji="1" lang="en-US" dirty="0" smtClean="0">
                <a:solidFill>
                  <a:schemeClr val="accent1">
                    <a:lumMod val="75000"/>
                  </a:schemeClr>
                </a:solidFill>
              </a:rPr>
              <a:t>annual </a:t>
            </a:r>
            <a:r>
              <a:rPr kumimoji="1" lang="en-US" dirty="0">
                <a:solidFill>
                  <a:schemeClr val="accent1">
                    <a:lumMod val="75000"/>
                  </a:schemeClr>
                </a:solidFill>
              </a:rPr>
              <a:t>regional breakdowns of data holdings as </a:t>
            </a:r>
            <a:r>
              <a:rPr kumimoji="1" lang="en-US" u="sng" dirty="0">
                <a:solidFill>
                  <a:schemeClr val="accent1">
                    <a:lumMod val="75000"/>
                  </a:schemeClr>
                </a:solidFill>
              </a:rPr>
              <a:t>part of SPI reporting</a:t>
            </a:r>
            <a:r>
              <a:rPr kumimoji="1" lang="en-US" dirty="0">
                <a:solidFill>
                  <a:schemeClr val="accent1">
                    <a:lumMod val="75000"/>
                  </a:schemeClr>
                </a:solidFill>
              </a:rPr>
              <a:t>.</a:t>
            </a:r>
          </a:p>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16: To encourage RHCs to actively </a:t>
            </a:r>
            <a:r>
              <a:rPr kumimoji="1" lang="en-US" u="sng" dirty="0">
                <a:solidFill>
                  <a:schemeClr val="accent1">
                    <a:lumMod val="75000"/>
                  </a:schemeClr>
                </a:solidFill>
              </a:rPr>
              <a:t>contribute with new data to </a:t>
            </a:r>
            <a:r>
              <a:rPr kumimoji="1" lang="en-US" u="sng" dirty="0" smtClean="0">
                <a:solidFill>
                  <a:schemeClr val="accent1">
                    <a:lumMod val="75000"/>
                  </a:schemeClr>
                </a:solidFill>
              </a:rPr>
              <a:t>GEBCO</a:t>
            </a:r>
            <a:r>
              <a:rPr kumimoji="1" lang="en-US" dirty="0">
                <a:solidFill>
                  <a:schemeClr val="accent1">
                    <a:lumMod val="75000"/>
                  </a:schemeClr>
                </a:solidFill>
              </a:rPr>
              <a:t>.</a:t>
            </a:r>
          </a:p>
          <a:p>
            <a:pPr>
              <a:lnSpc>
                <a:spcPct val="120000"/>
              </a:lnSpc>
            </a:pP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p:txBody>
      </p:sp>
      <p:sp>
        <p:nvSpPr>
          <p:cNvPr id="4" name="Fußzeilenplatzhalter 3"/>
          <p:cNvSpPr>
            <a:spLocks noGrp="1"/>
          </p:cNvSpPr>
          <p:nvPr>
            <p:ph type="ftr" sz="quarter" idx="4294967295"/>
          </p:nvPr>
        </p:nvSpPr>
        <p:spPr>
          <a:xfrm>
            <a:off x="4038600" y="6356350"/>
            <a:ext cx="4114800" cy="365125"/>
          </a:xfrm>
        </p:spPr>
        <p:txBody>
          <a:bodyPr/>
          <a:lstStyle/>
          <a:p>
            <a:r>
              <a:rPr lang="en-US" dirty="0" smtClean="0"/>
              <a:t>BSHC 28</a:t>
            </a:r>
            <a:endParaRPr lang="en-US" dirty="0"/>
          </a:p>
        </p:txBody>
      </p:sp>
    </p:spTree>
    <p:extLst>
      <p:ext uri="{BB962C8B-B14F-4D97-AF65-F5344CB8AC3E}">
        <p14:creationId xmlns:p14="http://schemas.microsoft.com/office/powerpoint/2010/main" val="383614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smtClean="0">
                <a:solidFill>
                  <a:schemeClr val="accent1">
                    <a:lumMod val="75000"/>
                  </a:schemeClr>
                </a:solidFill>
                <a:latin typeface="Arial" panose="020B0604020202020204" pitchFamily="34" charset="0"/>
                <a:cs typeface="Arial" panose="020B0604020202020204" pitchFamily="34" charset="0"/>
              </a:rPr>
              <a:t>Actions requested </a:t>
            </a:r>
            <a:endParaRPr kumimoji="1"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170709" y="1159566"/>
            <a:ext cx="10515600" cy="4351338"/>
          </a:xfrm>
        </p:spPr>
        <p:txBody>
          <a:bodyPr>
            <a:normAutofit fontScale="92500" lnSpcReduction="20000"/>
          </a:bodyPr>
          <a:lstStyle/>
          <a:p>
            <a:pPr>
              <a:lnSpc>
                <a:spcPct val="120000"/>
              </a:lnSpc>
            </a:pPr>
            <a:r>
              <a:rPr kumimoji="1" lang="en-US" dirty="0">
                <a:solidFill>
                  <a:schemeClr val="accent1">
                    <a:lumMod val="75000"/>
                  </a:schemeClr>
                </a:solidFill>
              </a:rPr>
              <a:t>Recommendation 17: To invite RHCs to assign the </a:t>
            </a:r>
            <a:r>
              <a:rPr kumimoji="1" lang="en-US" u="sng" dirty="0">
                <a:solidFill>
                  <a:schemeClr val="accent1">
                    <a:lumMod val="75000"/>
                  </a:schemeClr>
                </a:solidFill>
              </a:rPr>
              <a:t>INT paper chart scheme </a:t>
            </a:r>
            <a:r>
              <a:rPr kumimoji="1" lang="en-US" u="sng" dirty="0" smtClean="0">
                <a:solidFill>
                  <a:schemeClr val="accent1">
                    <a:lumMod val="75000"/>
                  </a:schemeClr>
                </a:solidFill>
              </a:rPr>
              <a:t>appropriateness </a:t>
            </a:r>
            <a:r>
              <a:rPr kumimoji="1" lang="en-US" u="sng" dirty="0">
                <a:solidFill>
                  <a:schemeClr val="accent1">
                    <a:lumMod val="75000"/>
                  </a:schemeClr>
                </a:solidFill>
              </a:rPr>
              <a:t>check </a:t>
            </a:r>
            <a:r>
              <a:rPr kumimoji="1" lang="en-US" dirty="0">
                <a:solidFill>
                  <a:schemeClr val="accent1">
                    <a:lumMod val="75000"/>
                  </a:schemeClr>
                </a:solidFill>
              </a:rPr>
              <a:t>and possible amendment of the scheme.</a:t>
            </a:r>
          </a:p>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18: To encourage RHCs to invite Member States to </a:t>
            </a:r>
            <a:r>
              <a:rPr kumimoji="1" lang="en-US" u="sng" dirty="0">
                <a:solidFill>
                  <a:schemeClr val="accent1">
                    <a:lumMod val="75000"/>
                  </a:schemeClr>
                </a:solidFill>
              </a:rPr>
              <a:t>consider the </a:t>
            </a:r>
            <a:r>
              <a:rPr kumimoji="1" lang="en-US" u="sng" dirty="0" smtClean="0">
                <a:solidFill>
                  <a:schemeClr val="accent1">
                    <a:lumMod val="75000"/>
                  </a:schemeClr>
                </a:solidFill>
              </a:rPr>
              <a:t>provision </a:t>
            </a:r>
            <a:r>
              <a:rPr kumimoji="1" lang="en-US" u="sng" dirty="0">
                <a:solidFill>
                  <a:schemeClr val="accent1">
                    <a:lumMod val="75000"/>
                  </a:schemeClr>
                </a:solidFill>
              </a:rPr>
              <a:t>of paper chart updating procedures </a:t>
            </a:r>
            <a:r>
              <a:rPr kumimoji="1" lang="en-US" dirty="0">
                <a:solidFill>
                  <a:schemeClr val="accent1">
                    <a:lumMod val="75000"/>
                  </a:schemeClr>
                </a:solidFill>
              </a:rPr>
              <a:t>depending on the findings of </a:t>
            </a:r>
            <a:r>
              <a:rPr kumimoji="1" lang="en-US" dirty="0" smtClean="0">
                <a:solidFill>
                  <a:schemeClr val="accent1">
                    <a:lumMod val="75000"/>
                  </a:schemeClr>
                </a:solidFill>
              </a:rPr>
              <a:t>NCWG</a:t>
            </a:r>
            <a:r>
              <a:rPr kumimoji="1" lang="en-US" dirty="0">
                <a:solidFill>
                  <a:schemeClr val="accent1">
                    <a:lumMod val="75000"/>
                  </a:schemeClr>
                </a:solidFill>
              </a:rPr>
              <a:t>.</a:t>
            </a:r>
          </a:p>
          <a:p>
            <a:pPr>
              <a:lnSpc>
                <a:spcPct val="120000"/>
              </a:lnSpc>
            </a:pPr>
            <a:r>
              <a:rPr kumimoji="1" lang="en-US" dirty="0" smtClean="0">
                <a:solidFill>
                  <a:schemeClr val="accent1">
                    <a:lumMod val="75000"/>
                  </a:schemeClr>
                </a:solidFill>
              </a:rPr>
              <a:t>Recommendation </a:t>
            </a:r>
            <a:r>
              <a:rPr kumimoji="1" lang="en-US" dirty="0">
                <a:solidFill>
                  <a:schemeClr val="accent1">
                    <a:lumMod val="75000"/>
                  </a:schemeClr>
                </a:solidFill>
              </a:rPr>
              <a:t>19: To encourage RHCs to invite Member States to </a:t>
            </a:r>
            <a:r>
              <a:rPr kumimoji="1" lang="en-US" u="sng" dirty="0">
                <a:solidFill>
                  <a:schemeClr val="accent1">
                    <a:lumMod val="75000"/>
                  </a:schemeClr>
                </a:solidFill>
              </a:rPr>
              <a:t>consider the </a:t>
            </a:r>
            <a:r>
              <a:rPr kumimoji="1" lang="en-US" u="sng" dirty="0" smtClean="0">
                <a:solidFill>
                  <a:schemeClr val="accent1">
                    <a:lumMod val="75000"/>
                  </a:schemeClr>
                </a:solidFill>
              </a:rPr>
              <a:t>requirements </a:t>
            </a:r>
            <a:r>
              <a:rPr kumimoji="1" lang="en-US" dirty="0">
                <a:solidFill>
                  <a:schemeClr val="accent1">
                    <a:lumMod val="75000"/>
                  </a:schemeClr>
                </a:solidFill>
              </a:rPr>
              <a:t>(including regulations) for </a:t>
            </a:r>
            <a:r>
              <a:rPr kumimoji="1" lang="en-US" u="sng" dirty="0">
                <a:solidFill>
                  <a:schemeClr val="accent1">
                    <a:lumMod val="75000"/>
                  </a:schemeClr>
                </a:solidFill>
              </a:rPr>
              <a:t>non-ECDIS mandated vessels</a:t>
            </a:r>
            <a:r>
              <a:rPr kumimoji="1" lang="en-US" dirty="0">
                <a:solidFill>
                  <a:schemeClr val="accent1">
                    <a:lumMod val="75000"/>
                  </a:schemeClr>
                </a:solidFill>
              </a:rPr>
              <a:t> (e.g. </a:t>
            </a:r>
            <a:r>
              <a:rPr kumimoji="1" lang="en-US" dirty="0" smtClean="0">
                <a:solidFill>
                  <a:schemeClr val="accent1">
                    <a:lumMod val="75000"/>
                  </a:schemeClr>
                </a:solidFill>
              </a:rPr>
              <a:t>small </a:t>
            </a:r>
            <a:r>
              <a:rPr kumimoji="1" lang="en-US" dirty="0">
                <a:solidFill>
                  <a:schemeClr val="accent1">
                    <a:lumMod val="75000"/>
                  </a:schemeClr>
                </a:solidFill>
              </a:rPr>
              <a:t>commercial, fishing, leisure, </a:t>
            </a:r>
            <a:r>
              <a:rPr kumimoji="1" lang="en-US" dirty="0" err="1">
                <a:solidFill>
                  <a:schemeClr val="accent1">
                    <a:lumMod val="75000"/>
                  </a:schemeClr>
                </a:solidFill>
              </a:rPr>
              <a:t>etc</a:t>
            </a:r>
            <a:r>
              <a:rPr kumimoji="1" lang="en-US" dirty="0">
                <a:solidFill>
                  <a:schemeClr val="accent1">
                    <a:lumMod val="75000"/>
                  </a:schemeClr>
                </a:solidFill>
              </a:rPr>
              <a:t>) within national, regional and global </a:t>
            </a:r>
            <a:r>
              <a:rPr kumimoji="1" lang="en-US" dirty="0" smtClean="0">
                <a:solidFill>
                  <a:schemeClr val="accent1">
                    <a:lumMod val="75000"/>
                  </a:schemeClr>
                </a:solidFill>
              </a:rPr>
              <a:t>discussions </a:t>
            </a:r>
            <a:r>
              <a:rPr kumimoji="1" lang="en-US" dirty="0">
                <a:solidFill>
                  <a:schemeClr val="accent1">
                    <a:lumMod val="75000"/>
                  </a:schemeClr>
                </a:solidFill>
              </a:rPr>
              <a:t>on this topic (HSSC15 decision 7 regarding Electronic Chart </a:t>
            </a:r>
            <a:r>
              <a:rPr kumimoji="1" lang="en-US" dirty="0" smtClean="0">
                <a:solidFill>
                  <a:schemeClr val="accent1">
                    <a:lumMod val="75000"/>
                  </a:schemeClr>
                </a:solidFill>
              </a:rPr>
              <a:t>Systems </a:t>
            </a:r>
            <a:r>
              <a:rPr kumimoji="1" lang="en-US" dirty="0">
                <a:solidFill>
                  <a:schemeClr val="accent1">
                    <a:lumMod val="75000"/>
                  </a:schemeClr>
                </a:solidFill>
              </a:rPr>
              <a:t>PT refers).</a:t>
            </a: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marL="0" indent="0">
              <a:lnSpc>
                <a:spcPct val="120000"/>
              </a:lnSpc>
              <a:buNone/>
            </a:pPr>
            <a:endParaRPr kumimoji="1" lang="en-US" dirty="0">
              <a:solidFill>
                <a:schemeClr val="accent1">
                  <a:lumMod val="75000"/>
                </a:schemeClr>
              </a:solidFill>
            </a:endParaRPr>
          </a:p>
          <a:p>
            <a:pPr>
              <a:lnSpc>
                <a:spcPct val="120000"/>
              </a:lnSpc>
            </a:pPr>
            <a:endParaRPr kumimoji="1" lang="en-US" dirty="0">
              <a:solidFill>
                <a:schemeClr val="accent1">
                  <a:lumMod val="75000"/>
                </a:schemeClr>
              </a:solidFill>
            </a:endParaRPr>
          </a:p>
        </p:txBody>
      </p:sp>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spTree>
    <p:extLst>
      <p:ext uri="{BB962C8B-B14F-4D97-AF65-F5344CB8AC3E}">
        <p14:creationId xmlns:p14="http://schemas.microsoft.com/office/powerpoint/2010/main" val="134399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a:solidFill>
                  <a:schemeClr val="accent1">
                    <a:lumMod val="75000"/>
                  </a:schemeClr>
                </a:solidFill>
                <a:latin typeface="Arial" panose="020B0604020202020204" pitchFamily="34" charset="0"/>
                <a:cs typeface="Arial" panose="020B0604020202020204" pitchFamily="34" charset="0"/>
              </a:rPr>
              <a:t>IRCC Introduction</a:t>
            </a: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041400" y="1205747"/>
            <a:ext cx="10515600" cy="5065743"/>
          </a:xfrm>
        </p:spPr>
        <p:txBody>
          <a:bodyPr>
            <a:normAutofit lnSpcReduction="10000"/>
          </a:bodyPr>
          <a:lstStyle/>
          <a:p>
            <a:pPr marL="0" indent="0">
              <a:buNone/>
            </a:pPr>
            <a:r>
              <a:rPr kumimoji="1" lang="en-US" dirty="0" smtClean="0">
                <a:solidFill>
                  <a:schemeClr val="accent1">
                    <a:lumMod val="75000"/>
                  </a:schemeClr>
                </a:solidFill>
              </a:rPr>
              <a:t>The </a:t>
            </a:r>
            <a:r>
              <a:rPr kumimoji="1" lang="en-US" dirty="0">
                <a:solidFill>
                  <a:schemeClr val="accent1">
                    <a:lumMod val="75000"/>
                  </a:schemeClr>
                </a:solidFill>
              </a:rPr>
              <a:t>Inter-Regional Coordination Committee (IRCC) is the steering committee of the IHO for inter-regional coordination and support.</a:t>
            </a:r>
          </a:p>
          <a:p>
            <a:pPr marL="0" indent="0">
              <a:buNone/>
            </a:pPr>
            <a:r>
              <a:rPr kumimoji="1" lang="en-US" dirty="0">
                <a:solidFill>
                  <a:schemeClr val="accent1">
                    <a:lumMod val="75000"/>
                  </a:schemeClr>
                </a:solidFill>
              </a:rPr>
              <a:t>Chair: </a:t>
            </a:r>
            <a:r>
              <a:rPr kumimoji="1" lang="en-US">
                <a:solidFill>
                  <a:schemeClr val="accent1">
                    <a:lumMod val="75000"/>
                  </a:schemeClr>
                </a:solidFill>
              </a:rPr>
              <a:t>	</a:t>
            </a:r>
            <a:r>
              <a:rPr kumimoji="1" lang="en-US" smtClean="0">
                <a:solidFill>
                  <a:schemeClr val="accent1">
                    <a:lumMod val="75000"/>
                  </a:schemeClr>
                </a:solidFill>
              </a:rPr>
              <a:t>Mr </a:t>
            </a:r>
            <a:r>
              <a:rPr kumimoji="1" lang="en-US" dirty="0">
                <a:solidFill>
                  <a:schemeClr val="accent1">
                    <a:lumMod val="75000"/>
                  </a:schemeClr>
                </a:solidFill>
              </a:rPr>
              <a:t>Thomas DEHLING (Germany)</a:t>
            </a:r>
          </a:p>
          <a:p>
            <a:pPr marL="0" indent="0">
              <a:buNone/>
            </a:pPr>
            <a:r>
              <a:rPr kumimoji="1" lang="en-US" dirty="0">
                <a:solidFill>
                  <a:schemeClr val="accent1">
                    <a:lumMod val="75000"/>
                  </a:schemeClr>
                </a:solidFill>
              </a:rPr>
              <a:t>Vice-Chair:  	Dr John Nyberg (USA</a:t>
            </a:r>
            <a:r>
              <a:rPr kumimoji="1" lang="en-US" dirty="0" smtClean="0">
                <a:solidFill>
                  <a:schemeClr val="accent1">
                    <a:lumMod val="75000"/>
                  </a:schemeClr>
                </a:solidFill>
              </a:rPr>
              <a:t>) until 31 August 2023</a:t>
            </a:r>
          </a:p>
          <a:p>
            <a:pPr marL="0" indent="0">
              <a:buNone/>
            </a:pPr>
            <a:r>
              <a:rPr kumimoji="1" lang="en-US" dirty="0">
                <a:solidFill>
                  <a:schemeClr val="accent1">
                    <a:lumMod val="75000"/>
                  </a:schemeClr>
                </a:solidFill>
              </a:rPr>
              <a:t>		</a:t>
            </a:r>
            <a:r>
              <a:rPr kumimoji="1" lang="en-US" dirty="0" err="1">
                <a:solidFill>
                  <a:schemeClr val="accent1">
                    <a:lumMod val="75000"/>
                  </a:schemeClr>
                </a:solidFill>
              </a:rPr>
              <a:t>Ms</a:t>
            </a:r>
            <a:r>
              <a:rPr kumimoji="1" lang="en-US" dirty="0">
                <a:solidFill>
                  <a:schemeClr val="accent1">
                    <a:lumMod val="75000"/>
                  </a:schemeClr>
                </a:solidFill>
              </a:rPr>
              <a:t> Jennifer JENCKS (USA</a:t>
            </a:r>
            <a:r>
              <a:rPr kumimoji="1" lang="en-US" dirty="0" smtClean="0">
                <a:solidFill>
                  <a:schemeClr val="accent1">
                    <a:lumMod val="75000"/>
                  </a:schemeClr>
                </a:solidFill>
              </a:rPr>
              <a:t>) from 1 September 2023</a:t>
            </a:r>
            <a:endParaRPr kumimoji="1" lang="en-US" dirty="0">
              <a:solidFill>
                <a:schemeClr val="accent1">
                  <a:lumMod val="75000"/>
                </a:schemeClr>
              </a:solidFill>
            </a:endParaRPr>
          </a:p>
          <a:p>
            <a:endParaRPr kumimoji="1" lang="en-US" dirty="0">
              <a:solidFill>
                <a:schemeClr val="accent1">
                  <a:lumMod val="75000"/>
                </a:schemeClr>
              </a:solidFill>
            </a:endParaRPr>
          </a:p>
          <a:p>
            <a:pPr marL="0" indent="0">
              <a:buNone/>
            </a:pPr>
            <a:r>
              <a:rPr kumimoji="1" lang="en-US" dirty="0">
                <a:solidFill>
                  <a:schemeClr val="accent1">
                    <a:lumMod val="75000"/>
                  </a:schemeClr>
                </a:solidFill>
              </a:rPr>
              <a:t>Members: 	</a:t>
            </a:r>
            <a:endParaRPr kumimoji="1" lang="en-US" dirty="0" smtClean="0">
              <a:solidFill>
                <a:schemeClr val="accent1">
                  <a:lumMod val="75000"/>
                </a:schemeClr>
              </a:solidFill>
            </a:endParaRPr>
          </a:p>
          <a:p>
            <a:pPr marL="0" indent="0">
              <a:buNone/>
            </a:pPr>
            <a:r>
              <a:rPr kumimoji="1" lang="en-US" dirty="0" smtClean="0">
                <a:solidFill>
                  <a:schemeClr val="accent1">
                    <a:lumMod val="75000"/>
                  </a:schemeClr>
                </a:solidFill>
              </a:rPr>
              <a:t>Chairs </a:t>
            </a:r>
            <a:r>
              <a:rPr kumimoji="1" lang="en-US" dirty="0">
                <a:solidFill>
                  <a:schemeClr val="accent1">
                    <a:lumMod val="75000"/>
                  </a:schemeClr>
                </a:solidFill>
              </a:rPr>
              <a:t>of the 15 RHCs and of HCA</a:t>
            </a:r>
          </a:p>
          <a:p>
            <a:pPr marL="0" indent="0">
              <a:buNone/>
            </a:pPr>
            <a:r>
              <a:rPr kumimoji="1" lang="en-US" dirty="0" smtClean="0">
                <a:solidFill>
                  <a:schemeClr val="accent1">
                    <a:lumMod val="75000"/>
                  </a:schemeClr>
                </a:solidFill>
              </a:rPr>
              <a:t>Chairs </a:t>
            </a:r>
            <a:r>
              <a:rPr kumimoji="1" lang="en-US" dirty="0">
                <a:solidFill>
                  <a:schemeClr val="accent1">
                    <a:lumMod val="75000"/>
                  </a:schemeClr>
                </a:solidFill>
              </a:rPr>
              <a:t>of 9 subordinate </a:t>
            </a:r>
            <a:r>
              <a:rPr kumimoji="1" lang="en-US" dirty="0" smtClean="0">
                <a:solidFill>
                  <a:schemeClr val="accent1">
                    <a:lumMod val="75000"/>
                  </a:schemeClr>
                </a:solidFill>
              </a:rPr>
              <a:t>bodies</a:t>
            </a:r>
          </a:p>
          <a:p>
            <a:pPr marL="0" indent="0">
              <a:buNone/>
            </a:pPr>
            <a:r>
              <a:rPr kumimoji="1" lang="en-US" dirty="0" smtClean="0">
                <a:solidFill>
                  <a:schemeClr val="accent1">
                    <a:lumMod val="75000"/>
                  </a:schemeClr>
                </a:solidFill>
              </a:rPr>
              <a:t>(</a:t>
            </a:r>
            <a:r>
              <a:rPr kumimoji="1" lang="en-US" dirty="0">
                <a:solidFill>
                  <a:schemeClr val="accent1">
                    <a:lumMod val="75000"/>
                  </a:schemeClr>
                </a:solidFill>
              </a:rPr>
              <a:t>WWNWS, CBSC, WENDWG, MSDIWG, IENWG, CSBWG, IBSC, DCDB, GGC)</a:t>
            </a:r>
          </a:p>
          <a:p>
            <a:endParaRPr kumimoji="1" lang="en-US" dirty="0">
              <a:solidFill>
                <a:schemeClr val="accent1">
                  <a:lumMod val="75000"/>
                </a:schemeClr>
              </a:solidFill>
            </a:endParaRPr>
          </a:p>
          <a:p>
            <a:pPr marL="0" indent="0">
              <a:buNone/>
            </a:pPr>
            <a:endParaRPr kumimoji="1" lang="en-US" dirty="0">
              <a:solidFill>
                <a:schemeClr val="accent1">
                  <a:lumMod val="75000"/>
                </a:schemeClr>
              </a:solidFill>
            </a:endParaRPr>
          </a:p>
          <a:p>
            <a:endParaRPr kumimoji="1" lang="en-US" dirty="0">
              <a:solidFill>
                <a:schemeClr val="accent1">
                  <a:lumMod val="75000"/>
                </a:schemeClr>
              </a:solidFill>
            </a:endParaRPr>
          </a:p>
        </p:txBody>
      </p:sp>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spTree>
    <p:extLst>
      <p:ext uri="{BB962C8B-B14F-4D97-AF65-F5344CB8AC3E}">
        <p14:creationId xmlns:p14="http://schemas.microsoft.com/office/powerpoint/2010/main" val="197895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smtClean="0">
                <a:solidFill>
                  <a:schemeClr val="accent1">
                    <a:lumMod val="75000"/>
                  </a:schemeClr>
                </a:solidFill>
                <a:latin typeface="Arial" panose="020B0604020202020204" pitchFamily="34" charset="0"/>
                <a:cs typeface="Arial" panose="020B0604020202020204" pitchFamily="34" charset="0"/>
              </a:rPr>
              <a:t>IRCC </a:t>
            </a:r>
            <a:r>
              <a:rPr kumimoji="1" lang="en-US" sz="3600" b="1" dirty="0" smtClean="0">
                <a:solidFill>
                  <a:schemeClr val="accent1">
                    <a:lumMod val="75000"/>
                  </a:schemeClr>
                </a:solidFill>
                <a:latin typeface="Arial" panose="020B0604020202020204" pitchFamily="34" charset="0"/>
                <a:cs typeface="Arial" panose="020B0604020202020204" pitchFamily="34" charset="0"/>
              </a:rPr>
              <a:t>Report</a:t>
            </a:r>
            <a:endParaRPr kumimoji="1"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041400" y="1122621"/>
            <a:ext cx="10515600" cy="4351338"/>
          </a:xfrm>
        </p:spPr>
        <p:txBody>
          <a:bodyPr>
            <a:normAutofit/>
          </a:bodyPr>
          <a:lstStyle/>
          <a:p>
            <a:pPr marL="0" indent="0">
              <a:buNone/>
            </a:pPr>
            <a:r>
              <a:rPr kumimoji="1" lang="en-US" dirty="0" smtClean="0">
                <a:solidFill>
                  <a:schemeClr val="accent1">
                    <a:lumMod val="75000"/>
                  </a:schemeClr>
                </a:solidFill>
              </a:rPr>
              <a:t>IRCC 15 meeting, Tokyo, Japan, June 2023</a:t>
            </a:r>
            <a:endParaRPr kumimoji="1" lang="en-US" dirty="0" smtClean="0">
              <a:solidFill>
                <a:schemeClr val="accent1">
                  <a:lumMod val="75000"/>
                </a:schemeClr>
              </a:solidFill>
            </a:endParaRPr>
          </a:p>
          <a:p>
            <a:pPr algn="ctr"/>
            <a:endParaRPr kumimoji="1" lang="en-US" dirty="0">
              <a:solidFill>
                <a:schemeClr val="accent1">
                  <a:lumMod val="75000"/>
                </a:schemeClr>
              </a:solidFill>
            </a:endParaRPr>
          </a:p>
          <a:p>
            <a:pPr algn="ctr"/>
            <a:endParaRPr kumimoji="1" lang="en-US" dirty="0" smtClean="0">
              <a:solidFill>
                <a:schemeClr val="accent1">
                  <a:lumMod val="75000"/>
                </a:schemeClr>
              </a:solidFill>
            </a:endParaRPr>
          </a:p>
          <a:p>
            <a:pPr algn="ctr"/>
            <a:endParaRPr kumimoji="1" lang="en-US" dirty="0">
              <a:solidFill>
                <a:schemeClr val="accent1">
                  <a:lumMod val="75000"/>
                </a:schemeClr>
              </a:solidFill>
            </a:endParaRPr>
          </a:p>
          <a:p>
            <a:pPr algn="ctr"/>
            <a:endParaRPr kumimoji="1" lang="en-US" dirty="0" smtClean="0">
              <a:solidFill>
                <a:schemeClr val="accent1">
                  <a:lumMod val="75000"/>
                </a:schemeClr>
              </a:solidFill>
            </a:endParaRPr>
          </a:p>
          <a:p>
            <a:pPr algn="ctr"/>
            <a:endParaRPr kumimoji="1" lang="en-US" dirty="0">
              <a:solidFill>
                <a:schemeClr val="accent1">
                  <a:lumMod val="75000"/>
                </a:schemeClr>
              </a:solidFill>
            </a:endParaRPr>
          </a:p>
          <a:p>
            <a:pPr algn="ctr"/>
            <a:endParaRPr kumimoji="1" lang="en-US" dirty="0" smtClean="0">
              <a:solidFill>
                <a:schemeClr val="accent1">
                  <a:lumMod val="75000"/>
                </a:schemeClr>
              </a:solidFill>
            </a:endParaRPr>
          </a:p>
          <a:p>
            <a:pPr algn="ctr"/>
            <a:endParaRPr kumimoji="1" lang="en-US" dirty="0">
              <a:solidFill>
                <a:schemeClr val="accent1">
                  <a:lumMod val="75000"/>
                </a:schemeClr>
              </a:solidFill>
            </a:endParaRPr>
          </a:p>
          <a:p>
            <a:pPr marL="0" indent="0" algn="ctr">
              <a:buNone/>
            </a:pPr>
            <a:endParaRPr kumimoji="1" lang="en-US" dirty="0">
              <a:solidFill>
                <a:schemeClr val="accent1">
                  <a:lumMod val="75000"/>
                </a:schemeClr>
              </a:solidFill>
            </a:endParaRPr>
          </a:p>
          <a:p>
            <a:pPr marL="0" indent="0" algn="ctr">
              <a:buNone/>
            </a:pPr>
            <a:endParaRPr kumimoji="1" lang="en-US" dirty="0">
              <a:solidFill>
                <a:schemeClr val="accent1">
                  <a:lumMod val="75000"/>
                </a:schemeClr>
              </a:solidFill>
            </a:endParaRPr>
          </a:p>
          <a:p>
            <a:pPr marL="0" indent="0" algn="ctr">
              <a:buNone/>
            </a:pPr>
            <a:endParaRPr kumimoji="1" lang="en-US" dirty="0">
              <a:solidFill>
                <a:schemeClr val="accent1">
                  <a:lumMod val="75000"/>
                </a:schemeClr>
              </a:solidFill>
            </a:endParaRPr>
          </a:p>
          <a:p>
            <a:pPr algn="ctr"/>
            <a:endParaRPr kumimoji="1" lang="en-US" dirty="0">
              <a:solidFill>
                <a:schemeClr val="accent1">
                  <a:lumMod val="75000"/>
                </a:schemeClr>
              </a:solidFill>
            </a:endParaRPr>
          </a:p>
        </p:txBody>
      </p:sp>
      <p:pic>
        <p:nvPicPr>
          <p:cNvPr id="5" name="Grafik 4"/>
          <p:cNvPicPr>
            <a:picLocks noChangeAspect="1"/>
          </p:cNvPicPr>
          <p:nvPr/>
        </p:nvPicPr>
        <p:blipFill>
          <a:blip r:embed="rId2"/>
          <a:stretch>
            <a:fillRect/>
          </a:stretch>
        </p:blipFill>
        <p:spPr>
          <a:xfrm>
            <a:off x="0" y="1910340"/>
            <a:ext cx="12192000" cy="3492915"/>
          </a:xfrm>
          <a:prstGeom prst="rect">
            <a:avLst/>
          </a:prstGeom>
        </p:spPr>
      </p:pic>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0857"/>
            <a:ext cx="12192000" cy="4685493"/>
          </a:xfrm>
          <a:prstGeom prst="rect">
            <a:avLst/>
          </a:prstGeom>
        </p:spPr>
      </p:pic>
    </p:spTree>
    <p:extLst>
      <p:ext uri="{BB962C8B-B14F-4D97-AF65-F5344CB8AC3E}">
        <p14:creationId xmlns:p14="http://schemas.microsoft.com/office/powerpoint/2010/main" val="312802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smtClean="0">
                <a:solidFill>
                  <a:schemeClr val="accent1">
                    <a:lumMod val="75000"/>
                  </a:schemeClr>
                </a:solidFill>
                <a:latin typeface="Arial" panose="020B0604020202020204" pitchFamily="34" charset="0"/>
                <a:cs typeface="Arial" panose="020B0604020202020204" pitchFamily="34" charset="0"/>
              </a:rPr>
              <a:t>IHO Assembly 3 decisions</a:t>
            </a:r>
            <a:endParaRPr kumimoji="1"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041400" y="1122621"/>
            <a:ext cx="6227618" cy="4351338"/>
          </a:xfrm>
        </p:spPr>
        <p:txBody>
          <a:bodyPr>
            <a:normAutofit lnSpcReduction="10000"/>
          </a:bodyPr>
          <a:lstStyle/>
          <a:p>
            <a:pPr marL="0" indent="0">
              <a:buNone/>
            </a:pPr>
            <a:r>
              <a:rPr kumimoji="1" lang="en-US" dirty="0">
                <a:solidFill>
                  <a:schemeClr val="accent1">
                    <a:lumMod val="75000"/>
                  </a:schemeClr>
                </a:solidFill>
              </a:rPr>
              <a:t>IRCC15 had a particular focus on the 3rd Session of IHO Assembly’s Decisions affecting IRCC prior to C-7 in order to be more efficient. </a:t>
            </a:r>
            <a:endParaRPr kumimoji="1" lang="en-US" dirty="0" smtClean="0">
              <a:solidFill>
                <a:schemeClr val="accent1">
                  <a:lumMod val="75000"/>
                </a:schemeClr>
              </a:solidFill>
            </a:endParaRPr>
          </a:p>
          <a:p>
            <a:endParaRPr kumimoji="1" lang="en-US" dirty="0" smtClean="0">
              <a:solidFill>
                <a:schemeClr val="accent1">
                  <a:lumMod val="75000"/>
                </a:schemeClr>
              </a:solidFill>
            </a:endParaRPr>
          </a:p>
          <a:p>
            <a:pPr marL="0" indent="0">
              <a:buNone/>
            </a:pPr>
            <a:r>
              <a:rPr kumimoji="1" lang="en-US" dirty="0">
                <a:solidFill>
                  <a:schemeClr val="accent1">
                    <a:lumMod val="75000"/>
                  </a:schemeClr>
                </a:solidFill>
              </a:rPr>
              <a:t>A-3 tasked Council to revise Strategic Plan for 2027-2032</a:t>
            </a:r>
          </a:p>
          <a:p>
            <a:r>
              <a:rPr kumimoji="1" lang="en-US" dirty="0">
                <a:solidFill>
                  <a:schemeClr val="accent1">
                    <a:lumMod val="75000"/>
                  </a:schemeClr>
                </a:solidFill>
              </a:rPr>
              <a:t>IRCC will be very much involved</a:t>
            </a:r>
          </a:p>
          <a:p>
            <a:r>
              <a:rPr kumimoji="1" lang="en-US" dirty="0" smtClean="0">
                <a:solidFill>
                  <a:schemeClr val="accent1">
                    <a:lumMod val="75000"/>
                  </a:schemeClr>
                </a:solidFill>
              </a:rPr>
              <a:t>Review </a:t>
            </a:r>
            <a:r>
              <a:rPr kumimoji="1" lang="en-US" dirty="0">
                <a:solidFill>
                  <a:schemeClr val="accent1">
                    <a:lumMod val="75000"/>
                  </a:schemeClr>
                </a:solidFill>
              </a:rPr>
              <a:t>of Strategic Performance Indicators (SPI)</a:t>
            </a:r>
          </a:p>
          <a:p>
            <a:endParaRPr kumimoji="1" lang="en-US" dirty="0">
              <a:solidFill>
                <a:schemeClr val="accent1">
                  <a:lumMod val="75000"/>
                </a:schemeClr>
              </a:solidFill>
            </a:endParaRPr>
          </a:p>
        </p:txBody>
      </p:sp>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pic>
        <p:nvPicPr>
          <p:cNvPr id="6" name="Picture 5">
            <a:extLst>
              <a:ext uri="{FF2B5EF4-FFF2-40B4-BE49-F238E27FC236}">
                <a16:creationId xmlns:a16="http://schemas.microsoft.com/office/drawing/2014/main" id="{222D2CB9-4FA0-6BBE-A584-CA8798C26DAF}"/>
              </a:ext>
            </a:extLst>
          </p:cNvPr>
          <p:cNvPicPr>
            <a:picLocks noChangeAspect="1"/>
          </p:cNvPicPr>
          <p:nvPr/>
        </p:nvPicPr>
        <p:blipFill>
          <a:blip r:embed="rId2">
            <a:alphaModFix/>
          </a:blip>
          <a:stretch>
            <a:fillRect/>
          </a:stretch>
        </p:blipFill>
        <p:spPr>
          <a:xfrm>
            <a:off x="7733019" y="1476964"/>
            <a:ext cx="4105823" cy="3533186"/>
          </a:xfrm>
          <a:prstGeom prst="rect">
            <a:avLst/>
          </a:prstGeom>
        </p:spPr>
      </p:pic>
    </p:spTree>
    <p:extLst>
      <p:ext uri="{BB962C8B-B14F-4D97-AF65-F5344CB8AC3E}">
        <p14:creationId xmlns:p14="http://schemas.microsoft.com/office/powerpoint/2010/main" val="119662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smtClean="0">
                <a:solidFill>
                  <a:schemeClr val="accent1">
                    <a:lumMod val="75000"/>
                  </a:schemeClr>
                </a:solidFill>
                <a:latin typeface="Arial" panose="020B0604020202020204" pitchFamily="34" charset="0"/>
                <a:cs typeface="Arial" panose="020B0604020202020204" pitchFamily="34" charset="0"/>
              </a:rPr>
              <a:t>IHO Assembly 3 decisions</a:t>
            </a:r>
            <a:endParaRPr kumimoji="1"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041400" y="1122621"/>
            <a:ext cx="9853246" cy="5160948"/>
          </a:xfrm>
        </p:spPr>
        <p:txBody>
          <a:bodyPr>
            <a:normAutofit fontScale="77500" lnSpcReduction="20000"/>
          </a:bodyPr>
          <a:lstStyle/>
          <a:p>
            <a:pPr marL="0" indent="0">
              <a:buNone/>
            </a:pPr>
            <a:endParaRPr kumimoji="1" lang="en-US" dirty="0" smtClean="0">
              <a:solidFill>
                <a:schemeClr val="accent1">
                  <a:lumMod val="75000"/>
                </a:schemeClr>
              </a:solidFill>
            </a:endParaRPr>
          </a:p>
          <a:p>
            <a:pPr marL="0" indent="0">
              <a:buNone/>
            </a:pPr>
            <a:r>
              <a:rPr kumimoji="1" lang="en-US" dirty="0" smtClean="0">
                <a:solidFill>
                  <a:schemeClr val="accent1">
                    <a:lumMod val="75000"/>
                  </a:schemeClr>
                </a:solidFill>
              </a:rPr>
              <a:t>Establish </a:t>
            </a:r>
            <a:r>
              <a:rPr kumimoji="1" lang="en-US" dirty="0">
                <a:solidFill>
                  <a:schemeClr val="accent1">
                    <a:lumMod val="75000"/>
                  </a:schemeClr>
                </a:solidFill>
              </a:rPr>
              <a:t>an ad-hoc Project Team under </a:t>
            </a:r>
            <a:r>
              <a:rPr kumimoji="1" lang="en-US" dirty="0" smtClean="0">
                <a:solidFill>
                  <a:schemeClr val="accent1">
                    <a:lumMod val="75000"/>
                  </a:schemeClr>
                </a:solidFill>
              </a:rPr>
              <a:t>IRCC </a:t>
            </a:r>
            <a:r>
              <a:rPr kumimoji="1" lang="en-US" dirty="0">
                <a:solidFill>
                  <a:schemeClr val="accent1">
                    <a:lumMod val="75000"/>
                  </a:schemeClr>
                </a:solidFill>
              </a:rPr>
              <a:t>to explore the establishment of reliable alternative funding for activities related to </a:t>
            </a:r>
            <a:r>
              <a:rPr kumimoji="1" lang="en-US" dirty="0" smtClean="0">
                <a:solidFill>
                  <a:schemeClr val="accent1">
                    <a:lumMod val="75000"/>
                  </a:schemeClr>
                </a:solidFill>
              </a:rPr>
              <a:t>Capacity </a:t>
            </a:r>
            <a:r>
              <a:rPr kumimoji="1" lang="en-US" dirty="0">
                <a:solidFill>
                  <a:schemeClr val="accent1">
                    <a:lumMod val="75000"/>
                  </a:schemeClr>
                </a:solidFill>
              </a:rPr>
              <a:t>Building and GEBCO (see A-3 Decision 20). </a:t>
            </a:r>
            <a:endParaRPr kumimoji="1" lang="en-US" dirty="0" smtClean="0">
              <a:solidFill>
                <a:schemeClr val="accent1">
                  <a:lumMod val="75000"/>
                </a:schemeClr>
              </a:solidFill>
            </a:endParaRPr>
          </a:p>
          <a:p>
            <a:pPr marL="0" indent="0">
              <a:buNone/>
            </a:pPr>
            <a:r>
              <a:rPr kumimoji="1" lang="en-US" dirty="0" smtClean="0">
                <a:solidFill>
                  <a:schemeClr val="accent1">
                    <a:lumMod val="75000"/>
                  </a:schemeClr>
                </a:solidFill>
              </a:rPr>
              <a:t>IRCC </a:t>
            </a:r>
            <a:r>
              <a:rPr kumimoji="1" lang="en-US" dirty="0">
                <a:solidFill>
                  <a:schemeClr val="accent1">
                    <a:lumMod val="75000"/>
                  </a:schemeClr>
                </a:solidFill>
              </a:rPr>
              <a:t>established a scoping Team under the leadership of Dr </a:t>
            </a:r>
            <a:r>
              <a:rPr kumimoji="1" lang="en-US" dirty="0" smtClean="0">
                <a:solidFill>
                  <a:schemeClr val="accent1">
                    <a:lumMod val="75000"/>
                  </a:schemeClr>
                </a:solidFill>
              </a:rPr>
              <a:t>John </a:t>
            </a:r>
            <a:r>
              <a:rPr kumimoji="1" lang="en-US" dirty="0">
                <a:solidFill>
                  <a:schemeClr val="accent1">
                    <a:lumMod val="75000"/>
                  </a:schemeClr>
                </a:solidFill>
              </a:rPr>
              <a:t>Nyberg to investigate potential additional sources of funding and the Team’s objectives for </a:t>
            </a:r>
            <a:r>
              <a:rPr kumimoji="1" lang="en-US" dirty="0" smtClean="0">
                <a:solidFill>
                  <a:schemeClr val="accent1">
                    <a:lumMod val="75000"/>
                  </a:schemeClr>
                </a:solidFill>
              </a:rPr>
              <a:t>the </a:t>
            </a:r>
            <a:r>
              <a:rPr kumimoji="1" lang="en-US" dirty="0">
                <a:solidFill>
                  <a:schemeClr val="accent1">
                    <a:lumMod val="75000"/>
                  </a:schemeClr>
                </a:solidFill>
              </a:rPr>
              <a:t>following presentation to </a:t>
            </a:r>
            <a:r>
              <a:rPr kumimoji="1" lang="en-US" dirty="0" smtClean="0">
                <a:solidFill>
                  <a:schemeClr val="accent1">
                    <a:lumMod val="75000"/>
                  </a:schemeClr>
                </a:solidFill>
              </a:rPr>
              <a:t>C-7</a:t>
            </a:r>
          </a:p>
          <a:p>
            <a:r>
              <a:rPr kumimoji="1" lang="en-US" dirty="0" smtClean="0">
                <a:solidFill>
                  <a:schemeClr val="accent1">
                    <a:lumMod val="75000"/>
                  </a:schemeClr>
                </a:solidFill>
              </a:rPr>
              <a:t>PT composition, </a:t>
            </a:r>
            <a:r>
              <a:rPr kumimoji="1" lang="en-US" dirty="0">
                <a:solidFill>
                  <a:schemeClr val="accent1">
                    <a:lumMod val="75000"/>
                  </a:schemeClr>
                </a:solidFill>
              </a:rPr>
              <a:t>as </a:t>
            </a:r>
            <a:r>
              <a:rPr kumimoji="1" lang="en-US" dirty="0" smtClean="0">
                <a:solidFill>
                  <a:schemeClr val="accent1">
                    <a:lumMod val="75000"/>
                  </a:schemeClr>
                </a:solidFill>
              </a:rPr>
              <a:t>well </a:t>
            </a:r>
            <a:r>
              <a:rPr kumimoji="1" lang="en-US" dirty="0">
                <a:solidFill>
                  <a:schemeClr val="accent1">
                    <a:lumMod val="75000"/>
                  </a:schemeClr>
                </a:solidFill>
              </a:rPr>
              <a:t>as the team’s timeline and objectives. </a:t>
            </a:r>
            <a:endParaRPr kumimoji="1" lang="en-US" dirty="0" smtClean="0">
              <a:solidFill>
                <a:schemeClr val="accent1">
                  <a:lumMod val="75000"/>
                </a:schemeClr>
              </a:solidFill>
            </a:endParaRPr>
          </a:p>
          <a:p>
            <a:r>
              <a:rPr kumimoji="1" lang="en-US" dirty="0" smtClean="0">
                <a:solidFill>
                  <a:schemeClr val="accent1">
                    <a:lumMod val="75000"/>
                  </a:schemeClr>
                </a:solidFill>
              </a:rPr>
              <a:t>The </a:t>
            </a:r>
            <a:r>
              <a:rPr kumimoji="1" lang="en-US" dirty="0">
                <a:solidFill>
                  <a:schemeClr val="accent1">
                    <a:lumMod val="75000"/>
                  </a:schemeClr>
                </a:solidFill>
              </a:rPr>
              <a:t>possible available opportunities such as an </a:t>
            </a:r>
            <a:endParaRPr kumimoji="1" lang="en-US" dirty="0" smtClean="0">
              <a:solidFill>
                <a:schemeClr val="accent1">
                  <a:lumMod val="75000"/>
                </a:schemeClr>
              </a:solidFill>
            </a:endParaRPr>
          </a:p>
          <a:p>
            <a:pPr lvl="1"/>
            <a:r>
              <a:rPr kumimoji="1" lang="en-US" dirty="0" smtClean="0">
                <a:solidFill>
                  <a:schemeClr val="accent1">
                    <a:lumMod val="75000"/>
                  </a:schemeClr>
                </a:solidFill>
              </a:rPr>
              <a:t>ENC surcharge</a:t>
            </a:r>
            <a:r>
              <a:rPr kumimoji="1" lang="en-US" dirty="0">
                <a:solidFill>
                  <a:schemeClr val="accent1">
                    <a:lumMod val="75000"/>
                  </a:schemeClr>
                </a:solidFill>
              </a:rPr>
              <a:t>, </a:t>
            </a:r>
            <a:endParaRPr kumimoji="1" lang="en-US" dirty="0" smtClean="0">
              <a:solidFill>
                <a:schemeClr val="accent1">
                  <a:lumMod val="75000"/>
                </a:schemeClr>
              </a:solidFill>
            </a:endParaRPr>
          </a:p>
          <a:p>
            <a:pPr lvl="1"/>
            <a:r>
              <a:rPr kumimoji="1" lang="en-US" dirty="0" smtClean="0">
                <a:solidFill>
                  <a:schemeClr val="accent1">
                    <a:lumMod val="75000"/>
                  </a:schemeClr>
                </a:solidFill>
              </a:rPr>
              <a:t>voluntary </a:t>
            </a:r>
            <a:r>
              <a:rPr kumimoji="1" lang="en-US" dirty="0">
                <a:solidFill>
                  <a:schemeClr val="accent1">
                    <a:lumMod val="75000"/>
                  </a:schemeClr>
                </a:solidFill>
              </a:rPr>
              <a:t>contributions and </a:t>
            </a:r>
            <a:endParaRPr kumimoji="1" lang="en-US" dirty="0" smtClean="0">
              <a:solidFill>
                <a:schemeClr val="accent1">
                  <a:lumMod val="75000"/>
                </a:schemeClr>
              </a:solidFill>
            </a:endParaRPr>
          </a:p>
          <a:p>
            <a:pPr lvl="1"/>
            <a:r>
              <a:rPr kumimoji="1" lang="en-US" dirty="0" smtClean="0">
                <a:solidFill>
                  <a:schemeClr val="accent1">
                    <a:lumMod val="75000"/>
                  </a:schemeClr>
                </a:solidFill>
              </a:rPr>
              <a:t>approaches </a:t>
            </a:r>
            <a:r>
              <a:rPr kumimoji="1" lang="en-US" dirty="0">
                <a:solidFill>
                  <a:schemeClr val="accent1">
                    <a:lumMod val="75000"/>
                  </a:schemeClr>
                </a:solidFill>
              </a:rPr>
              <a:t>to Development </a:t>
            </a:r>
            <a:r>
              <a:rPr kumimoji="1" lang="en-US" dirty="0" smtClean="0">
                <a:solidFill>
                  <a:schemeClr val="accent1">
                    <a:lumMod val="75000"/>
                  </a:schemeClr>
                </a:solidFill>
              </a:rPr>
              <a:t>Banks </a:t>
            </a:r>
            <a:endParaRPr kumimoji="1" lang="en-US" dirty="0">
              <a:solidFill>
                <a:schemeClr val="accent1">
                  <a:lumMod val="75000"/>
                </a:schemeClr>
              </a:solidFill>
            </a:endParaRPr>
          </a:p>
          <a:p>
            <a:r>
              <a:rPr kumimoji="1" lang="en-US" dirty="0">
                <a:solidFill>
                  <a:schemeClr val="accent1">
                    <a:lumMod val="75000"/>
                  </a:schemeClr>
                </a:solidFill>
              </a:rPr>
              <a:t>aim to provide additional Capacity Building opportunities and Standards development. </a:t>
            </a:r>
            <a:endParaRPr kumimoji="1" lang="en-US" dirty="0" smtClean="0">
              <a:solidFill>
                <a:schemeClr val="accent1">
                  <a:lumMod val="75000"/>
                </a:schemeClr>
              </a:solidFill>
            </a:endParaRPr>
          </a:p>
          <a:p>
            <a:r>
              <a:rPr kumimoji="1" lang="en-US" dirty="0" smtClean="0">
                <a:solidFill>
                  <a:schemeClr val="accent1">
                    <a:lumMod val="75000"/>
                  </a:schemeClr>
                </a:solidFill>
              </a:rPr>
              <a:t>With reference </a:t>
            </a:r>
            <a:r>
              <a:rPr kumimoji="1" lang="en-US" dirty="0">
                <a:solidFill>
                  <a:schemeClr val="accent1">
                    <a:lumMod val="75000"/>
                  </a:schemeClr>
                </a:solidFill>
              </a:rPr>
              <a:t>to UN-GGIM, the important tool for engaging with the Development Banks via the </a:t>
            </a:r>
          </a:p>
          <a:p>
            <a:r>
              <a:rPr kumimoji="1" lang="en-US" dirty="0">
                <a:solidFill>
                  <a:schemeClr val="accent1">
                    <a:lumMod val="75000"/>
                  </a:schemeClr>
                </a:solidFill>
              </a:rPr>
              <a:t>IGIF-Hydro was also discussed. </a:t>
            </a:r>
            <a:endParaRPr kumimoji="1" lang="en-US" dirty="0">
              <a:solidFill>
                <a:schemeClr val="accent1">
                  <a:lumMod val="75000"/>
                </a:schemeClr>
              </a:solidFill>
            </a:endParaRPr>
          </a:p>
          <a:p>
            <a:pPr marL="0" indent="0">
              <a:buNone/>
            </a:pPr>
            <a:endParaRPr kumimoji="1" lang="en-US" dirty="0">
              <a:solidFill>
                <a:schemeClr val="accent1">
                  <a:lumMod val="75000"/>
                </a:schemeClr>
              </a:solidFill>
            </a:endParaRPr>
          </a:p>
          <a:p>
            <a:endParaRPr kumimoji="1" lang="en-US" dirty="0">
              <a:solidFill>
                <a:schemeClr val="accent1">
                  <a:lumMod val="75000"/>
                </a:schemeClr>
              </a:solidFill>
            </a:endParaRPr>
          </a:p>
        </p:txBody>
      </p:sp>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spTree>
    <p:extLst>
      <p:ext uri="{BB962C8B-B14F-4D97-AF65-F5344CB8AC3E}">
        <p14:creationId xmlns:p14="http://schemas.microsoft.com/office/powerpoint/2010/main" val="343546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smtClean="0">
                <a:solidFill>
                  <a:schemeClr val="accent1">
                    <a:lumMod val="75000"/>
                  </a:schemeClr>
                </a:solidFill>
                <a:latin typeface="Arial" panose="020B0604020202020204" pitchFamily="34" charset="0"/>
                <a:cs typeface="Arial" panose="020B0604020202020204" pitchFamily="34" charset="0"/>
              </a:rPr>
              <a:t>IHO Assembly 3 decisions</a:t>
            </a:r>
            <a:endParaRPr kumimoji="1"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041400" y="1122621"/>
            <a:ext cx="9040446" cy="4351338"/>
          </a:xfrm>
        </p:spPr>
        <p:txBody>
          <a:bodyPr>
            <a:normAutofit/>
          </a:bodyPr>
          <a:lstStyle/>
          <a:p>
            <a:pPr marL="0" indent="0">
              <a:buNone/>
            </a:pPr>
            <a:r>
              <a:rPr kumimoji="1" lang="en-US" dirty="0" smtClean="0">
                <a:solidFill>
                  <a:schemeClr val="accent1">
                    <a:lumMod val="75000"/>
                  </a:schemeClr>
                </a:solidFill>
              </a:rPr>
              <a:t>IRCC </a:t>
            </a:r>
            <a:r>
              <a:rPr kumimoji="1" lang="en-US" dirty="0">
                <a:solidFill>
                  <a:schemeClr val="accent1">
                    <a:lumMod val="75000"/>
                  </a:schemeClr>
                </a:solidFill>
              </a:rPr>
              <a:t>decided to continue the quite successful tool of IRCC online workshops and defined two </a:t>
            </a:r>
            <a:r>
              <a:rPr kumimoji="1" lang="en-US" dirty="0" smtClean="0">
                <a:solidFill>
                  <a:schemeClr val="accent1">
                    <a:lumMod val="75000"/>
                  </a:schemeClr>
                </a:solidFill>
              </a:rPr>
              <a:t>new </a:t>
            </a:r>
            <a:r>
              <a:rPr kumimoji="1" lang="en-US" dirty="0">
                <a:solidFill>
                  <a:schemeClr val="accent1">
                    <a:lumMod val="75000"/>
                  </a:schemeClr>
                </a:solidFill>
              </a:rPr>
              <a:t>workshops for the intersessional period. </a:t>
            </a:r>
            <a:endParaRPr kumimoji="1" lang="en-US" dirty="0" smtClean="0">
              <a:solidFill>
                <a:schemeClr val="accent1">
                  <a:lumMod val="75000"/>
                </a:schemeClr>
              </a:solidFill>
            </a:endParaRPr>
          </a:p>
          <a:p>
            <a:r>
              <a:rPr kumimoji="1" lang="en-US" dirty="0" smtClean="0">
                <a:solidFill>
                  <a:schemeClr val="accent1">
                    <a:lumMod val="75000"/>
                  </a:schemeClr>
                </a:solidFill>
              </a:rPr>
              <a:t>workshop </a:t>
            </a:r>
            <a:r>
              <a:rPr kumimoji="1" lang="en-US" dirty="0">
                <a:solidFill>
                  <a:schemeClr val="accent1">
                    <a:lumMod val="75000"/>
                  </a:schemeClr>
                </a:solidFill>
              </a:rPr>
              <a:t>on IBSC </a:t>
            </a:r>
            <a:r>
              <a:rPr kumimoji="1" lang="en-US" dirty="0" smtClean="0">
                <a:solidFill>
                  <a:schemeClr val="accent1">
                    <a:lumMod val="75000"/>
                  </a:schemeClr>
                </a:solidFill>
              </a:rPr>
              <a:t>submissions</a:t>
            </a:r>
            <a:endParaRPr kumimoji="1" lang="en-US" dirty="0">
              <a:solidFill>
                <a:schemeClr val="accent1">
                  <a:lumMod val="75000"/>
                </a:schemeClr>
              </a:solidFill>
            </a:endParaRPr>
          </a:p>
          <a:p>
            <a:r>
              <a:rPr kumimoji="1" lang="en-US" dirty="0" smtClean="0">
                <a:solidFill>
                  <a:schemeClr val="accent1">
                    <a:lumMod val="75000"/>
                  </a:schemeClr>
                </a:solidFill>
              </a:rPr>
              <a:t>benefits </a:t>
            </a:r>
            <a:r>
              <a:rPr kumimoji="1" lang="en-US" dirty="0">
                <a:solidFill>
                  <a:schemeClr val="accent1">
                    <a:lumMod val="75000"/>
                  </a:schemeClr>
                </a:solidFill>
              </a:rPr>
              <a:t>and extension of contributions to CSB. </a:t>
            </a:r>
            <a:endParaRPr kumimoji="1" lang="en-US" dirty="0" smtClean="0">
              <a:solidFill>
                <a:schemeClr val="accent1">
                  <a:lumMod val="75000"/>
                </a:schemeClr>
              </a:solidFill>
            </a:endParaRPr>
          </a:p>
          <a:p>
            <a:pPr marL="0" indent="0">
              <a:buNone/>
            </a:pPr>
            <a:r>
              <a:rPr kumimoji="1" lang="en-US" dirty="0" smtClean="0">
                <a:solidFill>
                  <a:schemeClr val="accent1">
                    <a:lumMod val="75000"/>
                  </a:schemeClr>
                </a:solidFill>
              </a:rPr>
              <a:t>The </a:t>
            </a:r>
            <a:r>
              <a:rPr kumimoji="1" lang="en-US" dirty="0">
                <a:solidFill>
                  <a:schemeClr val="accent1">
                    <a:lumMod val="75000"/>
                  </a:schemeClr>
                </a:solidFill>
              </a:rPr>
              <a:t>organization is on the </a:t>
            </a:r>
            <a:r>
              <a:rPr kumimoji="1" lang="en-US" dirty="0" smtClean="0">
                <a:solidFill>
                  <a:schemeClr val="accent1">
                    <a:lumMod val="75000"/>
                  </a:schemeClr>
                </a:solidFill>
              </a:rPr>
              <a:t>respective </a:t>
            </a:r>
            <a:r>
              <a:rPr kumimoji="1" lang="en-US" dirty="0">
                <a:solidFill>
                  <a:schemeClr val="accent1">
                    <a:lumMod val="75000"/>
                  </a:schemeClr>
                </a:solidFill>
              </a:rPr>
              <a:t>subordinate bodies in liaison with IHO Secretariat</a:t>
            </a:r>
            <a:endParaRPr kumimoji="1" lang="en-US" dirty="0">
              <a:solidFill>
                <a:schemeClr val="accent1">
                  <a:lumMod val="75000"/>
                </a:schemeClr>
              </a:solidFill>
            </a:endParaRPr>
          </a:p>
          <a:p>
            <a:pPr marL="0" indent="0">
              <a:buNone/>
            </a:pPr>
            <a:endParaRPr kumimoji="1" lang="en-US" dirty="0">
              <a:solidFill>
                <a:schemeClr val="accent1">
                  <a:lumMod val="75000"/>
                </a:schemeClr>
              </a:solidFill>
            </a:endParaRPr>
          </a:p>
          <a:p>
            <a:pPr marL="0" indent="0">
              <a:buNone/>
            </a:pPr>
            <a:endParaRPr kumimoji="1" lang="en-US" dirty="0">
              <a:solidFill>
                <a:schemeClr val="accent1">
                  <a:lumMod val="75000"/>
                </a:schemeClr>
              </a:solidFill>
            </a:endParaRPr>
          </a:p>
          <a:p>
            <a:endParaRPr kumimoji="1" lang="en-US" dirty="0">
              <a:solidFill>
                <a:schemeClr val="accent1">
                  <a:lumMod val="75000"/>
                </a:schemeClr>
              </a:solidFill>
            </a:endParaRPr>
          </a:p>
        </p:txBody>
      </p:sp>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spTree>
    <p:extLst>
      <p:ext uri="{BB962C8B-B14F-4D97-AF65-F5344CB8AC3E}">
        <p14:creationId xmlns:p14="http://schemas.microsoft.com/office/powerpoint/2010/main" val="48350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a:solidFill>
                  <a:schemeClr val="accent1">
                    <a:lumMod val="75000"/>
                  </a:schemeClr>
                </a:solidFill>
                <a:latin typeface="Arial" panose="020B0604020202020204" pitchFamily="34" charset="0"/>
                <a:cs typeface="Arial" panose="020B0604020202020204" pitchFamily="34" charset="0"/>
              </a:rPr>
              <a:t>IHO Strategic Plan</a:t>
            </a: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041400" y="1122621"/>
            <a:ext cx="6227618" cy="4351338"/>
          </a:xfrm>
        </p:spPr>
        <p:txBody>
          <a:bodyPr>
            <a:normAutofit/>
          </a:bodyPr>
          <a:lstStyle/>
          <a:p>
            <a:pPr marL="0" indent="0">
              <a:buNone/>
            </a:pPr>
            <a:r>
              <a:rPr kumimoji="1" lang="en-US" dirty="0" smtClean="0">
                <a:solidFill>
                  <a:schemeClr val="accent1">
                    <a:lumMod val="75000"/>
                  </a:schemeClr>
                </a:solidFill>
              </a:rPr>
              <a:t>A-3 tasked Council to revise Strategic Plan for 2027-2032</a:t>
            </a:r>
          </a:p>
          <a:p>
            <a:r>
              <a:rPr kumimoji="1" lang="en-US" dirty="0" smtClean="0">
                <a:solidFill>
                  <a:schemeClr val="accent1">
                    <a:lumMod val="75000"/>
                  </a:schemeClr>
                </a:solidFill>
              </a:rPr>
              <a:t>IRCC will be very much involved</a:t>
            </a:r>
          </a:p>
          <a:p>
            <a:endParaRPr kumimoji="1" lang="en-US" dirty="0" smtClean="0">
              <a:solidFill>
                <a:schemeClr val="accent1">
                  <a:lumMod val="75000"/>
                </a:schemeClr>
              </a:solidFill>
            </a:endParaRPr>
          </a:p>
          <a:p>
            <a:r>
              <a:rPr kumimoji="1" lang="en-US" dirty="0" smtClean="0">
                <a:solidFill>
                  <a:schemeClr val="accent1">
                    <a:lumMod val="75000"/>
                  </a:schemeClr>
                </a:solidFill>
              </a:rPr>
              <a:t>Review of Strategic Performance Indicators (SPI</a:t>
            </a:r>
            <a:r>
              <a:rPr kumimoji="1" lang="en-US" dirty="0" smtClean="0">
                <a:solidFill>
                  <a:schemeClr val="accent1">
                    <a:lumMod val="75000"/>
                  </a:schemeClr>
                </a:solidFill>
              </a:rPr>
              <a:t>)</a:t>
            </a:r>
            <a:endParaRPr kumimoji="1" lang="en-US" dirty="0">
              <a:solidFill>
                <a:schemeClr val="accent1">
                  <a:lumMod val="75000"/>
                </a:schemeClr>
              </a:solidFill>
            </a:endParaRPr>
          </a:p>
          <a:p>
            <a:pPr marL="0" indent="0">
              <a:buNone/>
            </a:pPr>
            <a:endParaRPr kumimoji="1" lang="en-US" dirty="0">
              <a:solidFill>
                <a:schemeClr val="accent1">
                  <a:lumMod val="75000"/>
                </a:schemeClr>
              </a:solidFill>
            </a:endParaRPr>
          </a:p>
          <a:p>
            <a:pPr marL="0" indent="0">
              <a:buNone/>
            </a:pPr>
            <a:endParaRPr kumimoji="1" lang="en-US" dirty="0">
              <a:solidFill>
                <a:schemeClr val="accent1">
                  <a:lumMod val="75000"/>
                </a:schemeClr>
              </a:solidFill>
            </a:endParaRPr>
          </a:p>
          <a:p>
            <a:endParaRPr kumimoji="1" lang="en-US" dirty="0">
              <a:solidFill>
                <a:schemeClr val="accent1">
                  <a:lumMod val="75000"/>
                </a:schemeClr>
              </a:solidFill>
            </a:endParaRPr>
          </a:p>
        </p:txBody>
      </p:sp>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spTree>
    <p:extLst>
      <p:ext uri="{BB962C8B-B14F-4D97-AF65-F5344CB8AC3E}">
        <p14:creationId xmlns:p14="http://schemas.microsoft.com/office/powerpoint/2010/main" val="222761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smtClean="0">
                <a:solidFill>
                  <a:schemeClr val="accent1">
                    <a:lumMod val="75000"/>
                  </a:schemeClr>
                </a:solidFill>
                <a:latin typeface="Arial" panose="020B0604020202020204" pitchFamily="34" charset="0"/>
                <a:cs typeface="Arial" panose="020B0604020202020204" pitchFamily="34" charset="0"/>
              </a:rPr>
              <a:t>Strategic </a:t>
            </a:r>
            <a:r>
              <a:rPr kumimoji="1" lang="en-US" sz="3600" b="1" dirty="0">
                <a:solidFill>
                  <a:schemeClr val="accent1">
                    <a:lumMod val="75000"/>
                  </a:schemeClr>
                </a:solidFill>
                <a:latin typeface="Arial" panose="020B0604020202020204" pitchFamily="34" charset="0"/>
                <a:cs typeface="Arial" panose="020B0604020202020204" pitchFamily="34" charset="0"/>
              </a:rPr>
              <a:t>Performance Indicator (SPI</a:t>
            </a:r>
            <a:r>
              <a:rPr kumimoji="1" lang="en-US" sz="3600" b="1" dirty="0" smtClean="0">
                <a:solidFill>
                  <a:schemeClr val="accent1">
                    <a:lumMod val="75000"/>
                  </a:schemeClr>
                </a:solidFill>
                <a:latin typeface="Arial" panose="020B0604020202020204" pitchFamily="34" charset="0"/>
                <a:cs typeface="Arial" panose="020B0604020202020204" pitchFamily="34" charset="0"/>
              </a:rPr>
              <a:t>)</a:t>
            </a:r>
            <a:endParaRPr kumimoji="1"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041400" y="1122620"/>
            <a:ext cx="10515600" cy="5093453"/>
          </a:xfrm>
        </p:spPr>
        <p:txBody>
          <a:bodyPr>
            <a:normAutofit fontScale="92500" lnSpcReduction="20000"/>
          </a:bodyPr>
          <a:lstStyle/>
          <a:p>
            <a:pPr marL="0" indent="0">
              <a:buNone/>
            </a:pPr>
            <a:r>
              <a:rPr kumimoji="1" lang="en-US" dirty="0" smtClean="0">
                <a:solidFill>
                  <a:schemeClr val="accent1">
                    <a:lumMod val="75000"/>
                  </a:schemeClr>
                </a:solidFill>
              </a:rPr>
              <a:t>9 </a:t>
            </a:r>
            <a:r>
              <a:rPr kumimoji="1" lang="en-US" dirty="0">
                <a:solidFill>
                  <a:schemeClr val="accent1">
                    <a:lumMod val="75000"/>
                  </a:schemeClr>
                </a:solidFill>
              </a:rPr>
              <a:t>SPI </a:t>
            </a:r>
            <a:r>
              <a:rPr kumimoji="1" lang="en-US" dirty="0" smtClean="0">
                <a:solidFill>
                  <a:schemeClr val="accent1">
                    <a:lumMod val="75000"/>
                  </a:schemeClr>
                </a:solidFill>
              </a:rPr>
              <a:t>are allocated </a:t>
            </a:r>
            <a:r>
              <a:rPr kumimoji="1" lang="en-US" dirty="0">
                <a:solidFill>
                  <a:schemeClr val="accent1">
                    <a:lumMod val="75000"/>
                  </a:schemeClr>
                </a:solidFill>
              </a:rPr>
              <a:t>to IRCC</a:t>
            </a:r>
          </a:p>
          <a:p>
            <a:r>
              <a:rPr kumimoji="1" lang="en-US" dirty="0">
                <a:solidFill>
                  <a:schemeClr val="accent1">
                    <a:lumMod val="75000"/>
                  </a:schemeClr>
                </a:solidFill>
              </a:rPr>
              <a:t>keep it simple, figures measuring the success, </a:t>
            </a:r>
          </a:p>
          <a:p>
            <a:r>
              <a:rPr kumimoji="1" lang="en-US" dirty="0">
                <a:solidFill>
                  <a:schemeClr val="accent1">
                    <a:lumMod val="75000"/>
                  </a:schemeClr>
                </a:solidFill>
              </a:rPr>
              <a:t>comparable, simple, digital means, </a:t>
            </a:r>
          </a:p>
          <a:p>
            <a:r>
              <a:rPr kumimoji="1" lang="en-US" dirty="0">
                <a:solidFill>
                  <a:schemeClr val="accent1">
                    <a:lumMod val="75000"/>
                  </a:schemeClr>
                </a:solidFill>
              </a:rPr>
              <a:t>find worldwide indicators that doesn´t leave any MS behind.</a:t>
            </a:r>
          </a:p>
          <a:p>
            <a:pPr marL="0" indent="0">
              <a:buNone/>
            </a:pPr>
            <a:endParaRPr kumimoji="1" lang="en-US" dirty="0" smtClean="0">
              <a:solidFill>
                <a:schemeClr val="accent1">
                  <a:lumMod val="75000"/>
                </a:schemeClr>
              </a:solidFill>
            </a:endParaRPr>
          </a:p>
          <a:p>
            <a:pPr marL="0" indent="0">
              <a:buNone/>
            </a:pPr>
            <a:r>
              <a:rPr kumimoji="1" lang="en-US" dirty="0" smtClean="0">
                <a:solidFill>
                  <a:schemeClr val="accent1">
                    <a:lumMod val="75000"/>
                  </a:schemeClr>
                </a:solidFill>
              </a:rPr>
              <a:t>Please provide figures annually for </a:t>
            </a:r>
            <a:r>
              <a:rPr kumimoji="1" lang="en-US" dirty="0">
                <a:solidFill>
                  <a:schemeClr val="accent1">
                    <a:lumMod val="75000"/>
                  </a:schemeClr>
                </a:solidFill>
              </a:rPr>
              <a:t>IHO Publication P7 </a:t>
            </a:r>
            <a:r>
              <a:rPr kumimoji="1" lang="en-US" dirty="0" smtClean="0">
                <a:solidFill>
                  <a:schemeClr val="accent1">
                    <a:lumMod val="75000"/>
                  </a:schemeClr>
                </a:solidFill>
              </a:rPr>
              <a:t>(Annual Report)</a:t>
            </a:r>
          </a:p>
          <a:p>
            <a:pPr marL="0" indent="0">
              <a:buNone/>
            </a:pPr>
            <a:r>
              <a:rPr kumimoji="1" lang="en-US" dirty="0" smtClean="0">
                <a:solidFill>
                  <a:schemeClr val="accent1">
                    <a:lumMod val="75000"/>
                  </a:schemeClr>
                </a:solidFill>
              </a:rPr>
              <a:t>See A-3 Decision </a:t>
            </a:r>
            <a:r>
              <a:rPr kumimoji="1" lang="en-US" dirty="0">
                <a:solidFill>
                  <a:schemeClr val="accent1">
                    <a:lumMod val="75000"/>
                  </a:schemeClr>
                </a:solidFill>
              </a:rPr>
              <a:t>8 point d</a:t>
            </a:r>
            <a:r>
              <a:rPr kumimoji="1" lang="en-US" dirty="0" smtClean="0">
                <a:solidFill>
                  <a:schemeClr val="accent1">
                    <a:lumMod val="75000"/>
                  </a:schemeClr>
                </a:solidFill>
              </a:rPr>
              <a:t>), “</a:t>
            </a:r>
            <a:r>
              <a:rPr kumimoji="1" lang="en-US" dirty="0">
                <a:solidFill>
                  <a:schemeClr val="accent1">
                    <a:lumMod val="75000"/>
                  </a:schemeClr>
                </a:solidFill>
              </a:rPr>
              <a:t>Status Report on Performance Monitoring related to the Strategic Plan 2021-2026”, via the approved </a:t>
            </a:r>
            <a:r>
              <a:rPr kumimoji="1" lang="en-US" dirty="0" smtClean="0">
                <a:solidFill>
                  <a:schemeClr val="accent1">
                    <a:lumMod val="75000"/>
                  </a:schemeClr>
                </a:solidFill>
              </a:rPr>
              <a:t>SPI.</a:t>
            </a:r>
          </a:p>
          <a:p>
            <a:pPr marL="0" indent="0">
              <a:buNone/>
            </a:pPr>
            <a:r>
              <a:rPr kumimoji="1" lang="en-US" dirty="0" smtClean="0">
                <a:solidFill>
                  <a:schemeClr val="accent1">
                    <a:lumMod val="75000"/>
                  </a:schemeClr>
                </a:solidFill>
              </a:rPr>
              <a:t>The </a:t>
            </a:r>
            <a:r>
              <a:rPr kumimoji="1" lang="en-US" dirty="0">
                <a:solidFill>
                  <a:schemeClr val="accent1">
                    <a:lumMod val="75000"/>
                  </a:schemeClr>
                </a:solidFill>
              </a:rPr>
              <a:t>IRCC, through their subordinated bodies and with the support of the RHCs, will be engaged in measuring those SPI annually, and provide the related figures to the IHO Secretariat by December each year for the period 2024-2026.</a:t>
            </a:r>
          </a:p>
          <a:p>
            <a:pPr marL="0" indent="0">
              <a:buNone/>
            </a:pPr>
            <a:r>
              <a:rPr kumimoji="1" lang="en-US" dirty="0" smtClean="0">
                <a:solidFill>
                  <a:schemeClr val="accent1">
                    <a:lumMod val="75000"/>
                  </a:schemeClr>
                </a:solidFill>
              </a:rPr>
              <a:t>Please suggest amendments or changes for the revised Strategic Plan if appropriate </a:t>
            </a:r>
            <a:endParaRPr kumimoji="1" lang="en-US" dirty="0">
              <a:solidFill>
                <a:schemeClr val="accent1">
                  <a:lumMod val="75000"/>
                </a:schemeClr>
              </a:solidFill>
            </a:endParaRPr>
          </a:p>
          <a:p>
            <a:endParaRPr kumimoji="1" lang="en-US" dirty="0">
              <a:solidFill>
                <a:schemeClr val="accent1">
                  <a:lumMod val="75000"/>
                </a:schemeClr>
              </a:solidFill>
            </a:endParaRPr>
          </a:p>
        </p:txBody>
      </p:sp>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spTree>
    <p:extLst>
      <p:ext uri="{BB962C8B-B14F-4D97-AF65-F5344CB8AC3E}">
        <p14:creationId xmlns:p14="http://schemas.microsoft.com/office/powerpoint/2010/main" val="137810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CBCA-3CAC-486E-A0B9-46B6C5FF16F7}"/>
              </a:ext>
            </a:extLst>
          </p:cNvPr>
          <p:cNvSpPr>
            <a:spLocks noGrp="1"/>
          </p:cNvSpPr>
          <p:nvPr>
            <p:ph type="title"/>
          </p:nvPr>
        </p:nvSpPr>
        <p:spPr>
          <a:xfrm>
            <a:off x="2380673" y="258704"/>
            <a:ext cx="9598891" cy="592407"/>
          </a:xfrm>
        </p:spPr>
        <p:txBody>
          <a:bodyPr>
            <a:normAutofit/>
          </a:bodyPr>
          <a:lstStyle/>
          <a:p>
            <a:r>
              <a:rPr kumimoji="1" lang="en-US" sz="3600" b="1" dirty="0">
                <a:solidFill>
                  <a:schemeClr val="accent1">
                    <a:lumMod val="75000"/>
                  </a:schemeClr>
                </a:solidFill>
                <a:latin typeface="Arial" panose="020B0604020202020204" pitchFamily="34" charset="0"/>
                <a:cs typeface="Arial" panose="020B0604020202020204" pitchFamily="34" charset="0"/>
              </a:rPr>
              <a:t>IHO e-learning Center </a:t>
            </a:r>
          </a:p>
        </p:txBody>
      </p:sp>
      <p:sp>
        <p:nvSpPr>
          <p:cNvPr id="3" name="Content Placeholder 2">
            <a:extLst>
              <a:ext uri="{FF2B5EF4-FFF2-40B4-BE49-F238E27FC236}">
                <a16:creationId xmlns:a16="http://schemas.microsoft.com/office/drawing/2014/main" id="{DDDB6D3E-28D8-47C5-829C-60BBA67DC29E}"/>
              </a:ext>
            </a:extLst>
          </p:cNvPr>
          <p:cNvSpPr>
            <a:spLocks noGrp="1"/>
          </p:cNvSpPr>
          <p:nvPr>
            <p:ph idx="1"/>
          </p:nvPr>
        </p:nvSpPr>
        <p:spPr>
          <a:xfrm>
            <a:off x="1041400" y="1122620"/>
            <a:ext cx="10515600" cy="5233729"/>
          </a:xfrm>
        </p:spPr>
        <p:txBody>
          <a:bodyPr>
            <a:normAutofit/>
          </a:bodyPr>
          <a:lstStyle/>
          <a:p>
            <a:pPr marL="0" indent="0">
              <a:buNone/>
            </a:pPr>
            <a:endParaRPr kumimoji="1" lang="en-US" dirty="0" smtClean="0">
              <a:solidFill>
                <a:schemeClr val="accent1">
                  <a:lumMod val="75000"/>
                </a:schemeClr>
              </a:solidFill>
            </a:endParaRPr>
          </a:p>
          <a:p>
            <a:pPr marL="0" indent="0">
              <a:buNone/>
            </a:pPr>
            <a:r>
              <a:rPr kumimoji="1" lang="en-US" dirty="0" smtClean="0">
                <a:solidFill>
                  <a:schemeClr val="accent1">
                    <a:lumMod val="75000"/>
                  </a:schemeClr>
                </a:solidFill>
              </a:rPr>
              <a:t>IHO </a:t>
            </a:r>
            <a:r>
              <a:rPr kumimoji="1" lang="en-US" dirty="0">
                <a:solidFill>
                  <a:schemeClr val="accent1">
                    <a:lumMod val="75000"/>
                  </a:schemeClr>
                </a:solidFill>
              </a:rPr>
              <a:t>e-learning Center established</a:t>
            </a:r>
          </a:p>
          <a:p>
            <a:r>
              <a:rPr kumimoji="1" lang="en-US" dirty="0" smtClean="0">
                <a:solidFill>
                  <a:schemeClr val="accent1">
                    <a:lumMod val="75000"/>
                  </a:schemeClr>
                </a:solidFill>
              </a:rPr>
              <a:t>Guidelines in cooperation with the Republic of Korea. </a:t>
            </a:r>
          </a:p>
          <a:p>
            <a:r>
              <a:rPr kumimoji="1" lang="en-US" dirty="0" smtClean="0">
                <a:solidFill>
                  <a:schemeClr val="accent1">
                    <a:lumMod val="75000"/>
                  </a:schemeClr>
                </a:solidFill>
              </a:rPr>
              <a:t>approval </a:t>
            </a:r>
            <a:r>
              <a:rPr kumimoji="1" lang="en-US" dirty="0">
                <a:solidFill>
                  <a:schemeClr val="accent1">
                    <a:lumMod val="75000"/>
                  </a:schemeClr>
                </a:solidFill>
              </a:rPr>
              <a:t>of the Guidelines at </a:t>
            </a:r>
            <a:r>
              <a:rPr kumimoji="1" lang="en-US" dirty="0" smtClean="0">
                <a:solidFill>
                  <a:schemeClr val="accent1">
                    <a:lumMod val="75000"/>
                  </a:schemeClr>
                </a:solidFill>
              </a:rPr>
              <a:t>IRCC 15</a:t>
            </a:r>
            <a:endParaRPr kumimoji="1" lang="en-US" dirty="0">
              <a:solidFill>
                <a:schemeClr val="accent1">
                  <a:lumMod val="75000"/>
                </a:schemeClr>
              </a:solidFill>
            </a:endParaRPr>
          </a:p>
          <a:p>
            <a:r>
              <a:rPr kumimoji="1" lang="en-US" dirty="0" smtClean="0">
                <a:solidFill>
                  <a:schemeClr val="accent1">
                    <a:lumMod val="75000"/>
                  </a:schemeClr>
                </a:solidFill>
              </a:rPr>
              <a:t>would </a:t>
            </a:r>
            <a:r>
              <a:rPr kumimoji="1" lang="en-US" dirty="0" smtClean="0">
                <a:solidFill>
                  <a:schemeClr val="accent1">
                    <a:lumMod val="75000"/>
                  </a:schemeClr>
                </a:solidFill>
              </a:rPr>
              <a:t>not have been possible to achieve without the outstanding contribution and sustained support of ROK and especially KHOA. </a:t>
            </a:r>
            <a:endParaRPr kumimoji="1" lang="en-US" dirty="0" smtClean="0">
              <a:solidFill>
                <a:schemeClr val="accent1">
                  <a:lumMod val="75000"/>
                </a:schemeClr>
              </a:solidFill>
            </a:endParaRPr>
          </a:p>
          <a:p>
            <a:r>
              <a:rPr kumimoji="1" lang="en-US" dirty="0">
                <a:solidFill>
                  <a:schemeClr val="accent1">
                    <a:lumMod val="75000"/>
                  </a:schemeClr>
                </a:solidFill>
              </a:rPr>
              <a:t>IHO CL formalizing the establishment and functionality of the Center</a:t>
            </a:r>
          </a:p>
          <a:p>
            <a:r>
              <a:rPr kumimoji="1" lang="en-US" dirty="0">
                <a:solidFill>
                  <a:schemeClr val="accent1">
                    <a:lumMod val="75000"/>
                  </a:schemeClr>
                </a:solidFill>
              </a:rPr>
              <a:t>Start the process to create the conditions for the next phase after the </a:t>
            </a:r>
            <a:r>
              <a:rPr kumimoji="1" lang="en-US" dirty="0" smtClean="0">
                <a:solidFill>
                  <a:schemeClr val="accent1">
                    <a:lumMod val="75000"/>
                  </a:schemeClr>
                </a:solidFill>
              </a:rPr>
              <a:t>of CBSC established </a:t>
            </a:r>
            <a:r>
              <a:rPr kumimoji="1" lang="en-US" dirty="0">
                <a:solidFill>
                  <a:schemeClr val="accent1">
                    <a:lumMod val="75000"/>
                  </a:schemeClr>
                </a:solidFill>
              </a:rPr>
              <a:t>the e-learning Center (</a:t>
            </a:r>
            <a:r>
              <a:rPr kumimoji="1" lang="en-US" dirty="0" smtClean="0">
                <a:solidFill>
                  <a:schemeClr val="accent1">
                    <a:lumMod val="75000"/>
                  </a:schemeClr>
                </a:solidFill>
              </a:rPr>
              <a:t>ELC) </a:t>
            </a:r>
            <a:r>
              <a:rPr kumimoji="1" lang="en-US" dirty="0">
                <a:solidFill>
                  <a:schemeClr val="accent1">
                    <a:lumMod val="75000"/>
                  </a:schemeClr>
                </a:solidFill>
              </a:rPr>
              <a:t>Steering </a:t>
            </a:r>
            <a:r>
              <a:rPr kumimoji="1" lang="en-US" dirty="0" smtClean="0">
                <a:solidFill>
                  <a:schemeClr val="accent1">
                    <a:lumMod val="75000"/>
                  </a:schemeClr>
                </a:solidFill>
              </a:rPr>
              <a:t>Committee.</a:t>
            </a:r>
            <a:endParaRPr kumimoji="1" lang="en-US" dirty="0">
              <a:solidFill>
                <a:schemeClr val="accent1">
                  <a:lumMod val="75000"/>
                </a:schemeClr>
              </a:solidFill>
            </a:endParaRPr>
          </a:p>
        </p:txBody>
      </p:sp>
      <p:pic>
        <p:nvPicPr>
          <p:cNvPr id="5" name="Grafik 4"/>
          <p:cNvPicPr>
            <a:picLocks noChangeAspect="1"/>
          </p:cNvPicPr>
          <p:nvPr/>
        </p:nvPicPr>
        <p:blipFill>
          <a:blip r:embed="rId2"/>
          <a:stretch>
            <a:fillRect/>
          </a:stretch>
        </p:blipFill>
        <p:spPr>
          <a:xfrm>
            <a:off x="9029677" y="361579"/>
            <a:ext cx="2486025" cy="1333500"/>
          </a:xfrm>
          <a:prstGeom prst="rect">
            <a:avLst/>
          </a:prstGeom>
        </p:spPr>
      </p:pic>
      <p:sp>
        <p:nvSpPr>
          <p:cNvPr id="4" name="Fußzeilenplatzhalter 3"/>
          <p:cNvSpPr>
            <a:spLocks noGrp="1"/>
          </p:cNvSpPr>
          <p:nvPr>
            <p:ph type="ftr" sz="quarter" idx="4294967295"/>
          </p:nvPr>
        </p:nvSpPr>
        <p:spPr>
          <a:xfrm>
            <a:off x="4038600" y="6356350"/>
            <a:ext cx="4114800" cy="365125"/>
          </a:xfrm>
        </p:spPr>
        <p:txBody>
          <a:bodyPr/>
          <a:lstStyle/>
          <a:p>
            <a:r>
              <a:rPr lang="en-US" smtClean="0"/>
              <a:t>BSHC 28</a:t>
            </a:r>
            <a:endParaRPr lang="en-US" dirty="0"/>
          </a:p>
        </p:txBody>
      </p:sp>
    </p:spTree>
    <p:extLst>
      <p:ext uri="{BB962C8B-B14F-4D97-AF65-F5344CB8AC3E}">
        <p14:creationId xmlns:p14="http://schemas.microsoft.com/office/powerpoint/2010/main" val="3125500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1129</Words>
  <Application>Microsoft Office PowerPoint</Application>
  <PresentationFormat>Breitbild</PresentationFormat>
  <Paragraphs>136</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游ゴシック</vt:lpstr>
      <vt:lpstr>游ゴシック Light</vt:lpstr>
      <vt:lpstr>Arial</vt:lpstr>
      <vt:lpstr>Calibri</vt:lpstr>
      <vt:lpstr>Calibri Light</vt:lpstr>
      <vt:lpstr>Office Theme</vt:lpstr>
      <vt:lpstr>PowerPoint-Präsentation</vt:lpstr>
      <vt:lpstr>IRCC Introduction</vt:lpstr>
      <vt:lpstr>IRCC Report</vt:lpstr>
      <vt:lpstr>IHO Assembly 3 decisions</vt:lpstr>
      <vt:lpstr>IHO Assembly 3 decisions</vt:lpstr>
      <vt:lpstr>IHO Assembly 3 decisions</vt:lpstr>
      <vt:lpstr>IHO Strategic Plan</vt:lpstr>
      <vt:lpstr>Strategic Performance Indicator (SPI)</vt:lpstr>
      <vt:lpstr>IHO e-learning Center </vt:lpstr>
      <vt:lpstr>Actions requested </vt:lpstr>
      <vt:lpstr>Actions requested </vt:lpstr>
      <vt:lpstr>Actions requested </vt:lpstr>
      <vt:lpstr>Actions requested </vt:lpstr>
      <vt:lpstr>Actions requested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Technical Coordination Meeting 22Sep2020</dc:title>
  <dc:creator>Alberto Costa Neves</dc:creator>
  <cp:lastModifiedBy>Thomas Dehling</cp:lastModifiedBy>
  <cp:revision>70</cp:revision>
  <dcterms:created xsi:type="dcterms:W3CDTF">2020-09-20T17:50:33Z</dcterms:created>
  <dcterms:modified xsi:type="dcterms:W3CDTF">2023-09-18T11:04:40Z</dcterms:modified>
</cp:coreProperties>
</file>