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61" r:id="rId4"/>
    <p:sldId id="257" r:id="rId5"/>
    <p:sldId id="263" r:id="rId6"/>
    <p:sldId id="25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1BB2A-45BF-4CE3-B63D-44A0A6C8F921}" type="datetimeFigureOut">
              <a:rPr lang="da-DK" smtClean="0"/>
              <a:t>14-08-2023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DE14A-F197-47A8-95D2-8CB30C07D5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3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16FED-3E36-4FCF-B7F8-FD1485463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EA77A05-0D23-45C2-8D4A-8EDC6F463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477300-43F0-4072-BB58-DD233E98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78DC-72B9-4067-8A62-90C8C11962F5}" type="datetime1">
              <a:rPr lang="da-DK" smtClean="0"/>
              <a:t>14-08-2023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87BE9BE-AE87-469D-A03E-BD79B95A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7FF9506-D95D-49F9-BC10-B9E427C4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5DE6D4-ECA0-4E7C-BAEC-6C76604B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7098B03-5169-44D3-B80E-F3C1E0600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82E53A-BC46-4AF6-955B-B863742B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FF30-B84B-4E97-BCA9-6CDA6E2A7DD1}" type="datetime1">
              <a:rPr lang="da-DK" smtClean="0"/>
              <a:t>14-08-2023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D15060-13C0-4782-B281-BB5D220D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1B00C7-C918-47BE-B2CD-0CF4FABC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11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BEA9DD3-6D30-4620-A360-282387990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ECDFC78-FC97-4A3D-A1E9-DB8B96268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71513EB-BF22-424B-8626-1F2EC212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E6CA-046D-42CD-BB89-0F0EBC386750}" type="datetime1">
              <a:rPr lang="da-DK" smtClean="0"/>
              <a:t>14-08-2023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BFE701-1245-4FB5-9F52-F6CB89E5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0C5A27-C1EF-4627-B844-E9AA44F2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915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709AD-2D6A-4D85-B3C4-F03283CF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43E3E-74BD-4FF8-B059-5B15186F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7F5694-F054-47B9-B4D3-9805FD6F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EEDF-8DE9-46FF-A5D3-10CF085B49F2}" type="datetime1">
              <a:rPr lang="da-DK" smtClean="0"/>
              <a:t>14-08-2023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1A2A11-A647-4B40-A32D-2904ADDF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FEE480-BB83-4DB2-8CF3-6B898E14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37F0B-CC62-402C-BA63-4F6FA3D1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91F5F1D-84A2-4614-945B-DD38C3A4E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FF88A9-6678-472B-AB09-A294B7D5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6128-85C4-4B79-8C4D-77E461B86B3A}" type="datetime1">
              <a:rPr lang="da-DK" smtClean="0"/>
              <a:t>14-08-2023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6590E4-4BA7-4519-90C5-3100809A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3EDDF7-82D2-4694-87A5-DA318AF5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28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F5802-FADE-4EBA-9837-CA1E4B42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0B38DD-A6A8-40AA-BD8E-19D63152A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F280B3-AA65-4B0A-A2F9-E77C68E10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E62BF00-41CB-4B3B-9927-DAFE5100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B0FF-FEB6-4F5E-A0BF-C9B6F8A7F480}" type="datetime1">
              <a:rPr lang="da-DK" smtClean="0"/>
              <a:t>14-08-2023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41FC18-E7D1-4942-8080-3CF9A8F6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A6D3E02-3CDC-4CB7-A735-047FD8E2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068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9F0FC-D3D7-4A32-A91B-9DB0ECBC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735C33-0E8F-424E-9F3A-2EF270159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9CEE109-6346-4017-BF29-08BB3B9B5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411D519-C1F3-419E-A3CC-B50AF1F18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226812C-8F46-42B8-8E15-B4134BADD9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C6497C6-C135-492C-B06A-EA0D6690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2CB0-D2C1-4421-BF13-6E2CBF6C7ED3}" type="datetime1">
              <a:rPr lang="da-DK" smtClean="0"/>
              <a:t>14-08-2023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C3D8B01-6B4D-4796-8430-8B971131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60C884A-AA25-4E01-A06C-49EC9A08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265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B555B-8037-4A99-8D9D-A0A58304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D6D8F18-EB7F-403F-BBB1-8C91106B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EDDF-CDF4-4EDC-92A5-B1AFEBC91364}" type="datetime1">
              <a:rPr lang="da-DK" smtClean="0"/>
              <a:t>14-08-2023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204D36C-86DA-4B1D-9CBC-95E12237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29BDD1-0514-4CF8-AA4A-101123E4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21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7D85368-5CD5-4453-B799-47336646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09-7965-49AD-B479-A68EA911262C}" type="datetime1">
              <a:rPr lang="da-DK" smtClean="0"/>
              <a:t>14-08-2023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CCE43C6-2CCE-4482-B888-03E87BAC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FA858F9-3FBD-4390-BE9C-8FF9C4EE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2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9482B-9F9A-4727-874C-DF2D2728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01439B-94CF-4F94-83A7-E68B32005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D76D6D-11B0-403B-A214-FEB622B0A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BF07FBA-A97E-422B-A520-5C25FCF1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443-06E8-41A9-BF16-DE520133CBF7}" type="datetime1">
              <a:rPr lang="da-DK" smtClean="0"/>
              <a:t>14-08-2023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25E98A2-FD2A-48D5-A097-901142BD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3F5E54-4175-44B8-9459-673D7A93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269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7D414-E340-4F32-B5BC-2772F407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1380276-4145-4146-8DAB-2341012F3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9B62FBE-5042-4679-A18D-4EEF1FA0A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5B9FB68-8218-4701-9E66-9DF06525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02FF-D706-4FC5-BE72-39DE0E48FEFE}" type="datetime1">
              <a:rPr lang="da-DK" smtClean="0"/>
              <a:t>14-08-2023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C9402BF-15E8-4443-BED6-6BE5B7A6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7703662-E3B9-40A5-BE93-B69ADA35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589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84B4275-3D28-4056-B694-D1CB590D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5D41CD6-315B-4170-B5D0-7C4F2C316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D915D5-3057-4CF1-858C-E2A273B7F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A781-11BC-443D-97BB-34ED982E55AA}" type="datetime1">
              <a:rPr lang="da-DK" smtClean="0"/>
              <a:t>14-08-2023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2662E3-1C92-48EA-81E4-36BDC50B3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BSHC – 28, Helsinki 	19-21 September 2023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5CA320-083B-479E-9EFE-FCE3D21DC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25B2-3899-4316-8770-3AFDDBE1FB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24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DB500E6-1C9C-4449-B88F-B6C7F32ED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" y="188303"/>
            <a:ext cx="3094725" cy="12702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21552A-8212-48CC-9695-2F1894331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55" y="0"/>
            <a:ext cx="4073445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4F3B2B0-9E90-4F1F-A68F-052EAF2EC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Baltic</a:t>
            </a:r>
            <a:r>
              <a:rPr lang="da-DK" dirty="0"/>
              <a:t> Sea – North Sea MSDI </a:t>
            </a:r>
            <a:r>
              <a:rPr lang="da-DK" dirty="0" err="1"/>
              <a:t>Working</a:t>
            </a:r>
            <a:r>
              <a:rPr lang="da-DK" dirty="0"/>
              <a:t> Group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A0FA51B-CB22-4BB3-9F8E-B9CF2CE5B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64842" cy="1655762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Report on </a:t>
            </a:r>
            <a:r>
              <a:rPr lang="da-DK" dirty="0" err="1"/>
              <a:t>behalf</a:t>
            </a:r>
            <a:r>
              <a:rPr lang="da-DK" dirty="0"/>
              <a:t> of (former) BSNSMSDIWG Chair Christian Thellufsen (DK)</a:t>
            </a:r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14BEF1A-38BE-4D2E-8FDE-E0761C7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BSHC – 28, Helsinki 	19-21 September 2023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128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DB500E6-1C9C-4449-B88F-B6C7F32ED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" y="188303"/>
            <a:ext cx="3094725" cy="12702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21552A-8212-48CC-9695-2F1894331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55" y="0"/>
            <a:ext cx="4073445" cy="6857999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B061C234-B556-4E2A-A48C-0D416D1F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8567"/>
            <a:ext cx="10515600" cy="232121"/>
          </a:xfrm>
        </p:spPr>
        <p:txBody>
          <a:bodyPr>
            <a:noAutofit/>
          </a:bodyPr>
          <a:lstStyle/>
          <a:p>
            <a:r>
              <a:rPr lang="en-US" sz="3600" dirty="0"/>
              <a:t>		Baltic Sea – North Sea MSDI Working Group</a:t>
            </a:r>
            <a:br>
              <a:rPr lang="da-DK" sz="3600" dirty="0"/>
            </a:br>
            <a:endParaRPr lang="da-DK" sz="3600" dirty="0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C65FC0A4-21CF-4781-A59E-6FDDCA570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756" y="1807983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Common MSDI working group under Baltic Sea HC and North Sea HC</a:t>
            </a:r>
            <a:endParaRPr lang="da-DK" dirty="0"/>
          </a:p>
          <a:p>
            <a:r>
              <a:rPr lang="da-DK" dirty="0" err="1"/>
              <a:t>Belgium</a:t>
            </a:r>
            <a:r>
              <a:rPr lang="da-DK" dirty="0"/>
              <a:t>, Denmark, France, Germany, </a:t>
            </a:r>
            <a:r>
              <a:rPr lang="da-DK" dirty="0" err="1"/>
              <a:t>Iceland</a:t>
            </a:r>
            <a:r>
              <a:rPr lang="da-DK" dirty="0"/>
              <a:t>, Ireland, </a:t>
            </a:r>
            <a:r>
              <a:rPr lang="da-DK" dirty="0" err="1"/>
              <a:t>Netherlands</a:t>
            </a:r>
            <a:r>
              <a:rPr lang="da-DK" dirty="0"/>
              <a:t>, </a:t>
            </a:r>
            <a:r>
              <a:rPr lang="da-DK" dirty="0" err="1"/>
              <a:t>Norway</a:t>
            </a:r>
            <a:r>
              <a:rPr lang="da-DK" dirty="0"/>
              <a:t>, </a:t>
            </a:r>
            <a:r>
              <a:rPr lang="da-DK" dirty="0" err="1"/>
              <a:t>Sweden</a:t>
            </a:r>
            <a:r>
              <a:rPr lang="da-DK" dirty="0"/>
              <a:t>, United Kingdom, </a:t>
            </a:r>
            <a:r>
              <a:rPr lang="da-DK" dirty="0" err="1"/>
              <a:t>Latvia</a:t>
            </a:r>
            <a:r>
              <a:rPr lang="da-DK" dirty="0"/>
              <a:t>, </a:t>
            </a:r>
            <a:r>
              <a:rPr lang="da-DK" dirty="0" err="1"/>
              <a:t>Estonia</a:t>
            </a:r>
            <a:r>
              <a:rPr lang="da-DK" dirty="0"/>
              <a:t>, </a:t>
            </a:r>
            <a:r>
              <a:rPr lang="da-DK" dirty="0" err="1"/>
              <a:t>Poland</a:t>
            </a:r>
            <a:r>
              <a:rPr lang="da-DK" dirty="0"/>
              <a:t>, Finland, Germany</a:t>
            </a:r>
          </a:p>
          <a:p>
            <a:r>
              <a:rPr lang="da-DK" dirty="0"/>
              <a:t>Focus is on monitering status of MSDI, policy </a:t>
            </a:r>
            <a:r>
              <a:rPr lang="da-DK" dirty="0" err="1"/>
              <a:t>development</a:t>
            </a:r>
            <a:r>
              <a:rPr lang="da-DK" dirty="0"/>
              <a:t>, integration of information and regional </a:t>
            </a:r>
            <a:r>
              <a:rPr lang="da-DK" dirty="0" err="1"/>
              <a:t>cooperation</a:t>
            </a:r>
            <a:endParaRPr lang="da-DK" dirty="0"/>
          </a:p>
          <a:p>
            <a:endParaRPr lang="da-DK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14BEF1A-38BE-4D2E-8FDE-E0761C7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BSHC – 28, Helsinki 	19-21 September 2023</a:t>
            </a:r>
            <a:endParaRPr lang="da-DK" dirty="0"/>
          </a:p>
        </p:txBody>
      </p:sp>
      <p:pic>
        <p:nvPicPr>
          <p:cNvPr id="11" name="Pladsholder til indhold 10">
            <a:extLst>
              <a:ext uri="{FF2B5EF4-FFF2-40B4-BE49-F238E27FC236}">
                <a16:creationId xmlns:a16="http://schemas.microsoft.com/office/drawing/2014/main" id="{F791ACAC-9E9C-4B47-A180-16F57CC267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6172200" y="2152698"/>
            <a:ext cx="5181600" cy="369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9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DB500E6-1C9C-4449-B88F-B6C7F32ED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" y="188303"/>
            <a:ext cx="3094725" cy="12702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21552A-8212-48CC-9695-2F1894331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55" y="1"/>
            <a:ext cx="4073445" cy="6857999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B061C234-B556-4E2A-A48C-0D416D1F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8567"/>
            <a:ext cx="10515600" cy="232121"/>
          </a:xfrm>
        </p:spPr>
        <p:txBody>
          <a:bodyPr>
            <a:noAutofit/>
          </a:bodyPr>
          <a:lstStyle/>
          <a:p>
            <a:r>
              <a:rPr lang="en-US" sz="3600" dirty="0"/>
              <a:t>		Baltic Sea – North Sea MSDI Working Group</a:t>
            </a:r>
            <a:br>
              <a:rPr lang="da-DK" sz="3600" dirty="0"/>
            </a:br>
            <a:endParaRPr lang="da-DK" sz="3600" dirty="0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C65FC0A4-21CF-4781-A59E-6FDDCA570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756" y="1807983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The BSNSMSDI WG is </a:t>
            </a:r>
            <a:r>
              <a:rPr lang="da-DK" dirty="0" err="1"/>
              <a:t>currently</a:t>
            </a:r>
            <a:r>
              <a:rPr lang="da-DK" dirty="0"/>
              <a:t> in a </a:t>
            </a:r>
            <a:r>
              <a:rPr lang="da-DK" dirty="0" err="1"/>
              <a:t>dormant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. 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How did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come</a:t>
            </a:r>
            <a:r>
              <a:rPr lang="da-DK" dirty="0"/>
              <a:t> </a:t>
            </a:r>
            <a:r>
              <a:rPr lang="da-DK" dirty="0" err="1"/>
              <a:t>here</a:t>
            </a:r>
            <a:r>
              <a:rPr lang="da-DK" dirty="0"/>
              <a:t>?</a:t>
            </a:r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14BEF1A-38BE-4D2E-8FDE-E0761C7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BSHC – 28, Helsinki 	19-21 September 2023</a:t>
            </a:r>
            <a:endParaRPr lang="da-DK" dirty="0"/>
          </a:p>
        </p:txBody>
      </p:sp>
      <p:pic>
        <p:nvPicPr>
          <p:cNvPr id="1026" name="Picture 2" descr="File:Sa-sleeping-koala.JPG">
            <a:extLst>
              <a:ext uri="{FF2B5EF4-FFF2-40B4-BE49-F238E27FC236}">
                <a16:creationId xmlns:a16="http://schemas.microsoft.com/office/drawing/2014/main" id="{5078DF02-C32F-479E-AA75-85DB885F8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032" y="1948956"/>
            <a:ext cx="1330245" cy="199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Lion and lioness sleeping.JPG">
            <a:extLst>
              <a:ext uri="{FF2B5EF4-FFF2-40B4-BE49-F238E27FC236}">
                <a16:creationId xmlns:a16="http://schemas.microsoft.com/office/drawing/2014/main" id="{C6717EDD-21F8-47A7-8AFE-E9F9DB8F5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315">
            <a:off x="8865634" y="4524318"/>
            <a:ext cx="2061513" cy="154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Sleeping Red Panda at the Toledo Zoo.jpg">
            <a:extLst>
              <a:ext uri="{FF2B5EF4-FFF2-40B4-BE49-F238E27FC236}">
                <a16:creationId xmlns:a16="http://schemas.microsoft.com/office/drawing/2014/main" id="{7AC03F0A-8FDE-4156-B3F3-9A6988FEB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7614">
            <a:off x="6352746" y="37587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ile:Cat sleeping in Namaste Yoga Farm, Gokarna.jpg">
            <a:extLst>
              <a:ext uri="{FF2B5EF4-FFF2-40B4-BE49-F238E27FC236}">
                <a16:creationId xmlns:a16="http://schemas.microsoft.com/office/drawing/2014/main" id="{98DF8E8E-24A3-454E-9CFB-721A87DAD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775">
            <a:off x="6247669" y="2073048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5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DB500E6-1C9C-4449-B88F-B6C7F32ED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" y="188303"/>
            <a:ext cx="3094725" cy="12702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21552A-8212-48CC-9695-2F1894331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55" y="0"/>
            <a:ext cx="4073445" cy="6857999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767E0DFA-0C75-4DDF-B0CC-2C85F5EF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823435"/>
            <a:ext cx="10515600" cy="1325563"/>
          </a:xfrm>
        </p:spPr>
        <p:txBody>
          <a:bodyPr/>
          <a:lstStyle/>
          <a:p>
            <a:r>
              <a:rPr lang="da-DK" dirty="0"/>
              <a:t>Timeline to </a:t>
            </a:r>
            <a:r>
              <a:rPr lang="da-DK" dirty="0" err="1"/>
              <a:t>current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 of </a:t>
            </a:r>
            <a:r>
              <a:rPr lang="da-DK" dirty="0" err="1"/>
              <a:t>dormacy</a:t>
            </a:r>
            <a:endParaRPr lang="da-DK" dirty="0"/>
          </a:p>
        </p:txBody>
      </p:sp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32789C09-A6F8-48C3-9A32-5F0737D1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200" dirty="0">
                <a:solidFill>
                  <a:srgbClr val="009999"/>
                </a:solidFill>
              </a:rPr>
              <a:t>Q4 2022: </a:t>
            </a:r>
            <a:br>
              <a:rPr lang="da-DK" sz="2200" dirty="0"/>
            </a:br>
            <a:r>
              <a:rPr lang="da-DK" sz="2200" dirty="0"/>
              <a:t>As </a:t>
            </a:r>
            <a:r>
              <a:rPr lang="da-DK" sz="2200" dirty="0" err="1"/>
              <a:t>chair</a:t>
            </a:r>
            <a:r>
              <a:rPr lang="da-DK" sz="2200" dirty="0"/>
              <a:t> Denmark </a:t>
            </a:r>
            <a:r>
              <a:rPr lang="da-DK" sz="2200" dirty="0" err="1"/>
              <a:t>raises</a:t>
            </a:r>
            <a:r>
              <a:rPr lang="da-DK" sz="2200" dirty="0"/>
              <a:t> </a:t>
            </a:r>
            <a:r>
              <a:rPr lang="da-DK" sz="2200" dirty="0" err="1"/>
              <a:t>question</a:t>
            </a:r>
            <a:r>
              <a:rPr lang="da-DK" sz="2200" dirty="0"/>
              <a:t> of the future of </a:t>
            </a:r>
            <a:r>
              <a:rPr lang="da-DK" sz="2200" dirty="0" err="1"/>
              <a:t>group</a:t>
            </a:r>
            <a:r>
              <a:rPr lang="da-DK" sz="2200" dirty="0"/>
              <a:t> </a:t>
            </a:r>
            <a:r>
              <a:rPr lang="da-DK" sz="2200" dirty="0" err="1"/>
              <a:t>because</a:t>
            </a:r>
            <a:r>
              <a:rPr lang="da-DK" sz="2200" dirty="0"/>
              <a:t> of low </a:t>
            </a:r>
            <a:r>
              <a:rPr lang="da-DK" sz="2200" dirty="0" err="1"/>
              <a:t>activity</a:t>
            </a:r>
            <a:r>
              <a:rPr lang="da-DK" sz="2200" dirty="0"/>
              <a:t> recent </a:t>
            </a:r>
            <a:r>
              <a:rPr lang="da-DK" sz="2200" dirty="0" err="1"/>
              <a:t>years</a:t>
            </a:r>
            <a:endParaRPr lang="da-DK" sz="2200" dirty="0"/>
          </a:p>
          <a:p>
            <a:r>
              <a:rPr lang="da-DK" sz="2200" dirty="0">
                <a:solidFill>
                  <a:srgbClr val="009999"/>
                </a:solidFill>
              </a:rPr>
              <a:t>Q1 2023:</a:t>
            </a:r>
            <a:br>
              <a:rPr lang="da-DK" sz="2200" dirty="0"/>
            </a:br>
            <a:r>
              <a:rPr lang="da-DK" sz="2200" dirty="0"/>
              <a:t>The future of the </a:t>
            </a:r>
            <a:r>
              <a:rPr lang="da-DK" sz="2200" dirty="0" err="1"/>
              <a:t>group</a:t>
            </a:r>
            <a:r>
              <a:rPr lang="da-DK" sz="2200" dirty="0"/>
              <a:t> is </a:t>
            </a:r>
            <a:r>
              <a:rPr lang="da-DK" sz="2200" dirty="0" err="1"/>
              <a:t>discussed</a:t>
            </a:r>
            <a:r>
              <a:rPr lang="da-DK" sz="2200" dirty="0"/>
              <a:t> </a:t>
            </a:r>
            <a:r>
              <a:rPr lang="da-DK" sz="2200" dirty="0" err="1"/>
              <a:t>among</a:t>
            </a:r>
            <a:r>
              <a:rPr lang="da-DK" sz="2200" dirty="0"/>
              <a:t> the WG-</a:t>
            </a:r>
            <a:r>
              <a:rPr lang="da-DK" sz="2200" dirty="0" err="1"/>
              <a:t>members</a:t>
            </a:r>
            <a:r>
              <a:rPr lang="da-DK" sz="2200" dirty="0"/>
              <a:t> – </a:t>
            </a:r>
            <a:r>
              <a:rPr lang="da-DK" sz="2200" dirty="0" err="1"/>
              <a:t>about</a:t>
            </a:r>
            <a:r>
              <a:rPr lang="da-DK" sz="2200" dirty="0"/>
              <a:t> 1/3 </a:t>
            </a:r>
            <a:r>
              <a:rPr lang="da-DK" sz="2200" dirty="0" err="1"/>
              <a:t>don’t</a:t>
            </a:r>
            <a:r>
              <a:rPr lang="da-DK" sz="2200" dirty="0"/>
              <a:t> </a:t>
            </a:r>
            <a:r>
              <a:rPr lang="da-DK" sz="2200" dirty="0" err="1"/>
              <a:t>think</a:t>
            </a:r>
            <a:r>
              <a:rPr lang="da-DK" sz="2200" dirty="0"/>
              <a:t> </a:t>
            </a:r>
            <a:r>
              <a:rPr lang="en-US" sz="2200" dirty="0"/>
              <a:t>the group currently adds value to international work on MSDI</a:t>
            </a:r>
            <a:endParaRPr lang="da-DK" sz="2200" dirty="0"/>
          </a:p>
          <a:p>
            <a:r>
              <a:rPr lang="da-DK" sz="2200" dirty="0">
                <a:solidFill>
                  <a:srgbClr val="009999"/>
                </a:solidFill>
              </a:rPr>
              <a:t>Q1 2023: </a:t>
            </a:r>
            <a:br>
              <a:rPr lang="da-DK" sz="2200" dirty="0"/>
            </a:br>
            <a:r>
              <a:rPr lang="da-DK" sz="2200" dirty="0" err="1"/>
              <a:t>BSHC’s</a:t>
            </a:r>
            <a:r>
              <a:rPr lang="da-DK" sz="2200" dirty="0"/>
              <a:t> </a:t>
            </a:r>
            <a:r>
              <a:rPr lang="da-DK" sz="2200" dirty="0" err="1"/>
              <a:t>strategic</a:t>
            </a:r>
            <a:r>
              <a:rPr lang="da-DK" sz="2200" dirty="0"/>
              <a:t> </a:t>
            </a:r>
            <a:r>
              <a:rPr lang="da-DK" sz="2200" dirty="0" err="1"/>
              <a:t>correspondance</a:t>
            </a:r>
            <a:r>
              <a:rPr lang="da-DK" sz="2200" dirty="0"/>
              <a:t> </a:t>
            </a:r>
            <a:r>
              <a:rPr lang="da-DK" sz="2200" dirty="0" err="1"/>
              <a:t>group</a:t>
            </a:r>
            <a:r>
              <a:rPr lang="da-DK" sz="2200" dirty="0"/>
              <a:t> </a:t>
            </a:r>
            <a:r>
              <a:rPr lang="da-DK" sz="2200" dirty="0" err="1"/>
              <a:t>acknowledges</a:t>
            </a:r>
            <a:r>
              <a:rPr lang="da-DK" sz="2200" dirty="0"/>
              <a:t> </a:t>
            </a:r>
            <a:r>
              <a:rPr lang="da-DK" sz="2200" dirty="0" err="1"/>
              <a:t>that</a:t>
            </a:r>
            <a:r>
              <a:rPr lang="da-DK" sz="2200" dirty="0"/>
              <a:t> the </a:t>
            </a:r>
            <a:r>
              <a:rPr lang="da-DK" sz="2200" dirty="0" err="1"/>
              <a:t>group</a:t>
            </a:r>
            <a:r>
              <a:rPr lang="da-DK" sz="2200" dirty="0"/>
              <a:t> is no longer </a:t>
            </a:r>
            <a:r>
              <a:rPr lang="da-DK" sz="2200" dirty="0" err="1"/>
              <a:t>needed</a:t>
            </a:r>
            <a:r>
              <a:rPr lang="da-DK" sz="2200" dirty="0"/>
              <a:t>. </a:t>
            </a:r>
            <a:r>
              <a:rPr lang="da-DK" sz="2200" dirty="0" err="1"/>
              <a:t>Increased</a:t>
            </a:r>
            <a:r>
              <a:rPr lang="da-DK" sz="2200" dirty="0"/>
              <a:t> </a:t>
            </a:r>
            <a:r>
              <a:rPr lang="da-DK" sz="2200" dirty="0" err="1"/>
              <a:t>focus</a:t>
            </a:r>
            <a:r>
              <a:rPr lang="da-DK" sz="2200" dirty="0"/>
              <a:t> on the general MSDI WG (IHO </a:t>
            </a:r>
            <a:r>
              <a:rPr lang="da-DK" sz="2200" dirty="0" err="1"/>
              <a:t>level</a:t>
            </a:r>
            <a:r>
              <a:rPr lang="da-DK" sz="2200" dirty="0"/>
              <a:t>).</a:t>
            </a:r>
          </a:p>
          <a:p>
            <a:r>
              <a:rPr lang="en-US" sz="2200" dirty="0">
                <a:solidFill>
                  <a:srgbClr val="009999"/>
                </a:solidFill>
              </a:rPr>
              <a:t>Q1 2023:</a:t>
            </a:r>
            <a:br>
              <a:rPr lang="en-US" sz="2200" dirty="0"/>
            </a:br>
            <a:r>
              <a:rPr lang="en-US" sz="2200" dirty="0"/>
              <a:t>The future of the group is discussed at the 36th North Sea Hydrographic Commission Conference and it is decided to keep the BS-NSMSDIWG in a dormant state until the 37th North Sea Hydrographic Commission Conference (NSHC37) where a final decision will be made on the future of the group</a:t>
            </a:r>
            <a:endParaRPr lang="da-DK" sz="2200" dirty="0"/>
          </a:p>
          <a:p>
            <a:endParaRPr lang="da-DK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14BEF1A-38BE-4D2E-8FDE-E0761C7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BSHC – 28, Helsinki 	19-21 September 2023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904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DB500E6-1C9C-4449-B88F-B6C7F32ED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" y="188303"/>
            <a:ext cx="3094725" cy="12702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21552A-8212-48CC-9695-2F1894331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55" y="0"/>
            <a:ext cx="4073445" cy="6857999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767E0DFA-0C75-4DDF-B0CC-2C85F5EF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82343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da-DK" dirty="0"/>
            </a:br>
            <a:br>
              <a:rPr lang="da-DK" dirty="0"/>
            </a:br>
            <a:r>
              <a:rPr lang="da-DK" dirty="0" err="1"/>
              <a:t>What’s</a:t>
            </a:r>
            <a:r>
              <a:rPr lang="da-DK" dirty="0"/>
              <a:t> </a:t>
            </a:r>
            <a:r>
              <a:rPr lang="da-DK" dirty="0" err="1"/>
              <a:t>next</a:t>
            </a:r>
            <a:r>
              <a:rPr lang="da-DK" dirty="0"/>
              <a:t>: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32789C09-A6F8-48C3-9A32-5F0737D1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BSHC is </a:t>
            </a:r>
            <a:r>
              <a:rPr lang="da-DK" dirty="0" err="1"/>
              <a:t>invited</a:t>
            </a:r>
            <a:r>
              <a:rPr lang="da-DK" dirty="0"/>
              <a:t> to </a:t>
            </a:r>
            <a:r>
              <a:rPr lang="da-DK" dirty="0" err="1"/>
              <a:t>take</a:t>
            </a:r>
            <a:r>
              <a:rPr lang="da-DK" dirty="0"/>
              <a:t> note of the </a:t>
            </a:r>
            <a:r>
              <a:rPr lang="da-DK" dirty="0" err="1"/>
              <a:t>analysis</a:t>
            </a:r>
            <a:r>
              <a:rPr lang="da-DK" dirty="0"/>
              <a:t> </a:t>
            </a:r>
            <a:r>
              <a:rPr lang="da-DK" dirty="0" err="1"/>
              <a:t>provided</a:t>
            </a:r>
            <a:r>
              <a:rPr lang="da-DK" dirty="0"/>
              <a:t> by the BSHC Strategic </a:t>
            </a:r>
            <a:r>
              <a:rPr lang="da-DK"/>
              <a:t>Correspondence</a:t>
            </a:r>
            <a:r>
              <a:rPr lang="da-DK" dirty="0"/>
              <a:t> Group on the future of BSNSMSDIWG. </a:t>
            </a:r>
          </a:p>
          <a:p>
            <a:r>
              <a:rPr lang="da-DK" dirty="0"/>
              <a:t>BSHC is </a:t>
            </a:r>
            <a:r>
              <a:rPr lang="da-DK" dirty="0" err="1"/>
              <a:t>invited</a:t>
            </a:r>
            <a:r>
              <a:rPr lang="da-DK" dirty="0"/>
              <a:t> to </a:t>
            </a:r>
            <a:r>
              <a:rPr lang="da-DK" dirty="0" err="1"/>
              <a:t>take</a:t>
            </a:r>
            <a:r>
              <a:rPr lang="da-DK" dirty="0"/>
              <a:t> note of the </a:t>
            </a:r>
            <a:r>
              <a:rPr lang="da-DK" dirty="0" err="1"/>
              <a:t>dormant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 of BSNSMSDIWG with the intention to </a:t>
            </a:r>
            <a:r>
              <a:rPr lang="da-DK" dirty="0" err="1"/>
              <a:t>close</a:t>
            </a:r>
            <a:r>
              <a:rPr lang="da-DK" dirty="0"/>
              <a:t> the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following</a:t>
            </a:r>
            <a:r>
              <a:rPr lang="da-DK" dirty="0"/>
              <a:t> NSHC24.</a:t>
            </a:r>
          </a:p>
          <a:p>
            <a:r>
              <a:rPr lang="da-DK" dirty="0"/>
              <a:t>BSHC is </a:t>
            </a:r>
            <a:r>
              <a:rPr lang="da-DK" dirty="0" err="1"/>
              <a:t>invited</a:t>
            </a:r>
            <a:r>
              <a:rPr lang="da-DK" dirty="0"/>
              <a:t> to </a:t>
            </a:r>
            <a:r>
              <a:rPr lang="da-DK" dirty="0" err="1"/>
              <a:t>confirm</a:t>
            </a:r>
            <a:r>
              <a:rPr lang="da-DK" dirty="0"/>
              <a:t> the plan of </a:t>
            </a:r>
            <a:r>
              <a:rPr lang="da-DK" dirty="0" err="1"/>
              <a:t>closing</a:t>
            </a:r>
            <a:r>
              <a:rPr lang="da-DK" dirty="0"/>
              <a:t> BSNSMSDIWG at NSHC37 in 2024. </a:t>
            </a:r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14BEF1A-38BE-4D2E-8FDE-E0761C7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BSHC – 28, Helsinki 	19-21 September 2023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572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DB500E6-1C9C-4449-B88F-B6C7F32ED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" y="188303"/>
            <a:ext cx="3094725" cy="12702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F21552A-8212-48CC-9695-2F1894331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55" y="0"/>
            <a:ext cx="4073445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4F3B2B0-9E90-4F1F-A68F-052EAF2EC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Thank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.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A0FA51B-CB22-4BB3-9F8E-B9CF2CE5B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14BEF1A-38BE-4D2E-8FDE-E0761C7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BSHC – 28, Helsinki 	19-21 September 2023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102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Baltic Sea – North Sea MSDI Working Group</vt:lpstr>
      <vt:lpstr>  Baltic Sea – North Sea MSDI Working Group </vt:lpstr>
      <vt:lpstr>  Baltic Sea – North Sea MSDI Working Group </vt:lpstr>
      <vt:lpstr>Timeline to current state of dormacy</vt:lpstr>
      <vt:lpstr>  What’s next:  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Baltic Sea – North Sea MSDI Working Group</dc:title>
  <dc:creator>Hendrik Justus Stang</dc:creator>
  <cp:lastModifiedBy>Hendrik Justus Stang</cp:lastModifiedBy>
  <cp:revision>8</cp:revision>
  <dcterms:created xsi:type="dcterms:W3CDTF">2023-08-11T07:03:35Z</dcterms:created>
  <dcterms:modified xsi:type="dcterms:W3CDTF">2023-08-14T13:28:25Z</dcterms:modified>
</cp:coreProperties>
</file>