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3"/>
  </p:notesMasterIdLst>
  <p:sldIdLst>
    <p:sldId id="264" r:id="rId2"/>
    <p:sldId id="265" r:id="rId3"/>
    <p:sldId id="266" r:id="rId4"/>
    <p:sldId id="270" r:id="rId5"/>
    <p:sldId id="267" r:id="rId6"/>
    <p:sldId id="268" r:id="rId7"/>
    <p:sldId id="269" r:id="rId8"/>
    <p:sldId id="273" r:id="rId9"/>
    <p:sldId id="272" r:id="rId10"/>
    <p:sldId id="271" r:id="rId11"/>
    <p:sldId id="274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4E97506-FEDF-3C2D-9A32-6C682EEA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24FB15A-3ACD-A681-A271-C411618F7A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BD15-CAD9-1C4A-AC11-147E3B4DEF02}" type="datetimeFigureOut">
              <a:rPr lang="sv-SE"/>
              <a:pPr>
                <a:defRPr/>
              </a:pPr>
              <a:t>2023-08-11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7AB5D3EF-FA54-8368-3DA2-783620870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82E415EF-E78F-589C-F365-035626536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A148D3-35B4-2811-3F08-9EF37B58D3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8B6248-C495-BF64-AA63-F511E698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875545-B105-B641-9056-047F480DC94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7068FE3B-203C-01B6-C52B-E6B76267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ACB86BA-7E2A-6B7C-D877-26CE6C95A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6" name="Rubrik 1">
            <a:extLst>
              <a:ext uri="{FF2B5EF4-FFF2-40B4-BE49-F238E27FC236}">
                <a16:creationId xmlns:a16="http://schemas.microsoft.com/office/drawing/2014/main" id="{F988F2F6-9D6B-99C1-F18B-92DF7721B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0ED1AB-88DE-C8B2-F470-81F400709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2" name="Platshållare för sidfot 2">
            <a:extLst>
              <a:ext uri="{FF2B5EF4-FFF2-40B4-BE49-F238E27FC236}">
                <a16:creationId xmlns:a16="http://schemas.microsoft.com/office/drawing/2014/main" id="{07026246-173E-9ACA-1390-BF799949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654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C1FCB1F-496D-3DC6-EFBA-7BE3F7CFE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E74BC7-5652-37A6-E80E-99ED3DA8C7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f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id="{129F2624-5C89-BCBD-FDB0-C63B76BE4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5C47D776-D4F1-D7C9-6C47-2198C0862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2860" y="6294438"/>
            <a:ext cx="125261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60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O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6940F707-7AA7-139E-8826-EFA0622B07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FF7D2BD-1B74-0C93-69A0-4E857B1E1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I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ld Isbrytare&#10;">
            <a:extLst>
              <a:ext uri="{FF2B5EF4-FFF2-40B4-BE49-F238E27FC236}">
                <a16:creationId xmlns:a16="http://schemas.microsoft.com/office/drawing/2014/main" id="{DE5C0381-1864-62EA-A533-B847B70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" y="0"/>
            <a:ext cx="12207479" cy="686783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A15A72FF-BD3F-5C84-B11E-A70519DB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D70B7D85-6D1E-05EA-BC05-6FDC2A0F3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414245-282D-4050-D28C-2A407D792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3D212CAC-48AA-A00C-4416-2F21EE35D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796E03-ED7E-6853-A23D-F957A8905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adm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8ED33EEE-245C-433D-D1F9-8D4A6B68E2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D64AB71-710F-AA20-6CDD-642E7204F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jurid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B8E4D766-8330-D041-F79D-FD8141BE80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43D687-4BF7-3171-921F-77FD7FA5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9D93E08-A7C8-4916-5BDE-484FCAC28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29995D-8ECD-34DB-C9DD-DADF70E1D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9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I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10BADC8-CB31-6B9C-2F47-2B072D5058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62E3A0F-4D0F-3768-28D6-FEC9F454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86CF690-D66C-0BCC-EFBB-CD0AA1E676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22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8B14DDB5-0288-058E-E121-E17FA7E6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4" name="Platshållare för sidfot 2">
            <a:extLst>
              <a:ext uri="{FF2B5EF4-FFF2-40B4-BE49-F238E27FC236}">
                <a16:creationId xmlns:a16="http://schemas.microsoft.com/office/drawing/2014/main" id="{CB05DB1A-360A-41F7-9725-F9B135DB6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08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9739DF73-4AEB-0460-3B85-ECEEF4A10B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4010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8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CC79F8C-10BC-546F-2F83-4545519E4A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90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0EA3668-BAE0-4282-C7BE-6FB75D3F7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002"/>
            <a:ext cx="3971925" cy="68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2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A4690A4-02E2-ECC2-CFF3-9FF0183AF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541FF8B-52E0-5272-1348-70C862CC26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3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0644AF9D-7CEF-8682-0D0D-E93D7CCE7B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3981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46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DDFE8A09-5045-4135-C97D-3BAD5C15A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3987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24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F54DC094-BE5D-4247-172C-7DA2150B67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51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3D0283AB-B26D-AFF8-735F-53CAAEC34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/>
          <a:stretch>
            <a:fillRect/>
          </a:stretch>
        </p:blipFill>
        <p:spPr bwMode="auto">
          <a:xfrm>
            <a:off x="-88900" y="-84138"/>
            <a:ext cx="406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4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rubrik och innehål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2DFC484-4124-69A2-18E4-66DE50D21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938"/>
            <a:ext cx="40894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0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688D0EA4-3F94-56A3-7D1E-4691AC5A0A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EEEBC4A-F632-F48B-6EE4-4169140CA0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2023-08-11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9890A1C-E381-DA77-78DE-3236714EA1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193BA6C5-F461-1191-34F9-03E46E5ED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9057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DEF2A3-BDD2-2CBE-0240-6C3270538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00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CB62B9-5D03-FF9E-221C-2659B9048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5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6279" y="1773237"/>
            <a:ext cx="5979042" cy="757312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12"/>
          </p:nvPr>
        </p:nvSpPr>
        <p:spPr>
          <a:xfrm>
            <a:off x="1506279" y="3030536"/>
            <a:ext cx="5979042" cy="796925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bild 18"/>
          <p:cNvSpPr>
            <a:spLocks noGrp="1"/>
          </p:cNvSpPr>
          <p:nvPr>
            <p:ph type="pic" sz="quarter" idx="13"/>
          </p:nvPr>
        </p:nvSpPr>
        <p:spPr>
          <a:xfrm>
            <a:off x="8084325" y="1773237"/>
            <a:ext cx="1754335" cy="205422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33955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A3E80D-74F1-0CA8-7C69-F517A3845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0F1CE2-CB45-58AC-E5F3-F8429B28AF72}"/>
              </a:ext>
            </a:extLst>
          </p:cNvPr>
          <p:cNvSpPr/>
          <p:nvPr userDrawn="1"/>
        </p:nvSpPr>
        <p:spPr>
          <a:xfrm>
            <a:off x="10360025" y="6215063"/>
            <a:ext cx="1517650" cy="506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F5E2299-3E26-4B9D-C228-6ACA34A9B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7529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Himm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3298216D-9D18-DD13-61A7-91A809419B61}"/>
              </a:ext>
            </a:extLst>
          </p:cNvPr>
          <p:cNvSpPr/>
          <p:nvPr userDrawn="1"/>
        </p:nvSpPr>
        <p:spPr>
          <a:xfrm>
            <a:off x="1720850" y="457200"/>
            <a:ext cx="1727200" cy="1728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10429875" y="6286500"/>
            <a:ext cx="1419225" cy="41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2060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96375D-7074-7E3B-ACD7-C796DC992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6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innehåll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95774" y="365126"/>
            <a:ext cx="7058025" cy="822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74432" cy="6857999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>
              <a:defRPr>
                <a:solidFill>
                  <a:srgbClr val="00294F"/>
                </a:solidFill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295774" y="1362929"/>
            <a:ext cx="7058026" cy="4742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24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Djup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518A09DD-AFF7-B778-111B-0469565F1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2E3992-3552-D0FF-01E2-531D55C6FE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5BDFE9D-F62A-07DB-6318-EA5191369701}"/>
              </a:ext>
            </a:extLst>
          </p:cNvPr>
          <p:cNvSpPr txBox="1">
            <a:spLocks/>
          </p:cNvSpPr>
          <p:nvPr userDrawn="1"/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3CA212-2294-425B-8BF7-49234ED0059C}" type="datetimeFigureOut">
              <a:rPr lang="sv-S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2023-08-11</a:t>
            </a:fld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A0B038C4-947B-1C68-2ADE-CA282429F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7623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Himm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8829D5-4060-E0CD-2C96-CECE44018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ubrik + 2 kolumne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516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9032F8-6CD6-63C3-D4FA-1B4C4EBE1F4B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3" name="Bildobjekt 6">
            <a:extLst>
              <a:ext uri="{FF2B5EF4-FFF2-40B4-BE49-F238E27FC236}">
                <a16:creationId xmlns:a16="http://schemas.microsoft.com/office/drawing/2014/main" id="{0C79237B-1F8A-982D-40BF-1B5FB5E26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00" y="6181725"/>
            <a:ext cx="1404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1535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476FED-3907-EA1E-E03F-EA7FEC15A974}"/>
              </a:ext>
            </a:extLst>
          </p:cNvPr>
          <p:cNvSpPr/>
          <p:nvPr userDrawn="1"/>
        </p:nvSpPr>
        <p:spPr>
          <a:xfrm>
            <a:off x="10212388" y="6135688"/>
            <a:ext cx="1725612" cy="56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3" name="Platshållare fö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medieklipp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33047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594CEA-3146-4F4F-CF6E-CBAE268A18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FA5F9-BFAF-1B17-2D88-5C87E41DD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6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E1AA44-CB87-128C-6663-7E26F4557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DB1F327-2DD9-56EC-BB04-6CD001F9D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0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5">
            <a:extLst>
              <a:ext uri="{FF2B5EF4-FFF2-40B4-BE49-F238E27FC236}">
                <a16:creationId xmlns:a16="http://schemas.microsoft.com/office/drawing/2014/main" id="{8D532AF3-0C84-896F-9ECA-7B22A404F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5F14F1F-77CF-CE9E-4EE6-2C12A33828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54" y="2505878"/>
            <a:ext cx="4459788" cy="1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sida kurvor 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>
            <a:extLst>
              <a:ext uri="{FF2B5EF4-FFF2-40B4-BE49-F238E27FC236}">
                <a16:creationId xmlns:a16="http://schemas.microsoft.com/office/drawing/2014/main" id="{4B571D28-703A-4E2D-4337-C4FCBE421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1862810-82F7-AE3E-BAD8-0A9ABB4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sidfot 2">
            <a:extLst>
              <a:ext uri="{FF2B5EF4-FFF2-40B4-BE49-F238E27FC236}">
                <a16:creationId xmlns:a16="http://schemas.microsoft.com/office/drawing/2014/main" id="{76A48FC9-C605-6DD3-9757-4ADA86A3F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94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EEDE7A65-D09F-F4F8-464F-E7F69A723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72E3A2-9013-E226-2639-64C19B7925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5">
            <a:extLst>
              <a:ext uri="{FF2B5EF4-FFF2-40B4-BE49-F238E27FC236}">
                <a16:creationId xmlns:a16="http://schemas.microsoft.com/office/drawing/2014/main" id="{1B94722C-C0B8-3884-0EB5-C4C8592BFD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12312650" cy="69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45822F-329A-36CF-95D3-EDA53FAEE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far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DF1163C4-9801-D73D-7431-D99009737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FAE690E-6DF8-2C83-782F-48445B54C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, Sjö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5">
            <a:extLst>
              <a:ext uri="{FF2B5EF4-FFF2-40B4-BE49-F238E27FC236}">
                <a16:creationId xmlns:a16="http://schemas.microsoft.com/office/drawing/2014/main" id="{00CAF894-C98E-0C72-44F3-4662CCC8E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57088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838200" y="1549564"/>
            <a:ext cx="105156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58B0F5-B732-2C18-EE10-F947AC391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05" y="6293487"/>
            <a:ext cx="1256013" cy="3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text 2">
            <a:extLst>
              <a:ext uri="{FF2B5EF4-FFF2-40B4-BE49-F238E27FC236}">
                <a16:creationId xmlns:a16="http://schemas.microsoft.com/office/drawing/2014/main" id="{060AEA72-0D19-C576-5B58-5C26C440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3663"/>
            <a:ext cx="10515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Redigera format för bakgrundstext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F7BFD5-9217-E968-071D-BD5AEB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46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38EF18F-13DE-98FE-82D0-1D3880244DE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99" y="6293738"/>
            <a:ext cx="1256688" cy="351977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C9D733C-0CC6-2832-F2F5-80E3223CD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sp>
        <p:nvSpPr>
          <p:cNvPr id="6" name="Platshållare för rubrik 5">
            <a:extLst>
              <a:ext uri="{FF2B5EF4-FFF2-40B4-BE49-F238E27FC236}">
                <a16:creationId xmlns:a16="http://schemas.microsoft.com/office/drawing/2014/main" id="{0B75084D-BBDD-BC4D-3866-B9297FB5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6" r:id="rId2"/>
    <p:sldLayoutId id="2147483957" r:id="rId3"/>
    <p:sldLayoutId id="2147483959" r:id="rId4"/>
    <p:sldLayoutId id="2147483960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4012" r:id="rId11"/>
    <p:sldLayoutId id="2147483991" r:id="rId12"/>
    <p:sldLayoutId id="2147484008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3977" r:id="rId30"/>
    <p:sldLayoutId id="2147483980" r:id="rId31"/>
    <p:sldLayoutId id="2147483961" r:id="rId32"/>
    <p:sldLayoutId id="2147483964" r:id="rId33"/>
    <p:sldLayoutId id="2147483965" r:id="rId34"/>
    <p:sldLayoutId id="2147483967" r:id="rId35"/>
    <p:sldLayoutId id="2147483968" r:id="rId36"/>
    <p:sldLayoutId id="2147483969" r:id="rId37"/>
    <p:sldLayoutId id="2147483971" r:id="rId38"/>
    <p:sldLayoutId id="2147483972" r:id="rId39"/>
    <p:sldLayoutId id="2147483973" r:id="rId40"/>
    <p:sldLayoutId id="2147483976" r:id="rId41"/>
    <p:sldLayoutId id="2147483981" r:id="rId42"/>
    <p:sldLayoutId id="2147483982" r:id="rId43"/>
    <p:sldLayoutId id="2147484009" r:id="rId44"/>
    <p:sldLayoutId id="2147484010" r:id="rId45"/>
    <p:sldLayoutId id="2147484011" r:id="rId4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8KoGNEXztuo" TargetMode="External"/><Relationship Id="rId5" Type="http://schemas.openxmlformats.org/officeDocument/2006/relationships/image" Target="../media/image39.jpeg"/><Relationship Id="rId4" Type="http://schemas.openxmlformats.org/officeDocument/2006/relationships/hyperlink" Target="NUL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20DF7-E033-7876-BE03-1B930EA9A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Nordstream</a:t>
            </a:r>
            <a:r>
              <a:rPr lang="en-GB" dirty="0" smtClean="0"/>
              <a:t> incident, Sept 2022</a:t>
            </a:r>
            <a:endParaRPr lang="en-GB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90D33B7D-FB6C-ACC5-7FE2-46F33B17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00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332"/>
          </a:xfrm>
        </p:spPr>
        <p:txBody>
          <a:bodyPr/>
          <a:lstStyle/>
          <a:p>
            <a:r>
              <a:rPr lang="en-GB" dirty="0" smtClean="0"/>
              <a:t>Lessons</a:t>
            </a:r>
            <a:r>
              <a:rPr lang="sv-SE" dirty="0" smtClean="0"/>
              <a:t> </a:t>
            </a:r>
            <a:r>
              <a:rPr lang="en-GB" dirty="0" smtClean="0"/>
              <a:t>learnt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275348" y="1893552"/>
            <a:ext cx="9144000" cy="2052805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Importance of short and clear instructions, decision support for operator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Operator time log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Importance of good communications both within agencies and different counties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Difficulties with different agencies in charge in different countries. Prohibition zone varied.  </a:t>
            </a:r>
          </a:p>
          <a:p>
            <a:pPr algn="l"/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04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329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7069"/>
          </a:xfrm>
        </p:spPr>
        <p:txBody>
          <a:bodyPr/>
          <a:lstStyle/>
          <a:p>
            <a:r>
              <a:rPr lang="en-GB" dirty="0" smtClean="0"/>
              <a:t>Items to be reported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2205789"/>
            <a:ext cx="9144000" cy="224589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What is </a:t>
            </a:r>
            <a:r>
              <a:rPr lang="en-GB" dirty="0" err="1" smtClean="0"/>
              <a:t>Nordstream</a:t>
            </a:r>
            <a:r>
              <a:rPr lang="en-GB" dirty="0" smtClean="0"/>
              <a:t>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Scenario in September 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Actions and coordination by SMA and DMA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Lessons learned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403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36914" y="262391"/>
            <a:ext cx="9144000" cy="618205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Nordstream</a:t>
            </a:r>
            <a:r>
              <a:rPr lang="sv-SE" dirty="0" smtClean="0"/>
              <a:t> pipeline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451709" y="1157910"/>
            <a:ext cx="3433010" cy="1289800"/>
          </a:xfrm>
        </p:spPr>
        <p:txBody>
          <a:bodyPr/>
          <a:lstStyle/>
          <a:p>
            <a:r>
              <a:rPr lang="en-GB" dirty="0" smtClean="0"/>
              <a:t>Four pipelines in total</a:t>
            </a:r>
          </a:p>
          <a:p>
            <a:r>
              <a:rPr lang="en-GB" dirty="0" smtClean="0"/>
              <a:t>Four leaks</a:t>
            </a:r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1" y="896352"/>
            <a:ext cx="6575258" cy="438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24" y="2883807"/>
            <a:ext cx="6169493" cy="347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4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273628" y="587828"/>
            <a:ext cx="9144000" cy="6143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Instructions to operators at Sweden traffic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495800" y="2720976"/>
            <a:ext cx="6379028" cy="2187908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Prepared in 2012 during pipeline construction </a:t>
            </a:r>
          </a:p>
          <a:p>
            <a:pPr algn="l"/>
            <a:r>
              <a:rPr lang="en-GB" dirty="0" smtClean="0"/>
              <a:t>List of scenarios </a:t>
            </a:r>
          </a:p>
          <a:p>
            <a:pPr algn="l"/>
            <a:r>
              <a:rPr lang="en-GB" dirty="0" smtClean="0"/>
              <a:t>Clear instructions who to contact</a:t>
            </a:r>
          </a:p>
          <a:p>
            <a:pPr algn="l"/>
            <a:r>
              <a:rPr lang="en-GB" dirty="0" smtClean="0"/>
              <a:t>Example of Navigational warning to broadcast</a:t>
            </a:r>
          </a:p>
          <a:p>
            <a:pPr algn="l"/>
            <a:r>
              <a:rPr lang="en-GB" dirty="0" smtClean="0"/>
              <a:t>Instructions matched reality</a:t>
            </a:r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graphicFrame>
        <p:nvGraphicFramePr>
          <p:cNvPr id="5" name="Objek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29653"/>
              </p:ext>
            </p:extLst>
          </p:nvPr>
        </p:nvGraphicFramePr>
        <p:xfrm>
          <a:off x="2045369" y="329030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showAsIcon="1" r:id="rId3" imgW="914400" imgH="771480" progId="AcroExch.Document.DC">
                  <p:embed/>
                </p:oleObj>
              </mc:Choice>
              <mc:Fallback>
                <p:oleObj name="Acrobat Document" showAsIcon="1" r:id="rId3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5369" y="329030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8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64772" y="414792"/>
            <a:ext cx="9144000" cy="8152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Text from the company emergency response plan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33" y="1557337"/>
            <a:ext cx="7953375" cy="465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3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hlinkClick r:id="rId3" invalidUrl="https:///"/>
              </a:rPr>
              <a:t>https</a:t>
            </a:r>
            <a:r>
              <a:rPr lang="sv-SE" dirty="0" smtClean="0">
                <a:hlinkClick r:id="rId4" invalidUrl="https:///"/>
              </a:rPr>
              <a:t>://</a:t>
            </a:r>
            <a:r>
              <a:rPr lang="sv-SE" dirty="0"/>
              <a:t>https://www.politico.com/news/2022/09/28/nord-stream-pipeline-explosions-eu-00059262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8KoGNEXztuo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9028" y="874939"/>
            <a:ext cx="9368972" cy="52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370114"/>
            <a:ext cx="9144000" cy="832077"/>
          </a:xfrm>
        </p:spPr>
        <p:txBody>
          <a:bodyPr/>
          <a:lstStyle/>
          <a:p>
            <a:r>
              <a:rPr lang="en-GB" dirty="0" smtClean="0"/>
              <a:t>Timeline summary Sep 26, 2022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82485" y="1446665"/>
            <a:ext cx="9144000" cy="451870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08:36 Call from company in Switzerland. Pressure drop in pipeline. No information about location at this time.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08:45 – 09:45 Information to JRCC, Coast guard, </a:t>
            </a:r>
            <a:r>
              <a:rPr lang="en-GB" dirty="0" err="1" smtClean="0"/>
              <a:t>NtM</a:t>
            </a:r>
            <a:r>
              <a:rPr lang="en-GB" dirty="0" smtClean="0"/>
              <a:t>. Preparation of e-mail to be sent to Germany, Poland and Denmark. Waiting for position.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Further dialog with company and other authorities.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12:27 First warning broadcast without position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13:20 Position confirmed. ”Important” warning transmitted.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Coordination with Denmark.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Information sent to UK for EGC warning.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15:30 </a:t>
            </a:r>
            <a:r>
              <a:rPr lang="en-GB" dirty="0" err="1" smtClean="0"/>
              <a:t>Navtex</a:t>
            </a:r>
            <a:r>
              <a:rPr lang="en-GB" dirty="0" smtClean="0"/>
              <a:t> warning changed to ”vital”.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20:20 Two new positions reported. New warning issued.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 smtClean="0"/>
              <a:t>Continued dialog with vessels in the area. Denmark with northbound vessels and Sweden with southbound.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 smtClean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00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4800" y="4700588"/>
            <a:ext cx="4365171" cy="1655762"/>
          </a:xfrm>
        </p:spPr>
        <p:txBody>
          <a:bodyPr/>
          <a:lstStyle/>
          <a:p>
            <a:pPr algn="l"/>
            <a:r>
              <a:rPr lang="en-GB" dirty="0" smtClean="0"/>
              <a:t>Reports from vessels in the area, helped pinpoint the location</a:t>
            </a:r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5" y="1602071"/>
            <a:ext cx="6259284" cy="469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231265"/>
            <a:ext cx="5682343" cy="426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90" y="231265"/>
            <a:ext cx="6334125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624823" y="295531"/>
            <a:ext cx="3340548" cy="4581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First warning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3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55558" y="473241"/>
            <a:ext cx="9144000" cy="710616"/>
          </a:xfrm>
        </p:spPr>
        <p:txBody>
          <a:bodyPr/>
          <a:lstStyle/>
          <a:p>
            <a:r>
              <a:rPr lang="en-GB" dirty="0" smtClean="0"/>
              <a:t>Further actions taken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553200" y="2141620"/>
            <a:ext cx="4114800" cy="3116179"/>
          </a:xfrm>
        </p:spPr>
        <p:txBody>
          <a:bodyPr/>
          <a:lstStyle/>
          <a:p>
            <a:pPr algn="l"/>
            <a:r>
              <a:rPr lang="en-GB" dirty="0" smtClean="0"/>
              <a:t>Virtual AIS and ”Watch dogs” deployed to mark positions.  </a:t>
            </a:r>
          </a:p>
          <a:p>
            <a:pPr algn="l"/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/>
              <a:t>BSHC28, 19 - 21 September 2023, Helsinki Finland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3" y="1749425"/>
            <a:ext cx="581025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8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ÖV">
  <a:themeElements>
    <a:clrScheme name="SjöV">
      <a:dk1>
        <a:srgbClr val="002850"/>
      </a:dk1>
      <a:lt1>
        <a:srgbClr val="FFFFFF"/>
      </a:lt1>
      <a:dk2>
        <a:srgbClr val="00508C"/>
      </a:dk2>
      <a:lt2>
        <a:srgbClr val="FFFFFF"/>
      </a:lt2>
      <a:accent1>
        <a:srgbClr val="00508C"/>
      </a:accent1>
      <a:accent2>
        <a:srgbClr val="002850"/>
      </a:accent2>
      <a:accent3>
        <a:srgbClr val="41A883"/>
      </a:accent3>
      <a:accent4>
        <a:srgbClr val="009EE0"/>
      </a:accent4>
      <a:accent5>
        <a:srgbClr val="4472C4"/>
      </a:accent5>
      <a:accent6>
        <a:srgbClr val="D43F00"/>
      </a:accent6>
      <a:hlink>
        <a:srgbClr val="00508C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161E3F-EA7C-4BDD-8B95-1AB4EB329231}" vid="{F42D8766-B908-4FA6-B88E-A13F83AB19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Sjofartsverket_EN_mall</Template>
  <TotalTime>522</TotalTime>
  <Words>381</Words>
  <Application>Microsoft Office PowerPoint</Application>
  <PresentationFormat>Bredbild</PresentationFormat>
  <Paragraphs>49</Paragraphs>
  <Slides>11</Slides>
  <Notes>0</Notes>
  <HiddenSlides>0</HiddenSlides>
  <MMClips>1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SjÖV</vt:lpstr>
      <vt:lpstr>Acrobat Document</vt:lpstr>
      <vt:lpstr>Nordstream incident, Sept 2022</vt:lpstr>
      <vt:lpstr>Items to be reported</vt:lpstr>
      <vt:lpstr>Nordstream pipeline</vt:lpstr>
      <vt:lpstr>Instructions to operators at Sweden traffic</vt:lpstr>
      <vt:lpstr>Text from the company emergency response plan</vt:lpstr>
      <vt:lpstr>PowerPoint-presentation</vt:lpstr>
      <vt:lpstr>Timeline summary Sep 26, 2022</vt:lpstr>
      <vt:lpstr>First warning</vt:lpstr>
      <vt:lpstr>Further actions taken</vt:lpstr>
      <vt:lpstr>Lessons learnt </vt:lpstr>
      <vt:lpstr>Thank you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Nordstream incident, Sept 2022</dc:title>
  <dc:creator>Von Bültzingslöwen, Johan</dc:creator>
  <cp:lastModifiedBy>Von Bültzingslöwen, Johan</cp:lastModifiedBy>
  <cp:revision>30</cp:revision>
  <dcterms:created xsi:type="dcterms:W3CDTF">2023-06-02T09:28:09Z</dcterms:created>
  <dcterms:modified xsi:type="dcterms:W3CDTF">2023-08-11T22:00:03Z</dcterms:modified>
</cp:coreProperties>
</file>