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4"/>
  </p:notesMasterIdLst>
  <p:sldIdLst>
    <p:sldId id="256" r:id="rId2"/>
    <p:sldId id="257" r:id="rId3"/>
    <p:sldId id="267" r:id="rId4"/>
    <p:sldId id="260" r:id="rId5"/>
    <p:sldId id="261" r:id="rId6"/>
    <p:sldId id="262" r:id="rId7"/>
    <p:sldId id="263" r:id="rId8"/>
    <p:sldId id="264" r:id="rId9"/>
    <p:sldId id="266" r:id="rId10"/>
    <p:sldId id="268" r:id="rId11"/>
    <p:sldId id="259"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66"/>
  </p:normalViewPr>
  <p:slideViewPr>
    <p:cSldViewPr snapToGrid="0" snapToObjects="1">
      <p:cViewPr varScale="1">
        <p:scale>
          <a:sx n="95" d="100"/>
          <a:sy n="95" d="100"/>
        </p:scale>
        <p:origin x="200" y="6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F643EF-5DE9-DC48-BF64-8360BF037786}" type="datetimeFigureOut">
              <a:rPr lang="en-US" smtClean="0"/>
              <a:t>2/17/19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889761-525D-814F-8FC5-6C992DA2F199}" type="slidenum">
              <a:rPr lang="en-US" smtClean="0"/>
              <a:t>‹#›</a:t>
            </a:fld>
            <a:endParaRPr lang="en-US"/>
          </a:p>
        </p:txBody>
      </p:sp>
    </p:spTree>
    <p:extLst>
      <p:ext uri="{BB962C8B-B14F-4D97-AF65-F5344CB8AC3E}">
        <p14:creationId xmlns:p14="http://schemas.microsoft.com/office/powerpoint/2010/main" val="1735953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889761-525D-814F-8FC5-6C992DA2F199}" type="slidenum">
              <a:rPr lang="en-US" smtClean="0"/>
              <a:t>1</a:t>
            </a:fld>
            <a:endParaRPr lang="en-US"/>
          </a:p>
        </p:txBody>
      </p:sp>
    </p:spTree>
    <p:extLst>
      <p:ext uri="{BB962C8B-B14F-4D97-AF65-F5344CB8AC3E}">
        <p14:creationId xmlns:p14="http://schemas.microsoft.com/office/powerpoint/2010/main" val="465276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889761-525D-814F-8FC5-6C992DA2F199}" type="slidenum">
              <a:rPr lang="en-US" smtClean="0"/>
              <a:t>2</a:t>
            </a:fld>
            <a:endParaRPr lang="en-US"/>
          </a:p>
        </p:txBody>
      </p:sp>
    </p:spTree>
    <p:extLst>
      <p:ext uri="{BB962C8B-B14F-4D97-AF65-F5344CB8AC3E}">
        <p14:creationId xmlns:p14="http://schemas.microsoft.com/office/powerpoint/2010/main" val="2066062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365DD24-A677-0E4D-B021-DD6D79E39AF0}" type="datetime1">
              <a:rPr lang="en-HK" smtClean="0"/>
              <a:t>17/2/2019</a:t>
            </a:fld>
            <a:endParaRPr lang="en-US" dirty="0"/>
          </a:p>
        </p:txBody>
      </p:sp>
      <p:sp>
        <p:nvSpPr>
          <p:cNvPr id="5" name="Footer Placeholder 4"/>
          <p:cNvSpPr>
            <a:spLocks noGrp="1"/>
          </p:cNvSpPr>
          <p:nvPr>
            <p:ph type="ftr" sz="quarter" idx="11"/>
          </p:nvPr>
        </p:nvSpPr>
        <p:spPr/>
        <p:txBody>
          <a:bodyPr/>
          <a:lstStyle/>
          <a:p>
            <a:r>
              <a:rPr lang="en-US" smtClean="0"/>
              <a:t>of 12</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34751C-6C12-4E47-AADB-CB19B35AC64D}" type="datetime1">
              <a:rPr lang="en-HK" smtClean="0"/>
              <a:t>17/2/2019</a:t>
            </a:fld>
            <a:endParaRPr lang="en-US" dirty="0"/>
          </a:p>
        </p:txBody>
      </p:sp>
      <p:sp>
        <p:nvSpPr>
          <p:cNvPr id="6" name="Footer Placeholder 5"/>
          <p:cNvSpPr>
            <a:spLocks noGrp="1"/>
          </p:cNvSpPr>
          <p:nvPr>
            <p:ph type="ftr" sz="quarter" idx="11"/>
          </p:nvPr>
        </p:nvSpPr>
        <p:spPr/>
        <p:txBody>
          <a:bodyPr/>
          <a:lstStyle/>
          <a:p>
            <a:r>
              <a:rPr lang="en-US" smtClean="0"/>
              <a:t>of 12</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F2E074-6813-F14A-9FF6-E523437155F5}" type="datetime1">
              <a:rPr lang="en-HK" smtClean="0"/>
              <a:t>17/2/2019</a:t>
            </a:fld>
            <a:endParaRPr lang="en-US" dirty="0"/>
          </a:p>
        </p:txBody>
      </p:sp>
      <p:sp>
        <p:nvSpPr>
          <p:cNvPr id="6" name="Footer Placeholder 5"/>
          <p:cNvSpPr>
            <a:spLocks noGrp="1"/>
          </p:cNvSpPr>
          <p:nvPr>
            <p:ph type="ftr" sz="quarter" idx="11"/>
          </p:nvPr>
        </p:nvSpPr>
        <p:spPr/>
        <p:txBody>
          <a:bodyPr/>
          <a:lstStyle/>
          <a:p>
            <a:r>
              <a:rPr lang="en-US" smtClean="0"/>
              <a:t>of 12</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9232D5-61C6-644D-96F2-DF4AFB39BBFD}" type="datetime1">
              <a:rPr lang="en-HK" smtClean="0"/>
              <a:t>17/2/2019</a:t>
            </a:fld>
            <a:endParaRPr lang="en-US" dirty="0"/>
          </a:p>
        </p:txBody>
      </p:sp>
      <p:sp>
        <p:nvSpPr>
          <p:cNvPr id="6" name="Footer Placeholder 5"/>
          <p:cNvSpPr>
            <a:spLocks noGrp="1"/>
          </p:cNvSpPr>
          <p:nvPr>
            <p:ph type="ftr" sz="quarter" idx="11"/>
          </p:nvPr>
        </p:nvSpPr>
        <p:spPr/>
        <p:txBody>
          <a:bodyPr/>
          <a:lstStyle/>
          <a:p>
            <a:r>
              <a:rPr lang="en-US" smtClean="0"/>
              <a:t>of 12</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23BD4A-D315-B040-A0ED-AD21E780FD0D}" type="datetime1">
              <a:rPr lang="en-HK" smtClean="0"/>
              <a:t>17/2/2019</a:t>
            </a:fld>
            <a:endParaRPr lang="en-US" dirty="0"/>
          </a:p>
        </p:txBody>
      </p:sp>
      <p:sp>
        <p:nvSpPr>
          <p:cNvPr id="6" name="Footer Placeholder 5"/>
          <p:cNvSpPr>
            <a:spLocks noGrp="1"/>
          </p:cNvSpPr>
          <p:nvPr>
            <p:ph type="ftr" sz="quarter" idx="11"/>
          </p:nvPr>
        </p:nvSpPr>
        <p:spPr/>
        <p:txBody>
          <a:bodyPr/>
          <a:lstStyle/>
          <a:p>
            <a:r>
              <a:rPr lang="en-US" smtClean="0"/>
              <a:t>of 12</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118A278-72B9-FE49-9827-09779F5F4B56}" type="datetime1">
              <a:rPr lang="en-HK" smtClean="0"/>
              <a:t>17/2/2019</a:t>
            </a:fld>
            <a:endParaRPr lang="en-US" dirty="0"/>
          </a:p>
        </p:txBody>
      </p:sp>
      <p:sp>
        <p:nvSpPr>
          <p:cNvPr id="4" name="Footer Placeholder 3"/>
          <p:cNvSpPr>
            <a:spLocks noGrp="1"/>
          </p:cNvSpPr>
          <p:nvPr>
            <p:ph type="ftr" sz="quarter" idx="11"/>
          </p:nvPr>
        </p:nvSpPr>
        <p:spPr/>
        <p:txBody>
          <a:bodyPr/>
          <a:lstStyle/>
          <a:p>
            <a:r>
              <a:rPr lang="en-US" smtClean="0"/>
              <a:t>of 12</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7698D12D-9524-5B4A-B6D9-36BB43B78271}" type="datetime1">
              <a:rPr lang="en-HK" smtClean="0"/>
              <a:t>17/2/2019</a:t>
            </a:fld>
            <a:endParaRPr lang="en-US" dirty="0"/>
          </a:p>
        </p:txBody>
      </p:sp>
      <p:sp>
        <p:nvSpPr>
          <p:cNvPr id="4" name="Footer Placeholder 3"/>
          <p:cNvSpPr>
            <a:spLocks noGrp="1"/>
          </p:cNvSpPr>
          <p:nvPr>
            <p:ph type="ftr" sz="quarter" idx="11"/>
          </p:nvPr>
        </p:nvSpPr>
        <p:spPr/>
        <p:txBody>
          <a:bodyPr/>
          <a:lstStyle/>
          <a:p>
            <a:r>
              <a:rPr lang="en-US" smtClean="0"/>
              <a:t>of 12</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BB1F82-E5F3-8949-A54E-7A9306547567}" type="datetime1">
              <a:rPr lang="en-HK" smtClean="0"/>
              <a:t>17/2/2019</a:t>
            </a:fld>
            <a:endParaRPr lang="en-US" dirty="0"/>
          </a:p>
        </p:txBody>
      </p:sp>
      <p:sp>
        <p:nvSpPr>
          <p:cNvPr id="5" name="Footer Placeholder 4"/>
          <p:cNvSpPr>
            <a:spLocks noGrp="1"/>
          </p:cNvSpPr>
          <p:nvPr>
            <p:ph type="ftr" sz="quarter" idx="11"/>
          </p:nvPr>
        </p:nvSpPr>
        <p:spPr/>
        <p:txBody>
          <a:bodyPr/>
          <a:lstStyle/>
          <a:p>
            <a:r>
              <a:rPr lang="en-US" smtClean="0"/>
              <a:t>of 12</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8E66BE-C5E1-0044-A46E-D7D2D23A3FF5}" type="datetime1">
              <a:rPr lang="en-HK" smtClean="0"/>
              <a:t>17/2/2019</a:t>
            </a:fld>
            <a:endParaRPr lang="en-US" dirty="0"/>
          </a:p>
        </p:txBody>
      </p:sp>
      <p:sp>
        <p:nvSpPr>
          <p:cNvPr id="5" name="Footer Placeholder 4"/>
          <p:cNvSpPr>
            <a:spLocks noGrp="1"/>
          </p:cNvSpPr>
          <p:nvPr>
            <p:ph type="ftr" sz="quarter" idx="11"/>
          </p:nvPr>
        </p:nvSpPr>
        <p:spPr/>
        <p:txBody>
          <a:bodyPr/>
          <a:lstStyle/>
          <a:p>
            <a:r>
              <a:rPr lang="en-US" smtClean="0"/>
              <a:t>of 12</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4E0BD7-DA21-AD45-8F47-EDF8E0763EB9}" type="datetime1">
              <a:rPr lang="en-HK" smtClean="0"/>
              <a:t>17/2/2019</a:t>
            </a:fld>
            <a:endParaRPr lang="en-US" dirty="0"/>
          </a:p>
        </p:txBody>
      </p:sp>
      <p:sp>
        <p:nvSpPr>
          <p:cNvPr id="5" name="Footer Placeholder 4"/>
          <p:cNvSpPr>
            <a:spLocks noGrp="1"/>
          </p:cNvSpPr>
          <p:nvPr>
            <p:ph type="ftr" sz="quarter" idx="11"/>
          </p:nvPr>
        </p:nvSpPr>
        <p:spPr/>
        <p:txBody>
          <a:bodyPr/>
          <a:lstStyle/>
          <a:p>
            <a:r>
              <a:rPr lang="en-US" smtClean="0"/>
              <a:t>of 12</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2E3CAC-FAB0-2446-89FE-FA9B9E7F036E}" type="datetime1">
              <a:rPr lang="en-HK" smtClean="0"/>
              <a:t>17/2/2019</a:t>
            </a:fld>
            <a:endParaRPr lang="en-US" dirty="0"/>
          </a:p>
        </p:txBody>
      </p:sp>
      <p:sp>
        <p:nvSpPr>
          <p:cNvPr id="5" name="Footer Placeholder 4"/>
          <p:cNvSpPr>
            <a:spLocks noGrp="1"/>
          </p:cNvSpPr>
          <p:nvPr>
            <p:ph type="ftr" sz="quarter" idx="11"/>
          </p:nvPr>
        </p:nvSpPr>
        <p:spPr/>
        <p:txBody>
          <a:bodyPr/>
          <a:lstStyle/>
          <a:p>
            <a:r>
              <a:rPr lang="en-US" smtClean="0"/>
              <a:t>of 12</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56CB62-5169-D949-9B69-233D68E41224}" type="datetime1">
              <a:rPr lang="en-HK" smtClean="0"/>
              <a:t>17/2/2019</a:t>
            </a:fld>
            <a:endParaRPr lang="en-US" dirty="0"/>
          </a:p>
        </p:txBody>
      </p:sp>
      <p:sp>
        <p:nvSpPr>
          <p:cNvPr id="6" name="Footer Placeholder 5"/>
          <p:cNvSpPr>
            <a:spLocks noGrp="1"/>
          </p:cNvSpPr>
          <p:nvPr>
            <p:ph type="ftr" sz="quarter" idx="11"/>
          </p:nvPr>
        </p:nvSpPr>
        <p:spPr/>
        <p:txBody>
          <a:bodyPr/>
          <a:lstStyle/>
          <a:p>
            <a:r>
              <a:rPr lang="en-US" smtClean="0"/>
              <a:t>of 12</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BFAFBC2-08C0-5C49-B2CB-81937B9EE0E2}" type="datetime1">
              <a:rPr lang="en-HK" smtClean="0"/>
              <a:t>17/2/2019</a:t>
            </a:fld>
            <a:endParaRPr lang="en-US" dirty="0"/>
          </a:p>
        </p:txBody>
      </p:sp>
      <p:sp>
        <p:nvSpPr>
          <p:cNvPr id="8" name="Footer Placeholder 7"/>
          <p:cNvSpPr>
            <a:spLocks noGrp="1"/>
          </p:cNvSpPr>
          <p:nvPr>
            <p:ph type="ftr" sz="quarter" idx="11"/>
          </p:nvPr>
        </p:nvSpPr>
        <p:spPr/>
        <p:txBody>
          <a:bodyPr/>
          <a:lstStyle/>
          <a:p>
            <a:r>
              <a:rPr lang="en-US" smtClean="0"/>
              <a:t>of 12</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66C7872-DCE1-8F4E-A9EE-4840B890E342}" type="datetime1">
              <a:rPr lang="en-HK" smtClean="0"/>
              <a:t>17/2/2019</a:t>
            </a:fld>
            <a:endParaRPr lang="en-US" dirty="0"/>
          </a:p>
        </p:txBody>
      </p:sp>
      <p:sp>
        <p:nvSpPr>
          <p:cNvPr id="4" name="Footer Placeholder 3"/>
          <p:cNvSpPr>
            <a:spLocks noGrp="1"/>
          </p:cNvSpPr>
          <p:nvPr>
            <p:ph type="ftr" sz="quarter" idx="11"/>
          </p:nvPr>
        </p:nvSpPr>
        <p:spPr/>
        <p:txBody>
          <a:bodyPr/>
          <a:lstStyle/>
          <a:p>
            <a:r>
              <a:rPr lang="en-US" smtClean="0"/>
              <a:t>of 12</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DA110342-3B22-6142-A8F7-BF524677759A}" type="datetime1">
              <a:rPr lang="en-HK" smtClean="0"/>
              <a:t>17/2/2019</a:t>
            </a:fld>
            <a:endParaRPr lang="en-US" dirty="0"/>
          </a:p>
        </p:txBody>
      </p:sp>
      <p:sp>
        <p:nvSpPr>
          <p:cNvPr id="3" name="Footer Placeholder 2"/>
          <p:cNvSpPr>
            <a:spLocks noGrp="1"/>
          </p:cNvSpPr>
          <p:nvPr>
            <p:ph type="ftr" sz="quarter" idx="11"/>
          </p:nvPr>
        </p:nvSpPr>
        <p:spPr/>
        <p:txBody>
          <a:bodyPr/>
          <a:lstStyle/>
          <a:p>
            <a:r>
              <a:rPr lang="en-US" smtClean="0"/>
              <a:t>of 12</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A70241-0D63-8345-B485-B5B887182462}" type="datetime1">
              <a:rPr lang="en-HK" smtClean="0"/>
              <a:t>17/2/2019</a:t>
            </a:fld>
            <a:endParaRPr lang="en-US" dirty="0"/>
          </a:p>
        </p:txBody>
      </p:sp>
      <p:sp>
        <p:nvSpPr>
          <p:cNvPr id="6" name="Footer Placeholder 5"/>
          <p:cNvSpPr>
            <a:spLocks noGrp="1"/>
          </p:cNvSpPr>
          <p:nvPr>
            <p:ph type="ftr" sz="quarter" idx="11"/>
          </p:nvPr>
        </p:nvSpPr>
        <p:spPr/>
        <p:txBody>
          <a:bodyPr/>
          <a:lstStyle/>
          <a:p>
            <a:r>
              <a:rPr lang="en-US" smtClean="0"/>
              <a:t>of 12</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0D2E78-512F-4745-8D6B-6E7F51165E55}" type="datetime1">
              <a:rPr lang="en-HK" smtClean="0"/>
              <a:t>17/2/2019</a:t>
            </a:fld>
            <a:endParaRPr lang="en-US" dirty="0"/>
          </a:p>
        </p:txBody>
      </p:sp>
      <p:sp>
        <p:nvSpPr>
          <p:cNvPr id="6" name="Footer Placeholder 5"/>
          <p:cNvSpPr>
            <a:spLocks noGrp="1"/>
          </p:cNvSpPr>
          <p:nvPr>
            <p:ph type="ftr" sz="quarter" idx="11"/>
          </p:nvPr>
        </p:nvSpPr>
        <p:spPr/>
        <p:txBody>
          <a:bodyPr/>
          <a:lstStyle/>
          <a:p>
            <a:r>
              <a:rPr lang="en-US" smtClean="0"/>
              <a:t>of 12</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774402A2-55FC-9A4A-87FB-758F92ABAA66}" type="datetime1">
              <a:rPr lang="en-HK" smtClean="0"/>
              <a:t>17/2/2019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r>
              <a:rPr lang="en-US" smtClean="0"/>
              <a:t>of 12</a:t>
            </a:r>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ft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1012" y="1326995"/>
            <a:ext cx="8689976" cy="2408664"/>
          </a:xfrm>
        </p:spPr>
        <p:txBody>
          <a:bodyPr>
            <a:normAutofit fontScale="90000"/>
          </a:bodyPr>
          <a:lstStyle/>
          <a:p>
            <a:r>
              <a:rPr lang="en-US" sz="3600" dirty="0" smtClean="0"/>
              <a:t>6</a:t>
            </a:r>
            <a:r>
              <a:rPr lang="en-US" sz="3600" baseline="30000" dirty="0" smtClean="0"/>
              <a:t>th</a:t>
            </a:r>
            <a:r>
              <a:rPr lang="en-US" sz="3600" dirty="0" smtClean="0"/>
              <a:t> EAHC Steering Committee Meeting</a:t>
            </a:r>
            <a:br>
              <a:rPr lang="en-US" sz="3600" dirty="0" smtClean="0"/>
            </a:br>
            <a:r>
              <a:rPr lang="en-US" sz="3600" dirty="0" smtClean="0"/>
              <a:t>20-22 February 2019,</a:t>
            </a:r>
            <a:br>
              <a:rPr lang="en-US" sz="3600" dirty="0" smtClean="0"/>
            </a:br>
            <a:r>
              <a:rPr lang="en-US" sz="3600" dirty="0" smtClean="0"/>
              <a:t>Bali, Indonesia</a:t>
            </a:r>
            <a:br>
              <a:rPr lang="en-US" sz="3600" dirty="0" smtClean="0"/>
            </a:br>
            <a:r>
              <a:rPr lang="en-US" sz="3600" cap="none" dirty="0" smtClean="0"/>
              <a:t/>
            </a:r>
            <a:br>
              <a:rPr lang="en-US" sz="3600" cap="none" dirty="0" smtClean="0"/>
            </a:br>
            <a:r>
              <a:rPr lang="en-US" sz="1800" b="1" dirty="0"/>
              <a:t> Proposal for the financial arrangement for the distribution of ENC by EA-RECC</a:t>
            </a:r>
            <a:endParaRPr lang="en-GB" sz="1800" dirty="0"/>
          </a:p>
        </p:txBody>
      </p:sp>
      <p:sp>
        <p:nvSpPr>
          <p:cNvPr id="3" name="Subtitle 2"/>
          <p:cNvSpPr>
            <a:spLocks noGrp="1"/>
          </p:cNvSpPr>
          <p:nvPr>
            <p:ph type="subTitle" idx="1"/>
          </p:nvPr>
        </p:nvSpPr>
        <p:spPr/>
        <p:txBody>
          <a:bodyPr>
            <a:normAutofit fontScale="62500" lnSpcReduction="20000"/>
          </a:bodyPr>
          <a:lstStyle/>
          <a:p>
            <a:r>
              <a:rPr lang="en-US" dirty="0" smtClean="0"/>
              <a:t>Michael CM CHAU</a:t>
            </a:r>
          </a:p>
          <a:p>
            <a:r>
              <a:rPr lang="en-US" dirty="0" smtClean="0"/>
              <a:t>Hydrographic Office</a:t>
            </a:r>
          </a:p>
          <a:p>
            <a:r>
              <a:rPr lang="en-US" dirty="0" smtClean="0"/>
              <a:t>Marine Department</a:t>
            </a:r>
          </a:p>
          <a:p>
            <a:r>
              <a:rPr lang="en-US" dirty="0" smtClean="0"/>
              <a:t>Hong Kong SAR Government, China</a:t>
            </a:r>
            <a:endParaRPr lang="en-US" dirty="0"/>
          </a:p>
        </p:txBody>
      </p:sp>
    </p:spTree>
    <p:extLst>
      <p:ext uri="{BB962C8B-B14F-4D97-AF65-F5344CB8AC3E}">
        <p14:creationId xmlns:p14="http://schemas.microsoft.com/office/powerpoint/2010/main" val="1477045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165678"/>
          </a:xfrm>
        </p:spPr>
        <p:txBody>
          <a:bodyPr>
            <a:normAutofit/>
          </a:bodyPr>
          <a:lstStyle/>
          <a:p>
            <a:r>
              <a:rPr lang="en-US" sz="2800" b="1" dirty="0"/>
              <a:t>Proposal for the financial arrangement for the distribution of ENC by EA-RECC</a:t>
            </a:r>
            <a:endParaRPr lang="en-GB" sz="2800" dirty="0"/>
          </a:p>
        </p:txBody>
      </p:sp>
      <p:sp>
        <p:nvSpPr>
          <p:cNvPr id="4" name="Rectangle 3"/>
          <p:cNvSpPr/>
          <p:nvPr/>
        </p:nvSpPr>
        <p:spPr>
          <a:xfrm>
            <a:off x="5014674" y="2662517"/>
            <a:ext cx="2430966" cy="217842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HKSAR Government</a:t>
            </a:r>
          </a:p>
          <a:p>
            <a:pPr algn="ctr"/>
            <a:r>
              <a:rPr lang="en-US" dirty="0" smtClean="0"/>
              <a:t>Deposit Account</a:t>
            </a:r>
          </a:p>
          <a:p>
            <a:pPr algn="ctr"/>
            <a:r>
              <a:rPr lang="en-US" dirty="0" smtClean="0"/>
              <a:t>(HKD)</a:t>
            </a:r>
            <a:endParaRPr lang="en-US" dirty="0"/>
          </a:p>
        </p:txBody>
      </p:sp>
      <p:sp>
        <p:nvSpPr>
          <p:cNvPr id="5" name="Rectangle 4"/>
          <p:cNvSpPr/>
          <p:nvPr/>
        </p:nvSpPr>
        <p:spPr>
          <a:xfrm>
            <a:off x="1415345" y="2227622"/>
            <a:ext cx="1529561" cy="78451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VAR 1</a:t>
            </a:r>
            <a:endParaRPr lang="en-US" dirty="0"/>
          </a:p>
        </p:txBody>
      </p:sp>
      <p:sp>
        <p:nvSpPr>
          <p:cNvPr id="7" name="Rectangle 6"/>
          <p:cNvSpPr/>
          <p:nvPr/>
        </p:nvSpPr>
        <p:spPr>
          <a:xfrm>
            <a:off x="1415344" y="3316507"/>
            <a:ext cx="1529561" cy="78451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VAR 2</a:t>
            </a:r>
            <a:endParaRPr lang="en-US" dirty="0"/>
          </a:p>
        </p:txBody>
      </p:sp>
      <p:sp>
        <p:nvSpPr>
          <p:cNvPr id="8" name="Rectangle 7"/>
          <p:cNvSpPr/>
          <p:nvPr/>
        </p:nvSpPr>
        <p:spPr>
          <a:xfrm>
            <a:off x="1415343" y="4405392"/>
            <a:ext cx="1529561" cy="78451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VAR 3</a:t>
            </a:r>
            <a:endParaRPr lang="en-US" dirty="0"/>
          </a:p>
        </p:txBody>
      </p:sp>
      <p:sp>
        <p:nvSpPr>
          <p:cNvPr id="9" name="Right Arrow 8"/>
          <p:cNvSpPr/>
          <p:nvPr/>
        </p:nvSpPr>
        <p:spPr>
          <a:xfrm rot="726797">
            <a:off x="3106636" y="2662035"/>
            <a:ext cx="1707810" cy="389965"/>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USD to HKD</a:t>
            </a:r>
            <a:endParaRPr lang="en-US" dirty="0"/>
          </a:p>
        </p:txBody>
      </p:sp>
      <p:sp>
        <p:nvSpPr>
          <p:cNvPr id="10" name="Right Arrow 9"/>
          <p:cNvSpPr/>
          <p:nvPr/>
        </p:nvSpPr>
        <p:spPr>
          <a:xfrm>
            <a:off x="3083608" y="3529853"/>
            <a:ext cx="1716991" cy="389965"/>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USD to HKD</a:t>
            </a:r>
            <a:endParaRPr lang="en-US" dirty="0"/>
          </a:p>
        </p:txBody>
      </p:sp>
      <p:sp>
        <p:nvSpPr>
          <p:cNvPr id="12" name="Right Arrow 11"/>
          <p:cNvSpPr/>
          <p:nvPr/>
        </p:nvSpPr>
        <p:spPr>
          <a:xfrm rot="20716540">
            <a:off x="3104905" y="4418781"/>
            <a:ext cx="1721231" cy="389965"/>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USD to HKD</a:t>
            </a:r>
            <a:endParaRPr lang="en-US" dirty="0"/>
          </a:p>
        </p:txBody>
      </p:sp>
      <p:sp>
        <p:nvSpPr>
          <p:cNvPr id="14" name="Rectangle 13"/>
          <p:cNvSpPr/>
          <p:nvPr/>
        </p:nvSpPr>
        <p:spPr>
          <a:xfrm>
            <a:off x="9163812" y="3932772"/>
            <a:ext cx="1529561" cy="78451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mtClean="0"/>
              <a:t>HO 1</a:t>
            </a:r>
            <a:endParaRPr lang="en-US" dirty="0"/>
          </a:p>
        </p:txBody>
      </p:sp>
      <p:sp>
        <p:nvSpPr>
          <p:cNvPr id="15" name="Rectangle 14"/>
          <p:cNvSpPr/>
          <p:nvPr/>
        </p:nvSpPr>
        <p:spPr>
          <a:xfrm>
            <a:off x="9409747" y="4448680"/>
            <a:ext cx="1529561" cy="78451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HO 2</a:t>
            </a:r>
          </a:p>
        </p:txBody>
      </p:sp>
      <p:sp>
        <p:nvSpPr>
          <p:cNvPr id="16" name="Rectangle 15"/>
          <p:cNvSpPr/>
          <p:nvPr/>
        </p:nvSpPr>
        <p:spPr>
          <a:xfrm>
            <a:off x="9163812" y="2339625"/>
            <a:ext cx="1529561" cy="78451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EAHC TRDC</a:t>
            </a:r>
            <a:endParaRPr lang="en-US" dirty="0"/>
          </a:p>
        </p:txBody>
      </p:sp>
      <p:sp>
        <p:nvSpPr>
          <p:cNvPr id="17" name="Right Arrow 16"/>
          <p:cNvSpPr/>
          <p:nvPr/>
        </p:nvSpPr>
        <p:spPr>
          <a:xfrm rot="20074968">
            <a:off x="7446230" y="2949140"/>
            <a:ext cx="1716991" cy="389965"/>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HKD to USD ?</a:t>
            </a:r>
            <a:endParaRPr lang="en-US" dirty="0"/>
          </a:p>
        </p:txBody>
      </p:sp>
      <p:sp>
        <p:nvSpPr>
          <p:cNvPr id="18" name="Right Arrow 17"/>
          <p:cNvSpPr/>
          <p:nvPr/>
        </p:nvSpPr>
        <p:spPr>
          <a:xfrm rot="905754">
            <a:off x="7484733" y="3922543"/>
            <a:ext cx="1725888" cy="389965"/>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HKD to USD ?</a:t>
            </a:r>
            <a:endParaRPr lang="en-US" dirty="0"/>
          </a:p>
        </p:txBody>
      </p:sp>
      <p:sp>
        <p:nvSpPr>
          <p:cNvPr id="19" name="Rectangle 18"/>
          <p:cNvSpPr/>
          <p:nvPr/>
        </p:nvSpPr>
        <p:spPr>
          <a:xfrm>
            <a:off x="9748665" y="4964588"/>
            <a:ext cx="1529561" cy="78451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HO 3</a:t>
            </a:r>
          </a:p>
        </p:txBody>
      </p:sp>
      <p:sp>
        <p:nvSpPr>
          <p:cNvPr id="22" name="Slide Number Placeholder 21"/>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9363320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165678"/>
          </a:xfrm>
        </p:spPr>
        <p:txBody>
          <a:bodyPr>
            <a:normAutofit/>
          </a:bodyPr>
          <a:lstStyle/>
          <a:p>
            <a:r>
              <a:rPr lang="en-US" sz="2800" b="1" dirty="0"/>
              <a:t>Proposal for the financial arrangement for the distribution of ENC by EA-RECC</a:t>
            </a:r>
            <a:endParaRPr lang="en-US" sz="3200" dirty="0"/>
          </a:p>
        </p:txBody>
      </p:sp>
      <p:sp>
        <p:nvSpPr>
          <p:cNvPr id="3" name="Content Placeholder 2"/>
          <p:cNvSpPr>
            <a:spLocks noGrp="1"/>
          </p:cNvSpPr>
          <p:nvPr>
            <p:ph sz="quarter" idx="13"/>
          </p:nvPr>
        </p:nvSpPr>
        <p:spPr>
          <a:xfrm>
            <a:off x="913774" y="1784195"/>
            <a:ext cx="10363826" cy="4282067"/>
          </a:xfrm>
        </p:spPr>
        <p:txBody>
          <a:bodyPr>
            <a:normAutofit lnSpcReduction="10000"/>
          </a:bodyPr>
          <a:lstStyle/>
          <a:p>
            <a:pPr marL="0" indent="0" algn="just">
              <a:buNone/>
            </a:pPr>
            <a:r>
              <a:rPr lang="en-US" b="1" cap="none" dirty="0" smtClean="0"/>
              <a:t>Conclusion/Recommendation</a:t>
            </a:r>
            <a:endParaRPr lang="en-US" b="1" cap="none" dirty="0" smtClean="0"/>
          </a:p>
          <a:p>
            <a:r>
              <a:rPr lang="en-US" cap="none" dirty="0"/>
              <a:t>One of the objectives of EA-RECC is to validate and distribute the ENCs of the member </a:t>
            </a:r>
            <a:r>
              <a:rPr lang="en-US" cap="none" dirty="0" err="1"/>
              <a:t>HOs.</a:t>
            </a:r>
            <a:r>
              <a:rPr lang="en-US" cap="none" dirty="0"/>
              <a:t>  Such an objective could be materialized through the signing of service agreement between EA-RECC and the VARs and member HOs </a:t>
            </a:r>
            <a:r>
              <a:rPr lang="en-US" cap="none" dirty="0" smtClean="0"/>
              <a:t>respectively.</a:t>
            </a:r>
          </a:p>
          <a:p>
            <a:pPr algn="just"/>
            <a:r>
              <a:rPr lang="en-US" cap="none" dirty="0" smtClean="0"/>
              <a:t>In </a:t>
            </a:r>
            <a:r>
              <a:rPr lang="en-US" cap="none" dirty="0"/>
              <a:t>order to allow EA-RECC to fulfil such objective, it will require the EA-RECC to have a mechanism in place to handle the money flow with the three said stakeholder groups, i.e. the VARs, member HOs and the TRDC of EAHC, in due course. </a:t>
            </a:r>
            <a:endParaRPr lang="en-US" cap="none" dirty="0" smtClean="0"/>
          </a:p>
          <a:p>
            <a:pPr algn="just"/>
            <a:r>
              <a:rPr lang="en-US" cap="none" dirty="0" smtClean="0"/>
              <a:t>The </a:t>
            </a:r>
            <a:r>
              <a:rPr lang="en-US" cap="none" dirty="0"/>
              <a:t>mechanism will only be required to serve as a transition account to hold the money received from the VARs before they are redistributed to the member HOs and the TRDC of EAHC respectively.  </a:t>
            </a:r>
            <a:r>
              <a:rPr lang="en-US" cap="none" dirty="0" smtClean="0"/>
              <a:t>It is </a:t>
            </a:r>
            <a:r>
              <a:rPr lang="en-US" cap="none" dirty="0"/>
              <a:t>proposed to adopt the procedures as described in paragraphs mentioned above as a mean for such purpose.</a:t>
            </a:r>
            <a:endParaRPr lang="en-GB" cap="none" dirty="0"/>
          </a:p>
          <a:p>
            <a:endParaRPr lang="en-US" cap="none" dirty="0"/>
          </a:p>
        </p:txBody>
      </p:sp>
      <p:sp>
        <p:nvSpPr>
          <p:cNvPr id="6" name="Slide Number Placeholder 5"/>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16048346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165678"/>
          </a:xfrm>
        </p:spPr>
        <p:txBody>
          <a:bodyPr>
            <a:normAutofit/>
          </a:bodyPr>
          <a:lstStyle/>
          <a:p>
            <a:r>
              <a:rPr lang="en-US" sz="2800" b="1" dirty="0"/>
              <a:t>Proposal for the financial arrangement for the distribution of ENC by EA-RECC</a:t>
            </a:r>
            <a:endParaRPr lang="en-US" sz="3200" dirty="0"/>
          </a:p>
        </p:txBody>
      </p:sp>
      <p:sp>
        <p:nvSpPr>
          <p:cNvPr id="3" name="Content Placeholder 2"/>
          <p:cNvSpPr>
            <a:spLocks noGrp="1"/>
          </p:cNvSpPr>
          <p:nvPr>
            <p:ph sz="quarter" idx="13"/>
          </p:nvPr>
        </p:nvSpPr>
        <p:spPr>
          <a:xfrm>
            <a:off x="913774" y="1784195"/>
            <a:ext cx="10363826" cy="4282067"/>
          </a:xfrm>
        </p:spPr>
        <p:txBody>
          <a:bodyPr>
            <a:normAutofit/>
          </a:bodyPr>
          <a:lstStyle/>
          <a:p>
            <a:pPr marL="0" indent="0" algn="just">
              <a:buNone/>
            </a:pPr>
            <a:r>
              <a:rPr lang="en-US" b="1" cap="none" dirty="0" smtClean="0"/>
              <a:t>Actions Required of SC6</a:t>
            </a:r>
            <a:r>
              <a:rPr lang="en-US" cap="none" dirty="0"/>
              <a:t> </a:t>
            </a:r>
            <a:endParaRPr lang="en-GB" cap="none" dirty="0"/>
          </a:p>
          <a:p>
            <a:pPr marL="0" indent="0">
              <a:buNone/>
            </a:pPr>
            <a:r>
              <a:rPr lang="en-US" cap="none" dirty="0"/>
              <a:t>a.	Endorse this proposal</a:t>
            </a:r>
            <a:r>
              <a:rPr lang="en-US" cap="none" dirty="0" smtClean="0"/>
              <a:t>.</a:t>
            </a:r>
          </a:p>
          <a:p>
            <a:pPr marL="0" indent="0">
              <a:buNone/>
            </a:pPr>
            <a:r>
              <a:rPr lang="en-US" cap="none" dirty="0" smtClean="0"/>
              <a:t>b.	Set the levy rate for the EA-RECC, taking into account the impact to the sales price of the member’s ENC distributing through EA-RECC.</a:t>
            </a:r>
            <a:endParaRPr lang="en-GB" cap="none" dirty="0"/>
          </a:p>
          <a:p>
            <a:pPr marL="0" indent="0">
              <a:buNone/>
            </a:pPr>
            <a:r>
              <a:rPr lang="en-US" cap="none" dirty="0"/>
              <a:t>b.	Discuss other considerations if any.</a:t>
            </a:r>
            <a:endParaRPr lang="en-GB" cap="none" dirty="0"/>
          </a:p>
          <a:p>
            <a:endParaRPr lang="en-US" cap="none" dirty="0"/>
          </a:p>
        </p:txBody>
      </p:sp>
      <p:sp>
        <p:nvSpPr>
          <p:cNvPr id="6" name="Slide Number Placeholder 5"/>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890374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165678"/>
          </a:xfrm>
        </p:spPr>
        <p:txBody>
          <a:bodyPr>
            <a:normAutofit/>
          </a:bodyPr>
          <a:lstStyle/>
          <a:p>
            <a:r>
              <a:rPr lang="en-US" sz="2800" b="1" dirty="0"/>
              <a:t>Proposal for the financial arrangement for the distribution of ENC by EA-RECC</a:t>
            </a:r>
            <a:endParaRPr lang="en-GB" sz="2800" dirty="0"/>
          </a:p>
        </p:txBody>
      </p:sp>
      <p:sp>
        <p:nvSpPr>
          <p:cNvPr id="3" name="Content Placeholder 2"/>
          <p:cNvSpPr>
            <a:spLocks noGrp="1"/>
          </p:cNvSpPr>
          <p:nvPr>
            <p:ph sz="quarter" idx="13"/>
          </p:nvPr>
        </p:nvSpPr>
        <p:spPr>
          <a:xfrm>
            <a:off x="913774" y="1784195"/>
            <a:ext cx="10363826" cy="3980985"/>
          </a:xfrm>
        </p:spPr>
        <p:txBody>
          <a:bodyPr>
            <a:normAutofit/>
          </a:bodyPr>
          <a:lstStyle/>
          <a:p>
            <a:pPr marL="0" indent="0">
              <a:buNone/>
            </a:pPr>
            <a:r>
              <a:rPr lang="en-US" b="1" cap="none" dirty="0" smtClean="0"/>
              <a:t>Agenda</a:t>
            </a:r>
            <a:endParaRPr lang="en-US" b="1" cap="none" dirty="0" smtClean="0"/>
          </a:p>
          <a:p>
            <a:pPr algn="just"/>
            <a:r>
              <a:rPr lang="en-US" cap="none" dirty="0" smtClean="0"/>
              <a:t>Background</a:t>
            </a:r>
            <a:endParaRPr lang="en-US" i="1" cap="none" dirty="0" smtClean="0"/>
          </a:p>
          <a:p>
            <a:r>
              <a:rPr lang="en-US" cap="none" dirty="0"/>
              <a:t>Role of EA-RECC in the distribution of </a:t>
            </a:r>
            <a:r>
              <a:rPr lang="en-US" cap="none" dirty="0" smtClean="0"/>
              <a:t>ENCs</a:t>
            </a:r>
          </a:p>
          <a:p>
            <a:r>
              <a:rPr lang="en-US" cap="none" dirty="0"/>
              <a:t>Levy for the ENCs service provided by </a:t>
            </a:r>
            <a:r>
              <a:rPr lang="en-US" cap="none" dirty="0" smtClean="0"/>
              <a:t>EA-RECC</a:t>
            </a:r>
          </a:p>
          <a:p>
            <a:r>
              <a:rPr lang="en-US" cap="none" dirty="0"/>
              <a:t>Services </a:t>
            </a:r>
            <a:r>
              <a:rPr lang="en-US" cap="none" dirty="0" smtClean="0"/>
              <a:t>Agreement with the HOs and VARs</a:t>
            </a:r>
          </a:p>
          <a:p>
            <a:r>
              <a:rPr lang="en-US" cap="none" dirty="0"/>
              <a:t>Remittance Arrangement </a:t>
            </a:r>
            <a:endParaRPr lang="en-GB" cap="none" dirty="0"/>
          </a:p>
          <a:p>
            <a:r>
              <a:rPr lang="en-US" cap="none" dirty="0" smtClean="0"/>
              <a:t>Currency</a:t>
            </a:r>
            <a:endParaRPr lang="en-US" cap="none" dirty="0"/>
          </a:p>
          <a:p>
            <a:endParaRPr lang="en-GB" cap="none" dirty="0"/>
          </a:p>
          <a:p>
            <a:endParaRPr lang="en-GB" cap="none" dirty="0"/>
          </a:p>
          <a:p>
            <a:endParaRPr lang="en-US" cap="none" dirty="0"/>
          </a:p>
        </p:txBody>
      </p:sp>
      <p:sp>
        <p:nvSpPr>
          <p:cNvPr id="7" name="Slide Number Placeholder 6"/>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1902286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165678"/>
          </a:xfrm>
        </p:spPr>
        <p:txBody>
          <a:bodyPr>
            <a:normAutofit/>
          </a:bodyPr>
          <a:lstStyle/>
          <a:p>
            <a:r>
              <a:rPr lang="en-US" sz="2800" b="1" dirty="0"/>
              <a:t>Proposal for the financial arrangement for the distribution of ENC by EA-RECC</a:t>
            </a:r>
            <a:endParaRPr lang="en-GB" sz="2800" dirty="0"/>
          </a:p>
        </p:txBody>
      </p:sp>
      <p:sp>
        <p:nvSpPr>
          <p:cNvPr id="3" name="Content Placeholder 2"/>
          <p:cNvSpPr>
            <a:spLocks noGrp="1"/>
          </p:cNvSpPr>
          <p:nvPr>
            <p:ph sz="quarter" idx="13"/>
          </p:nvPr>
        </p:nvSpPr>
        <p:spPr>
          <a:xfrm>
            <a:off x="913774" y="1784195"/>
            <a:ext cx="10363826" cy="3980985"/>
          </a:xfrm>
        </p:spPr>
        <p:txBody>
          <a:bodyPr>
            <a:normAutofit lnSpcReduction="10000"/>
          </a:bodyPr>
          <a:lstStyle/>
          <a:p>
            <a:pPr marL="0" indent="0">
              <a:buNone/>
            </a:pPr>
            <a:r>
              <a:rPr lang="en-US" b="1" cap="none" dirty="0" smtClean="0"/>
              <a:t>Background</a:t>
            </a:r>
          </a:p>
          <a:p>
            <a:pPr algn="just"/>
            <a:r>
              <a:rPr lang="en-US" cap="none" dirty="0" smtClean="0"/>
              <a:t>According to the Hong Kong (China) proposal to host the EA-RECC, one </a:t>
            </a:r>
            <a:r>
              <a:rPr lang="en-US" cap="none" dirty="0"/>
              <a:t>of the objectives of </a:t>
            </a:r>
            <a:r>
              <a:rPr lang="en-US" cap="none" dirty="0" smtClean="0"/>
              <a:t>Centre is “</a:t>
            </a:r>
            <a:r>
              <a:rPr lang="en-US" i="1" cap="none" dirty="0" smtClean="0"/>
              <a:t>To </a:t>
            </a:r>
            <a:r>
              <a:rPr lang="en-US" i="1" cap="none" dirty="0"/>
              <a:t>arrange with chart distributors and other Regional ENCs the distribution and sale of ENCs of the EAHC RECC in an effective and efficient manner”. </a:t>
            </a:r>
            <a:endParaRPr lang="en-US" i="1" cap="none" dirty="0" smtClean="0"/>
          </a:p>
          <a:p>
            <a:pPr algn="just"/>
            <a:r>
              <a:rPr lang="en-US" cap="none" dirty="0" smtClean="0"/>
              <a:t>In </a:t>
            </a:r>
            <a:r>
              <a:rPr lang="en-US" cap="none" dirty="0"/>
              <a:t>order to prepare for the distribution of ENCs, among other things, it is required to examine how to handle the financial matters related to the future business operations between EA-RECC and its </a:t>
            </a:r>
            <a:r>
              <a:rPr lang="en-US" cap="none" dirty="0" smtClean="0"/>
              <a:t>clients (HO, VAR </a:t>
            </a:r>
            <a:r>
              <a:rPr lang="en-US" cap="none" dirty="0" err="1" smtClean="0"/>
              <a:t>etc</a:t>
            </a:r>
            <a:r>
              <a:rPr lang="en-US" cap="none" dirty="0" smtClean="0"/>
              <a:t>).</a:t>
            </a:r>
            <a:endParaRPr lang="en-GB" cap="none" dirty="0"/>
          </a:p>
          <a:p>
            <a:pPr algn="just"/>
            <a:r>
              <a:rPr lang="en-US" cap="none" dirty="0"/>
              <a:t>Given EA-RECC is currently being hosted in the Hydrographic Office of Marine Department of Hong Kong </a:t>
            </a:r>
            <a:r>
              <a:rPr lang="en-US" cap="none" dirty="0" smtClean="0"/>
              <a:t>SAR Government</a:t>
            </a:r>
            <a:r>
              <a:rPr lang="en-US" cap="none" dirty="0"/>
              <a:t>, China (HKSARG), EA-RECC proposes to </a:t>
            </a:r>
            <a:r>
              <a:rPr lang="en-US" cap="none" dirty="0" smtClean="0"/>
              <a:t>use the </a:t>
            </a:r>
            <a:r>
              <a:rPr lang="en-US" cap="none" dirty="0"/>
              <a:t>accounting arrangement of the HKSARG in processing receipt from VARS and payment to HOs/EAHC</a:t>
            </a:r>
            <a:r>
              <a:rPr lang="en-US" cap="none" dirty="0" smtClean="0"/>
              <a:t>.</a:t>
            </a:r>
            <a:endParaRPr lang="en-GB" cap="none" dirty="0"/>
          </a:p>
          <a:p>
            <a:endParaRPr lang="en-US" cap="none" dirty="0"/>
          </a:p>
        </p:txBody>
      </p:sp>
      <p:sp>
        <p:nvSpPr>
          <p:cNvPr id="6" name="Slide Number Placeholder 5"/>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1096944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165678"/>
          </a:xfrm>
        </p:spPr>
        <p:txBody>
          <a:bodyPr>
            <a:normAutofit/>
          </a:bodyPr>
          <a:lstStyle/>
          <a:p>
            <a:r>
              <a:rPr lang="en-US" sz="2800" b="1" dirty="0"/>
              <a:t>Proposal for the financial arrangement for the distribution of ENC by EA-RECC</a:t>
            </a:r>
            <a:endParaRPr lang="en-GB" sz="2800" dirty="0"/>
          </a:p>
        </p:txBody>
      </p:sp>
      <p:sp>
        <p:nvSpPr>
          <p:cNvPr id="3" name="Content Placeholder 2"/>
          <p:cNvSpPr>
            <a:spLocks noGrp="1"/>
          </p:cNvSpPr>
          <p:nvPr>
            <p:ph sz="quarter" idx="13"/>
          </p:nvPr>
        </p:nvSpPr>
        <p:spPr>
          <a:xfrm>
            <a:off x="913774" y="1784195"/>
            <a:ext cx="10363826" cy="3980985"/>
          </a:xfrm>
        </p:spPr>
        <p:txBody>
          <a:bodyPr>
            <a:normAutofit fontScale="92500"/>
          </a:bodyPr>
          <a:lstStyle/>
          <a:p>
            <a:pPr marL="0" indent="0">
              <a:buNone/>
            </a:pPr>
            <a:r>
              <a:rPr lang="en-US" b="1" cap="none" dirty="0" smtClean="0"/>
              <a:t>Analysis/discussion</a:t>
            </a:r>
            <a:endParaRPr lang="en-US" b="1" cap="none" dirty="0" smtClean="0"/>
          </a:p>
          <a:p>
            <a:pPr marL="0" indent="0">
              <a:buNone/>
            </a:pPr>
            <a:r>
              <a:rPr lang="en-US" u="sng" cap="none" dirty="0"/>
              <a:t>Role of EA-RECC in the distribution of ENCs</a:t>
            </a:r>
            <a:endParaRPr lang="en-GB" cap="none" dirty="0"/>
          </a:p>
          <a:p>
            <a:r>
              <a:rPr lang="en-US" cap="none" dirty="0"/>
              <a:t>The EA-RECC shall arrange with chart distributors and other Regional ENC Coordination </a:t>
            </a:r>
            <a:r>
              <a:rPr lang="en-US" cap="none" dirty="0" err="1"/>
              <a:t>Centres</a:t>
            </a:r>
            <a:r>
              <a:rPr lang="en-US" cap="none" dirty="0"/>
              <a:t> (RENCs), to distribute EA-RECC members’ ENCs in an efficient process through the following processes:</a:t>
            </a:r>
            <a:endParaRPr lang="en-GB" cap="none" dirty="0"/>
          </a:p>
          <a:p>
            <a:pPr lvl="1" algn="just">
              <a:buFont typeface="Wingdings" charset="2"/>
              <a:buChar char="q"/>
            </a:pPr>
            <a:r>
              <a:rPr lang="en-US" cap="none" dirty="0"/>
              <a:t>The EA-RECC shall impose a levy to its members for providing the ENCs services according to the amount of ENC validated and distributed. </a:t>
            </a:r>
            <a:endParaRPr lang="en-GB" cap="none" dirty="0"/>
          </a:p>
          <a:p>
            <a:pPr lvl="1" algn="just">
              <a:buFont typeface="Wingdings" charset="2"/>
              <a:buChar char="q"/>
            </a:pPr>
            <a:r>
              <a:rPr lang="en-US" cap="none" dirty="0"/>
              <a:t>The EA-RECC shall negotiate an agreement with chart distributors and other RENCs on the amount of handling charges or discounts. </a:t>
            </a:r>
            <a:endParaRPr lang="en-GB" cap="none" dirty="0"/>
          </a:p>
          <a:p>
            <a:pPr lvl="1" algn="just">
              <a:buFont typeface="Wingdings" charset="2"/>
              <a:buChar char="q"/>
            </a:pPr>
            <a:r>
              <a:rPr lang="en-US" cap="none" dirty="0"/>
              <a:t>The EA-RECC shall prepare a summary of collection and remittance on an annual basis for reference by its members and the EAHC.</a:t>
            </a:r>
            <a:endParaRPr lang="en-GB" cap="none" dirty="0"/>
          </a:p>
          <a:p>
            <a:endParaRPr lang="en-US" cap="none" dirty="0"/>
          </a:p>
        </p:txBody>
      </p:sp>
      <p:sp>
        <p:nvSpPr>
          <p:cNvPr id="6" name="Slide Number Placeholder 5"/>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1058553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165678"/>
          </a:xfrm>
        </p:spPr>
        <p:txBody>
          <a:bodyPr>
            <a:normAutofit/>
          </a:bodyPr>
          <a:lstStyle/>
          <a:p>
            <a:r>
              <a:rPr lang="en-US" sz="2800" b="1" dirty="0"/>
              <a:t>Proposal for the financial arrangement for the distribution of ENC by EA-RECC</a:t>
            </a:r>
            <a:endParaRPr lang="en-GB" sz="2800" dirty="0"/>
          </a:p>
        </p:txBody>
      </p:sp>
      <p:sp>
        <p:nvSpPr>
          <p:cNvPr id="3" name="Content Placeholder 2"/>
          <p:cNvSpPr>
            <a:spLocks noGrp="1"/>
          </p:cNvSpPr>
          <p:nvPr>
            <p:ph sz="quarter" idx="13"/>
          </p:nvPr>
        </p:nvSpPr>
        <p:spPr>
          <a:xfrm>
            <a:off x="913774" y="1784195"/>
            <a:ext cx="10363826" cy="3980985"/>
          </a:xfrm>
        </p:spPr>
        <p:txBody>
          <a:bodyPr>
            <a:normAutofit lnSpcReduction="10000"/>
          </a:bodyPr>
          <a:lstStyle/>
          <a:p>
            <a:pPr marL="0" indent="0">
              <a:buNone/>
            </a:pPr>
            <a:r>
              <a:rPr lang="en-US" u="sng" cap="none" dirty="0" smtClean="0"/>
              <a:t>Levy </a:t>
            </a:r>
            <a:r>
              <a:rPr lang="en-US" u="sng" cap="none" dirty="0"/>
              <a:t>for the ENCs service provided by EA-RECC</a:t>
            </a:r>
            <a:endParaRPr lang="en-GB" cap="none" dirty="0"/>
          </a:p>
          <a:p>
            <a:r>
              <a:rPr lang="en-US" cap="none" dirty="0"/>
              <a:t>The ENCs service provided by EA-RECC include the validation of the ENCs data for consistency with the IHO ENC S-57 data transfer standard, and from this compiles a consistent ENCs database which it makes widely available through its appointed </a:t>
            </a:r>
            <a:r>
              <a:rPr lang="en-US" cap="none" dirty="0" err="1"/>
              <a:t>VARs.</a:t>
            </a:r>
            <a:r>
              <a:rPr lang="en-US" cap="none" dirty="0"/>
              <a:t> </a:t>
            </a:r>
            <a:endParaRPr lang="en-US" cap="none" dirty="0" smtClean="0"/>
          </a:p>
          <a:p>
            <a:r>
              <a:rPr lang="en-US" cap="none" dirty="0" smtClean="0"/>
              <a:t>These </a:t>
            </a:r>
            <a:r>
              <a:rPr lang="en-US" cap="none" dirty="0"/>
              <a:t>VARs are responsible for preparing the end-user services which include the ENCs, and distributing these services through their respective distribution chains</a:t>
            </a:r>
            <a:r>
              <a:rPr lang="en-US" cap="none" dirty="0" smtClean="0"/>
              <a:t>.</a:t>
            </a:r>
          </a:p>
          <a:p>
            <a:pPr algn="just"/>
            <a:r>
              <a:rPr lang="en-US" cap="none" dirty="0" smtClean="0"/>
              <a:t>A </a:t>
            </a:r>
            <a:r>
              <a:rPr lang="en-US" cap="none" dirty="0"/>
              <a:t>levy will be imposed for every ENC cell handled (validation and distribution) by EA-RECC. All the levy so collected will be transferred to the Training Research and Development Center (TRDC) of the EAHC for funding capacity building work.  The levy rate is subject to the decision of the SC of EAHC. </a:t>
            </a:r>
            <a:endParaRPr lang="en-GB" cap="none" dirty="0"/>
          </a:p>
          <a:p>
            <a:endParaRPr lang="en-US" cap="none" dirty="0"/>
          </a:p>
        </p:txBody>
      </p:sp>
      <p:sp>
        <p:nvSpPr>
          <p:cNvPr id="6" name="Slide Number Placeholder 5"/>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1293946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165678"/>
          </a:xfrm>
        </p:spPr>
        <p:txBody>
          <a:bodyPr>
            <a:normAutofit/>
          </a:bodyPr>
          <a:lstStyle/>
          <a:p>
            <a:r>
              <a:rPr lang="en-US" sz="2800" b="1" dirty="0"/>
              <a:t>Proposal for the financial arrangement for the distribution of ENC by EA-RECC</a:t>
            </a:r>
            <a:endParaRPr lang="en-GB" sz="2800" dirty="0"/>
          </a:p>
        </p:txBody>
      </p:sp>
      <p:sp>
        <p:nvSpPr>
          <p:cNvPr id="3" name="Content Placeholder 2"/>
          <p:cNvSpPr>
            <a:spLocks noGrp="1"/>
          </p:cNvSpPr>
          <p:nvPr>
            <p:ph sz="quarter" idx="13"/>
          </p:nvPr>
        </p:nvSpPr>
        <p:spPr>
          <a:xfrm>
            <a:off x="913774" y="1784195"/>
            <a:ext cx="10363826" cy="3980985"/>
          </a:xfrm>
        </p:spPr>
        <p:txBody>
          <a:bodyPr>
            <a:normAutofit lnSpcReduction="10000"/>
          </a:bodyPr>
          <a:lstStyle/>
          <a:p>
            <a:pPr marL="0" indent="0">
              <a:buNone/>
            </a:pPr>
            <a:r>
              <a:rPr lang="en-US" u="sng" cap="none" dirty="0"/>
              <a:t>Services </a:t>
            </a:r>
            <a:r>
              <a:rPr lang="en-US" u="sng" cap="none" dirty="0" smtClean="0"/>
              <a:t>Agreement</a:t>
            </a:r>
          </a:p>
          <a:p>
            <a:pPr marL="0" indent="0">
              <a:buNone/>
            </a:pPr>
            <a:r>
              <a:rPr lang="en-US" cap="none" dirty="0"/>
              <a:t>EA-RECC will enter into a service agreement with member HOs and VARs respectively.  The key contents of each service agreement are as below</a:t>
            </a:r>
            <a:r>
              <a:rPr lang="en-US" cap="none" dirty="0" smtClean="0"/>
              <a:t>:</a:t>
            </a:r>
            <a:endParaRPr lang="en-GB" cap="none" dirty="0"/>
          </a:p>
          <a:p>
            <a:pPr marL="0" indent="0">
              <a:buNone/>
            </a:pPr>
            <a:r>
              <a:rPr lang="en-US" cap="none" dirty="0" err="1"/>
              <a:t>i</a:t>
            </a:r>
            <a:r>
              <a:rPr lang="en-US" cap="none" dirty="0"/>
              <a:t>) 	The service agreement with member HOs:</a:t>
            </a:r>
            <a:endParaRPr lang="en-GB" cap="none" dirty="0"/>
          </a:p>
          <a:p>
            <a:pPr lvl="2"/>
            <a:r>
              <a:rPr lang="en-US" cap="none" dirty="0"/>
              <a:t>The scope of the ENCs validation service;</a:t>
            </a:r>
            <a:endParaRPr lang="en-GB" cap="none" dirty="0"/>
          </a:p>
          <a:p>
            <a:pPr lvl="2"/>
            <a:r>
              <a:rPr lang="en-US" cap="none" dirty="0"/>
              <a:t>Permission for EA-RECC to access and distribute the ENCs data supplied;</a:t>
            </a:r>
            <a:endParaRPr lang="en-GB" cap="none" dirty="0"/>
          </a:p>
          <a:p>
            <a:pPr lvl="2"/>
            <a:r>
              <a:rPr lang="en-US" cap="none" dirty="0"/>
              <a:t>Unit price for ENC cell to be supplied to EA-RECC;</a:t>
            </a:r>
            <a:endParaRPr lang="en-GB" cap="none" dirty="0"/>
          </a:p>
          <a:p>
            <a:pPr lvl="2"/>
            <a:r>
              <a:rPr lang="en-US" cap="none" dirty="0"/>
              <a:t>The levy rate to be charged by EA-RECC according to the amount of ENC validated and distributed (optional); and</a:t>
            </a:r>
            <a:endParaRPr lang="en-GB" cap="none" dirty="0"/>
          </a:p>
          <a:p>
            <a:pPr lvl="2"/>
            <a:r>
              <a:rPr lang="en-US" cap="none" dirty="0"/>
              <a:t>Agreement on the arrangement for the remittance, e.g. exchange rate difference and bank charge borne by the member. </a:t>
            </a:r>
            <a:endParaRPr lang="en-GB" cap="none" dirty="0"/>
          </a:p>
          <a:p>
            <a:pPr marL="0" indent="0">
              <a:buNone/>
            </a:pPr>
            <a:endParaRPr lang="en-GB" cap="none" dirty="0"/>
          </a:p>
        </p:txBody>
      </p:sp>
      <p:sp>
        <p:nvSpPr>
          <p:cNvPr id="6" name="Slide Number Placeholder 5"/>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776630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165678"/>
          </a:xfrm>
        </p:spPr>
        <p:txBody>
          <a:bodyPr>
            <a:normAutofit/>
          </a:bodyPr>
          <a:lstStyle/>
          <a:p>
            <a:r>
              <a:rPr lang="en-US" sz="2800" b="1" dirty="0"/>
              <a:t>Proposal for the financial arrangement for the distribution of ENC by EA-RECC</a:t>
            </a:r>
            <a:endParaRPr lang="en-GB" sz="2800" dirty="0"/>
          </a:p>
        </p:txBody>
      </p:sp>
      <p:sp>
        <p:nvSpPr>
          <p:cNvPr id="3" name="Content Placeholder 2"/>
          <p:cNvSpPr>
            <a:spLocks noGrp="1"/>
          </p:cNvSpPr>
          <p:nvPr>
            <p:ph sz="quarter" idx="13"/>
          </p:nvPr>
        </p:nvSpPr>
        <p:spPr>
          <a:xfrm>
            <a:off x="913774" y="1784195"/>
            <a:ext cx="10363826" cy="3980985"/>
          </a:xfrm>
        </p:spPr>
        <p:txBody>
          <a:bodyPr>
            <a:normAutofit/>
          </a:bodyPr>
          <a:lstStyle/>
          <a:p>
            <a:pPr marL="0" indent="0">
              <a:buNone/>
            </a:pPr>
            <a:r>
              <a:rPr lang="en-US" u="sng" cap="none" dirty="0"/>
              <a:t>Services </a:t>
            </a:r>
            <a:r>
              <a:rPr lang="en-US" u="sng" cap="none" dirty="0" smtClean="0"/>
              <a:t>Agreement (cont.)</a:t>
            </a:r>
          </a:p>
          <a:p>
            <a:pPr marL="0" indent="0">
              <a:buNone/>
            </a:pPr>
            <a:r>
              <a:rPr lang="en-US" cap="none" dirty="0"/>
              <a:t>ii) 	The service agreement with VARs:</a:t>
            </a:r>
            <a:endParaRPr lang="en-GB" cap="none" dirty="0"/>
          </a:p>
          <a:p>
            <a:pPr lvl="2"/>
            <a:r>
              <a:rPr lang="en-US" cap="none" dirty="0"/>
              <a:t>Items to be distributed;</a:t>
            </a:r>
            <a:endParaRPr lang="en-GB" cap="none" dirty="0"/>
          </a:p>
          <a:p>
            <a:pPr lvl="2"/>
            <a:r>
              <a:rPr lang="en-US" cap="none" dirty="0"/>
              <a:t>Permission for the VARs to access and distribute the ENCs data supplied;</a:t>
            </a:r>
            <a:endParaRPr lang="en-GB" cap="none" dirty="0"/>
          </a:p>
          <a:p>
            <a:pPr lvl="2"/>
            <a:r>
              <a:rPr lang="en-US" cap="none" dirty="0"/>
              <a:t>Unit price for ENC cell to be distributed to VAR;</a:t>
            </a:r>
            <a:endParaRPr lang="en-GB" cap="none" dirty="0"/>
          </a:p>
          <a:p>
            <a:pPr lvl="2"/>
            <a:r>
              <a:rPr lang="en-US" cap="none" dirty="0"/>
              <a:t>Technical information and specifications for data validation and transfer; and</a:t>
            </a:r>
            <a:endParaRPr lang="en-GB" cap="none" dirty="0"/>
          </a:p>
          <a:p>
            <a:pPr lvl="2"/>
            <a:r>
              <a:rPr lang="en-US" cap="none" dirty="0"/>
              <a:t>Agreement on the arrangement for the remittance, e.g. exchange rate difference and bank charge borne by VAR. </a:t>
            </a:r>
            <a:endParaRPr lang="en-GB" cap="none" dirty="0"/>
          </a:p>
          <a:p>
            <a:pPr marL="0" indent="0">
              <a:buNone/>
            </a:pPr>
            <a:endParaRPr lang="en-GB" cap="none" dirty="0"/>
          </a:p>
        </p:txBody>
      </p:sp>
      <p:sp>
        <p:nvSpPr>
          <p:cNvPr id="6" name="Slide Number Placeholder 5"/>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1299483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165678"/>
          </a:xfrm>
        </p:spPr>
        <p:txBody>
          <a:bodyPr>
            <a:normAutofit/>
          </a:bodyPr>
          <a:lstStyle/>
          <a:p>
            <a:r>
              <a:rPr lang="en-US" sz="2800" b="1" dirty="0"/>
              <a:t>Proposal for the financial arrangement for the distribution of ENC by EA-RECC</a:t>
            </a:r>
            <a:endParaRPr lang="en-GB" sz="2800" dirty="0"/>
          </a:p>
        </p:txBody>
      </p:sp>
      <p:sp>
        <p:nvSpPr>
          <p:cNvPr id="3" name="Content Placeholder 2"/>
          <p:cNvSpPr>
            <a:spLocks noGrp="1"/>
          </p:cNvSpPr>
          <p:nvPr>
            <p:ph sz="quarter" idx="13"/>
          </p:nvPr>
        </p:nvSpPr>
        <p:spPr>
          <a:xfrm>
            <a:off x="913774" y="1784195"/>
            <a:ext cx="10363826" cy="3980985"/>
          </a:xfrm>
        </p:spPr>
        <p:txBody>
          <a:bodyPr>
            <a:normAutofit fontScale="92500"/>
          </a:bodyPr>
          <a:lstStyle/>
          <a:p>
            <a:pPr marL="0" indent="0">
              <a:buNone/>
            </a:pPr>
            <a:r>
              <a:rPr lang="en-US" u="sng" cap="none" dirty="0" smtClean="0"/>
              <a:t>Remittance Arrangement</a:t>
            </a:r>
            <a:r>
              <a:rPr lang="en-US" cap="none" dirty="0"/>
              <a:t> </a:t>
            </a:r>
            <a:endParaRPr lang="en-GB" cap="none" dirty="0"/>
          </a:p>
          <a:p>
            <a:pPr algn="just"/>
            <a:r>
              <a:rPr lang="en-US" cap="none" dirty="0"/>
              <a:t>EA-RECC will collect the remittance from the VARs and redistribute the apportioned sum to the member HOs as well as the TRDC of EAHC through the accounting system of the Treasury of HKSAR.  </a:t>
            </a:r>
            <a:endParaRPr lang="en-US" cap="none" dirty="0" smtClean="0"/>
          </a:p>
          <a:p>
            <a:r>
              <a:rPr lang="en-US" cap="none" dirty="0" smtClean="0"/>
              <a:t>All </a:t>
            </a:r>
            <a:r>
              <a:rPr lang="en-US" cap="none" dirty="0"/>
              <a:t>related procedures for remittance shall comply with relevant regulations and instructions of HKSAR. </a:t>
            </a:r>
            <a:endParaRPr lang="en-US" cap="none" dirty="0" smtClean="0"/>
          </a:p>
          <a:p>
            <a:pPr algn="just"/>
            <a:r>
              <a:rPr lang="en-US" cap="none" dirty="0" smtClean="0"/>
              <a:t>The </a:t>
            </a:r>
            <a:r>
              <a:rPr lang="en-US" cap="none" dirty="0"/>
              <a:t>HKSARG will bear the associated administrative cost while the costs/charges arising from bank charge and any difference in the remittance resulted from the exchange rate (from/to Hong Kong Dollar) will be borne by the VARs and the member HOs according to the related clauses in the service agreement. </a:t>
            </a:r>
            <a:endParaRPr lang="en-US" cap="none" dirty="0" smtClean="0"/>
          </a:p>
          <a:p>
            <a:r>
              <a:rPr lang="en-US" cap="none" dirty="0" smtClean="0"/>
              <a:t>In </a:t>
            </a:r>
            <a:r>
              <a:rPr lang="en-US" cap="none" dirty="0"/>
              <a:t>other words, EA-RECC shall have no gain or loss in rendering the remittance services. </a:t>
            </a:r>
            <a:endParaRPr lang="en-GB" cap="none" dirty="0"/>
          </a:p>
          <a:p>
            <a:pPr marL="0" indent="0">
              <a:buNone/>
            </a:pPr>
            <a:endParaRPr lang="en-GB" cap="none" dirty="0"/>
          </a:p>
        </p:txBody>
      </p:sp>
      <p:sp>
        <p:nvSpPr>
          <p:cNvPr id="6" name="Slide Number Placeholder 5"/>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1222050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165678"/>
          </a:xfrm>
        </p:spPr>
        <p:txBody>
          <a:bodyPr>
            <a:normAutofit/>
          </a:bodyPr>
          <a:lstStyle/>
          <a:p>
            <a:r>
              <a:rPr lang="en-US" sz="2800" b="1" dirty="0"/>
              <a:t>Proposal for the financial arrangement for the distribution of ENC by EA-RECC</a:t>
            </a:r>
            <a:endParaRPr lang="en-GB" sz="2800" dirty="0"/>
          </a:p>
        </p:txBody>
      </p:sp>
      <p:sp>
        <p:nvSpPr>
          <p:cNvPr id="3" name="Content Placeholder 2"/>
          <p:cNvSpPr>
            <a:spLocks noGrp="1"/>
          </p:cNvSpPr>
          <p:nvPr>
            <p:ph sz="quarter" idx="13"/>
          </p:nvPr>
        </p:nvSpPr>
        <p:spPr>
          <a:xfrm>
            <a:off x="913774" y="1784195"/>
            <a:ext cx="10363826" cy="3980985"/>
          </a:xfrm>
        </p:spPr>
        <p:txBody>
          <a:bodyPr>
            <a:normAutofit/>
          </a:bodyPr>
          <a:lstStyle/>
          <a:p>
            <a:pPr marL="0" indent="0">
              <a:buNone/>
            </a:pPr>
            <a:r>
              <a:rPr lang="en-US" u="sng" cap="none" dirty="0" smtClean="0"/>
              <a:t>Currency</a:t>
            </a:r>
            <a:endParaRPr lang="en-GB" cap="none" dirty="0"/>
          </a:p>
          <a:p>
            <a:pPr algn="just"/>
            <a:r>
              <a:rPr lang="en-US" cap="none" dirty="0"/>
              <a:t>Since the HKSARG bank account can only transact in Hong Kong Dollars (HKD) while the remittance will be set in US dollars or other currency, the flow of the remittance from the VARs to the member HOs and the TRDC of EAHC will be subject to the fluctuation in exchange rate in buying and selling differences as well as bank charges.  </a:t>
            </a:r>
            <a:endParaRPr lang="en-US" cap="none" dirty="0" smtClean="0"/>
          </a:p>
          <a:p>
            <a:pPr algn="just"/>
            <a:r>
              <a:rPr lang="en-US" cap="none" dirty="0" smtClean="0"/>
              <a:t>All </a:t>
            </a:r>
            <a:r>
              <a:rPr lang="en-US" cap="none" dirty="0"/>
              <a:t>the transaction will be conducted at the prevailing spot exchange rate offered by the corresponding banks, including any intermediary banks, involved in handling the remitted amounts.</a:t>
            </a:r>
            <a:endParaRPr lang="en-GB" cap="none" dirty="0"/>
          </a:p>
          <a:p>
            <a:pPr marL="0" indent="0">
              <a:buNone/>
            </a:pPr>
            <a:endParaRPr lang="en-GB" cap="none" dirty="0"/>
          </a:p>
        </p:txBody>
      </p:sp>
      <p:sp>
        <p:nvSpPr>
          <p:cNvPr id="6" name="Slide Number Placeholder 5"/>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821403125"/>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82</TotalTime>
  <Words>887</Words>
  <Application>Microsoft Macintosh PowerPoint</Application>
  <PresentationFormat>Widescreen</PresentationFormat>
  <Paragraphs>97</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Tw Cen MT</vt:lpstr>
      <vt:lpstr>Wingdings</vt:lpstr>
      <vt:lpstr>Arial</vt:lpstr>
      <vt:lpstr>Droplet</vt:lpstr>
      <vt:lpstr>6th EAHC Steering Committee Meeting 20-22 February 2019, Bali, Indonesia   Proposal for the financial arrangement for the distribution of ENC by EA-RECC</vt:lpstr>
      <vt:lpstr>Proposal for the financial arrangement for the distribution of ENC by EA-RECC</vt:lpstr>
      <vt:lpstr>Proposal for the financial arrangement for the distribution of ENC by EA-RECC</vt:lpstr>
      <vt:lpstr>Proposal for the financial arrangement for the distribution of ENC by EA-RECC</vt:lpstr>
      <vt:lpstr>Proposal for the financial arrangement for the distribution of ENC by EA-RECC</vt:lpstr>
      <vt:lpstr>Proposal for the financial arrangement for the distribution of ENC by EA-RECC</vt:lpstr>
      <vt:lpstr>Proposal for the financial arrangement for the distribution of ENC by EA-RECC</vt:lpstr>
      <vt:lpstr>Proposal for the financial arrangement for the distribution of ENC by EA-RECC</vt:lpstr>
      <vt:lpstr>Proposal for the financial arrangement for the distribution of ENC by EA-RECC</vt:lpstr>
      <vt:lpstr>Proposal for the financial arrangement for the distribution of ENC by EA-RECC</vt:lpstr>
      <vt:lpstr>Proposal for the financial arrangement for the distribution of ENC by EA-RECC</vt:lpstr>
      <vt:lpstr>Proposal for the financial arrangement for the distribution of ENC by EA-RECC</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6th EAHC Steering Committee Meeting 20-22 February 2019, Bali, Indonesia  Terms of Reference and Rules of Procedure for the EA-RECC Governing Body (Board of Directors)</dc:title>
  <dc:creator>Microsoft Office User</dc:creator>
  <cp:lastModifiedBy>Microsoft Office User</cp:lastModifiedBy>
  <cp:revision>16</cp:revision>
  <dcterms:created xsi:type="dcterms:W3CDTF">2019-02-17T04:35:48Z</dcterms:created>
  <dcterms:modified xsi:type="dcterms:W3CDTF">2019-02-17T05:59:22Z</dcterms:modified>
</cp:coreProperties>
</file>