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675" r:id="rId7"/>
  </p:sldMasterIdLst>
  <p:notesMasterIdLst>
    <p:notesMasterId r:id="rId36"/>
  </p:notesMasterIdLst>
  <p:handoutMasterIdLst>
    <p:handoutMasterId r:id="rId37"/>
  </p:handoutMasterIdLst>
  <p:sldIdLst>
    <p:sldId id="382" r:id="rId8"/>
    <p:sldId id="330" r:id="rId9"/>
    <p:sldId id="396" r:id="rId10"/>
    <p:sldId id="394" r:id="rId11"/>
    <p:sldId id="399" r:id="rId12"/>
    <p:sldId id="391" r:id="rId13"/>
    <p:sldId id="397" r:id="rId14"/>
    <p:sldId id="395" r:id="rId15"/>
    <p:sldId id="338" r:id="rId16"/>
    <p:sldId id="342" r:id="rId17"/>
    <p:sldId id="389" r:id="rId18"/>
    <p:sldId id="388" r:id="rId19"/>
    <p:sldId id="343" r:id="rId20"/>
    <p:sldId id="345" r:id="rId21"/>
    <p:sldId id="386" r:id="rId22"/>
    <p:sldId id="373" r:id="rId23"/>
    <p:sldId id="367" r:id="rId24"/>
    <p:sldId id="374" r:id="rId25"/>
    <p:sldId id="375" r:id="rId26"/>
    <p:sldId id="376" r:id="rId27"/>
    <p:sldId id="377" r:id="rId28"/>
    <p:sldId id="378" r:id="rId29"/>
    <p:sldId id="379" r:id="rId30"/>
    <p:sldId id="380" r:id="rId31"/>
    <p:sldId id="390" r:id="rId32"/>
    <p:sldId id="381" r:id="rId33"/>
    <p:sldId id="387" r:id="rId34"/>
    <p:sldId id="384" r:id="rId3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Phillipa" initials="HP" lastIdx="10" clrIdx="0"/>
  <p:cmAuthor id="1" name="Jamie Phillips" initials="JP" lastIdx="1" clrIdx="1">
    <p:extLst>
      <p:ext uri="{19B8F6BF-5375-455C-9EA6-DF929625EA0E}">
        <p15:presenceInfo xmlns:p15="http://schemas.microsoft.com/office/powerpoint/2012/main" userId="41d2931be9cfed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DFBE"/>
    <a:srgbClr val="E8E8E8"/>
    <a:srgbClr val="C4E7ED"/>
    <a:srgbClr val="CDECEF"/>
    <a:srgbClr val="C4D5EC"/>
    <a:srgbClr val="89C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1898" autoAdjust="0"/>
  </p:normalViewPr>
  <p:slideViewPr>
    <p:cSldViewPr snapToGrid="0" showGuides="1">
      <p:cViewPr varScale="1">
        <p:scale>
          <a:sx n="48" d="100"/>
          <a:sy n="48" d="100"/>
        </p:scale>
        <p:origin x="1920"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816" y="-10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3C4292D6-6EDD-445B-8563-D13644BAEAF6}" type="datetimeFigureOut">
              <a:rPr lang="en-GB" smtClean="0"/>
              <a:pPr/>
              <a:t>21/02/2019</a:t>
            </a:fld>
            <a:endParaRPr lang="en-GB" dirty="0"/>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2655EAA1-5FDE-45E3-A815-E4B4F7BF7DC4}" type="slidenum">
              <a:rPr lang="en-GB" smtClean="0"/>
              <a:pPr/>
              <a:t>‹#›</a:t>
            </a:fld>
            <a:endParaRPr lang="en-GB" dirty="0"/>
          </a:p>
        </p:txBody>
      </p:sp>
    </p:spTree>
    <p:extLst>
      <p:ext uri="{BB962C8B-B14F-4D97-AF65-F5344CB8AC3E}">
        <p14:creationId xmlns:p14="http://schemas.microsoft.com/office/powerpoint/2010/main" val="360407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4829" tIns="47414" rIns="94829" bIns="47414"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4829" tIns="47414" rIns="94829" bIns="47414" rtlCol="0"/>
          <a:lstStyle>
            <a:lvl1pPr algn="r">
              <a:defRPr sz="1200"/>
            </a:lvl1pPr>
          </a:lstStyle>
          <a:p>
            <a:fld id="{719ED8CA-5A0D-41BB-A5C0-9E7B0D31D179}" type="datetimeFigureOut">
              <a:rPr lang="en-GB" smtClean="0"/>
              <a:pPr/>
              <a:t>21/02/2019</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4829" tIns="47414" rIns="94829" bIns="47414" rtlCol="0" anchor="ctr"/>
          <a:lstStyle/>
          <a:p>
            <a:endParaRPr lang="en-GB" dirty="0"/>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4829" tIns="47414" rIns="94829" bIns="47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889938" cy="498055"/>
          </a:xfrm>
          <a:prstGeom prst="rect">
            <a:avLst/>
          </a:prstGeom>
        </p:spPr>
        <p:txBody>
          <a:bodyPr vert="horz" lIns="94829" tIns="47414" rIns="94829" bIns="474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6"/>
            <a:ext cx="2889938" cy="498055"/>
          </a:xfrm>
          <a:prstGeom prst="rect">
            <a:avLst/>
          </a:prstGeom>
        </p:spPr>
        <p:txBody>
          <a:bodyPr vert="horz" lIns="94829" tIns="47414" rIns="94829" bIns="47414" rtlCol="0" anchor="b"/>
          <a:lstStyle>
            <a:lvl1pPr algn="r">
              <a:defRPr sz="1200"/>
            </a:lvl1pPr>
          </a:lstStyle>
          <a:p>
            <a:fld id="{FFE80938-C845-4002-BC1C-C05DED8C0A13}" type="slidenum">
              <a:rPr lang="en-GB" smtClean="0"/>
              <a:pPr/>
              <a:t>‹#›</a:t>
            </a:fld>
            <a:endParaRPr lang="en-GB" dirty="0"/>
          </a:p>
        </p:txBody>
      </p:sp>
    </p:spTree>
    <p:extLst>
      <p:ext uri="{BB962C8B-B14F-4D97-AF65-F5344CB8AC3E}">
        <p14:creationId xmlns:p14="http://schemas.microsoft.com/office/powerpoint/2010/main" val="47381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GB" dirty="0"/>
          </a:p>
        </p:txBody>
      </p:sp>
      <p:sp>
        <p:nvSpPr>
          <p:cNvPr id="45060" name="Slide Number Placeholder 3"/>
          <p:cNvSpPr>
            <a:spLocks noGrp="1"/>
          </p:cNvSpPr>
          <p:nvPr>
            <p:ph type="sldNum" sz="quarter" idx="5"/>
          </p:nvPr>
        </p:nvSpPr>
        <p:spPr>
          <a:noFill/>
          <a:ln>
            <a:miter lim="800000"/>
            <a:headEnd/>
            <a:tailEnd/>
          </a:ln>
        </p:spPr>
        <p:txBody>
          <a:bodyPr/>
          <a:lstStyle/>
          <a:p>
            <a:fld id="{B32AB6DA-F76B-4C3D-B621-2B76EC6CD673}" type="slidenum">
              <a:rPr lang="en-GB" smtClean="0">
                <a:latin typeface="Arial" charset="0"/>
                <a:ea typeface="MS PGothic" pitchFamily="34" charset="-128"/>
              </a:rPr>
              <a:pPr/>
              <a:t>2</a:t>
            </a:fld>
            <a:endParaRPr lang="en-GB">
              <a:latin typeface="Arial"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13</a:t>
            </a:fld>
            <a:endParaRPr lang="en-GB" dirty="0"/>
          </a:p>
        </p:txBody>
      </p:sp>
    </p:spTree>
    <p:extLst>
      <p:ext uri="{BB962C8B-B14F-4D97-AF65-F5344CB8AC3E}">
        <p14:creationId xmlns:p14="http://schemas.microsoft.com/office/powerpoint/2010/main" val="291627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The IHO is the advisory body that sets standards for Hydrographic Surveying and Marine Cartography. They work closely with the IMO. </a:t>
            </a:r>
          </a:p>
          <a:p>
            <a:endParaRPr lang="en-US" dirty="0"/>
          </a:p>
          <a:p>
            <a:r>
              <a:rPr lang="en-US" dirty="0"/>
              <a:t>Phase 1 assistance and training is open to all coastal states regardless of their IHO membership. It is important to establish a MSI network in all CS so that information is passed to the mariner in a timely fashion. This can be as simple as local notices to mariners and radio warnings – can get urgent safety related information out to the mariner that could impact them.</a:t>
            </a:r>
          </a:p>
          <a:p>
            <a:endParaRPr lang="en-US" dirty="0"/>
          </a:p>
          <a:p>
            <a:r>
              <a:rPr lang="en-US" dirty="0"/>
              <a:t>Phase 2 Showing that you understand the need for hydrography, have established a survey plan and a mechanism for undertaking the survey either through in house capability or contracting out the survey. </a:t>
            </a:r>
          </a:p>
          <a:p>
            <a:endParaRPr lang="en-US" dirty="0"/>
          </a:p>
          <a:p>
            <a:r>
              <a:rPr lang="en-US" dirty="0"/>
              <a:t>Phase 3 in order to meet obligations for SOLAS vessels within your waters you need to ensure that navigational products are as up to date as possible with regards seabed mapping information, an updating mechanism is in place and the products available to purchase. Production of charts and associated publications is complex and time consuming.  </a:t>
            </a:r>
          </a:p>
          <a:p>
            <a:endParaRPr lang="en-US" dirty="0"/>
          </a:p>
          <a:p>
            <a:r>
              <a:rPr lang="en-US" dirty="0"/>
              <a:t>Underlying all this is legislation, SLA’s, plans and strategic objectives across government which all form hydrographic governance.  </a:t>
            </a:r>
          </a:p>
        </p:txBody>
      </p:sp>
      <p:sp>
        <p:nvSpPr>
          <p:cNvPr id="56324" name="Slide Number Placeholder 3"/>
          <p:cNvSpPr>
            <a:spLocks noGrp="1"/>
          </p:cNvSpPr>
          <p:nvPr>
            <p:ph type="sldNum" sz="quarter" idx="5"/>
          </p:nvPr>
        </p:nvSpPr>
        <p:spPr>
          <a:noFill/>
          <a:ln>
            <a:miter lim="800000"/>
            <a:headEnd/>
            <a:tailEnd/>
          </a:ln>
        </p:spPr>
        <p:txBody>
          <a:bodyPr/>
          <a:lstStyle/>
          <a:p>
            <a:fld id="{1CE9D56C-7D56-4EFE-9F4F-B8942B72ED43}" type="slidenum">
              <a:rPr lang="en-GB">
                <a:solidFill>
                  <a:prstClr val="white"/>
                </a:solidFill>
              </a:rPr>
              <a:pPr/>
              <a:t>14</a:t>
            </a:fld>
            <a:endParaRPr lang="en-GB">
              <a:solidFill>
                <a:prstClr val="white"/>
              </a:solidFill>
            </a:endParaRPr>
          </a:p>
        </p:txBody>
      </p:sp>
    </p:spTree>
    <p:extLst>
      <p:ext uri="{BB962C8B-B14F-4D97-AF65-F5344CB8AC3E}">
        <p14:creationId xmlns:p14="http://schemas.microsoft.com/office/powerpoint/2010/main" val="279185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September 2015, the UN General Assembly adopted the 2030 Agenda for Sustainable Development that includes 17 Sustainable Development Goals (SDGs). Building on the principle of “leaving no one behind”, the new Agenda emphasizes a holistic approach to achieving sustainable development for all.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 these 17 SDGs two are most relevant to hydrography 14 and 9.</a:t>
            </a: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17</a:t>
            </a:fld>
            <a:endParaRPr lang="en-GB" dirty="0"/>
          </a:p>
        </p:txBody>
      </p:sp>
    </p:spTree>
    <p:extLst>
      <p:ext uri="{BB962C8B-B14F-4D97-AF65-F5344CB8AC3E}">
        <p14:creationId xmlns:p14="http://schemas.microsoft.com/office/powerpoint/2010/main" val="266214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18</a:t>
            </a:fld>
            <a:endParaRPr lang="en-GB" dirty="0"/>
          </a:p>
        </p:txBody>
      </p:sp>
    </p:spTree>
    <p:extLst>
      <p:ext uri="{BB962C8B-B14F-4D97-AF65-F5344CB8AC3E}">
        <p14:creationId xmlns:p14="http://schemas.microsoft.com/office/powerpoint/2010/main" val="28883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Adequate navigational products ate part of a national infrastructure.</a:t>
            </a:r>
          </a:p>
        </p:txBody>
      </p:sp>
      <p:sp>
        <p:nvSpPr>
          <p:cNvPr id="4" name="Slide Number Placeholder 3"/>
          <p:cNvSpPr>
            <a:spLocks noGrp="1"/>
          </p:cNvSpPr>
          <p:nvPr>
            <p:ph type="sldNum" sz="quarter" idx="10"/>
          </p:nvPr>
        </p:nvSpPr>
        <p:spPr/>
        <p:txBody>
          <a:bodyPr/>
          <a:lstStyle/>
          <a:p>
            <a:fld id="{FFE80938-C845-4002-BC1C-C05DED8C0A13}" type="slidenum">
              <a:rPr lang="en-GB" smtClean="0"/>
              <a:pPr/>
              <a:t>19</a:t>
            </a:fld>
            <a:endParaRPr lang="en-GB" dirty="0"/>
          </a:p>
        </p:txBody>
      </p:sp>
    </p:spTree>
    <p:extLst>
      <p:ext uri="{BB962C8B-B14F-4D97-AF65-F5344CB8AC3E}">
        <p14:creationId xmlns:p14="http://schemas.microsoft.com/office/powerpoint/2010/main" val="285604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80938-C845-4002-BC1C-C05DED8C0A13}" type="slidenum">
              <a:rPr lang="en-GB" smtClean="0"/>
              <a:pPr/>
              <a:t>20</a:t>
            </a:fld>
            <a:endParaRPr lang="en-GB" dirty="0"/>
          </a:p>
        </p:txBody>
      </p:sp>
    </p:spTree>
    <p:extLst>
      <p:ext uri="{BB962C8B-B14F-4D97-AF65-F5344CB8AC3E}">
        <p14:creationId xmlns:p14="http://schemas.microsoft.com/office/powerpoint/2010/main" val="2542339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governments do not fully understand the importance of hydrography. An increase in the awareness that seabed mapping is a baseline dataset that can be used for more than just charting will only improve its importance to wider government strategic goals. </a:t>
            </a:r>
          </a:p>
        </p:txBody>
      </p:sp>
      <p:sp>
        <p:nvSpPr>
          <p:cNvPr id="4" name="Slide Number Placeholder 3"/>
          <p:cNvSpPr>
            <a:spLocks noGrp="1"/>
          </p:cNvSpPr>
          <p:nvPr>
            <p:ph type="sldNum" sz="quarter" idx="10"/>
          </p:nvPr>
        </p:nvSpPr>
        <p:spPr/>
        <p:txBody>
          <a:bodyPr/>
          <a:lstStyle/>
          <a:p>
            <a:fld id="{FFE80938-C845-4002-BC1C-C05DED8C0A13}" type="slidenum">
              <a:rPr lang="en-GB" smtClean="0"/>
              <a:pPr/>
              <a:t>21</a:t>
            </a:fld>
            <a:endParaRPr lang="en-GB" dirty="0"/>
          </a:p>
        </p:txBody>
      </p:sp>
    </p:spTree>
    <p:extLst>
      <p:ext uri="{BB962C8B-B14F-4D97-AF65-F5344CB8AC3E}">
        <p14:creationId xmlns:p14="http://schemas.microsoft.com/office/powerpoint/2010/main" val="58597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22</a:t>
            </a:fld>
            <a:endParaRPr lang="en-GB" dirty="0"/>
          </a:p>
        </p:txBody>
      </p:sp>
    </p:spTree>
    <p:extLst>
      <p:ext uri="{BB962C8B-B14F-4D97-AF65-F5344CB8AC3E}">
        <p14:creationId xmlns:p14="http://schemas.microsoft.com/office/powerpoint/2010/main" val="247910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23</a:t>
            </a:fld>
            <a:endParaRPr lang="en-GB" dirty="0"/>
          </a:p>
        </p:txBody>
      </p:sp>
    </p:spTree>
    <p:extLst>
      <p:ext uri="{BB962C8B-B14F-4D97-AF65-F5344CB8AC3E}">
        <p14:creationId xmlns:p14="http://schemas.microsoft.com/office/powerpoint/2010/main" val="3649273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24</a:t>
            </a:fld>
            <a:endParaRPr lang="en-GB" dirty="0"/>
          </a:p>
        </p:txBody>
      </p:sp>
    </p:spTree>
    <p:extLst>
      <p:ext uri="{BB962C8B-B14F-4D97-AF65-F5344CB8AC3E}">
        <p14:creationId xmlns:p14="http://schemas.microsoft.com/office/powerpoint/2010/main" val="41400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80938-C845-4002-BC1C-C05DED8C0A13}" type="slidenum">
              <a:rPr lang="en-GB" smtClean="0"/>
              <a:pPr/>
              <a:t>3</a:t>
            </a:fld>
            <a:endParaRPr lang="en-GB" dirty="0"/>
          </a:p>
        </p:txBody>
      </p:sp>
    </p:spTree>
    <p:extLst>
      <p:ext uri="{BB962C8B-B14F-4D97-AF65-F5344CB8AC3E}">
        <p14:creationId xmlns:p14="http://schemas.microsoft.com/office/powerpoint/2010/main" val="407308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September 2015, the UN General Assembly adopted the 2030 Agenda for Sustainable Development that includes 17 Sustainable Development Goals (SDGs). Building on the principle of “leaving no one behind”, the new Agenda emphasizes a holistic approach to achieving sustainable development for all.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 these 17 SDGs two are most relevant to hydrography 14 and 9.</a:t>
            </a: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25</a:t>
            </a:fld>
            <a:endParaRPr lang="en-GB" dirty="0"/>
          </a:p>
        </p:txBody>
      </p:sp>
    </p:spTree>
    <p:extLst>
      <p:ext uri="{BB962C8B-B14F-4D97-AF65-F5344CB8AC3E}">
        <p14:creationId xmlns:p14="http://schemas.microsoft.com/office/powerpoint/2010/main" val="169894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solution? Educate your audience </a:t>
            </a:r>
          </a:p>
        </p:txBody>
      </p:sp>
      <p:sp>
        <p:nvSpPr>
          <p:cNvPr id="4" name="Slide Number Placeholder 3"/>
          <p:cNvSpPr>
            <a:spLocks noGrp="1"/>
          </p:cNvSpPr>
          <p:nvPr>
            <p:ph type="sldNum" sz="quarter" idx="10"/>
          </p:nvPr>
        </p:nvSpPr>
        <p:spPr/>
        <p:txBody>
          <a:bodyPr/>
          <a:lstStyle/>
          <a:p>
            <a:fld id="{FFE80938-C845-4002-BC1C-C05DED8C0A13}" type="slidenum">
              <a:rPr lang="en-GB" smtClean="0"/>
              <a:pPr/>
              <a:t>26</a:t>
            </a:fld>
            <a:endParaRPr lang="en-GB" dirty="0"/>
          </a:p>
        </p:txBody>
      </p:sp>
    </p:spTree>
    <p:extLst>
      <p:ext uri="{BB962C8B-B14F-4D97-AF65-F5344CB8AC3E}">
        <p14:creationId xmlns:p14="http://schemas.microsoft.com/office/powerpoint/2010/main" val="2372213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27</a:t>
            </a:fld>
            <a:endParaRPr lang="en-GB" dirty="0"/>
          </a:p>
        </p:txBody>
      </p:sp>
    </p:spTree>
    <p:extLst>
      <p:ext uri="{BB962C8B-B14F-4D97-AF65-F5344CB8AC3E}">
        <p14:creationId xmlns:p14="http://schemas.microsoft.com/office/powerpoint/2010/main" val="254058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4</a:t>
            </a:fld>
            <a:endParaRPr lang="en-GB" dirty="0"/>
          </a:p>
        </p:txBody>
      </p:sp>
    </p:spTree>
    <p:extLst>
      <p:ext uri="{BB962C8B-B14F-4D97-AF65-F5344CB8AC3E}">
        <p14:creationId xmlns:p14="http://schemas.microsoft.com/office/powerpoint/2010/main" val="99870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80938-C845-4002-BC1C-C05DED8C0A13}" type="slidenum">
              <a:rPr lang="en-GB" smtClean="0"/>
              <a:pPr/>
              <a:t>5</a:t>
            </a:fld>
            <a:endParaRPr lang="en-GB" dirty="0"/>
          </a:p>
        </p:txBody>
      </p:sp>
    </p:spTree>
    <p:extLst>
      <p:ext uri="{BB962C8B-B14F-4D97-AF65-F5344CB8AC3E}">
        <p14:creationId xmlns:p14="http://schemas.microsoft.com/office/powerpoint/2010/main" val="4684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428C031-3F95-5D41-8E30-C9C50053B201}" type="slidenum">
              <a:rPr lang="en-US" smtClean="0"/>
              <a:pPr/>
              <a:t>8</a:t>
            </a:fld>
            <a:endParaRPr lang="en-US"/>
          </a:p>
        </p:txBody>
      </p:sp>
    </p:spTree>
    <p:extLst>
      <p:ext uri="{BB962C8B-B14F-4D97-AF65-F5344CB8AC3E}">
        <p14:creationId xmlns:p14="http://schemas.microsoft.com/office/powerpoint/2010/main" val="362983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marL="0" indent="0">
              <a:buNone/>
            </a:pP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10</a:t>
            </a:fld>
            <a:endParaRPr lang="en-GB" dirty="0"/>
          </a:p>
        </p:txBody>
      </p:sp>
    </p:spTree>
    <p:extLst>
      <p:ext uri="{BB962C8B-B14F-4D97-AF65-F5344CB8AC3E}">
        <p14:creationId xmlns:p14="http://schemas.microsoft.com/office/powerpoint/2010/main" val="6068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11</a:t>
            </a:fld>
            <a:endParaRPr lang="en-GB" dirty="0"/>
          </a:p>
        </p:txBody>
      </p:sp>
    </p:spTree>
    <p:extLst>
      <p:ext uri="{BB962C8B-B14F-4D97-AF65-F5344CB8AC3E}">
        <p14:creationId xmlns:p14="http://schemas.microsoft.com/office/powerpoint/2010/main" val="298128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easiest Phase of the IHO CB Model to obtain. Is this currently achieved? What if a shipping container falls overboard? How do you notify other vessels it could be a danger to them?</a:t>
            </a:r>
          </a:p>
          <a:p>
            <a:endParaRPr lang="en-GB" dirty="0"/>
          </a:p>
          <a:p>
            <a:r>
              <a:rPr lang="en-GB" dirty="0"/>
              <a:t>The IHO offers courses on this and one is planned for </a:t>
            </a:r>
            <a:r>
              <a:rPr lang="en-GB" dirty="0" err="1"/>
              <a:t>EAtHC</a:t>
            </a:r>
            <a:r>
              <a:rPr lang="en-GB" dirty="0"/>
              <a:t> – not sure if to be delivered in French or English. M2 and S-4 Part B Section 600 also outline requirements</a:t>
            </a:r>
          </a:p>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12</a:t>
            </a:fld>
            <a:endParaRPr lang="en-GB" dirty="0"/>
          </a:p>
        </p:txBody>
      </p:sp>
    </p:spTree>
    <p:extLst>
      <p:ext uri="{BB962C8B-B14F-4D97-AF65-F5344CB8AC3E}">
        <p14:creationId xmlns:p14="http://schemas.microsoft.com/office/powerpoint/2010/main" val="3336511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677" y="385473"/>
            <a:ext cx="2808000" cy="1360013"/>
          </a:xfrm>
          <a:prstGeom prst="rect">
            <a:avLst/>
          </a:prstGeom>
        </p:spPr>
      </p:pic>
      <p:sp>
        <p:nvSpPr>
          <p:cNvPr id="2" name="Title 1"/>
          <p:cNvSpPr>
            <a:spLocks noGrp="1"/>
          </p:cNvSpPr>
          <p:nvPr>
            <p:ph type="ctrTitle"/>
          </p:nvPr>
        </p:nvSpPr>
        <p:spPr>
          <a:xfrm>
            <a:off x="554821" y="2199556"/>
            <a:ext cx="7977992" cy="824148"/>
          </a:xfrm>
        </p:spPr>
        <p:txBody>
          <a:bodyPr lIns="0" tIns="0" rIns="0" bIns="0" anchor="t" anchorCtr="0">
            <a:normAutofit/>
          </a:bodyPr>
          <a:lstStyle>
            <a:lvl1pPr algn="l">
              <a:defRPr sz="5800" b="1" spc="-50"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11188" y="3023704"/>
            <a:ext cx="6912000" cy="540000"/>
          </a:xfrm>
        </p:spPr>
        <p:txBody>
          <a:bodyPr lIns="0" tIns="0" rIns="0" bIns="0" anchor="t" anchorCtr="0">
            <a:normAutofit/>
          </a:bodyPr>
          <a:lstStyle>
            <a:lvl1pPr marL="0" indent="0" algn="l">
              <a:buNone/>
              <a:defRPr sz="15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124841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557338"/>
            <a:ext cx="4032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1557338"/>
            <a:ext cx="4033838"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333375"/>
            <a:ext cx="2054225" cy="6191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33375"/>
            <a:ext cx="6011863"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4" name="Text Placeholder 3"/>
          <p:cNvSpPr>
            <a:spLocks noGrp="1"/>
          </p:cNvSpPr>
          <p:nvPr>
            <p:ph type="body" sz="quarter" idx="13"/>
          </p:nvPr>
        </p:nvSpPr>
        <p:spPr>
          <a:xfrm>
            <a:off x="719138" y="1835999"/>
            <a:ext cx="7705725" cy="4256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p:cNvSpPr>
            <a:spLocks noGrp="1"/>
          </p:cNvSpPr>
          <p:nvPr>
            <p:ph type="body" sz="quarter" idx="14"/>
          </p:nvPr>
        </p:nvSpPr>
        <p:spPr>
          <a:xfrm>
            <a:off x="1403350" y="6092824"/>
            <a:ext cx="7740000" cy="765175"/>
          </a:xfrm>
          <a:noFill/>
        </p:spPr>
        <p:txBody>
          <a:bodyPr lIns="144000" tIns="72000" anchor="t" anchorCtr="0">
            <a:noAutofit/>
          </a:bodyPr>
          <a:lstStyle>
            <a:lvl1pPr>
              <a:defRPr sz="15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6231454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4" name="Text Placeholder 3"/>
          <p:cNvSpPr>
            <a:spLocks noGrp="1"/>
          </p:cNvSpPr>
          <p:nvPr>
            <p:ph type="body" sz="quarter" idx="13"/>
          </p:nvPr>
        </p:nvSpPr>
        <p:spPr>
          <a:xfrm>
            <a:off x="719139" y="1835999"/>
            <a:ext cx="6192000" cy="4212000"/>
          </a:xfrm>
        </p:spPr>
        <p:txBody>
          <a:bodyPr>
            <a:normAutofit/>
          </a:bodyPr>
          <a:lstStyle>
            <a:lvl1pPr>
              <a:lnSpc>
                <a:spcPct val="90000"/>
              </a:lnSpc>
              <a:spcAft>
                <a:spcPts val="0"/>
              </a:spcAft>
              <a:defRPr sz="4800" spc="-50" baseline="0"/>
            </a:lvl1pPr>
          </a:lstStyle>
          <a:p>
            <a:pPr lvl="0"/>
            <a:r>
              <a:rPr lang="en-US" dirty="0"/>
              <a:t>Click to edit Master text styles</a:t>
            </a:r>
          </a:p>
        </p:txBody>
      </p:sp>
      <p:sp>
        <p:nvSpPr>
          <p:cNvPr id="8"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a:t>Click to edit Master text styles</a:t>
            </a:r>
          </a:p>
        </p:txBody>
      </p:sp>
      <p:sp>
        <p:nvSpPr>
          <p:cNvPr id="7" name="Rectangle 6"/>
          <p:cNvSpPr/>
          <p:nvPr userDrawn="1"/>
        </p:nvSpPr>
        <p:spPr>
          <a:xfrm>
            <a:off x="7740650" y="1520825"/>
            <a:ext cx="1403350" cy="755650"/>
          </a:xfrm>
          <a:prstGeom prst="rect">
            <a:avLst/>
          </a:prstGeom>
          <a:solidFill>
            <a:srgbClr val="E2D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7019926" y="5338220"/>
            <a:ext cx="1404936" cy="75460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userDrawn="1"/>
        </p:nvCxnSpPr>
        <p:spPr>
          <a:xfrm>
            <a:off x="8424863" y="1483791"/>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447044" y="256590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740650" y="5258344"/>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424863" y="4545013"/>
            <a:ext cx="719138" cy="792162"/>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p:nvPr userDrawn="1"/>
        </p:nvCxnSpPr>
        <p:spPr>
          <a:xfrm flipV="1">
            <a:off x="6986347" y="6087600"/>
            <a:ext cx="1460697" cy="17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30695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 Photo">
    <p:spTree>
      <p:nvGrpSpPr>
        <p:cNvPr id="1" name=""/>
        <p:cNvGrpSpPr/>
        <p:nvPr/>
      </p:nvGrpSpPr>
      <p:grpSpPr>
        <a:xfrm>
          <a:off x="0" y="0"/>
          <a:ext cx="0" cy="0"/>
          <a:chOff x="0" y="0"/>
          <a:chExt cx="0" cy="0"/>
        </a:xfrm>
      </p:grpSpPr>
      <p:sp>
        <p:nvSpPr>
          <p:cNvPr id="14" name="Rectangle 13"/>
          <p:cNvSpPr/>
          <p:nvPr userDrawn="1"/>
        </p:nvSpPr>
        <p:spPr>
          <a:xfrm>
            <a:off x="7740650" y="1520825"/>
            <a:ext cx="1403350" cy="755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2" name="Title 1"/>
          <p:cNvSpPr>
            <a:spLocks noGrp="1"/>
          </p:cNvSpPr>
          <p:nvPr>
            <p:ph type="title"/>
          </p:nvPr>
        </p:nvSpPr>
        <p:spPr>
          <a:xfrm>
            <a:off x="2124074" y="360000"/>
            <a:ext cx="4895851" cy="1260000"/>
          </a:xfrm>
        </p:spPr>
        <p:txBody>
          <a:bodyPr lIns="0" tIns="0" rIns="0" bIns="0">
            <a:normAutofit/>
          </a:bodyPr>
          <a:lstStyle>
            <a:lvl1pPr algn="ctr">
              <a:defRPr sz="3200"/>
            </a:lvl1pPr>
          </a:lstStyle>
          <a:p>
            <a:r>
              <a:rPr lang="en-US" dirty="0"/>
              <a:t>Click to edit Master title style</a:t>
            </a:r>
          </a:p>
        </p:txBody>
      </p:sp>
      <p:sp>
        <p:nvSpPr>
          <p:cNvPr id="7" name="Text Placeholder 6"/>
          <p:cNvSpPr>
            <a:spLocks noGrp="1"/>
          </p:cNvSpPr>
          <p:nvPr>
            <p:ph type="body" sz="quarter" idx="13"/>
          </p:nvPr>
        </p:nvSpPr>
        <p:spPr>
          <a:xfrm>
            <a:off x="719138" y="1835063"/>
            <a:ext cx="3600000" cy="4257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a:t>Click to edit Master text styles</a:t>
            </a:r>
          </a:p>
        </p:txBody>
      </p:sp>
      <p:sp>
        <p:nvSpPr>
          <p:cNvPr id="15" name="Rectangle 14"/>
          <p:cNvSpPr/>
          <p:nvPr userDrawn="1"/>
        </p:nvSpPr>
        <p:spPr>
          <a:xfrm>
            <a:off x="5616575" y="4545013"/>
            <a:ext cx="2124075" cy="792162"/>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userDrawn="1"/>
        </p:nvCxnSpPr>
        <p:spPr>
          <a:xfrm>
            <a:off x="8424863" y="1446756"/>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303985" y="4545013"/>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010596" y="4545013"/>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5616575" y="2276475"/>
            <a:ext cx="3527425" cy="2268538"/>
          </a:xfrm>
          <a:solidFill>
            <a:schemeClr val="bg2">
              <a:lumMod val="20000"/>
              <a:lumOff val="80000"/>
            </a:schemeClr>
          </a:solidFill>
          <a:ln w="3175">
            <a:solidFill>
              <a:schemeClr val="bg1"/>
            </a:solidFill>
          </a:ln>
        </p:spPr>
        <p:txBody>
          <a:bodyPr anchor="ctr" anchorCtr="0"/>
          <a:lstStyle>
            <a:lvl1pPr algn="ctr">
              <a:defRPr/>
            </a:lvl1pPr>
          </a:lstStyle>
          <a:p>
            <a:endParaRPr lang="en-GB" dirty="0"/>
          </a:p>
        </p:txBody>
      </p:sp>
    </p:spTree>
    <p:extLst>
      <p:ext uri="{BB962C8B-B14F-4D97-AF65-F5344CB8AC3E}">
        <p14:creationId xmlns:p14="http://schemas.microsoft.com/office/powerpoint/2010/main" val="19942873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5"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8325207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A805F-3D14-491F-9477-456A3B8D763C}" type="slidenum">
              <a:rPr lang="en-GB" smtClean="0"/>
              <a:pPr/>
              <a:t>‹#›</a:t>
            </a:fld>
            <a:endParaRPr lang="en-GB" dirty="0"/>
          </a:p>
        </p:txBody>
      </p:sp>
    </p:spTree>
    <p:extLst>
      <p:ext uri="{BB962C8B-B14F-4D97-AF65-F5344CB8AC3E}">
        <p14:creationId xmlns:p14="http://schemas.microsoft.com/office/powerpoint/2010/main" val="39760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7806" y="406689"/>
            <a:ext cx="5736761" cy="840219"/>
          </a:xfrm>
        </p:spPr>
        <p:txBody>
          <a:bodyPr/>
          <a:lstStyle/>
          <a:p>
            <a:r>
              <a:rPr lang="en-US" dirty="0"/>
              <a:t>Click to edit Master title style</a:t>
            </a:r>
          </a:p>
        </p:txBody>
      </p:sp>
      <p:sp>
        <p:nvSpPr>
          <p:cNvPr id="3" name="Content Placeholder 2"/>
          <p:cNvSpPr>
            <a:spLocks noGrp="1"/>
          </p:cNvSpPr>
          <p:nvPr>
            <p:ph idx="1"/>
          </p:nvPr>
        </p:nvSpPr>
        <p:spPr>
          <a:xfrm>
            <a:off x="2763982" y="1485900"/>
            <a:ext cx="5751368" cy="4691063"/>
          </a:xfrm>
        </p:spPr>
        <p:txBody>
          <a:bodyPr/>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6EA4977B-CFDA-6940-9846-8F71EB532E40}" type="slidenum">
              <a:rPr lang="en-US" smtClean="0"/>
              <a:pPr/>
              <a:t>‹#›</a:t>
            </a:fld>
            <a:endParaRPr lang="en-US"/>
          </a:p>
        </p:txBody>
      </p:sp>
      <p:sp>
        <p:nvSpPr>
          <p:cNvPr id="7" name="Picture Placeholder 6"/>
          <p:cNvSpPr>
            <a:spLocks noGrp="1"/>
          </p:cNvSpPr>
          <p:nvPr>
            <p:ph type="pic" sz="quarter" idx="13"/>
          </p:nvPr>
        </p:nvSpPr>
        <p:spPr>
          <a:xfrm>
            <a:off x="0" y="0"/>
            <a:ext cx="2503488" cy="1656000"/>
          </a:xfrm>
          <a:ln>
            <a:noFill/>
          </a:ln>
        </p:spPr>
        <p:txBody>
          <a:bodyPr/>
          <a:lstStyle/>
          <a:p>
            <a:endParaRPr lang="en-US"/>
          </a:p>
        </p:txBody>
      </p:sp>
      <p:sp>
        <p:nvSpPr>
          <p:cNvPr id="8" name="Picture Placeholder 6"/>
          <p:cNvSpPr>
            <a:spLocks noGrp="1"/>
          </p:cNvSpPr>
          <p:nvPr>
            <p:ph type="pic" sz="quarter" idx="14"/>
          </p:nvPr>
        </p:nvSpPr>
        <p:spPr>
          <a:xfrm>
            <a:off x="0" y="1678132"/>
            <a:ext cx="2503488" cy="1656000"/>
          </a:xfrm>
          <a:ln>
            <a:noFill/>
          </a:ln>
        </p:spPr>
        <p:txBody>
          <a:bodyPr/>
          <a:lstStyle/>
          <a:p>
            <a:endParaRPr lang="en-US"/>
          </a:p>
        </p:txBody>
      </p:sp>
      <p:sp>
        <p:nvSpPr>
          <p:cNvPr id="9" name="Picture Placeholder 6"/>
          <p:cNvSpPr>
            <a:spLocks noGrp="1"/>
          </p:cNvSpPr>
          <p:nvPr>
            <p:ph type="pic" sz="quarter" idx="15"/>
          </p:nvPr>
        </p:nvSpPr>
        <p:spPr>
          <a:xfrm>
            <a:off x="0" y="3356263"/>
            <a:ext cx="2503488" cy="2982192"/>
          </a:xfrm>
          <a:ln>
            <a:noFill/>
          </a:ln>
        </p:spPr>
        <p:txBody>
          <a:bodyPr/>
          <a:lstStyle/>
          <a:p>
            <a:endParaRPr lang="en-US"/>
          </a:p>
        </p:txBody>
      </p:sp>
    </p:spTree>
    <p:extLst>
      <p:ext uri="{BB962C8B-B14F-4D97-AF65-F5344CB8AC3E}">
        <p14:creationId xmlns:p14="http://schemas.microsoft.com/office/powerpoint/2010/main" val="31182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092824"/>
            <a:ext cx="719138" cy="765175"/>
          </a:xfrm>
          <a:prstGeom prst="rect">
            <a:avLst/>
          </a:prstGeom>
          <a:solidFill>
            <a:srgbClr val="E2D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719138" y="6092825"/>
            <a:ext cx="684212" cy="765174"/>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403350" y="6092826"/>
            <a:ext cx="7740650" cy="765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611187" y="365126"/>
            <a:ext cx="79216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9138" y="1825625"/>
            <a:ext cx="7705726" cy="42322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76000" y="972000"/>
            <a:ext cx="432000" cy="180000"/>
          </a:xfrm>
          <a:prstGeom prst="rect">
            <a:avLst/>
          </a:prstGeom>
        </p:spPr>
        <p:txBody>
          <a:bodyPr vert="horz" lIns="0" tIns="0" rIns="0" bIns="0" rtlCol="0" anchor="ctr"/>
          <a:lstStyle>
            <a:lvl1pPr algn="l">
              <a:defRPr sz="1200">
                <a:solidFill>
                  <a:schemeClr val="accent1"/>
                </a:solidFill>
              </a:defRPr>
            </a:lvl1pPr>
          </a:lstStyle>
          <a:p>
            <a:fld id="{85FA805F-3D14-491F-9477-456A3B8D763C}" type="slidenum">
              <a:rPr lang="en-GB" smtClean="0"/>
              <a:pPr/>
              <a:t>‹#›</a:t>
            </a:fld>
            <a:endParaRPr lang="en-GB" dirty="0"/>
          </a:p>
        </p:txBody>
      </p:sp>
      <p:cxnSp>
        <p:nvCxnSpPr>
          <p:cNvPr id="9" name="Straight Connector 8"/>
          <p:cNvCxnSpPr/>
          <p:nvPr userDrawn="1"/>
        </p:nvCxnSpPr>
        <p:spPr>
          <a:xfrm>
            <a:off x="719890" y="602828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403350" y="602828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00165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74" r:id="rId7"/>
  </p:sldLayoutIdLst>
  <p:hf hdr="0" ftr="0" dt="0"/>
  <p:txStyles>
    <p:titleStyle>
      <a:lvl1pPr algn="l" defTabSz="914400" rtl="0" eaLnBrk="1" latinLnBrk="0" hangingPunct="1">
        <a:lnSpc>
          <a:spcPct val="90000"/>
        </a:lnSpc>
        <a:spcBef>
          <a:spcPct val="0"/>
        </a:spcBef>
        <a:buNone/>
        <a:defRPr sz="3400" b="1" kern="1200" spc="-50" baseline="0">
          <a:solidFill>
            <a:schemeClr val="tx2"/>
          </a:solidFill>
          <a:latin typeface="+mj-lt"/>
          <a:ea typeface="+mj-ea"/>
          <a:cs typeface="+mj-cs"/>
        </a:defRPr>
      </a:lvl1pPr>
    </p:titleStyle>
    <p:body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53" userDrawn="1">
          <p15:clr>
            <a:srgbClr val="F26B43"/>
          </p15:clr>
        </p15:guide>
        <p15:guide id="2" pos="5307" userDrawn="1">
          <p15:clr>
            <a:srgbClr val="F26B43"/>
          </p15:clr>
        </p15:guide>
        <p15:guide id="3" orient="horz" pos="3838" userDrawn="1">
          <p15:clr>
            <a:srgbClr val="F26B43"/>
          </p15:clr>
        </p15:guide>
        <p15:guide id="4" orient="horz" pos="482" userDrawn="1">
          <p15:clr>
            <a:srgbClr val="F26B43"/>
          </p15:clr>
        </p15:guide>
        <p15:guide id="5" orient="horz" pos="958" userDrawn="1">
          <p15:clr>
            <a:srgbClr val="F26B43"/>
          </p15:clr>
        </p15:guide>
        <p15:guide id="6" orient="horz" pos="1434" userDrawn="1">
          <p15:clr>
            <a:srgbClr val="F26B43"/>
          </p15:clr>
        </p15:guide>
        <p15:guide id="7" orient="horz" pos="1911" userDrawn="1">
          <p15:clr>
            <a:srgbClr val="F26B43"/>
          </p15:clr>
        </p15:guide>
        <p15:guide id="8" orient="horz" pos="2387" userDrawn="1">
          <p15:clr>
            <a:srgbClr val="F26B43"/>
          </p15:clr>
        </p15:guide>
        <p15:guide id="9" orient="horz" pos="3362" userDrawn="1">
          <p15:clr>
            <a:srgbClr val="F26B43"/>
          </p15:clr>
        </p15:guide>
        <p15:guide id="10" orient="horz" pos="2863" userDrawn="1">
          <p15:clr>
            <a:srgbClr val="F26B43"/>
          </p15:clr>
        </p15:guide>
        <p15:guide id="11" pos="884" userDrawn="1">
          <p15:clr>
            <a:srgbClr val="F26B43"/>
          </p15:clr>
        </p15:guide>
        <p15:guide id="12" pos="4876" userDrawn="1">
          <p15:clr>
            <a:srgbClr val="F26B43"/>
          </p15:clr>
        </p15:guide>
        <p15:guide id="13" pos="1338" userDrawn="1">
          <p15:clr>
            <a:srgbClr val="F26B43"/>
          </p15:clr>
        </p15:guide>
        <p15:guide id="14" pos="1769" userDrawn="1">
          <p15:clr>
            <a:srgbClr val="F26B43"/>
          </p15:clr>
        </p15:guide>
        <p15:guide id="15" pos="2200" userDrawn="1">
          <p15:clr>
            <a:srgbClr val="F26B43"/>
          </p15:clr>
        </p15:guide>
        <p15:guide id="16" pos="3969" userDrawn="1">
          <p15:clr>
            <a:srgbClr val="F26B43"/>
          </p15:clr>
        </p15:guide>
        <p15:guide id="17" pos="4422" userDrawn="1">
          <p15:clr>
            <a:srgbClr val="F26B43"/>
          </p15:clr>
        </p15:guide>
        <p15:guide id="18" pos="2653" userDrawn="1">
          <p15:clr>
            <a:srgbClr val="F26B43"/>
          </p15:clr>
        </p15:guide>
        <p15:guide id="19" pos="3538" userDrawn="1">
          <p15:clr>
            <a:srgbClr val="F26B43"/>
          </p15:clr>
        </p15:guide>
        <p15:guide id="20" pos="3107" userDrawn="1">
          <p15:clr>
            <a:srgbClr val="F26B43"/>
          </p15:clr>
        </p15:guide>
        <p15:guide id="21"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 descr="UKHO_RGB_AW.png"/>
          <p:cNvPicPr>
            <a:picLocks noChangeAspect="1"/>
          </p:cNvPicPr>
          <p:nvPr/>
        </p:nvPicPr>
        <p:blipFill>
          <a:blip r:embed="rId13" cstate="print"/>
          <a:srcRect/>
          <a:stretch>
            <a:fillRect/>
          </a:stretch>
        </p:blipFill>
        <p:spPr bwMode="auto">
          <a:xfrm>
            <a:off x="539750" y="404813"/>
            <a:ext cx="1728788" cy="836612"/>
          </a:xfrm>
          <a:prstGeom prst="rect">
            <a:avLst/>
          </a:prstGeom>
          <a:noFill/>
          <a:ln w="9525">
            <a:noFill/>
            <a:miter lim="800000"/>
            <a:headEnd/>
            <a:tailEnd/>
          </a:ln>
        </p:spPr>
      </p:pic>
      <p:sp>
        <p:nvSpPr>
          <p:cNvPr id="4099" name="Rectangle 2"/>
          <p:cNvSpPr>
            <a:spLocks noGrp="1" noChangeArrowheads="1"/>
          </p:cNvSpPr>
          <p:nvPr>
            <p:ph type="title"/>
          </p:nvPr>
        </p:nvSpPr>
        <p:spPr bwMode="auto">
          <a:xfrm>
            <a:off x="2411413" y="333375"/>
            <a:ext cx="62642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100" name="Rectangle 3"/>
          <p:cNvSpPr>
            <a:spLocks noGrp="1" noChangeArrowheads="1"/>
          </p:cNvSpPr>
          <p:nvPr>
            <p:ph type="body" idx="1"/>
          </p:nvPr>
        </p:nvSpPr>
        <p:spPr bwMode="auto">
          <a:xfrm>
            <a:off x="457200" y="1557338"/>
            <a:ext cx="8218488"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26629" name="Rectangle 5"/>
          <p:cNvSpPr>
            <a:spLocks noChangeAspect="1" noChangeArrowheads="1"/>
          </p:cNvSpPr>
          <p:nvPr/>
        </p:nvSpPr>
        <p:spPr bwMode="auto">
          <a:xfrm>
            <a:off x="0" y="6021388"/>
            <a:ext cx="9144000" cy="836612"/>
          </a:xfrm>
          <a:prstGeom prst="rect">
            <a:avLst/>
          </a:prstGeom>
          <a:solidFill>
            <a:srgbClr val="09315B"/>
          </a:solidFill>
          <a:ln w="9525" algn="ctr">
            <a:noFill/>
            <a:miter lim="800000"/>
            <a:headEnd/>
            <a:tailEnd/>
          </a:ln>
          <a:effectLst/>
        </p:spPr>
        <p:txBody>
          <a:bodyPr wrap="none" bIns="0" anchor="ctr"/>
          <a:lstStyle/>
          <a:p>
            <a:pPr fontAlgn="base">
              <a:spcBef>
                <a:spcPct val="0"/>
              </a:spcBef>
              <a:spcAft>
                <a:spcPct val="0"/>
              </a:spcAft>
              <a:defRPr/>
            </a:pPr>
            <a:endParaRPr lang="en-GB" sz="29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200" b="1">
          <a:solidFill>
            <a:schemeClr val="tx1"/>
          </a:solidFill>
          <a:latin typeface="+mj-lt"/>
          <a:ea typeface="MS PGothic" pitchFamily="34" charset="-128"/>
          <a:cs typeface="+mj-cs"/>
        </a:defRPr>
      </a:lvl1pPr>
      <a:lvl2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5pPr>
      <a:lvl6pPr marL="4572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6pPr>
      <a:lvl7pPr marL="9144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7pPr>
      <a:lvl8pPr marL="13716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8pPr>
      <a:lvl9pPr marL="18288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9pPr>
    </p:titleStyle>
    <p:body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A660-888D-4312-8DDB-23BC670C2BB3}"/>
              </a:ext>
            </a:extLst>
          </p:cNvPr>
          <p:cNvSpPr>
            <a:spLocks noGrp="1"/>
          </p:cNvSpPr>
          <p:nvPr>
            <p:ph type="ctrTitle"/>
          </p:nvPr>
        </p:nvSpPr>
        <p:spPr>
          <a:xfrm>
            <a:off x="583003" y="1841747"/>
            <a:ext cx="7977992" cy="3021801"/>
          </a:xfrm>
        </p:spPr>
        <p:txBody>
          <a:bodyPr>
            <a:normAutofit/>
          </a:bodyPr>
          <a:lstStyle/>
          <a:p>
            <a:pPr algn="ctr"/>
            <a:r>
              <a:rPr lang="en-GB" sz="4000" dirty="0"/>
              <a:t>Sustainable Development Goals and </a:t>
            </a:r>
            <a:br>
              <a:rPr lang="en-GB" sz="4000" dirty="0"/>
            </a:br>
            <a:r>
              <a:rPr lang="en-GB" sz="4000" dirty="0"/>
              <a:t>the Importance of </a:t>
            </a:r>
            <a:br>
              <a:rPr lang="en-GB" sz="4000" dirty="0"/>
            </a:br>
            <a:r>
              <a:rPr lang="en-GB" sz="4000" dirty="0"/>
              <a:t>Hydrography</a:t>
            </a:r>
            <a:endParaRPr lang="en-GB" sz="5400" dirty="0"/>
          </a:p>
        </p:txBody>
      </p:sp>
      <p:sp>
        <p:nvSpPr>
          <p:cNvPr id="4" name="TextBox 3">
            <a:extLst>
              <a:ext uri="{FF2B5EF4-FFF2-40B4-BE49-F238E27FC236}">
                <a16:creationId xmlns:a16="http://schemas.microsoft.com/office/drawing/2014/main" id="{7AF5F71E-7E82-4DA9-B456-695B2F438D5B}"/>
              </a:ext>
            </a:extLst>
          </p:cNvPr>
          <p:cNvSpPr txBox="1"/>
          <p:nvPr/>
        </p:nvSpPr>
        <p:spPr>
          <a:xfrm>
            <a:off x="721357" y="4994082"/>
            <a:ext cx="7701283" cy="646331"/>
          </a:xfrm>
          <a:prstGeom prst="rect">
            <a:avLst/>
          </a:prstGeom>
          <a:noFill/>
        </p:spPr>
        <p:txBody>
          <a:bodyPr wrap="square" rtlCol="0">
            <a:spAutoFit/>
          </a:bodyPr>
          <a:lstStyle/>
          <a:p>
            <a:pPr algn="ctr"/>
            <a:r>
              <a:rPr lang="en-GB" b="1" dirty="0">
                <a:solidFill>
                  <a:srgbClr val="002060"/>
                </a:solidFill>
              </a:rPr>
              <a:t>Jamie McMichael-Phillips,</a:t>
            </a:r>
          </a:p>
          <a:p>
            <a:pPr algn="ctr"/>
            <a:r>
              <a:rPr lang="en-GB" b="1" dirty="0">
                <a:solidFill>
                  <a:srgbClr val="002060"/>
                </a:solidFill>
              </a:rPr>
              <a:t>Head of Partnering &amp; Engagement (Asia Pacific)</a:t>
            </a:r>
          </a:p>
        </p:txBody>
      </p:sp>
    </p:spTree>
    <p:extLst>
      <p:ext uri="{BB962C8B-B14F-4D97-AF65-F5344CB8AC3E}">
        <p14:creationId xmlns:p14="http://schemas.microsoft.com/office/powerpoint/2010/main" val="212542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0346" y="1917529"/>
            <a:ext cx="8280400" cy="4243465"/>
          </a:xfrm>
        </p:spPr>
        <p:txBody>
          <a:bodyPr>
            <a:normAutofit/>
          </a:bodyPr>
          <a:lstStyle/>
          <a:p>
            <a:pPr marL="342900" indent="-342900">
              <a:spcBef>
                <a:spcPct val="50000"/>
              </a:spcBef>
              <a:buSzPct val="150000"/>
              <a:buFont typeface="Arial" panose="020B0604020202020204" pitchFamily="34" charset="0"/>
              <a:buChar char="•"/>
            </a:pPr>
            <a:r>
              <a:rPr lang="en-GB" dirty="0"/>
              <a:t>It is largely inadequate for safe navigation</a:t>
            </a:r>
          </a:p>
          <a:p>
            <a:pPr marL="342900" indent="-342900">
              <a:spcBef>
                <a:spcPct val="50000"/>
              </a:spcBef>
              <a:buSzPct val="150000"/>
              <a:buFont typeface="Arial" panose="020B0604020202020204" pitchFamily="34" charset="0"/>
              <a:buChar char="•"/>
            </a:pPr>
            <a:r>
              <a:rPr lang="en-GB" dirty="0"/>
              <a:t>It is largely inadequate for modelling</a:t>
            </a:r>
          </a:p>
          <a:p>
            <a:pPr marL="342900" indent="-342900">
              <a:spcBef>
                <a:spcPct val="50000"/>
              </a:spcBef>
              <a:buSzPct val="150000"/>
              <a:buFont typeface="Arial" panose="020B0604020202020204" pitchFamily="34" charset="0"/>
              <a:buChar char="•"/>
            </a:pPr>
            <a:r>
              <a:rPr lang="en-GB" dirty="0"/>
              <a:t>It does not support fisheries management</a:t>
            </a:r>
          </a:p>
          <a:p>
            <a:pPr marL="342900" indent="-342900">
              <a:spcBef>
                <a:spcPct val="50000"/>
              </a:spcBef>
              <a:buSzPct val="150000"/>
              <a:buFont typeface="Arial" panose="020B0604020202020204" pitchFamily="34" charset="0"/>
              <a:buChar char="•"/>
            </a:pPr>
            <a:r>
              <a:rPr lang="en-GB" dirty="0"/>
              <a:t>It does not support knowledge and protection of key habitat areas</a:t>
            </a:r>
          </a:p>
          <a:p>
            <a:pPr marL="342900" indent="-342900">
              <a:spcBef>
                <a:spcPct val="50000"/>
              </a:spcBef>
              <a:buSzPct val="150000"/>
              <a:buFont typeface="Arial" panose="020B0604020202020204" pitchFamily="34" charset="0"/>
              <a:buChar char="•"/>
            </a:pPr>
            <a:r>
              <a:rPr lang="en-GB" dirty="0"/>
              <a:t>It does not support resource exploitation</a:t>
            </a:r>
          </a:p>
          <a:p>
            <a:pPr marL="342900" indent="-342900">
              <a:spcBef>
                <a:spcPct val="50000"/>
              </a:spcBef>
              <a:buSzPct val="150000"/>
              <a:buFont typeface="Arial" panose="020B0604020202020204" pitchFamily="34" charset="0"/>
              <a:buChar char="•"/>
            </a:pPr>
            <a:r>
              <a:rPr lang="en-GB" dirty="0"/>
              <a:t>It can discourage some shipping from visiting</a:t>
            </a:r>
          </a:p>
          <a:p>
            <a:pPr eaLnBrk="1" hangingPunct="1">
              <a:lnSpc>
                <a:spcPct val="105000"/>
              </a:lnSpc>
              <a:buFont typeface="Wingdings" pitchFamily="2" charset="2"/>
              <a:buNone/>
            </a:pPr>
            <a:endParaRPr lang="en-US" sz="2000" b="0" dirty="0">
              <a:solidFill>
                <a:schemeClr val="tx1"/>
              </a:solidFill>
            </a:endParaRPr>
          </a:p>
        </p:txBody>
      </p:sp>
      <p:sp>
        <p:nvSpPr>
          <p:cNvPr id="18435" name="Rectangle 12"/>
          <p:cNvSpPr>
            <a:spLocks noChangeArrowheads="1"/>
          </p:cNvSpPr>
          <p:nvPr/>
        </p:nvSpPr>
        <p:spPr bwMode="auto">
          <a:xfrm>
            <a:off x="2271419" y="357191"/>
            <a:ext cx="6211399" cy="1063158"/>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Old data does not support the needs of the Blue Economy</a:t>
            </a:r>
          </a:p>
        </p:txBody>
      </p:sp>
      <p:pic>
        <p:nvPicPr>
          <p:cNvPr id="4" name="Picture 3">
            <a:extLst>
              <a:ext uri="{FF2B5EF4-FFF2-40B4-BE49-F238E27FC236}">
                <a16:creationId xmlns:a16="http://schemas.microsoft.com/office/drawing/2014/main" id="{B255564A-20E0-4B2E-8852-62A8BA7CD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594" y="357191"/>
            <a:ext cx="2050566" cy="993161"/>
          </a:xfrm>
          <a:prstGeom prst="rect">
            <a:avLst/>
          </a:prstGeom>
        </p:spPr>
      </p:pic>
    </p:spTree>
    <p:extLst>
      <p:ext uri="{BB962C8B-B14F-4D97-AF65-F5344CB8AC3E}">
        <p14:creationId xmlns:p14="http://schemas.microsoft.com/office/powerpoint/2010/main" val="172618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DE217-2982-4BDA-BB3E-32E5B704935A}"/>
              </a:ext>
            </a:extLst>
          </p:cNvPr>
          <p:cNvSpPr>
            <a:spLocks noGrp="1"/>
          </p:cNvSpPr>
          <p:nvPr>
            <p:ph type="sldNum" sz="quarter" idx="10"/>
          </p:nvPr>
        </p:nvSpPr>
        <p:spPr/>
        <p:txBody>
          <a:bodyPr/>
          <a:lstStyle/>
          <a:p>
            <a:fld id="{85FA805F-3D14-491F-9477-456A3B8D763C}" type="slidenum">
              <a:rPr lang="en-GB" smtClean="0"/>
              <a:pPr/>
              <a:t>11</a:t>
            </a:fld>
            <a:endParaRPr lang="en-GB" dirty="0"/>
          </a:p>
        </p:txBody>
      </p:sp>
      <p:sp>
        <p:nvSpPr>
          <p:cNvPr id="3" name="Rectangle 12">
            <a:extLst>
              <a:ext uri="{FF2B5EF4-FFF2-40B4-BE49-F238E27FC236}">
                <a16:creationId xmlns:a16="http://schemas.microsoft.com/office/drawing/2014/main" id="{1CB989EE-9BE8-45D1-AF6F-7965FABA897B}"/>
              </a:ext>
            </a:extLst>
          </p:cNvPr>
          <p:cNvSpPr>
            <a:spLocks noChangeArrowheads="1"/>
          </p:cNvSpPr>
          <p:nvPr/>
        </p:nvSpPr>
        <p:spPr bwMode="auto">
          <a:xfrm>
            <a:off x="1640309" y="3069431"/>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IMO/IHO</a:t>
            </a:r>
          </a:p>
        </p:txBody>
      </p:sp>
      <p:pic>
        <p:nvPicPr>
          <p:cNvPr id="4" name="Picture 3">
            <a:extLst>
              <a:ext uri="{FF2B5EF4-FFF2-40B4-BE49-F238E27FC236}">
                <a16:creationId xmlns:a16="http://schemas.microsoft.com/office/drawing/2014/main" id="{89ED0E95-8702-4A9A-9A32-8B64B3751A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Tree>
    <p:extLst>
      <p:ext uri="{BB962C8B-B14F-4D97-AF65-F5344CB8AC3E}">
        <p14:creationId xmlns:p14="http://schemas.microsoft.com/office/powerpoint/2010/main" val="82244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2"/>
          <p:cNvSpPr>
            <a:spLocks noChangeArrowheads="1"/>
          </p:cNvSpPr>
          <p:nvPr/>
        </p:nvSpPr>
        <p:spPr bwMode="auto">
          <a:xfrm>
            <a:off x="2598243" y="835343"/>
            <a:ext cx="544556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SOLAS and International Obligations</a:t>
            </a:r>
          </a:p>
        </p:txBody>
      </p:sp>
      <p:sp>
        <p:nvSpPr>
          <p:cNvPr id="4" name="TextBox 3"/>
          <p:cNvSpPr txBox="1"/>
          <p:nvPr/>
        </p:nvSpPr>
        <p:spPr>
          <a:xfrm>
            <a:off x="1493214" y="6317994"/>
            <a:ext cx="8496944" cy="369332"/>
          </a:xfrm>
          <a:prstGeom prst="rect">
            <a:avLst/>
          </a:prstGeom>
          <a:noFill/>
        </p:spPr>
        <p:txBody>
          <a:bodyPr wrap="square" rtlCol="0">
            <a:spAutoFit/>
          </a:bodyPr>
          <a:lstStyle/>
          <a:p>
            <a:pPr fontAlgn="base">
              <a:spcBef>
                <a:spcPct val="0"/>
              </a:spcBef>
              <a:spcAft>
                <a:spcPct val="0"/>
              </a:spcAft>
            </a:pPr>
            <a:r>
              <a:rPr lang="en-GB" b="1" dirty="0">
                <a:solidFill>
                  <a:srgbClr val="FFFFFF"/>
                </a:solidFill>
              </a:rPr>
              <a:t>In January 2016 the IMO Mandatory Audit Programme commenced</a:t>
            </a:r>
          </a:p>
        </p:txBody>
      </p:sp>
      <p:pic>
        <p:nvPicPr>
          <p:cNvPr id="5" name="Picture 4">
            <a:extLst>
              <a:ext uri="{FF2B5EF4-FFF2-40B4-BE49-F238E27FC236}">
                <a16:creationId xmlns:a16="http://schemas.microsoft.com/office/drawing/2014/main" id="{284E133D-7332-47E0-9F15-B1C3A60323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
        <p:nvSpPr>
          <p:cNvPr id="6" name="Rectangle 3">
            <a:extLst>
              <a:ext uri="{FF2B5EF4-FFF2-40B4-BE49-F238E27FC236}">
                <a16:creationId xmlns:a16="http://schemas.microsoft.com/office/drawing/2014/main" id="{B7F27CEE-1C96-4739-B4E1-2A900A2D3DD4}"/>
              </a:ext>
            </a:extLst>
          </p:cNvPr>
          <p:cNvSpPr txBox="1">
            <a:spLocks noChangeArrowheads="1"/>
          </p:cNvSpPr>
          <p:nvPr/>
        </p:nvSpPr>
        <p:spPr>
          <a:xfrm>
            <a:off x="547677" y="1828504"/>
            <a:ext cx="8280400" cy="4032150"/>
          </a:xfrm>
          <a:prstGeom prst="rect">
            <a:avLst/>
          </a:prstGeom>
        </p:spPr>
        <p:txBody>
          <a:bodyPr vert="horz" lIns="0" tIns="0" rIns="0" bIns="0" rtlCol="0">
            <a:normAutofit/>
          </a:bodyPr>
          <a:lst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ct val="50000"/>
              </a:spcBef>
              <a:buFont typeface="Wingdings" pitchFamily="2" charset="2"/>
              <a:buNone/>
            </a:pPr>
            <a:r>
              <a:rPr lang="en-GB" sz="2000" dirty="0"/>
              <a:t>SOLAS Chapter V: Safety of Navigation (Part of IIIC)</a:t>
            </a:r>
          </a:p>
          <a:p>
            <a:pPr>
              <a:lnSpc>
                <a:spcPct val="105000"/>
              </a:lnSpc>
              <a:spcBef>
                <a:spcPct val="50000"/>
              </a:spcBef>
              <a:buFont typeface="Wingdings" pitchFamily="2" charset="2"/>
              <a:buNone/>
            </a:pPr>
            <a:r>
              <a:rPr lang="en-GB" sz="2000" dirty="0"/>
              <a:t>Reg. 4   Navigational Warnings</a:t>
            </a:r>
          </a:p>
          <a:p>
            <a:pPr>
              <a:lnSpc>
                <a:spcPct val="105000"/>
              </a:lnSpc>
              <a:spcBef>
                <a:spcPct val="50000"/>
              </a:spcBef>
            </a:pPr>
            <a:r>
              <a:rPr lang="en-GB" sz="2000" dirty="0"/>
              <a:t>Each Contracting Government shall take all steps necessary to </a:t>
            </a:r>
            <a:r>
              <a:rPr lang="en-GB" sz="2000" dirty="0">
                <a:solidFill>
                  <a:srgbClr val="FF0000"/>
                </a:solidFill>
              </a:rPr>
              <a:t>ensure</a:t>
            </a:r>
            <a:r>
              <a:rPr lang="en-GB" sz="2000" dirty="0"/>
              <a:t> that, when </a:t>
            </a:r>
            <a:r>
              <a:rPr lang="en-GB" sz="2000" dirty="0">
                <a:solidFill>
                  <a:srgbClr val="FF0000"/>
                </a:solidFill>
              </a:rPr>
              <a:t>intelligence of </a:t>
            </a:r>
            <a:r>
              <a:rPr lang="en-GB" sz="2000" dirty="0"/>
              <a:t>any </a:t>
            </a:r>
            <a:r>
              <a:rPr lang="en-GB" sz="2000" dirty="0">
                <a:solidFill>
                  <a:srgbClr val="FF0000"/>
                </a:solidFill>
              </a:rPr>
              <a:t>dangers</a:t>
            </a:r>
            <a:r>
              <a:rPr lang="en-GB" sz="2000" dirty="0"/>
              <a:t> is received from whatever reliable source, it shall be promptly brought to the knowledge of those concerned and </a:t>
            </a:r>
            <a:r>
              <a:rPr lang="en-GB" sz="2000" dirty="0">
                <a:solidFill>
                  <a:srgbClr val="FF0000"/>
                </a:solidFill>
              </a:rPr>
              <a:t>communicated</a:t>
            </a:r>
            <a:r>
              <a:rPr lang="en-GB" sz="2000" dirty="0"/>
              <a:t> to other interested Governments</a:t>
            </a:r>
            <a:endParaRPr lang="en-GB" dirty="0"/>
          </a:p>
          <a:p>
            <a:pPr>
              <a:lnSpc>
                <a:spcPct val="105000"/>
              </a:lnSpc>
              <a:buFont typeface="Wingdings" pitchFamily="2" charset="2"/>
              <a:buNone/>
            </a:pPr>
            <a:endParaRPr lang="en-US" sz="1400" dirty="0"/>
          </a:p>
        </p:txBody>
      </p:sp>
    </p:spTree>
    <p:extLst>
      <p:ext uri="{BB962C8B-B14F-4D97-AF65-F5344CB8AC3E}">
        <p14:creationId xmlns:p14="http://schemas.microsoft.com/office/powerpoint/2010/main" val="205589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2"/>
          <p:cNvSpPr>
            <a:spLocks noChangeArrowheads="1"/>
          </p:cNvSpPr>
          <p:nvPr/>
        </p:nvSpPr>
        <p:spPr bwMode="auto">
          <a:xfrm>
            <a:off x="2598243" y="835343"/>
            <a:ext cx="544556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SOLAS and International Obligations</a:t>
            </a:r>
          </a:p>
        </p:txBody>
      </p:sp>
      <p:sp>
        <p:nvSpPr>
          <p:cNvPr id="4" name="TextBox 3"/>
          <p:cNvSpPr txBox="1"/>
          <p:nvPr/>
        </p:nvSpPr>
        <p:spPr>
          <a:xfrm>
            <a:off x="1493214" y="6317994"/>
            <a:ext cx="8496944" cy="369332"/>
          </a:xfrm>
          <a:prstGeom prst="rect">
            <a:avLst/>
          </a:prstGeom>
          <a:noFill/>
        </p:spPr>
        <p:txBody>
          <a:bodyPr wrap="square" rtlCol="0">
            <a:spAutoFit/>
          </a:bodyPr>
          <a:lstStyle/>
          <a:p>
            <a:pPr fontAlgn="base">
              <a:spcBef>
                <a:spcPct val="0"/>
              </a:spcBef>
              <a:spcAft>
                <a:spcPct val="0"/>
              </a:spcAft>
            </a:pPr>
            <a:r>
              <a:rPr lang="en-GB" b="1" dirty="0">
                <a:solidFill>
                  <a:srgbClr val="FFFFFF"/>
                </a:solidFill>
              </a:rPr>
              <a:t>In January 2016 the IMO Mandatory Audit Programme commenced</a:t>
            </a:r>
          </a:p>
        </p:txBody>
      </p:sp>
      <p:pic>
        <p:nvPicPr>
          <p:cNvPr id="5" name="Picture 4">
            <a:extLst>
              <a:ext uri="{FF2B5EF4-FFF2-40B4-BE49-F238E27FC236}">
                <a16:creationId xmlns:a16="http://schemas.microsoft.com/office/drawing/2014/main" id="{284E133D-7332-47E0-9F15-B1C3A60323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
        <p:nvSpPr>
          <p:cNvPr id="6" name="Rectangle 3">
            <a:extLst>
              <a:ext uri="{FF2B5EF4-FFF2-40B4-BE49-F238E27FC236}">
                <a16:creationId xmlns:a16="http://schemas.microsoft.com/office/drawing/2014/main" id="{B7F27CEE-1C96-4739-B4E1-2A900A2D3DD4}"/>
              </a:ext>
            </a:extLst>
          </p:cNvPr>
          <p:cNvSpPr txBox="1">
            <a:spLocks noChangeArrowheads="1"/>
          </p:cNvSpPr>
          <p:nvPr/>
        </p:nvSpPr>
        <p:spPr>
          <a:xfrm>
            <a:off x="547677" y="1828504"/>
            <a:ext cx="8280400" cy="4032150"/>
          </a:xfrm>
          <a:prstGeom prst="rect">
            <a:avLst/>
          </a:prstGeom>
        </p:spPr>
        <p:txBody>
          <a:bodyPr vert="horz" lIns="0" tIns="0" rIns="0" bIns="0" rtlCol="0">
            <a:normAutofit lnSpcReduction="10000"/>
          </a:bodyPr>
          <a:lst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ct val="50000"/>
              </a:spcBef>
              <a:buFont typeface="Wingdings" pitchFamily="2" charset="2"/>
              <a:buNone/>
            </a:pPr>
            <a:r>
              <a:rPr lang="en-GB" sz="2000"/>
              <a:t>SOLAS Chapter V: Safety of Navigation (Part of IIIC)</a:t>
            </a:r>
          </a:p>
          <a:p>
            <a:pPr>
              <a:lnSpc>
                <a:spcPct val="105000"/>
              </a:lnSpc>
              <a:spcBef>
                <a:spcPct val="50000"/>
              </a:spcBef>
              <a:buFont typeface="Wingdings" pitchFamily="2" charset="2"/>
              <a:buNone/>
            </a:pPr>
            <a:r>
              <a:rPr lang="en-GB" sz="2000"/>
              <a:t>Reg. 9   Hydrographic Services</a:t>
            </a:r>
          </a:p>
          <a:p>
            <a:pPr>
              <a:lnSpc>
                <a:spcPct val="105000"/>
              </a:lnSpc>
              <a:spcBef>
                <a:spcPct val="50000"/>
              </a:spcBef>
            </a:pPr>
            <a:r>
              <a:rPr lang="en-GB" sz="2000"/>
              <a:t>Contracting Governments undertake to </a:t>
            </a:r>
            <a:r>
              <a:rPr lang="en-GB" sz="2000">
                <a:solidFill>
                  <a:srgbClr val="FF0000"/>
                </a:solidFill>
              </a:rPr>
              <a:t>arrange</a:t>
            </a:r>
            <a:r>
              <a:rPr lang="en-GB" sz="2000"/>
              <a:t> for the collection and compilation of hydrographic data and the publication, dissemination and </a:t>
            </a:r>
            <a:r>
              <a:rPr lang="en-GB" sz="2000">
                <a:solidFill>
                  <a:srgbClr val="FF0000"/>
                </a:solidFill>
              </a:rPr>
              <a:t>keeping up to date</a:t>
            </a:r>
            <a:r>
              <a:rPr lang="en-GB" sz="2000"/>
              <a:t> of all nautical information necessary for safe navigation….</a:t>
            </a:r>
          </a:p>
          <a:p>
            <a:pPr>
              <a:lnSpc>
                <a:spcPct val="105000"/>
              </a:lnSpc>
              <a:spcBef>
                <a:spcPct val="50000"/>
              </a:spcBef>
            </a:pPr>
            <a:r>
              <a:rPr lang="en-GB" sz="2000"/>
              <a:t>Contracting Governments undertake to </a:t>
            </a:r>
            <a:r>
              <a:rPr lang="en-GB" sz="2000">
                <a:solidFill>
                  <a:srgbClr val="FF0000"/>
                </a:solidFill>
              </a:rPr>
              <a:t>co-ordinate their activities </a:t>
            </a:r>
            <a:r>
              <a:rPr lang="en-GB" sz="2000"/>
              <a:t>to the greatest possible degree in order to ensure that </a:t>
            </a:r>
            <a:r>
              <a:rPr lang="en-GB" sz="2000">
                <a:solidFill>
                  <a:srgbClr val="FF0000"/>
                </a:solidFill>
              </a:rPr>
              <a:t>hydrographic and nautical information is made available</a:t>
            </a:r>
            <a:r>
              <a:rPr lang="en-GB" sz="2000"/>
              <a:t> on a world-wide scale as timely, reliably, and unambiguously as possible.</a:t>
            </a:r>
          </a:p>
          <a:p>
            <a:pPr lvl="1">
              <a:lnSpc>
                <a:spcPct val="105000"/>
              </a:lnSpc>
              <a:spcBef>
                <a:spcPct val="50000"/>
              </a:spcBef>
              <a:buFont typeface="Arial" pitchFamily="34" charset="0"/>
              <a:buNone/>
            </a:pPr>
            <a:endParaRPr lang="en-GB"/>
          </a:p>
          <a:p>
            <a:pPr>
              <a:lnSpc>
                <a:spcPct val="105000"/>
              </a:lnSpc>
              <a:buFont typeface="Wingdings" pitchFamily="2" charset="2"/>
              <a:buNone/>
            </a:pPr>
            <a:endParaRPr lang="en-US" sz="1400" dirty="0"/>
          </a:p>
        </p:txBody>
      </p:sp>
    </p:spTree>
    <p:extLst>
      <p:ext uri="{BB962C8B-B14F-4D97-AF65-F5344CB8AC3E}">
        <p14:creationId xmlns:p14="http://schemas.microsoft.com/office/powerpoint/2010/main" val="245711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ChangeArrowheads="1"/>
          </p:cNvSpPr>
          <p:nvPr/>
        </p:nvSpPr>
        <p:spPr bwMode="auto">
          <a:xfrm>
            <a:off x="2647290" y="717913"/>
            <a:ext cx="5113338"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IHO Capacity Building Maturity Model</a:t>
            </a:r>
          </a:p>
        </p:txBody>
      </p:sp>
      <p:sp>
        <p:nvSpPr>
          <p:cNvPr id="5" name="Down Arrow 4"/>
          <p:cNvSpPr/>
          <p:nvPr/>
        </p:nvSpPr>
        <p:spPr>
          <a:xfrm>
            <a:off x="1763713" y="4221163"/>
            <a:ext cx="792162"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900" b="1">
              <a:solidFill>
                <a:srgbClr val="FFFFFF"/>
              </a:solidFill>
            </a:endParaRPr>
          </a:p>
        </p:txBody>
      </p:sp>
      <p:sp>
        <p:nvSpPr>
          <p:cNvPr id="6" name="Down Arrow 5"/>
          <p:cNvSpPr/>
          <p:nvPr/>
        </p:nvSpPr>
        <p:spPr>
          <a:xfrm>
            <a:off x="1763713" y="2636838"/>
            <a:ext cx="792162"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900" b="1">
              <a:solidFill>
                <a:srgbClr val="FFFFFF"/>
              </a:solidFill>
            </a:endParaRPr>
          </a:p>
        </p:txBody>
      </p:sp>
      <p:sp>
        <p:nvSpPr>
          <p:cNvPr id="27653" name="TextBox 6"/>
          <p:cNvSpPr txBox="1">
            <a:spLocks noChangeArrowheads="1"/>
          </p:cNvSpPr>
          <p:nvPr/>
        </p:nvSpPr>
        <p:spPr bwMode="auto">
          <a:xfrm>
            <a:off x="1403350" y="2060575"/>
            <a:ext cx="1728788" cy="538163"/>
          </a:xfrm>
          <a:prstGeom prst="rect">
            <a:avLst/>
          </a:prstGeom>
          <a:noFill/>
          <a:ln w="9525">
            <a:noFill/>
            <a:miter lim="800000"/>
            <a:headEnd/>
            <a:tailEnd/>
          </a:ln>
        </p:spPr>
        <p:txBody>
          <a:bodyPr>
            <a:spAutoFit/>
          </a:bodyPr>
          <a:lstStyle/>
          <a:p>
            <a:pPr fontAlgn="base">
              <a:spcBef>
                <a:spcPct val="0"/>
              </a:spcBef>
              <a:spcAft>
                <a:spcPct val="0"/>
              </a:spcAft>
            </a:pPr>
            <a:r>
              <a:rPr lang="en-GB" sz="2900" b="1" dirty="0">
                <a:solidFill>
                  <a:srgbClr val="002060"/>
                </a:solidFill>
              </a:rPr>
              <a:t>Phase 1</a:t>
            </a:r>
          </a:p>
        </p:txBody>
      </p:sp>
      <p:sp>
        <p:nvSpPr>
          <p:cNvPr id="27654" name="TextBox 7"/>
          <p:cNvSpPr txBox="1">
            <a:spLocks noChangeArrowheads="1"/>
          </p:cNvSpPr>
          <p:nvPr/>
        </p:nvSpPr>
        <p:spPr bwMode="auto">
          <a:xfrm>
            <a:off x="1403350" y="3644900"/>
            <a:ext cx="1728788" cy="538163"/>
          </a:xfrm>
          <a:prstGeom prst="rect">
            <a:avLst/>
          </a:prstGeom>
          <a:noFill/>
          <a:ln w="9525">
            <a:noFill/>
            <a:miter lim="800000"/>
            <a:headEnd/>
            <a:tailEnd/>
          </a:ln>
        </p:spPr>
        <p:txBody>
          <a:bodyPr>
            <a:spAutoFit/>
          </a:bodyPr>
          <a:lstStyle/>
          <a:p>
            <a:pPr fontAlgn="base">
              <a:spcBef>
                <a:spcPct val="0"/>
              </a:spcBef>
              <a:spcAft>
                <a:spcPct val="0"/>
              </a:spcAft>
            </a:pPr>
            <a:r>
              <a:rPr lang="en-GB" sz="2900" b="1" dirty="0">
                <a:solidFill>
                  <a:srgbClr val="002060"/>
                </a:solidFill>
              </a:rPr>
              <a:t>Phase 2</a:t>
            </a:r>
          </a:p>
        </p:txBody>
      </p:sp>
      <p:sp>
        <p:nvSpPr>
          <p:cNvPr id="27655" name="TextBox 8"/>
          <p:cNvSpPr txBox="1">
            <a:spLocks noChangeArrowheads="1"/>
          </p:cNvSpPr>
          <p:nvPr/>
        </p:nvSpPr>
        <p:spPr bwMode="auto">
          <a:xfrm>
            <a:off x="1403350" y="5300663"/>
            <a:ext cx="1728788" cy="539750"/>
          </a:xfrm>
          <a:prstGeom prst="rect">
            <a:avLst/>
          </a:prstGeom>
          <a:noFill/>
          <a:ln w="9525">
            <a:noFill/>
            <a:miter lim="800000"/>
            <a:headEnd/>
            <a:tailEnd/>
          </a:ln>
        </p:spPr>
        <p:txBody>
          <a:bodyPr>
            <a:spAutoFit/>
          </a:bodyPr>
          <a:lstStyle/>
          <a:p>
            <a:pPr fontAlgn="base">
              <a:spcBef>
                <a:spcPct val="0"/>
              </a:spcBef>
              <a:spcAft>
                <a:spcPct val="0"/>
              </a:spcAft>
            </a:pPr>
            <a:r>
              <a:rPr lang="en-GB" sz="2900" b="1" dirty="0">
                <a:solidFill>
                  <a:srgbClr val="002060"/>
                </a:solidFill>
              </a:rPr>
              <a:t>Phase 3</a:t>
            </a:r>
          </a:p>
        </p:txBody>
      </p:sp>
      <p:sp>
        <p:nvSpPr>
          <p:cNvPr id="10" name="TextBox 9"/>
          <p:cNvSpPr txBox="1">
            <a:spLocks noChangeArrowheads="1"/>
          </p:cNvSpPr>
          <p:nvPr/>
        </p:nvSpPr>
        <p:spPr bwMode="auto">
          <a:xfrm>
            <a:off x="3889527" y="2060575"/>
            <a:ext cx="4248150" cy="706438"/>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srgbClr val="002060"/>
                </a:solidFill>
              </a:rPr>
              <a:t>Collection and dissemination of  Maritime Safety Information</a:t>
            </a:r>
          </a:p>
        </p:txBody>
      </p:sp>
      <p:sp>
        <p:nvSpPr>
          <p:cNvPr id="11" name="TextBox 10"/>
          <p:cNvSpPr txBox="1">
            <a:spLocks noChangeArrowheads="1"/>
          </p:cNvSpPr>
          <p:nvPr/>
        </p:nvSpPr>
        <p:spPr bwMode="auto">
          <a:xfrm>
            <a:off x="3889527" y="3560038"/>
            <a:ext cx="4248150" cy="707886"/>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srgbClr val="002060"/>
                </a:solidFill>
              </a:rPr>
              <a:t>Hydrographic surveying prioritisation and capability</a:t>
            </a:r>
          </a:p>
        </p:txBody>
      </p:sp>
      <p:sp>
        <p:nvSpPr>
          <p:cNvPr id="12" name="TextBox 11"/>
          <p:cNvSpPr txBox="1">
            <a:spLocks noChangeArrowheads="1"/>
          </p:cNvSpPr>
          <p:nvPr/>
        </p:nvSpPr>
        <p:spPr bwMode="auto">
          <a:xfrm>
            <a:off x="3889527" y="5129236"/>
            <a:ext cx="4248150" cy="708025"/>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srgbClr val="002060"/>
                </a:solidFill>
              </a:rPr>
              <a:t>Production of paper charts, ENCs and nautical publications</a:t>
            </a:r>
          </a:p>
        </p:txBody>
      </p:sp>
      <p:sp>
        <p:nvSpPr>
          <p:cNvPr id="13" name="TextBox 12"/>
          <p:cNvSpPr txBox="1"/>
          <p:nvPr/>
        </p:nvSpPr>
        <p:spPr>
          <a:xfrm rot="16200000">
            <a:off x="5933842" y="3163412"/>
            <a:ext cx="5076943" cy="523220"/>
          </a:xfrm>
          <a:prstGeom prst="rect">
            <a:avLst/>
          </a:prstGeom>
          <a:noFill/>
        </p:spPr>
        <p:txBody>
          <a:bodyPr wrap="square" rtlCol="0">
            <a:spAutoFit/>
          </a:bodyPr>
          <a:lstStyle/>
          <a:p>
            <a:r>
              <a:rPr lang="en-GB" sz="2800" b="1" dirty="0">
                <a:solidFill>
                  <a:srgbClr val="FF0000"/>
                </a:solidFill>
              </a:rPr>
              <a:t>Hydrographic Governance</a:t>
            </a:r>
          </a:p>
        </p:txBody>
      </p:sp>
      <p:pic>
        <p:nvPicPr>
          <p:cNvPr id="14" name="Picture 13">
            <a:extLst>
              <a:ext uri="{FF2B5EF4-FFF2-40B4-BE49-F238E27FC236}">
                <a16:creationId xmlns:a16="http://schemas.microsoft.com/office/drawing/2014/main" id="{08D1D26E-522B-4B43-B62D-D286E7786C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Tree>
    <p:extLst>
      <p:ext uri="{BB962C8B-B14F-4D97-AF65-F5344CB8AC3E}">
        <p14:creationId xmlns:p14="http://schemas.microsoft.com/office/powerpoint/2010/main" val="8770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2E00035C-8DD2-4202-A7D2-6BB35F55FFE5}"/>
              </a:ext>
            </a:extLst>
          </p:cNvPr>
          <p:cNvSpPr>
            <a:spLocks noChangeArrowheads="1"/>
          </p:cNvSpPr>
          <p:nvPr/>
        </p:nvSpPr>
        <p:spPr bwMode="auto">
          <a:xfrm>
            <a:off x="1640309" y="3069431"/>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spTree>
    <p:extLst>
      <p:ext uri="{BB962C8B-B14F-4D97-AF65-F5344CB8AC3E}">
        <p14:creationId xmlns:p14="http://schemas.microsoft.com/office/powerpoint/2010/main" val="248936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E5B46CD3-D9D1-4D0D-B855-5FEFF829CADB}"/>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sp>
        <p:nvSpPr>
          <p:cNvPr id="5" name="Rectangle 3">
            <a:extLst>
              <a:ext uri="{FF2B5EF4-FFF2-40B4-BE49-F238E27FC236}">
                <a16:creationId xmlns:a16="http://schemas.microsoft.com/office/drawing/2014/main" id="{85CA2D6C-8392-43D4-9348-927A95002861}"/>
              </a:ext>
            </a:extLst>
          </p:cNvPr>
          <p:cNvSpPr txBox="1">
            <a:spLocks noChangeArrowheads="1"/>
          </p:cNvSpPr>
          <p:nvPr/>
        </p:nvSpPr>
        <p:spPr bwMode="auto">
          <a:xfrm>
            <a:off x="586781" y="1635122"/>
            <a:ext cx="8280400" cy="4005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542925" indent="-95250">
              <a:spcBef>
                <a:spcPct val="50000"/>
              </a:spcBef>
              <a:buFont typeface="Wingdings" pitchFamily="2" charset="2"/>
              <a:buNone/>
            </a:pPr>
            <a:r>
              <a:rPr lang="en-GB" kern="0" dirty="0">
                <a:solidFill>
                  <a:srgbClr val="002060"/>
                </a:solidFill>
              </a:rPr>
              <a:t>Can we afford not to do hydrography?</a:t>
            </a:r>
          </a:p>
          <a:p>
            <a:pPr marL="542925" indent="-95250">
              <a:spcBef>
                <a:spcPct val="50000"/>
              </a:spcBef>
              <a:buFont typeface="Wingdings" pitchFamily="2" charset="2"/>
              <a:buNone/>
            </a:pPr>
            <a:endParaRPr lang="en-GB" kern="0" dirty="0">
              <a:solidFill>
                <a:srgbClr val="002060"/>
              </a:solidFill>
            </a:endParaRPr>
          </a:p>
          <a:p>
            <a:r>
              <a:rPr lang="en-GB" sz="2000" b="0" dirty="0">
                <a:solidFill>
                  <a:srgbClr val="002060"/>
                </a:solidFill>
                <a:latin typeface="Arial" panose="020B0604020202020204" pitchFamily="34" charset="0"/>
              </a:rPr>
              <a:t>What are the SDGs?</a:t>
            </a:r>
          </a:p>
          <a:p>
            <a:r>
              <a:rPr lang="en-GB" sz="2000" b="0" dirty="0">
                <a:solidFill>
                  <a:srgbClr val="002060"/>
                </a:solidFill>
                <a:latin typeface="Arial" panose="020B0604020202020204" pitchFamily="34" charset="0"/>
              </a:rPr>
              <a:t>What are the Key SDGs?</a:t>
            </a:r>
          </a:p>
          <a:p>
            <a:r>
              <a:rPr lang="en-GB" sz="2000" b="0" dirty="0">
                <a:solidFill>
                  <a:srgbClr val="002060"/>
                </a:solidFill>
                <a:latin typeface="Arial" panose="020B0604020202020204" pitchFamily="34" charset="0"/>
              </a:rPr>
              <a:t>How does Hydrography fit?</a:t>
            </a:r>
          </a:p>
          <a:p>
            <a:r>
              <a:rPr lang="en-GB" sz="2000" b="0" dirty="0">
                <a:solidFill>
                  <a:srgbClr val="002060"/>
                </a:solidFill>
                <a:latin typeface="Arial" panose="020B0604020202020204" pitchFamily="34" charset="0"/>
              </a:rPr>
              <a:t>What are the challenges for incorporating hydrography into SDGs?</a:t>
            </a:r>
          </a:p>
          <a:p>
            <a:r>
              <a:rPr lang="en-GB" sz="2000" b="0" dirty="0">
                <a:solidFill>
                  <a:srgbClr val="002060"/>
                </a:solidFill>
                <a:latin typeface="Arial" panose="020B0604020202020204" pitchFamily="34" charset="0"/>
              </a:rPr>
              <a:t>Summary</a:t>
            </a:r>
          </a:p>
          <a:p>
            <a:pPr marL="542925" indent="-95250">
              <a:spcBef>
                <a:spcPct val="50000"/>
              </a:spcBef>
              <a:buFont typeface="Wingdings" pitchFamily="2" charset="2"/>
              <a:buNone/>
            </a:pPr>
            <a:endParaRPr lang="en-GB" sz="2000" b="0" kern="0" dirty="0"/>
          </a:p>
          <a:p>
            <a:pPr marL="542925" indent="-95250">
              <a:spcBef>
                <a:spcPct val="50000"/>
              </a:spcBef>
              <a:buFont typeface="Wingdings" pitchFamily="2" charset="2"/>
              <a:buNone/>
            </a:pPr>
            <a:endParaRPr lang="en-GB" sz="2000" b="0" kern="0" dirty="0"/>
          </a:p>
          <a:p>
            <a:pPr marL="900113" lvl="1" indent="-177800">
              <a:spcBef>
                <a:spcPct val="50000"/>
              </a:spcBef>
              <a:buFont typeface="Arial" pitchFamily="34" charset="0"/>
              <a:buNone/>
            </a:pPr>
            <a:endParaRPr lang="en-GB" sz="1800" kern="0" dirty="0"/>
          </a:p>
          <a:p>
            <a:pPr marL="542925" indent="-95250" eaLnBrk="1" hangingPunct="1">
              <a:buFont typeface="Wingdings" pitchFamily="2" charset="2"/>
              <a:buNone/>
            </a:pPr>
            <a:endParaRPr lang="en-US" b="0" kern="0" dirty="0"/>
          </a:p>
        </p:txBody>
      </p:sp>
      <p:pic>
        <p:nvPicPr>
          <p:cNvPr id="2" name="Picture 1">
            <a:extLst>
              <a:ext uri="{FF2B5EF4-FFF2-40B4-BE49-F238E27FC236}">
                <a16:creationId xmlns:a16="http://schemas.microsoft.com/office/drawing/2014/main" id="{EE4FAA11-48D3-4B8C-9B2A-857A354210F9}"/>
              </a:ext>
            </a:extLst>
          </p:cNvPr>
          <p:cNvPicPr>
            <a:picLocks noChangeAspect="1"/>
          </p:cNvPicPr>
          <p:nvPr/>
        </p:nvPicPr>
        <p:blipFill>
          <a:blip r:embed="rId2"/>
          <a:stretch>
            <a:fillRect/>
          </a:stretch>
        </p:blipFill>
        <p:spPr>
          <a:xfrm>
            <a:off x="6880009" y="1521501"/>
            <a:ext cx="1785633" cy="1698417"/>
          </a:xfrm>
          <a:prstGeom prst="rect">
            <a:avLst/>
          </a:prstGeom>
        </p:spPr>
      </p:pic>
    </p:spTree>
    <p:extLst>
      <p:ext uri="{BB962C8B-B14F-4D97-AF65-F5344CB8AC3E}">
        <p14:creationId xmlns:p14="http://schemas.microsoft.com/office/powerpoint/2010/main" val="158227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1C24F68-AB3A-4633-8970-8930F45AB7B5}"/>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pic>
        <p:nvPicPr>
          <p:cNvPr id="1028" name="Picture 4" descr="Image result for unsdg">
            <a:extLst>
              <a:ext uri="{FF2B5EF4-FFF2-40B4-BE49-F238E27FC236}">
                <a16:creationId xmlns:a16="http://schemas.microsoft.com/office/drawing/2014/main" id="{A9292326-7757-41FA-9A5D-B8890BEC4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2" y="1283554"/>
            <a:ext cx="7580115"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3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44394B-3271-4F37-A766-8D0DB3FD0488}"/>
              </a:ext>
            </a:extLst>
          </p:cNvPr>
          <p:cNvPicPr>
            <a:picLocks noChangeAspect="1"/>
          </p:cNvPicPr>
          <p:nvPr/>
        </p:nvPicPr>
        <p:blipFill>
          <a:blip r:embed="rId3"/>
          <a:stretch>
            <a:fillRect/>
          </a:stretch>
        </p:blipFill>
        <p:spPr>
          <a:xfrm>
            <a:off x="603510" y="1548905"/>
            <a:ext cx="1581150" cy="1571625"/>
          </a:xfrm>
          <a:prstGeom prst="rect">
            <a:avLst/>
          </a:prstGeom>
        </p:spPr>
      </p:pic>
      <p:sp>
        <p:nvSpPr>
          <p:cNvPr id="3" name="Rectangle 12">
            <a:extLst>
              <a:ext uri="{FF2B5EF4-FFF2-40B4-BE49-F238E27FC236}">
                <a16:creationId xmlns:a16="http://schemas.microsoft.com/office/drawing/2014/main" id="{A3351F18-3D22-4C59-9C22-1D07D877B9D2}"/>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SDG 14 Life Below Water</a:t>
            </a:r>
          </a:p>
        </p:txBody>
      </p:sp>
      <p:sp>
        <p:nvSpPr>
          <p:cNvPr id="4" name="Rectangle 3">
            <a:extLst>
              <a:ext uri="{FF2B5EF4-FFF2-40B4-BE49-F238E27FC236}">
                <a16:creationId xmlns:a16="http://schemas.microsoft.com/office/drawing/2014/main" id="{ACD7F1C5-9F42-47DC-B0DE-5FDD883A715F}"/>
              </a:ext>
            </a:extLst>
          </p:cNvPr>
          <p:cNvSpPr txBox="1">
            <a:spLocks noChangeArrowheads="1"/>
          </p:cNvSpPr>
          <p:nvPr/>
        </p:nvSpPr>
        <p:spPr bwMode="auto">
          <a:xfrm>
            <a:off x="2366218" y="1484784"/>
            <a:ext cx="659827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b="0" kern="0" dirty="0">
                <a:solidFill>
                  <a:srgbClr val="002060"/>
                </a:solidFill>
              </a:rPr>
              <a:t>Conserve and sustainability use the oceans, seas and marine resources for sustainable development.</a:t>
            </a:r>
          </a:p>
          <a:p>
            <a:pPr marL="0" indent="0">
              <a:spcBef>
                <a:spcPct val="50000"/>
              </a:spcBef>
              <a:buFont typeface="Wingdings" pitchFamily="2" charset="2"/>
              <a:buNone/>
            </a:pPr>
            <a:r>
              <a:rPr lang="en-US" sz="2300" kern="0" dirty="0">
                <a:solidFill>
                  <a:srgbClr val="002060"/>
                </a:solidFill>
              </a:rPr>
              <a:t>Key Target:</a:t>
            </a:r>
          </a:p>
          <a:p>
            <a:pPr marL="0" indent="0">
              <a:spcBef>
                <a:spcPct val="50000"/>
              </a:spcBef>
              <a:buFont typeface="Wingdings" pitchFamily="2" charset="2"/>
              <a:buNone/>
            </a:pPr>
            <a:r>
              <a:rPr lang="en-US" sz="2300" b="0" kern="0" dirty="0">
                <a:solidFill>
                  <a:srgbClr val="002060"/>
                </a:solidFill>
              </a:rPr>
              <a:t>14.7 By 2030 increase the economic benefits to small island developing states and least developed countries from the sustainable use of marine resources, including through sustainable management of aquaculture and tourism.</a:t>
            </a:r>
          </a:p>
        </p:txBody>
      </p:sp>
    </p:spTree>
    <p:extLst>
      <p:ext uri="{BB962C8B-B14F-4D97-AF65-F5344CB8AC3E}">
        <p14:creationId xmlns:p14="http://schemas.microsoft.com/office/powerpoint/2010/main" val="4245813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A3351F18-3D22-4C59-9C22-1D07D877B9D2}"/>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SDG 9 Industry, Innovation and Infrastructure </a:t>
            </a:r>
          </a:p>
        </p:txBody>
      </p:sp>
      <p:sp>
        <p:nvSpPr>
          <p:cNvPr id="4" name="Rectangle 3">
            <a:extLst>
              <a:ext uri="{FF2B5EF4-FFF2-40B4-BE49-F238E27FC236}">
                <a16:creationId xmlns:a16="http://schemas.microsoft.com/office/drawing/2014/main" id="{ACD7F1C5-9F42-47DC-B0DE-5FDD883A715F}"/>
              </a:ext>
            </a:extLst>
          </p:cNvPr>
          <p:cNvSpPr txBox="1">
            <a:spLocks noChangeArrowheads="1"/>
          </p:cNvSpPr>
          <p:nvPr/>
        </p:nvSpPr>
        <p:spPr bwMode="auto">
          <a:xfrm>
            <a:off x="2366218" y="1484784"/>
            <a:ext cx="659827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b="0" kern="0" dirty="0">
                <a:solidFill>
                  <a:srgbClr val="002060"/>
                </a:solidFill>
              </a:rPr>
              <a:t>Build resilient infrastructure, promote inclusive and sustainable industrialization and foster innovation. </a:t>
            </a:r>
          </a:p>
          <a:p>
            <a:pPr marL="0" indent="0">
              <a:spcBef>
                <a:spcPct val="50000"/>
              </a:spcBef>
              <a:buFont typeface="Wingdings" pitchFamily="2" charset="2"/>
              <a:buNone/>
            </a:pPr>
            <a:r>
              <a:rPr lang="en-US" kern="0" dirty="0">
                <a:solidFill>
                  <a:srgbClr val="002060"/>
                </a:solidFill>
              </a:rPr>
              <a:t>Key Target:</a:t>
            </a:r>
          </a:p>
          <a:p>
            <a:pPr marL="0" indent="0">
              <a:spcBef>
                <a:spcPct val="50000"/>
              </a:spcBef>
              <a:buFont typeface="Wingdings" pitchFamily="2" charset="2"/>
              <a:buNone/>
            </a:pPr>
            <a:r>
              <a:rPr lang="en-US" b="0" kern="0" dirty="0">
                <a:solidFill>
                  <a:srgbClr val="002060"/>
                </a:solidFill>
              </a:rPr>
              <a:t>9.1 Develop quality, reliable, sustainable and resilient infrastructure, to support economic development and human well being with a focus on affordable and equitable access for all. </a:t>
            </a:r>
          </a:p>
        </p:txBody>
      </p:sp>
      <p:pic>
        <p:nvPicPr>
          <p:cNvPr id="5" name="Picture 4">
            <a:extLst>
              <a:ext uri="{FF2B5EF4-FFF2-40B4-BE49-F238E27FC236}">
                <a16:creationId xmlns:a16="http://schemas.microsoft.com/office/drawing/2014/main" id="{B9978BA5-2788-4B76-8CF3-EC729572FFFA}"/>
              </a:ext>
            </a:extLst>
          </p:cNvPr>
          <p:cNvPicPr>
            <a:picLocks noChangeAspect="1"/>
          </p:cNvPicPr>
          <p:nvPr/>
        </p:nvPicPr>
        <p:blipFill>
          <a:blip r:embed="rId3"/>
          <a:stretch>
            <a:fillRect/>
          </a:stretch>
        </p:blipFill>
        <p:spPr>
          <a:xfrm>
            <a:off x="561760" y="1552964"/>
            <a:ext cx="1552575" cy="1552575"/>
          </a:xfrm>
          <a:prstGeom prst="rect">
            <a:avLst/>
          </a:prstGeom>
        </p:spPr>
      </p:pic>
    </p:spTree>
    <p:extLst>
      <p:ext uri="{BB962C8B-B14F-4D97-AF65-F5344CB8AC3E}">
        <p14:creationId xmlns:p14="http://schemas.microsoft.com/office/powerpoint/2010/main" val="151296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8350" y="1444851"/>
            <a:ext cx="4946650" cy="4455205"/>
          </a:xfrm>
        </p:spPr>
        <p:txBody>
          <a:bodyPr>
            <a:normAutofit lnSpcReduction="10000"/>
          </a:bodyPr>
          <a:lstStyle/>
          <a:p>
            <a:pPr>
              <a:spcBef>
                <a:spcPct val="50000"/>
              </a:spcBef>
              <a:buNone/>
            </a:pPr>
            <a:r>
              <a:rPr lang="en-GB" sz="2400" b="1" dirty="0">
                <a:solidFill>
                  <a:schemeClr val="accent1"/>
                </a:solidFill>
              </a:rPr>
              <a:t>IHO Definition</a:t>
            </a:r>
          </a:p>
          <a:p>
            <a:pPr marL="0" indent="0">
              <a:lnSpc>
                <a:spcPct val="150000"/>
              </a:lnSpc>
              <a:spcBef>
                <a:spcPct val="50000"/>
              </a:spcBef>
              <a:buNone/>
            </a:pPr>
            <a:r>
              <a:rPr lang="en-GB" sz="2400" b="0" i="1" dirty="0">
                <a:solidFill>
                  <a:schemeClr val="accent1"/>
                </a:solidFill>
              </a:rPr>
              <a:t>“Hydrography is the applied science which deals with the measurement and description of the physical features of oceans, seas, coastal areas and inland waters, as well as with the prediction of their change over time.”</a:t>
            </a:r>
            <a:r>
              <a:rPr lang="en-GB" sz="2400" dirty="0">
                <a:solidFill>
                  <a:schemeClr val="accent1"/>
                </a:solidFill>
              </a:rPr>
              <a:t> </a:t>
            </a:r>
          </a:p>
          <a:p>
            <a:pPr eaLnBrk="1" hangingPunct="1">
              <a:buFont typeface="Wingdings" pitchFamily="2" charset="2"/>
              <a:buNone/>
            </a:pPr>
            <a:endParaRPr lang="en-US" sz="2800" b="0" dirty="0">
              <a:solidFill>
                <a:schemeClr val="tx1"/>
              </a:solidFill>
            </a:endParaRPr>
          </a:p>
        </p:txBody>
      </p:sp>
      <p:pic>
        <p:nvPicPr>
          <p:cNvPr id="16390" name="Picture 6" descr="http://pstew.co.uk/shipphotos/hmsecho280313a.jpg"/>
          <p:cNvPicPr>
            <a:picLocks noChangeAspect="1" noChangeArrowheads="1"/>
          </p:cNvPicPr>
          <p:nvPr/>
        </p:nvPicPr>
        <p:blipFill>
          <a:blip r:embed="rId3" cstate="print"/>
          <a:srcRect/>
          <a:stretch>
            <a:fillRect/>
          </a:stretch>
        </p:blipFill>
        <p:spPr bwMode="auto">
          <a:xfrm>
            <a:off x="5841930" y="-13855"/>
            <a:ext cx="3291184" cy="1913348"/>
          </a:xfrm>
          <a:prstGeom prst="rect">
            <a:avLst/>
          </a:prstGeom>
          <a:noFill/>
          <a:ln w="12700">
            <a:solidFill>
              <a:schemeClr val="tx1"/>
            </a:solidFill>
          </a:ln>
        </p:spPr>
      </p:pic>
      <p:pic>
        <p:nvPicPr>
          <p:cNvPr id="16392" name="Picture 8" descr="http://swathe-services.com/files/4713/6741/1903/Margaret_Smith_Provisional_10.jpg"/>
          <p:cNvPicPr>
            <a:picLocks noChangeAspect="1" noChangeArrowheads="1"/>
          </p:cNvPicPr>
          <p:nvPr/>
        </p:nvPicPr>
        <p:blipFill>
          <a:blip r:embed="rId4" cstate="print"/>
          <a:srcRect/>
          <a:stretch>
            <a:fillRect/>
          </a:stretch>
        </p:blipFill>
        <p:spPr bwMode="auto">
          <a:xfrm>
            <a:off x="5841929" y="1902759"/>
            <a:ext cx="3308768" cy="2024102"/>
          </a:xfrm>
          <a:prstGeom prst="rect">
            <a:avLst/>
          </a:prstGeom>
          <a:noFill/>
          <a:ln w="12700">
            <a:solidFill>
              <a:schemeClr val="tx1"/>
            </a:solidFill>
          </a:ln>
        </p:spPr>
      </p:pic>
      <p:sp>
        <p:nvSpPr>
          <p:cNvPr id="7" name="Title 1"/>
          <p:cNvSpPr txBox="1">
            <a:spLocks/>
          </p:cNvSpPr>
          <p:nvPr/>
        </p:nvSpPr>
        <p:spPr>
          <a:xfrm>
            <a:off x="667750" y="439347"/>
            <a:ext cx="5736761" cy="84021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50" normalizeH="0" baseline="0" noProof="0" dirty="0">
                <a:ln>
                  <a:noFill/>
                </a:ln>
                <a:solidFill>
                  <a:schemeClr val="tx2"/>
                </a:solidFill>
                <a:effectLst/>
                <a:uLnTx/>
                <a:uFillTx/>
                <a:latin typeface="+mj-lt"/>
                <a:ea typeface="+mj-ea"/>
                <a:cs typeface="+mj-cs"/>
              </a:rPr>
              <a:t>What is Hydrography ?</a:t>
            </a:r>
          </a:p>
        </p:txBody>
      </p:sp>
      <p:pic>
        <p:nvPicPr>
          <p:cNvPr id="2" name="Picture 1">
            <a:extLst>
              <a:ext uri="{FF2B5EF4-FFF2-40B4-BE49-F238E27FC236}">
                <a16:creationId xmlns:a16="http://schemas.microsoft.com/office/drawing/2014/main" id="{C535498B-A2E6-4FB2-B906-061184F8EDAD}"/>
              </a:ext>
            </a:extLst>
          </p:cNvPr>
          <p:cNvPicPr>
            <a:picLocks noChangeAspect="1"/>
          </p:cNvPicPr>
          <p:nvPr/>
        </p:nvPicPr>
        <p:blipFill>
          <a:blip r:embed="rId5"/>
          <a:stretch>
            <a:fillRect/>
          </a:stretch>
        </p:blipFill>
        <p:spPr>
          <a:xfrm>
            <a:off x="6550702" y="3945024"/>
            <a:ext cx="2582412" cy="20899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13259-9917-4171-B2B6-4938752A97BA}"/>
              </a:ext>
            </a:extLst>
          </p:cNvPr>
          <p:cNvPicPr>
            <a:picLocks noChangeAspect="1"/>
          </p:cNvPicPr>
          <p:nvPr/>
        </p:nvPicPr>
        <p:blipFill>
          <a:blip r:embed="rId3"/>
          <a:stretch>
            <a:fillRect/>
          </a:stretch>
        </p:blipFill>
        <p:spPr>
          <a:xfrm>
            <a:off x="0" y="1509369"/>
            <a:ext cx="9144000" cy="4448862"/>
          </a:xfrm>
          <a:prstGeom prst="rect">
            <a:avLst/>
          </a:prstGeom>
        </p:spPr>
      </p:pic>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How does Hydrography fit into the SDGs?</a:t>
            </a:r>
          </a:p>
        </p:txBody>
      </p:sp>
    </p:spTree>
    <p:extLst>
      <p:ext uri="{BB962C8B-B14F-4D97-AF65-F5344CB8AC3E}">
        <p14:creationId xmlns:p14="http://schemas.microsoft.com/office/powerpoint/2010/main" val="158706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Incorporating Hydrography?</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There are some very real challenges for incorporating hydrography in to delivery of SDGs</a:t>
            </a:r>
            <a:r>
              <a:rPr lang="en-US" sz="2300" b="0" kern="0" dirty="0">
                <a:solidFill>
                  <a:srgbClr val="002060"/>
                </a:solidFill>
              </a:rPr>
              <a:t>:</a:t>
            </a:r>
          </a:p>
          <a:p>
            <a:pPr>
              <a:spcBef>
                <a:spcPct val="50000"/>
              </a:spcBef>
            </a:pPr>
            <a:r>
              <a:rPr lang="en-US" sz="2300" b="0" kern="0" dirty="0">
                <a:solidFill>
                  <a:srgbClr val="002060"/>
                </a:solidFill>
              </a:rPr>
              <a:t>Hydrography does not always attract attention</a:t>
            </a:r>
          </a:p>
          <a:p>
            <a:pPr>
              <a:spcBef>
                <a:spcPct val="50000"/>
              </a:spcBef>
            </a:pPr>
            <a:r>
              <a:rPr lang="en-US" sz="2300" b="0" kern="0" dirty="0">
                <a:solidFill>
                  <a:srgbClr val="002060"/>
                </a:solidFill>
              </a:rPr>
              <a:t>Seabed mapping is a starting component not an outcome in its own right</a:t>
            </a:r>
          </a:p>
          <a:p>
            <a:pPr>
              <a:spcBef>
                <a:spcPct val="50000"/>
              </a:spcBef>
            </a:pPr>
            <a:r>
              <a:rPr lang="en-US" sz="2300" b="0" kern="0" dirty="0">
                <a:solidFill>
                  <a:srgbClr val="002060"/>
                </a:solidFill>
              </a:rPr>
              <a:t>National HOs are rarely asked to contribute to cross government policy</a:t>
            </a:r>
          </a:p>
          <a:p>
            <a:pPr>
              <a:spcBef>
                <a:spcPct val="50000"/>
              </a:spcBef>
            </a:pPr>
            <a:r>
              <a:rPr lang="en-US" sz="2300" b="0" kern="0" dirty="0">
                <a:solidFill>
                  <a:srgbClr val="002060"/>
                </a:solidFill>
              </a:rPr>
              <a:t>The seabed is invisible to the public and therefore not politically attractive</a:t>
            </a:r>
          </a:p>
        </p:txBody>
      </p:sp>
    </p:spTree>
    <p:extLst>
      <p:ext uri="{BB962C8B-B14F-4D97-AF65-F5344CB8AC3E}">
        <p14:creationId xmlns:p14="http://schemas.microsoft.com/office/powerpoint/2010/main" val="30215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ECF70-9739-48EF-A295-78F0046F6ACC}"/>
              </a:ext>
            </a:extLst>
          </p:cNvPr>
          <p:cNvPicPr>
            <a:picLocks noChangeAspect="1"/>
          </p:cNvPicPr>
          <p:nvPr/>
        </p:nvPicPr>
        <p:blipFill>
          <a:blip r:embed="rId3"/>
          <a:stretch>
            <a:fillRect/>
          </a:stretch>
        </p:blipFill>
        <p:spPr>
          <a:xfrm>
            <a:off x="828494" y="3429000"/>
            <a:ext cx="7487011" cy="2437447"/>
          </a:xfrm>
          <a:prstGeom prst="rect">
            <a:avLst/>
          </a:prstGeom>
        </p:spPr>
      </p:pic>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Implementing SDGs?</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 key challenges for implementation represents an opportunity and spatial data</a:t>
            </a:r>
          </a:p>
          <a:p>
            <a:pPr marL="0" indent="0">
              <a:spcBef>
                <a:spcPct val="50000"/>
              </a:spcBef>
              <a:buFont typeface="Wingdings" pitchFamily="2" charset="2"/>
              <a:buNone/>
            </a:pPr>
            <a:r>
              <a:rPr lang="en-US" sz="2300" b="0" kern="0" dirty="0">
                <a:solidFill>
                  <a:srgbClr val="002060"/>
                </a:solidFill>
              </a:rPr>
              <a:t>….. If a marine protected area is delimited without an understanding of the seabed, it may unnecessarily hinder access to a port</a:t>
            </a:r>
          </a:p>
        </p:txBody>
      </p:sp>
    </p:spTree>
    <p:extLst>
      <p:ext uri="{BB962C8B-B14F-4D97-AF65-F5344CB8AC3E}">
        <p14:creationId xmlns:p14="http://schemas.microsoft.com/office/powerpoint/2010/main" val="408706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5F13B-1AEB-4B25-9991-2C24B773251C}"/>
              </a:ext>
            </a:extLst>
          </p:cNvPr>
          <p:cNvPicPr>
            <a:picLocks noChangeAspect="1"/>
          </p:cNvPicPr>
          <p:nvPr/>
        </p:nvPicPr>
        <p:blipFill>
          <a:blip r:embed="rId3"/>
          <a:stretch>
            <a:fillRect/>
          </a:stretch>
        </p:blipFill>
        <p:spPr>
          <a:xfrm>
            <a:off x="1166643" y="3429000"/>
            <a:ext cx="7062957" cy="2555826"/>
          </a:xfrm>
          <a:prstGeom prst="rect">
            <a:avLst/>
          </a:prstGeom>
        </p:spPr>
      </p:pic>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Implementing SDGs?</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 key challenges for implementation represents an opportunity and spatial data</a:t>
            </a:r>
          </a:p>
          <a:p>
            <a:pPr marL="0" indent="0">
              <a:spcBef>
                <a:spcPct val="50000"/>
              </a:spcBef>
              <a:buFont typeface="Wingdings" pitchFamily="2" charset="2"/>
              <a:buNone/>
            </a:pPr>
            <a:r>
              <a:rPr lang="en-US" sz="2300" b="0" kern="0" dirty="0">
                <a:solidFill>
                  <a:srgbClr val="002060"/>
                </a:solidFill>
              </a:rPr>
              <a:t>….. If a new port is developed without an understanding of the seabed, it may damage a habitat essential for food security</a:t>
            </a:r>
          </a:p>
        </p:txBody>
      </p:sp>
    </p:spTree>
    <p:extLst>
      <p:ext uri="{BB962C8B-B14F-4D97-AF65-F5344CB8AC3E}">
        <p14:creationId xmlns:p14="http://schemas.microsoft.com/office/powerpoint/2010/main" val="13006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Implementing SDGs?</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 key challenges for implementation represents an opportunity and spatial data</a:t>
            </a:r>
          </a:p>
          <a:p>
            <a:pPr marL="0" indent="0">
              <a:spcBef>
                <a:spcPct val="50000"/>
              </a:spcBef>
              <a:buFont typeface="Wingdings" pitchFamily="2" charset="2"/>
              <a:buNone/>
            </a:pPr>
            <a:r>
              <a:rPr lang="en-US" sz="2300" b="0" kern="0" dirty="0">
                <a:solidFill>
                  <a:srgbClr val="002060"/>
                </a:solidFill>
              </a:rPr>
              <a:t>….. If both activities are approached with a good understanding of the seabed, then both can be achieve </a:t>
            </a:r>
            <a:r>
              <a:rPr lang="en-US" sz="2300" kern="0" dirty="0">
                <a:solidFill>
                  <a:srgbClr val="002060"/>
                </a:solidFill>
              </a:rPr>
              <a:t>sustainably</a:t>
            </a:r>
            <a:endParaRPr lang="en-US" sz="2300" b="0" kern="0" dirty="0">
              <a:solidFill>
                <a:srgbClr val="002060"/>
              </a:solidFill>
            </a:endParaRPr>
          </a:p>
        </p:txBody>
      </p:sp>
      <p:pic>
        <p:nvPicPr>
          <p:cNvPr id="2" name="Picture 1">
            <a:extLst>
              <a:ext uri="{FF2B5EF4-FFF2-40B4-BE49-F238E27FC236}">
                <a16:creationId xmlns:a16="http://schemas.microsoft.com/office/drawing/2014/main" id="{A96FD249-F8D9-4449-9877-FB06F6C73D30}"/>
              </a:ext>
            </a:extLst>
          </p:cNvPr>
          <p:cNvPicPr>
            <a:picLocks noChangeAspect="1"/>
          </p:cNvPicPr>
          <p:nvPr/>
        </p:nvPicPr>
        <p:blipFill>
          <a:blip r:embed="rId3"/>
          <a:stretch>
            <a:fillRect/>
          </a:stretch>
        </p:blipFill>
        <p:spPr>
          <a:xfrm>
            <a:off x="1134347" y="3664328"/>
            <a:ext cx="6875305" cy="2317432"/>
          </a:xfrm>
          <a:prstGeom prst="rect">
            <a:avLst/>
          </a:prstGeom>
        </p:spPr>
      </p:pic>
    </p:spTree>
    <p:extLst>
      <p:ext uri="{BB962C8B-B14F-4D97-AF65-F5344CB8AC3E}">
        <p14:creationId xmlns:p14="http://schemas.microsoft.com/office/powerpoint/2010/main" val="36322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1C24F68-AB3A-4633-8970-8930F45AB7B5}"/>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pic>
        <p:nvPicPr>
          <p:cNvPr id="1028" name="Picture 4" descr="Image result for unsdg">
            <a:extLst>
              <a:ext uri="{FF2B5EF4-FFF2-40B4-BE49-F238E27FC236}">
                <a16:creationId xmlns:a16="http://schemas.microsoft.com/office/drawing/2014/main" id="{A9292326-7757-41FA-9A5D-B8890BEC4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2" y="1283554"/>
            <a:ext cx="7580115"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3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SDG Summary</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Key considerations going forward:</a:t>
            </a:r>
            <a:endParaRPr lang="en-US" sz="2300" b="0" kern="0" dirty="0">
              <a:solidFill>
                <a:srgbClr val="002060"/>
              </a:solidFill>
            </a:endParaRPr>
          </a:p>
          <a:p>
            <a:pPr>
              <a:spcBef>
                <a:spcPct val="50000"/>
              </a:spcBef>
            </a:pPr>
            <a:r>
              <a:rPr lang="en-US" sz="2000" b="0" kern="0" dirty="0">
                <a:solidFill>
                  <a:srgbClr val="002060"/>
                </a:solidFill>
              </a:rPr>
              <a:t>The SDGs offer an opportunity to raise the profile of our work</a:t>
            </a:r>
          </a:p>
          <a:p>
            <a:pPr>
              <a:spcBef>
                <a:spcPct val="50000"/>
              </a:spcBef>
            </a:pPr>
            <a:r>
              <a:rPr lang="en-US" sz="2000" b="0" kern="0" dirty="0">
                <a:solidFill>
                  <a:srgbClr val="002060"/>
                </a:solidFill>
              </a:rPr>
              <a:t>Some SDGs will not be sustainably implemented </a:t>
            </a:r>
            <a:r>
              <a:rPr lang="en-US" sz="2000" kern="0" dirty="0">
                <a:solidFill>
                  <a:srgbClr val="002060"/>
                </a:solidFill>
              </a:rPr>
              <a:t>without</a:t>
            </a:r>
            <a:r>
              <a:rPr lang="en-US" sz="2000" b="0" kern="0" dirty="0">
                <a:solidFill>
                  <a:srgbClr val="002060"/>
                </a:solidFill>
              </a:rPr>
              <a:t> seabed mapping</a:t>
            </a:r>
          </a:p>
          <a:p>
            <a:pPr>
              <a:spcBef>
                <a:spcPct val="50000"/>
              </a:spcBef>
            </a:pPr>
            <a:r>
              <a:rPr lang="en-US" sz="2000" b="0" kern="0" dirty="0">
                <a:solidFill>
                  <a:srgbClr val="002060"/>
                </a:solidFill>
              </a:rPr>
              <a:t>Incorporation of seabed mapping into the delivery of SDGs will raise global awareness and generate funding opportunities</a:t>
            </a:r>
          </a:p>
          <a:p>
            <a:pPr>
              <a:spcBef>
                <a:spcPct val="50000"/>
              </a:spcBef>
            </a:pPr>
            <a:r>
              <a:rPr lang="en-US" sz="2000" b="0" kern="0" dirty="0">
                <a:solidFill>
                  <a:srgbClr val="002060"/>
                </a:solidFill>
              </a:rPr>
              <a:t>The will only happen if we get better at educating our audience</a:t>
            </a:r>
            <a:endParaRPr lang="en-US" sz="2000" kern="0" dirty="0">
              <a:solidFill>
                <a:srgbClr val="002060"/>
              </a:solidFill>
            </a:endParaRPr>
          </a:p>
        </p:txBody>
      </p:sp>
    </p:spTree>
    <p:extLst>
      <p:ext uri="{BB962C8B-B14F-4D97-AF65-F5344CB8AC3E}">
        <p14:creationId xmlns:p14="http://schemas.microsoft.com/office/powerpoint/2010/main" val="28272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Summary</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a:spcBef>
                <a:spcPct val="50000"/>
              </a:spcBef>
            </a:pPr>
            <a:endParaRPr lang="en-US" sz="2000" b="0" kern="0" dirty="0">
              <a:solidFill>
                <a:srgbClr val="002060"/>
              </a:solidFill>
            </a:endParaRPr>
          </a:p>
          <a:p>
            <a:pPr>
              <a:spcBef>
                <a:spcPct val="50000"/>
              </a:spcBef>
            </a:pPr>
            <a:r>
              <a:rPr lang="en-US" sz="2000" b="0" kern="0" dirty="0">
                <a:solidFill>
                  <a:srgbClr val="002060"/>
                </a:solidFill>
              </a:rPr>
              <a:t>Improving data quality will reduce liability and risk and can also increase vessel traffic/size</a:t>
            </a:r>
          </a:p>
          <a:p>
            <a:pPr>
              <a:spcBef>
                <a:spcPct val="50000"/>
              </a:spcBef>
            </a:pPr>
            <a:r>
              <a:rPr lang="en-US" sz="2000" b="0" kern="0" dirty="0">
                <a:solidFill>
                  <a:srgbClr val="002060"/>
                </a:solidFill>
              </a:rPr>
              <a:t>Efforts to raise the profile of hydrography within government are never wasted</a:t>
            </a:r>
          </a:p>
          <a:p>
            <a:pPr>
              <a:spcBef>
                <a:spcPct val="50000"/>
              </a:spcBef>
            </a:pPr>
            <a:r>
              <a:rPr lang="en-US" sz="2000" b="0" kern="0" dirty="0">
                <a:solidFill>
                  <a:srgbClr val="002060"/>
                </a:solidFill>
              </a:rPr>
              <a:t>Hydrographic data is wider than just producing SOLAS products </a:t>
            </a:r>
            <a:r>
              <a:rPr lang="en-US" sz="2000" b="0" kern="0" dirty="0" err="1">
                <a:solidFill>
                  <a:srgbClr val="002060"/>
                </a:solidFill>
              </a:rPr>
              <a:t>eg.</a:t>
            </a:r>
            <a:r>
              <a:rPr lang="en-US" sz="2000" b="0" kern="0" dirty="0">
                <a:solidFill>
                  <a:srgbClr val="002060"/>
                </a:solidFill>
              </a:rPr>
              <a:t> delivery of SDGs, Blue Economy, coastal zone management etc. </a:t>
            </a:r>
          </a:p>
          <a:p>
            <a:pPr>
              <a:spcBef>
                <a:spcPct val="50000"/>
              </a:spcBef>
            </a:pPr>
            <a:endParaRPr lang="en-US" sz="2000" kern="0" dirty="0">
              <a:solidFill>
                <a:srgbClr val="002060"/>
              </a:solidFill>
            </a:endParaRPr>
          </a:p>
        </p:txBody>
      </p:sp>
    </p:spTree>
    <p:extLst>
      <p:ext uri="{BB962C8B-B14F-4D97-AF65-F5344CB8AC3E}">
        <p14:creationId xmlns:p14="http://schemas.microsoft.com/office/powerpoint/2010/main" val="21317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E450B9-94A3-4F94-908C-9715BB12E7D8}"/>
              </a:ext>
            </a:extLst>
          </p:cNvPr>
          <p:cNvSpPr txBox="1">
            <a:spLocks noChangeArrowheads="1"/>
          </p:cNvSpPr>
          <p:nvPr/>
        </p:nvSpPr>
        <p:spPr bwMode="auto">
          <a:xfrm>
            <a:off x="3592361" y="3032708"/>
            <a:ext cx="2163862" cy="792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800" kern="0" dirty="0">
                <a:solidFill>
                  <a:srgbClr val="002060"/>
                </a:solidFill>
              </a:rPr>
              <a:t>Questions</a:t>
            </a:r>
            <a:r>
              <a:rPr lang="en-US" sz="2300" kern="0" dirty="0">
                <a:solidFill>
                  <a:srgbClr val="002060"/>
                </a:solidFill>
              </a:rPr>
              <a:t>?</a:t>
            </a:r>
            <a:endParaRPr lang="en-US" sz="2000" kern="0" dirty="0">
              <a:solidFill>
                <a:srgbClr val="002060"/>
              </a:solidFill>
            </a:endParaRPr>
          </a:p>
        </p:txBody>
      </p:sp>
    </p:spTree>
    <p:extLst>
      <p:ext uri="{BB962C8B-B14F-4D97-AF65-F5344CB8AC3E}">
        <p14:creationId xmlns:p14="http://schemas.microsoft.com/office/powerpoint/2010/main" val="24795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B33E1-624D-4967-9EF2-BF678E3BA899}"/>
              </a:ext>
            </a:extLst>
          </p:cNvPr>
          <p:cNvSpPr>
            <a:spLocks noGrp="1"/>
          </p:cNvSpPr>
          <p:nvPr>
            <p:ph type="title"/>
          </p:nvPr>
        </p:nvSpPr>
        <p:spPr/>
        <p:txBody>
          <a:bodyPr/>
          <a:lstStyle/>
          <a:p>
            <a:r>
              <a:rPr lang="en-GB" dirty="0"/>
              <a:t>Blue Economy</a:t>
            </a:r>
          </a:p>
        </p:txBody>
      </p:sp>
      <p:sp>
        <p:nvSpPr>
          <p:cNvPr id="4" name="Text Placeholder 3">
            <a:extLst>
              <a:ext uri="{FF2B5EF4-FFF2-40B4-BE49-F238E27FC236}">
                <a16:creationId xmlns:a16="http://schemas.microsoft.com/office/drawing/2014/main" id="{C1D995DC-ABA9-49F0-B348-53D9CAD2012E}"/>
              </a:ext>
            </a:extLst>
          </p:cNvPr>
          <p:cNvSpPr>
            <a:spLocks noGrp="1"/>
          </p:cNvSpPr>
          <p:nvPr>
            <p:ph type="body" sz="quarter" idx="13"/>
          </p:nvPr>
        </p:nvSpPr>
        <p:spPr>
          <a:xfrm>
            <a:off x="719138" y="2252870"/>
            <a:ext cx="3601071" cy="3839954"/>
          </a:xfrm>
        </p:spPr>
        <p:txBody>
          <a:bodyPr>
            <a:normAutofit fontScale="92500"/>
          </a:bodyPr>
          <a:lstStyle/>
          <a:p>
            <a:r>
              <a:rPr lang="en-GB" sz="2400" b="1" dirty="0"/>
              <a:t>World Bank definition</a:t>
            </a:r>
          </a:p>
          <a:p>
            <a:pPr>
              <a:lnSpc>
                <a:spcPct val="150000"/>
              </a:lnSpc>
            </a:pPr>
            <a:r>
              <a:rPr lang="en-GB" sz="2400" b="1" i="1" dirty="0"/>
              <a:t> </a:t>
            </a:r>
            <a:r>
              <a:rPr lang="en-GB" sz="2400" i="1" dirty="0"/>
              <a:t>“Sustainable use of ocean resources for economic growth, improved livelihoods, and jobs while preserving the health of ocean ecosystem.”</a:t>
            </a:r>
          </a:p>
        </p:txBody>
      </p:sp>
      <p:sp>
        <p:nvSpPr>
          <p:cNvPr id="5" name="Text Placeholder 4">
            <a:extLst>
              <a:ext uri="{FF2B5EF4-FFF2-40B4-BE49-F238E27FC236}">
                <a16:creationId xmlns:a16="http://schemas.microsoft.com/office/drawing/2014/main" id="{994E77DA-43D7-437F-80B8-780AEAFDBCF7}"/>
              </a:ext>
            </a:extLst>
          </p:cNvPr>
          <p:cNvSpPr>
            <a:spLocks noGrp="1"/>
          </p:cNvSpPr>
          <p:nvPr>
            <p:ph type="body" sz="quarter" idx="14"/>
          </p:nvPr>
        </p:nvSpPr>
        <p:spPr/>
        <p:txBody>
          <a:bodyPr/>
          <a:lstStyle/>
          <a:p>
            <a:endParaRPr lang="en-GB"/>
          </a:p>
        </p:txBody>
      </p:sp>
      <p:pic>
        <p:nvPicPr>
          <p:cNvPr id="7" name="Picture 6">
            <a:extLst>
              <a:ext uri="{FF2B5EF4-FFF2-40B4-BE49-F238E27FC236}">
                <a16:creationId xmlns:a16="http://schemas.microsoft.com/office/drawing/2014/main" id="{A27F33DE-CBB8-49C1-A09F-45ECF24A7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538072"/>
            <a:ext cx="4103383" cy="3839953"/>
          </a:xfrm>
          <a:prstGeom prst="rect">
            <a:avLst/>
          </a:prstGeom>
        </p:spPr>
      </p:pic>
    </p:spTree>
    <p:extLst>
      <p:ext uri="{BB962C8B-B14F-4D97-AF65-F5344CB8AC3E}">
        <p14:creationId xmlns:p14="http://schemas.microsoft.com/office/powerpoint/2010/main" val="161027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0346" y="1917529"/>
            <a:ext cx="8280400" cy="4243465"/>
          </a:xfrm>
        </p:spPr>
        <p:txBody>
          <a:bodyPr>
            <a:normAutofit/>
          </a:bodyPr>
          <a:lstStyle/>
          <a:p>
            <a:pPr marL="342900" indent="-342900">
              <a:lnSpc>
                <a:spcPct val="105000"/>
              </a:lnSpc>
              <a:buFont typeface="Arial" panose="020B0604020202020204" pitchFamily="34" charset="0"/>
              <a:buChar char="•"/>
            </a:pPr>
            <a:r>
              <a:rPr lang="en-GB" sz="2400" b="1" dirty="0"/>
              <a:t>80% of all trade in goods transported by sea </a:t>
            </a:r>
          </a:p>
          <a:p>
            <a:pPr marL="342900" indent="-342900">
              <a:lnSpc>
                <a:spcPct val="105000"/>
              </a:lnSpc>
              <a:buFont typeface="Arial" panose="020B0604020202020204" pitchFamily="34" charset="0"/>
              <a:buChar char="•"/>
            </a:pPr>
            <a:r>
              <a:rPr lang="en-GB" sz="2400" b="1" dirty="0"/>
              <a:t>Containerised trade more than tripled in last 10 years</a:t>
            </a:r>
          </a:p>
          <a:p>
            <a:pPr marL="486900" lvl="2" indent="-342900">
              <a:lnSpc>
                <a:spcPct val="105000"/>
              </a:lnSpc>
            </a:pPr>
            <a:r>
              <a:rPr lang="en-GB" sz="2000" b="1" dirty="0">
                <a:solidFill>
                  <a:schemeClr val="tx2"/>
                </a:solidFill>
              </a:rPr>
              <a:t>48 million twenty-foot equivalent units (TEUs) </a:t>
            </a:r>
          </a:p>
          <a:p>
            <a:pPr>
              <a:lnSpc>
                <a:spcPct val="105000"/>
              </a:lnSpc>
            </a:pPr>
            <a:endParaRPr lang="en-US" sz="2000" b="0" dirty="0">
              <a:solidFill>
                <a:schemeClr val="tx1"/>
              </a:solidFill>
            </a:endParaRPr>
          </a:p>
        </p:txBody>
      </p:sp>
      <p:sp>
        <p:nvSpPr>
          <p:cNvPr id="18435" name="Rectangle 12"/>
          <p:cNvSpPr>
            <a:spLocks noChangeArrowheads="1"/>
          </p:cNvSpPr>
          <p:nvPr/>
        </p:nvSpPr>
        <p:spPr bwMode="auto">
          <a:xfrm>
            <a:off x="2271419" y="357191"/>
            <a:ext cx="6211399" cy="1063158"/>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Maritime Trade</a:t>
            </a:r>
          </a:p>
        </p:txBody>
      </p:sp>
      <p:pic>
        <p:nvPicPr>
          <p:cNvPr id="4" name="Picture 3">
            <a:extLst>
              <a:ext uri="{FF2B5EF4-FFF2-40B4-BE49-F238E27FC236}">
                <a16:creationId xmlns:a16="http://schemas.microsoft.com/office/drawing/2014/main" id="{B255564A-20E0-4B2E-8852-62A8BA7CD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594" y="357191"/>
            <a:ext cx="2050566" cy="993161"/>
          </a:xfrm>
          <a:prstGeom prst="rect">
            <a:avLst/>
          </a:prstGeom>
        </p:spPr>
      </p:pic>
    </p:spTree>
    <p:extLst>
      <p:ext uri="{BB962C8B-B14F-4D97-AF65-F5344CB8AC3E}">
        <p14:creationId xmlns:p14="http://schemas.microsoft.com/office/powerpoint/2010/main" val="289072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A678-5D54-4CBC-8C36-CF5584AD98D9}"/>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6F9001E7-CC1D-4F85-96D0-9420FDD61A74}"/>
              </a:ext>
            </a:extLst>
          </p:cNvPr>
          <p:cNvPicPr>
            <a:picLocks noChangeAspect="1"/>
          </p:cNvPicPr>
          <p:nvPr/>
        </p:nvPicPr>
        <p:blipFill>
          <a:blip r:embed="rId3"/>
          <a:stretch>
            <a:fillRect/>
          </a:stretch>
        </p:blipFill>
        <p:spPr>
          <a:xfrm>
            <a:off x="1272209" y="1835999"/>
            <a:ext cx="7175998" cy="3769671"/>
          </a:xfrm>
          <a:prstGeom prst="rect">
            <a:avLst/>
          </a:prstGeom>
        </p:spPr>
      </p:pic>
      <p:sp>
        <p:nvSpPr>
          <p:cNvPr id="4" name="Text Placeholder 3">
            <a:extLst>
              <a:ext uri="{FF2B5EF4-FFF2-40B4-BE49-F238E27FC236}">
                <a16:creationId xmlns:a16="http://schemas.microsoft.com/office/drawing/2014/main" id="{ACC0B89D-234C-4417-B8BF-0A7113A2A38E}"/>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a16="http://schemas.microsoft.com/office/drawing/2014/main" id="{D9880A91-AB95-43F9-B9AC-B23A2FF99136}"/>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68409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A678-5D54-4CBC-8C36-CF5584AD98D9}"/>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ACC0B89D-234C-4417-B8BF-0A7113A2A38E}"/>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a16="http://schemas.microsoft.com/office/drawing/2014/main" id="{D9880A91-AB95-43F9-B9AC-B23A2FF99136}"/>
              </a:ext>
            </a:extLst>
          </p:cNvPr>
          <p:cNvSpPr>
            <a:spLocks noGrp="1"/>
          </p:cNvSpPr>
          <p:nvPr>
            <p:ph type="body" sz="quarter" idx="14"/>
          </p:nvPr>
        </p:nvSpPr>
        <p:spPr/>
        <p:txBody>
          <a:bodyPr/>
          <a:lstStyle/>
          <a:p>
            <a:endParaRPr lang="en-GB"/>
          </a:p>
        </p:txBody>
      </p:sp>
      <p:pic>
        <p:nvPicPr>
          <p:cNvPr id="7" name="Picture 6">
            <a:extLst>
              <a:ext uri="{FF2B5EF4-FFF2-40B4-BE49-F238E27FC236}">
                <a16:creationId xmlns:a16="http://schemas.microsoft.com/office/drawing/2014/main" id="{12CBD5C0-8038-493E-8D20-592095E7D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074" y="360000"/>
            <a:ext cx="5800725" cy="5616730"/>
          </a:xfrm>
          <a:prstGeom prst="rect">
            <a:avLst/>
          </a:prstGeom>
        </p:spPr>
      </p:pic>
    </p:spTree>
    <p:extLst>
      <p:ext uri="{BB962C8B-B14F-4D97-AF65-F5344CB8AC3E}">
        <p14:creationId xmlns:p14="http://schemas.microsoft.com/office/powerpoint/2010/main" val="104976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9923-FCF1-45A4-B922-349486696F4E}"/>
              </a:ext>
            </a:extLst>
          </p:cNvPr>
          <p:cNvSpPr>
            <a:spLocks noGrp="1"/>
          </p:cNvSpPr>
          <p:nvPr>
            <p:ph type="title"/>
          </p:nvPr>
        </p:nvSpPr>
        <p:spPr/>
        <p:txBody>
          <a:bodyPr/>
          <a:lstStyle/>
          <a:p>
            <a:r>
              <a:rPr lang="en-GB" dirty="0"/>
              <a:t>But …..</a:t>
            </a:r>
          </a:p>
        </p:txBody>
      </p:sp>
      <p:sp>
        <p:nvSpPr>
          <p:cNvPr id="3" name="Slide Number Placeholder 2">
            <a:extLst>
              <a:ext uri="{FF2B5EF4-FFF2-40B4-BE49-F238E27FC236}">
                <a16:creationId xmlns:a16="http://schemas.microsoft.com/office/drawing/2014/main" id="{7477E537-55CF-482A-AAEC-0E6CDBEFF5C0}"/>
              </a:ext>
            </a:extLst>
          </p:cNvPr>
          <p:cNvSpPr>
            <a:spLocks noGrp="1"/>
          </p:cNvSpPr>
          <p:nvPr>
            <p:ph type="sldNum" sz="quarter" idx="12"/>
          </p:nvPr>
        </p:nvSpPr>
        <p:spPr>
          <a:xfrm flipH="1" flipV="1">
            <a:off x="9107999" y="1151999"/>
            <a:ext cx="1202191" cy="45719"/>
          </a:xfrm>
        </p:spPr>
        <p:txBody>
          <a:bodyPr/>
          <a:lstStyle/>
          <a:p>
            <a:endParaRPr lang="en-GB" dirty="0"/>
          </a:p>
        </p:txBody>
      </p:sp>
      <p:sp>
        <p:nvSpPr>
          <p:cNvPr id="4" name="Text Placeholder 3">
            <a:extLst>
              <a:ext uri="{FF2B5EF4-FFF2-40B4-BE49-F238E27FC236}">
                <a16:creationId xmlns:a16="http://schemas.microsoft.com/office/drawing/2014/main" id="{F2A3A944-1A27-493D-8421-73404FED0D73}"/>
              </a:ext>
            </a:extLst>
          </p:cNvPr>
          <p:cNvSpPr>
            <a:spLocks noGrp="1"/>
          </p:cNvSpPr>
          <p:nvPr>
            <p:ph type="body" sz="quarter" idx="13"/>
          </p:nvPr>
        </p:nvSpPr>
        <p:spPr/>
        <p:txBody>
          <a:bodyPr>
            <a:normAutofit/>
          </a:bodyPr>
          <a:lstStyle/>
          <a:p>
            <a:endParaRPr lang="en-GB" sz="2800" b="1" dirty="0"/>
          </a:p>
          <a:p>
            <a:r>
              <a:rPr lang="en-GB" sz="2800" b="1" dirty="0"/>
              <a:t>It is much more than simply trade ……..</a:t>
            </a:r>
          </a:p>
        </p:txBody>
      </p:sp>
      <p:sp>
        <p:nvSpPr>
          <p:cNvPr id="5" name="Text Placeholder 4">
            <a:extLst>
              <a:ext uri="{FF2B5EF4-FFF2-40B4-BE49-F238E27FC236}">
                <a16:creationId xmlns:a16="http://schemas.microsoft.com/office/drawing/2014/main" id="{9DE2F3B8-91EA-4A8E-B85F-6B257E0056EE}"/>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25127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646" y="443989"/>
            <a:ext cx="6194280" cy="783577"/>
          </a:xfrm>
        </p:spPr>
        <p:txBody>
          <a:bodyPr>
            <a:noAutofit/>
          </a:bodyPr>
          <a:lstStyle/>
          <a:p>
            <a:r>
              <a:rPr lang="en-GB" sz="2800" dirty="0"/>
              <a:t>Hydrography and the Bigger Picture</a:t>
            </a:r>
          </a:p>
        </p:txBody>
      </p:sp>
      <p:pic>
        <p:nvPicPr>
          <p:cNvPr id="18" name="Picture 3"/>
          <p:cNvPicPr>
            <a:picLocks noChangeAspect="1" noChangeArrowheads="1"/>
          </p:cNvPicPr>
          <p:nvPr/>
        </p:nvPicPr>
        <p:blipFill>
          <a:blip r:embed="rId3" cstate="print"/>
          <a:srcRect/>
          <a:stretch>
            <a:fillRect/>
          </a:stretch>
        </p:blipFill>
        <p:spPr bwMode="auto">
          <a:xfrm>
            <a:off x="1974863" y="1828673"/>
            <a:ext cx="5287277" cy="3556511"/>
          </a:xfrm>
          <a:prstGeom prst="rect">
            <a:avLst/>
          </a:prstGeom>
          <a:noFill/>
          <a:ln w="9525">
            <a:noFill/>
            <a:miter lim="800000"/>
            <a:headEnd/>
            <a:tailEnd/>
          </a:ln>
        </p:spPr>
      </p:pic>
      <p:cxnSp>
        <p:nvCxnSpPr>
          <p:cNvPr id="19" name="Straight Arrow Connector 18"/>
          <p:cNvCxnSpPr/>
          <p:nvPr/>
        </p:nvCxnSpPr>
        <p:spPr>
          <a:xfrm flipH="1" flipV="1">
            <a:off x="4530688" y="2278427"/>
            <a:ext cx="8263" cy="95020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73069" y="3269943"/>
            <a:ext cx="2371381" cy="1631216"/>
          </a:xfrm>
          <a:prstGeom prst="rect">
            <a:avLst/>
          </a:prstGeom>
          <a:noFill/>
        </p:spPr>
        <p:txBody>
          <a:bodyPr wrap="square" rtlCol="0">
            <a:spAutoFit/>
          </a:bodyPr>
          <a:lstStyle/>
          <a:p>
            <a:pPr algn="ctr"/>
            <a:r>
              <a:rPr lang="en-GB" sz="2000" b="1" u="sng" dirty="0">
                <a:solidFill>
                  <a:schemeClr val="tx2"/>
                </a:solidFill>
              </a:rPr>
              <a:t>Hydrography</a:t>
            </a:r>
            <a:r>
              <a:rPr lang="en-GB" sz="2000" b="1" dirty="0">
                <a:solidFill>
                  <a:schemeClr val="tx2"/>
                </a:solidFill>
              </a:rPr>
              <a:t>   </a:t>
            </a:r>
          </a:p>
          <a:p>
            <a:pPr algn="ctr"/>
            <a:r>
              <a:rPr lang="en-GB" sz="2000" b="1" dirty="0">
                <a:solidFill>
                  <a:schemeClr val="tx2"/>
                </a:solidFill>
              </a:rPr>
              <a:t>A keystone data type for safe navigation plus much more</a:t>
            </a:r>
          </a:p>
        </p:txBody>
      </p:sp>
      <p:sp>
        <p:nvSpPr>
          <p:cNvPr id="21" name="TextBox 20"/>
          <p:cNvSpPr txBox="1"/>
          <p:nvPr/>
        </p:nvSpPr>
        <p:spPr>
          <a:xfrm>
            <a:off x="2002317" y="1947920"/>
            <a:ext cx="1983036" cy="300082"/>
          </a:xfrm>
          <a:prstGeom prst="rect">
            <a:avLst/>
          </a:prstGeom>
          <a:noFill/>
        </p:spPr>
        <p:txBody>
          <a:bodyPr wrap="square" rtlCol="0">
            <a:spAutoFit/>
          </a:bodyPr>
          <a:lstStyle/>
          <a:p>
            <a:pPr algn="r"/>
            <a:r>
              <a:rPr lang="en-GB" sz="1350" dirty="0"/>
              <a:t>Habitat Mapping</a:t>
            </a:r>
          </a:p>
        </p:txBody>
      </p:sp>
      <p:sp>
        <p:nvSpPr>
          <p:cNvPr id="22" name="TextBox 21"/>
          <p:cNvSpPr txBox="1"/>
          <p:nvPr/>
        </p:nvSpPr>
        <p:spPr>
          <a:xfrm>
            <a:off x="1447342" y="2252261"/>
            <a:ext cx="1983036" cy="300082"/>
          </a:xfrm>
          <a:prstGeom prst="rect">
            <a:avLst/>
          </a:prstGeom>
          <a:noFill/>
        </p:spPr>
        <p:txBody>
          <a:bodyPr wrap="square" rtlCol="0">
            <a:spAutoFit/>
          </a:bodyPr>
          <a:lstStyle/>
          <a:p>
            <a:pPr algn="r"/>
            <a:r>
              <a:rPr lang="en-GB" sz="1350" dirty="0"/>
              <a:t>MPAs</a:t>
            </a:r>
          </a:p>
        </p:txBody>
      </p:sp>
      <p:sp>
        <p:nvSpPr>
          <p:cNvPr id="23" name="TextBox 22"/>
          <p:cNvSpPr txBox="1"/>
          <p:nvPr/>
        </p:nvSpPr>
        <p:spPr>
          <a:xfrm>
            <a:off x="1027323" y="2557979"/>
            <a:ext cx="1983036" cy="300082"/>
          </a:xfrm>
          <a:prstGeom prst="rect">
            <a:avLst/>
          </a:prstGeom>
          <a:noFill/>
        </p:spPr>
        <p:txBody>
          <a:bodyPr wrap="square" rtlCol="0">
            <a:spAutoFit/>
          </a:bodyPr>
          <a:lstStyle/>
          <a:p>
            <a:pPr algn="r"/>
            <a:r>
              <a:rPr lang="en-GB" sz="1350" dirty="0"/>
              <a:t>Fisheries Management</a:t>
            </a:r>
          </a:p>
        </p:txBody>
      </p:sp>
      <p:sp>
        <p:nvSpPr>
          <p:cNvPr id="24" name="TextBox 23"/>
          <p:cNvSpPr txBox="1"/>
          <p:nvPr/>
        </p:nvSpPr>
        <p:spPr>
          <a:xfrm>
            <a:off x="680292" y="2971112"/>
            <a:ext cx="1983036" cy="300082"/>
          </a:xfrm>
          <a:prstGeom prst="rect">
            <a:avLst/>
          </a:prstGeom>
          <a:noFill/>
        </p:spPr>
        <p:txBody>
          <a:bodyPr wrap="square" rtlCol="0">
            <a:spAutoFit/>
          </a:bodyPr>
          <a:lstStyle/>
          <a:p>
            <a:pPr algn="r"/>
            <a:r>
              <a:rPr lang="en-GB" sz="1350" dirty="0"/>
              <a:t>Coastal Zoning</a:t>
            </a:r>
          </a:p>
        </p:txBody>
      </p:sp>
      <p:sp>
        <p:nvSpPr>
          <p:cNvPr id="25" name="TextBox 24"/>
          <p:cNvSpPr txBox="1"/>
          <p:nvPr/>
        </p:nvSpPr>
        <p:spPr>
          <a:xfrm>
            <a:off x="6528872" y="2928422"/>
            <a:ext cx="1983036" cy="507831"/>
          </a:xfrm>
          <a:prstGeom prst="rect">
            <a:avLst/>
          </a:prstGeom>
          <a:noFill/>
        </p:spPr>
        <p:txBody>
          <a:bodyPr wrap="square" rtlCol="0">
            <a:spAutoFit/>
          </a:bodyPr>
          <a:lstStyle/>
          <a:p>
            <a:r>
              <a:rPr lang="en-GB" sz="1350" dirty="0"/>
              <a:t>Coastal land use planning</a:t>
            </a:r>
          </a:p>
        </p:txBody>
      </p:sp>
      <p:sp>
        <p:nvSpPr>
          <p:cNvPr id="26" name="TextBox 25"/>
          <p:cNvSpPr txBox="1"/>
          <p:nvPr/>
        </p:nvSpPr>
        <p:spPr>
          <a:xfrm>
            <a:off x="6213514" y="2596538"/>
            <a:ext cx="1983036" cy="300082"/>
          </a:xfrm>
          <a:prstGeom prst="rect">
            <a:avLst/>
          </a:prstGeom>
          <a:noFill/>
        </p:spPr>
        <p:txBody>
          <a:bodyPr wrap="square" rtlCol="0">
            <a:spAutoFit/>
          </a:bodyPr>
          <a:lstStyle/>
          <a:p>
            <a:r>
              <a:rPr lang="en-GB" sz="1350" dirty="0"/>
              <a:t>Disaster mitigation</a:t>
            </a:r>
          </a:p>
        </p:txBody>
      </p:sp>
      <p:sp>
        <p:nvSpPr>
          <p:cNvPr id="27" name="TextBox 26"/>
          <p:cNvSpPr txBox="1"/>
          <p:nvPr/>
        </p:nvSpPr>
        <p:spPr>
          <a:xfrm>
            <a:off x="5807267" y="2239867"/>
            <a:ext cx="1983036" cy="300082"/>
          </a:xfrm>
          <a:prstGeom prst="rect">
            <a:avLst/>
          </a:prstGeom>
          <a:noFill/>
        </p:spPr>
        <p:txBody>
          <a:bodyPr wrap="square" rtlCol="0">
            <a:spAutoFit/>
          </a:bodyPr>
          <a:lstStyle/>
          <a:p>
            <a:r>
              <a:rPr lang="en-GB" sz="1350" dirty="0"/>
              <a:t>Disaster preparedness</a:t>
            </a:r>
          </a:p>
        </p:txBody>
      </p:sp>
      <p:sp>
        <p:nvSpPr>
          <p:cNvPr id="28" name="TextBox 27"/>
          <p:cNvSpPr txBox="1"/>
          <p:nvPr/>
        </p:nvSpPr>
        <p:spPr>
          <a:xfrm>
            <a:off x="5095301" y="1957560"/>
            <a:ext cx="1983036" cy="300082"/>
          </a:xfrm>
          <a:prstGeom prst="rect">
            <a:avLst/>
          </a:prstGeom>
          <a:noFill/>
        </p:spPr>
        <p:txBody>
          <a:bodyPr wrap="square" rtlCol="0">
            <a:spAutoFit/>
          </a:bodyPr>
          <a:lstStyle/>
          <a:p>
            <a:r>
              <a:rPr lang="en-GB" sz="1350" dirty="0"/>
              <a:t>Inundation mapping</a:t>
            </a:r>
          </a:p>
        </p:txBody>
      </p:sp>
      <p:sp>
        <p:nvSpPr>
          <p:cNvPr id="29" name="TextBox 28"/>
          <p:cNvSpPr txBox="1"/>
          <p:nvPr/>
        </p:nvSpPr>
        <p:spPr>
          <a:xfrm>
            <a:off x="1143001" y="3424182"/>
            <a:ext cx="1272449" cy="507831"/>
          </a:xfrm>
          <a:prstGeom prst="rect">
            <a:avLst/>
          </a:prstGeom>
          <a:noFill/>
        </p:spPr>
        <p:txBody>
          <a:bodyPr wrap="square" rtlCol="0">
            <a:spAutoFit/>
          </a:bodyPr>
          <a:lstStyle/>
          <a:p>
            <a:pPr algn="r"/>
            <a:r>
              <a:rPr lang="en-GB" sz="1350" dirty="0"/>
              <a:t>Oceans Governance</a:t>
            </a:r>
          </a:p>
        </p:txBody>
      </p:sp>
      <p:sp>
        <p:nvSpPr>
          <p:cNvPr id="30" name="TextBox 29"/>
          <p:cNvSpPr txBox="1"/>
          <p:nvPr/>
        </p:nvSpPr>
        <p:spPr>
          <a:xfrm>
            <a:off x="6833212" y="3455855"/>
            <a:ext cx="1068636" cy="715581"/>
          </a:xfrm>
          <a:prstGeom prst="rect">
            <a:avLst/>
          </a:prstGeom>
          <a:noFill/>
        </p:spPr>
        <p:txBody>
          <a:bodyPr wrap="square" rtlCol="0">
            <a:spAutoFit/>
          </a:bodyPr>
          <a:lstStyle/>
          <a:p>
            <a:r>
              <a:rPr lang="en-GB" sz="1350" dirty="0"/>
              <a:t>Climate change resilience</a:t>
            </a:r>
          </a:p>
        </p:txBody>
      </p:sp>
    </p:spTree>
    <p:extLst>
      <p:ext uri="{BB962C8B-B14F-4D97-AF65-F5344CB8AC3E}">
        <p14:creationId xmlns:p14="http://schemas.microsoft.com/office/powerpoint/2010/main" val="33382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1324" y="6262712"/>
            <a:ext cx="6912768" cy="369332"/>
          </a:xfrm>
          <a:prstGeom prst="rect">
            <a:avLst/>
          </a:prstGeom>
          <a:noFill/>
        </p:spPr>
        <p:txBody>
          <a:bodyPr wrap="square" rtlCol="0">
            <a:spAutoFit/>
          </a:bodyPr>
          <a:lstStyle/>
          <a:p>
            <a:r>
              <a:rPr lang="en-GB" sz="1800" dirty="0">
                <a:solidFill>
                  <a:schemeClr val="bg1"/>
                </a:solidFill>
              </a:rPr>
              <a:t>The age of the survey indicates which method has been used</a:t>
            </a:r>
          </a:p>
        </p:txBody>
      </p:sp>
      <p:sp>
        <p:nvSpPr>
          <p:cNvPr id="5" name="Right Arrow 4"/>
          <p:cNvSpPr/>
          <p:nvPr/>
        </p:nvSpPr>
        <p:spPr>
          <a:xfrm>
            <a:off x="1475656" y="544522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print"/>
          <a:srcRect/>
          <a:stretch>
            <a:fillRect/>
          </a:stretch>
        </p:blipFill>
        <p:spPr bwMode="auto">
          <a:xfrm>
            <a:off x="1331640" y="1484784"/>
            <a:ext cx="1962150" cy="38957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707904" y="1484784"/>
            <a:ext cx="1962150" cy="38957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84168" y="1484784"/>
            <a:ext cx="1952625" cy="3895725"/>
          </a:xfrm>
          <a:prstGeom prst="rect">
            <a:avLst/>
          </a:prstGeom>
          <a:noFill/>
          <a:ln w="9525">
            <a:noFill/>
            <a:miter lim="800000"/>
            <a:headEnd/>
            <a:tailEnd/>
          </a:ln>
        </p:spPr>
      </p:pic>
      <p:sp>
        <p:nvSpPr>
          <p:cNvPr id="11" name="Right Arrow 10"/>
          <p:cNvSpPr/>
          <p:nvPr/>
        </p:nvSpPr>
        <p:spPr>
          <a:xfrm>
            <a:off x="3779912" y="544522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156176" y="544522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23528" y="5445224"/>
            <a:ext cx="1259632" cy="461665"/>
          </a:xfrm>
          <a:prstGeom prst="rect">
            <a:avLst/>
          </a:prstGeom>
          <a:noFill/>
        </p:spPr>
        <p:txBody>
          <a:bodyPr wrap="square" rtlCol="0">
            <a:spAutoFit/>
          </a:bodyPr>
          <a:lstStyle/>
          <a:p>
            <a:r>
              <a:rPr lang="en-GB" sz="2400" dirty="0">
                <a:solidFill>
                  <a:schemeClr val="tx1"/>
                </a:solidFill>
              </a:rPr>
              <a:t>1800s</a:t>
            </a:r>
          </a:p>
        </p:txBody>
      </p:sp>
      <p:sp>
        <p:nvSpPr>
          <p:cNvPr id="14" name="TextBox 13"/>
          <p:cNvSpPr txBox="1"/>
          <p:nvPr/>
        </p:nvSpPr>
        <p:spPr>
          <a:xfrm>
            <a:off x="7884368" y="5445224"/>
            <a:ext cx="1259632" cy="461665"/>
          </a:xfrm>
          <a:prstGeom prst="rect">
            <a:avLst/>
          </a:prstGeom>
          <a:noFill/>
        </p:spPr>
        <p:txBody>
          <a:bodyPr wrap="square" rtlCol="0">
            <a:spAutoFit/>
          </a:bodyPr>
          <a:lstStyle/>
          <a:p>
            <a:r>
              <a:rPr lang="en-GB" sz="2400" dirty="0">
                <a:solidFill>
                  <a:schemeClr val="tx1"/>
                </a:solidFill>
              </a:rPr>
              <a:t>Today</a:t>
            </a:r>
          </a:p>
        </p:txBody>
      </p:sp>
      <p:sp>
        <p:nvSpPr>
          <p:cNvPr id="15" name="Title 1"/>
          <p:cNvSpPr txBox="1">
            <a:spLocks/>
          </p:cNvSpPr>
          <p:nvPr/>
        </p:nvSpPr>
        <p:spPr>
          <a:xfrm>
            <a:off x="1111503" y="579850"/>
            <a:ext cx="7716491" cy="84021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50" normalizeH="0" baseline="0" noProof="0" dirty="0">
                <a:ln>
                  <a:noFill/>
                </a:ln>
                <a:solidFill>
                  <a:schemeClr val="tx2"/>
                </a:solidFill>
                <a:effectLst/>
                <a:uLnTx/>
                <a:uFillTx/>
                <a:latin typeface="+mj-lt"/>
                <a:ea typeface="+mj-ea"/>
                <a:cs typeface="+mj-cs"/>
              </a:rPr>
              <a:t>Issues with Data</a:t>
            </a:r>
            <a:r>
              <a:rPr kumimoji="0" lang="en-GB" sz="3200" b="1" i="0" u="none" strike="noStrike" kern="1200" cap="none" spc="-50" normalizeH="0" noProof="0" dirty="0">
                <a:ln>
                  <a:noFill/>
                </a:ln>
                <a:solidFill>
                  <a:schemeClr val="tx2"/>
                </a:solidFill>
                <a:effectLst/>
                <a:uLnTx/>
                <a:uFillTx/>
                <a:latin typeface="+mj-lt"/>
                <a:ea typeface="+mj-ea"/>
                <a:cs typeface="+mj-cs"/>
              </a:rPr>
              <a:t> Age and Resolution</a:t>
            </a:r>
            <a:endParaRPr kumimoji="0" lang="en-GB" sz="3200" b="1" i="0" u="none" strike="noStrike" kern="1200" cap="none" spc="-5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KHO">
      <a:dk1>
        <a:sysClr val="windowText" lastClr="000000"/>
      </a:dk1>
      <a:lt1>
        <a:sysClr val="window" lastClr="FFFFFF"/>
      </a:lt1>
      <a:dk2>
        <a:srgbClr val="09315B"/>
      </a:dk2>
      <a:lt2>
        <a:srgbClr val="878787"/>
      </a:lt2>
      <a:accent1>
        <a:srgbClr val="09315B"/>
      </a:accent1>
      <a:accent2>
        <a:srgbClr val="DE007B"/>
      </a:accent2>
      <a:accent3>
        <a:srgbClr val="C4372F"/>
      </a:accent3>
      <a:accent4>
        <a:srgbClr val="3795CF"/>
      </a:accent4>
      <a:accent5>
        <a:srgbClr val="A0BB2F"/>
      </a:accent5>
      <a:accent6>
        <a:srgbClr val="72AEB6"/>
      </a:accent6>
      <a:hlink>
        <a:srgbClr val="4DA085"/>
      </a:hlink>
      <a:folHlink>
        <a:srgbClr val="9ECEE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3175">
          <a:solidFill>
            <a:srgbClr val="9C9E9F"/>
          </a:solidFill>
          <a:round/>
          <a:headEnd/>
          <a:tailEnd/>
        </a:ln>
      </a:spPr>
      <a:bodyPr vert="horz" wrap="square" lIns="0" tIns="0" rIns="0" bIns="0" anchor="ctr" anchorCtr="0"/>
      <a:lstStyle>
        <a:defPPr algn="ctr" eaLnBrk="1" hangingPunct="1">
          <a:lnSpc>
            <a:spcPct val="100000"/>
          </a:lnSpc>
          <a:spcBef>
            <a:spcPct val="0"/>
          </a:spcBef>
          <a:buClrTx/>
          <a:buFontTx/>
          <a:buNone/>
          <a:defRPr sz="1100" b="0" dirty="0">
            <a:solidFill>
              <a:schemeClr val="bg2"/>
            </a:solidFill>
            <a:latin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Corporate template 2013">
  <a:themeElements>
    <a:clrScheme name="New Corporate template 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Corporate template 2013">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Corporate template 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orporate template 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Corporate template 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Corporate template 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Corporate template 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Corporate template 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Corporate template 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Corporate template 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Corporate template 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Corporate template 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Corporate template 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Corporate template 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Label xmlns="4e7e82ff-130c-471f-a9b5-f315683a1046"/>
    <Retention_x0020_Action xmlns="http://schemas.microsoft.com/sharepoint/v3" xsi:nil="true"/>
    <Record xmlns="http://schemas.microsoft.com/sharepoint/v3">No</Record>
    <o63199ffd66e45758c5788138ce45b9f xmlns="4e7e82ff-130c-471f-a9b5-f315683a1046">
      <Terms xmlns="http://schemas.microsoft.com/office/infopath/2007/PartnerControls"/>
    </o63199ffd66e45758c5788138ce45b9f>
    <UKHO_DocumentOwner xmlns="http://schemas.microsoft.com/sharepoint/v3">
      <UserInfo>
        <DisplayName/>
        <AccountId xsi:nil="true"/>
        <AccountType/>
      </UserInfo>
    </UKHO_DocumentOwner>
    <PII xmlns="http://schemas.microsoft.com/sharepoint/v3">false</PII>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d0411bf1067d45cd8f19cfb38ec84467 xmlns="4e7e82ff-130c-471f-a9b5-f315683a1046">
      <Terms xmlns="http://schemas.microsoft.com/office/infopath/2007/PartnerControls">
        <TermInfo xmlns="http://schemas.microsoft.com/office/infopath/2007/PartnerControls">
          <TermName xmlns="http://schemas.microsoft.com/office/infopath/2007/PartnerControls">International Partnering</TermName>
          <TermId xmlns="http://schemas.microsoft.com/office/infopath/2007/PartnerControls">c5607e71-a638-42f1-80a7-e799e98ff53e</TermId>
        </TermInfo>
      </Terms>
    </d0411bf1067d45cd8f19cfb38ec84467>
    <Declared_x0020_Record_x003a__x0020_Date xmlns="http://schemas.microsoft.com/sharepoint/v3" xsi:nil="true"/>
    <TaxCatchAll xmlns="4e7e82ff-130c-471f-a9b5-f315683a1046">
      <Value>1</Value>
      <Value>21</Value>
    </TaxCatchAll>
    <Retention_x002f_Review_x0020_Period xmlns="http://schemas.microsoft.com/sharepoint/v3" xsi:nil="true"/>
    <_dlc_DocId xmlns="6bf2f2b7-851c-4175-bf0f-af04c4e94027">PX7Q2S6N7TTT-260508339-2778</_dlc_DocId>
    <_dlc_DocIdUrl xmlns="6bf2f2b7-851c-4175-bf0f-af04c4e94027">
      <Url>https://ukho.sharepoint.com/sites/DataAcquisition/IHP/_layouts/15/DocIdRedir.aspx?ID=PX7Q2S6N7TTT-260508339-2778</Url>
      <Description>PX7Q2S6N7TTT-260508339-2778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SPO DA Document" ma:contentTypeID="0x010100AF82AC212BE65442A8724FE7C83737C71700B568CE15620CD84AB28FACB26C887F94" ma:contentTypeVersion="921" ma:contentTypeDescription="Create a new document." ma:contentTypeScope="" ma:versionID="9969a62f1e88d7689d1d1a03fce2bddc">
  <xsd:schema xmlns:xsd="http://www.w3.org/2001/XMLSchema" xmlns:xs="http://www.w3.org/2001/XMLSchema" xmlns:p="http://schemas.microsoft.com/office/2006/metadata/properties" xmlns:ns1="http://schemas.microsoft.com/sharepoint/v3" xmlns:ns2="4e7e82ff-130c-471f-a9b5-f315683a1046" xmlns:ns3="6bf2f2b7-851c-4175-bf0f-af04c4e94027" targetNamespace="http://schemas.microsoft.com/office/2006/metadata/properties" ma:root="true" ma:fieldsID="62be21ba731b9b9adbc294711f399fcb" ns1:_="" ns2:_="" ns3:_="">
    <xsd:import namespace="http://schemas.microsoft.com/sharepoint/v3"/>
    <xsd:import namespace="4e7e82ff-130c-471f-a9b5-f315683a1046"/>
    <xsd:import namespace="6bf2f2b7-851c-4175-bf0f-af04c4e94027"/>
    <xsd:element name="properties">
      <xsd:complexType>
        <xsd:sequence>
          <xsd:element name="documentManagement">
            <xsd:complexType>
              <xsd:all>
                <xsd:element ref="ns2:c5c87486329e4be39bab181b036c310a" minOccurs="0"/>
                <xsd:element ref="ns2:TaxCatchAll" minOccurs="0"/>
                <xsd:element ref="ns2:TaxCatchAllLabel" minOccurs="0"/>
                <xsd:element ref="ns2:d0411bf1067d45cd8f19cfb38ec84467" minOccurs="0"/>
                <xsd:element ref="ns1:UKHO_DocumentOwner" minOccurs="0"/>
                <xsd:element ref="ns1:PII" minOccurs="0"/>
                <xsd:element ref="ns1:Declared_x0020_Record_x003a__x0020_Date" minOccurs="0"/>
                <xsd:element ref="ns1:Record" minOccurs="0"/>
                <xsd:element ref="ns1:Retention_x0020_Action" minOccurs="0"/>
                <xsd:element ref="ns1:Retention_x002f_Review_x0020_Period" minOccurs="0"/>
                <xsd:element ref="ns2:o63199ffd66e45758c5788138ce45b9f"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KHO_DocumentOwner" ma:index="14" nillable="true" ma:displayName="Document Owner" ma:list="UserInfo" ma:SharePointGroup="0" ma:internalName="UKHO_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II" ma:index="15" nillable="true" ma:displayName="PII" ma:default="0" ma:description="Does this document contain Personally Identifiable Information?" ma:internalName="PII" ma:readOnly="false">
      <xsd:simpleType>
        <xsd:restriction base="dms:Boolean"/>
      </xsd:simpleType>
    </xsd:element>
    <xsd:element name="Declared_x0020_Record_x003a__x0020_Date" ma:index="16" nillable="true" ma:displayName="Declared Record: Date" ma:description="The date the document or item was declared a record." ma:format="DateOnly" ma:internalName="Declared_x0020_Record_x003A__x0020_Date" ma:readOnly="false">
      <xsd:simpleType>
        <xsd:restriction base="dms:DateTime"/>
      </xsd:simpleType>
    </xsd:element>
    <xsd:element name="Record" ma:index="17" nillable="true" ma:displayName="Record?" ma:default="No" ma:description="What determines if a document is a record or vital record:&#10;&#10;Record:&#10;“A record is a document that relates to our business and has potential administrative, legal, financial, audit or historic value relating to what happened, what was decided or how and why things were done.”&#10;&#10;Vital Record:&#10;&quot;Vital records are those records that are necessary for an organisation to continue to operate in the event of a disaster.&quot;" ma:format="Dropdown" ma:internalName="Record" ma:readOnly="false">
      <xsd:simpleType>
        <xsd:restriction base="dms:Choice">
          <xsd:enumeration value="No"/>
          <xsd:enumeration value="Record"/>
          <xsd:enumeration value="Vital Record"/>
        </xsd:restriction>
      </xsd:simpleType>
    </xsd:element>
    <xsd:element name="Retention_x0020_Action" ma:index="18" nillable="true" ma:displayName="Retention Action" ma:format="Dropdown" ma:internalName="Retention_x0020_Action" ma:readOnly="false">
      <xsd:simpleType>
        <xsd:restriction base="dms:Choice">
          <xsd:enumeration value="Review"/>
          <xsd:enumeration value="Archive"/>
          <xsd:enumeration value="Destroy"/>
        </xsd:restriction>
      </xsd:simpleType>
    </xsd:element>
    <xsd:element name="Retention_x002f_Review_x0020_Period" ma:index="19" nillable="true" ma:displayName="Retention/Review Period" ma:decimals="0" ma:description="Retention/Review Period (in Years) applied to all Records" ma:internalName="Retention_x002F_Review_x0020_Period" ma:readOnly="false" ma:percentage="FALSE">
      <xsd:simpleType>
        <xsd:restriction base="dms:Number">
          <xsd:maxInclusive value="20"/>
          <xsd:minInclusive value="1"/>
        </xsd:restrictio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c5c87486329e4be39bab181b036c310a" ma:index="8" nillable="true" ma:taxonomy="true" ma:internalName="c5c87486329e4be39bab181b036c310a" ma:taxonomyFieldName="UKHO_SecurityClassification" ma:displayName="Security Classification" ma:readOnly="false" ma:default="1;#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42570a1-7e33-49b8-96b0-21ce31c5b5ac}" ma:internalName="TaxCatchAll" ma:readOnly="false" ma:showField="CatchAllData"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42570a1-7e33-49b8-96b0-21ce31c5b5ac}" ma:internalName="TaxCatchAllLabel" ma:readOnly="false" ma:showField="CatchAllDataLabel"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d0411bf1067d45cd8f19cfb38ec84467" ma:index="12" nillable="true" ma:taxonomy="true" ma:internalName="d0411bf1067d45cd8f19cfb38ec84467" ma:taxonomyFieldName="UKHO_OrganisationStructure" ma:displayName="Organisation Structure" ma:readOnly="false" ma:default=""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o63199ffd66e45758c5788138ce45b9f" ma:index="20" nillable="true" ma:taxonomy="true" ma:internalName="o63199ffd66e45758c5788138ce45b9f" ma:taxonomyFieldName="Document_x0020_Type" ma:displayName="Document Type" ma:default="" ma:fieldId="{863199ff-d66e-4575-8c57-88138ce45b9f}" ma:sspId="2d88c65c-3d18-4304-bf56-a445aaa65aff" ma:termSetId="f508726f-3c87-46c2-91d2-eff01595173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f2f2b7-851c-4175-bf0f-af04c4e94027"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d88c65c-3d18-4304-bf56-a445aaa65aff" ContentTypeId="0x010100AF82AC212BE65442A8724FE7C83737C717"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2EC797-264D-4BF0-8530-29CD5757D6BD}">
  <ds:schemaRefs>
    <ds:schemaRef ds:uri="http://schemas.microsoft.com/sharepoint/v3/contenttype/forms"/>
  </ds:schemaRefs>
</ds:datastoreItem>
</file>

<file path=customXml/itemProps2.xml><?xml version="1.0" encoding="utf-8"?>
<ds:datastoreItem xmlns:ds="http://schemas.openxmlformats.org/officeDocument/2006/customXml" ds:itemID="{98F9869C-DF79-4E2E-9B0B-407A211FB5DF}">
  <ds:schemaRefs>
    <ds:schemaRef ds:uri="http://schemas.microsoft.com/office/2006/documentManagement/types"/>
    <ds:schemaRef ds:uri="4e7e82ff-130c-471f-a9b5-f315683a1046"/>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bf2f2b7-851c-4175-bf0f-af04c4e94027"/>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1A464B75-CF71-423C-92CB-D86B1DDC5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6bf2f2b7-851c-4175-bf0f-af04c4e94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99F94F6-06C5-45F4-BA8A-360448695539}">
  <ds:schemaRefs>
    <ds:schemaRef ds:uri="Microsoft.SharePoint.Taxonomy.ContentTypeSync"/>
  </ds:schemaRefs>
</ds:datastoreItem>
</file>

<file path=customXml/itemProps5.xml><?xml version="1.0" encoding="utf-8"?>
<ds:datastoreItem xmlns:ds="http://schemas.openxmlformats.org/officeDocument/2006/customXml" ds:itemID="{16F7243A-6F0F-46D9-BA89-17F3E9CAF84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13980</TotalTime>
  <Words>1391</Words>
  <Application>Microsoft Office PowerPoint</Application>
  <PresentationFormat>On-screen Show (4:3)</PresentationFormat>
  <Paragraphs>152</Paragraphs>
  <Slides>28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Courier New</vt:lpstr>
      <vt:lpstr>Wingdings</vt:lpstr>
      <vt:lpstr>Office Theme</vt:lpstr>
      <vt:lpstr>New Corporate template 2013</vt:lpstr>
      <vt:lpstr>Sustainable Development Goals and  the Importance of  Hydrography</vt:lpstr>
      <vt:lpstr>PowerPoint Presentation</vt:lpstr>
      <vt:lpstr>Blue Economy</vt:lpstr>
      <vt:lpstr>PowerPoint Presentation</vt:lpstr>
      <vt:lpstr>PowerPoint Presentation</vt:lpstr>
      <vt:lpstr>PowerPoint Presentation</vt:lpstr>
      <vt:lpstr>But …..</vt:lpstr>
      <vt:lpstr>Hydrography and the Bigger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Lyne</dc:creator>
  <cp:lastModifiedBy>Jamie Phillips</cp:lastModifiedBy>
  <cp:revision>421</cp:revision>
  <cp:lastPrinted>2016-09-14T12:35:10Z</cp:lastPrinted>
  <dcterms:created xsi:type="dcterms:W3CDTF">2015-09-25T15:19:12Z</dcterms:created>
  <dcterms:modified xsi:type="dcterms:W3CDTF">2019-02-21T06:01:17Z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0x010100AF82AC212BE65442A8724FE7C83737C71700B568CE15620CD84AB28FACB26C887F94</vt:lpwstr>
  </property>
  <property fmtid="{D5CDD505-2E9C-101B-9397-08002B2CF9AE}" pid="3" name="Order">
    <vt:r8>100</vt:r8>
  </property>
  <property fmtid="{D5CDD505-2E9C-101B-9397-08002B2CF9AE}" pid="4" name="UKHO_SecurityClassification">
    <vt:lpwstr>1;#OFFICIAL|77777b58-be7e-4cc7-a0da-30387eb98d66</vt:lpwstr>
  </property>
  <property fmtid="{D5CDD505-2E9C-101B-9397-08002B2CF9AE}" pid="5" name="UKHO_OrganisationStructure">
    <vt:lpwstr>21;#International Partnering|c5607e71-a638-42f1-80a7-e799e98ff53e</vt:lpwstr>
  </property>
  <property fmtid="{D5CDD505-2E9C-101B-9397-08002B2CF9AE}" pid="6" name="Document Type">
    <vt:lpwstr/>
  </property>
  <property fmtid="{D5CDD505-2E9C-101B-9397-08002B2CF9AE}" pid="7" name="_dlc_DocIdItemGuid">
    <vt:lpwstr>03e7c97c-b051-43ad-a97d-d9e8adbc8858</vt:lpwstr>
  </property>
</Properties>
</file>