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Tahoma" panose="020B060403050404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j1PKItejCtxocA3LGwZNsHXU6X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0870D-2053-48C9-ABE8-6BAEDA5EA55E}">
  <a:tblStyle styleId="{5970870D-2053-48C9-ABE8-6BAEDA5EA5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topic was among the most important to be discussed by the Council and carried a mix of emotions by Member States. The main drivers to develop S-100 are further digitization in the shipping industry - for classic and autonomous navigation – and the benefits of “smart hydrography”. The new S-100 will not only improve safety of navigation and shipping in ports, but provide a cyber-secure, easily maintained software foundation that will support creative industry policy. </a:t>
            </a:r>
            <a:endParaRPr/>
          </a:p>
          <a:p>
            <a:pPr marL="0" lvl="0" indent="0" algn="l" rtl="0">
              <a:spcBef>
                <a:spcPts val="0"/>
              </a:spcBef>
              <a:spcAft>
                <a:spcPts val="0"/>
              </a:spcAft>
              <a:buNone/>
            </a:pPr>
            <a:r>
              <a:rPr lang="en-US"/>
              <a:t>The IHO will coordinate with IMO and industry stakeholders concerning the transition to the S-101 ENC production, coverage and use in end user applications. Since the so called “S-mode” for ECDIS is scheduled to be implemented by IMO on new ECDIS from January 2024 onwards </a:t>
            </a:r>
            <a:endParaRPr/>
          </a:p>
          <a:p>
            <a:pPr marL="0" lvl="0" indent="0" algn="l" rtl="0">
              <a:spcBef>
                <a:spcPts val="0"/>
              </a:spcBef>
              <a:spcAft>
                <a:spcPts val="0"/>
              </a:spcAft>
              <a:buNone/>
            </a:pPr>
            <a:r>
              <a:rPr lang="en-US"/>
              <a:t>“dual fuel” </a:t>
            </a:r>
            <a:endParaRPr/>
          </a:p>
          <a:p>
            <a:pPr marL="0" lvl="0" indent="0" algn="l" rtl="0">
              <a:spcBef>
                <a:spcPts val="0"/>
              </a:spcBef>
              <a:spcAft>
                <a:spcPts val="0"/>
              </a:spcAft>
              <a:buNone/>
            </a:pPr>
            <a:r>
              <a:rPr lang="en-US"/>
              <a:t>Capacity Building requirements</a:t>
            </a:r>
            <a:endParaRPr/>
          </a:p>
          <a:p>
            <a:pPr marL="0" lvl="0" indent="0" algn="l" rtl="0">
              <a:spcBef>
                <a:spcPts val="0"/>
              </a:spcBef>
              <a:spcAft>
                <a:spcPts val="0"/>
              </a:spcAft>
              <a:buNone/>
            </a:pPr>
            <a:r>
              <a:rPr lang="en-US"/>
              <a:t>The Council / HSSC / IRCC Chairs / Secretary-General supported by subject matter experts as appropriate to maintain this roadmap as an incremental document (including narrative and timelines) on an annual basis</a:t>
            </a:r>
            <a:endParaRPr/>
          </a:p>
          <a:p>
            <a:pPr marL="0" lvl="0" indent="0" algn="l" rtl="0">
              <a:spcBef>
                <a:spcPts val="0"/>
              </a:spcBef>
              <a:spcAft>
                <a:spcPts val="0"/>
              </a:spcAft>
              <a:buNone/>
            </a:pPr>
            <a:r>
              <a:rPr lang="en-US"/>
              <a:t>S-100 Master Plan currently maintained under the leadership of the S-100WG</a:t>
            </a:r>
            <a:endParaRPr/>
          </a:p>
          <a:p>
            <a:pPr marL="0" lvl="0" indent="0" algn="l" rtl="0">
              <a:spcBef>
                <a:spcPts val="0"/>
              </a:spcBef>
              <a:spcAft>
                <a:spcPts val="0"/>
              </a:spcAft>
              <a:buNone/>
            </a:pPr>
            <a:r>
              <a:rPr lang="en-US"/>
              <a:t>propose the Assembly to task the Council to maintain the S-100 roadmap on an annual basis as a key priority of the Council activities</a:t>
            </a:r>
            <a:endParaRPr/>
          </a:p>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Brazil comment on an earlier draft on this slide following phone call with Brazil on Nov 12:</a:t>
            </a:r>
            <a:endParaRPr/>
          </a:p>
          <a:p>
            <a:pPr marL="0" lvl="0" indent="0" algn="l" rtl="0">
              <a:spcBef>
                <a:spcPts val="0"/>
              </a:spcBef>
              <a:spcAft>
                <a:spcPts val="0"/>
              </a:spcAft>
              <a:buNone/>
            </a:pPr>
            <a:r>
              <a:rPr lang="en-US"/>
              <a:t>National Flag Tonnage and National Seaborne Trade were the parameters used to express the “demand” from the maritime community.</a:t>
            </a:r>
            <a:endParaRPr/>
          </a:p>
          <a:p>
            <a:pPr marL="0" lvl="0" indent="0" algn="l" rtl="0">
              <a:spcBef>
                <a:spcPts val="0"/>
              </a:spcBef>
              <a:spcAft>
                <a:spcPts val="0"/>
              </a:spcAft>
              <a:buNone/>
            </a:pPr>
            <a:r>
              <a:rPr lang="en-US"/>
              <a:t>National Capacity Building Phases of Development Assessments and the National ENC coverage (Usage Bands 2, 3, 4 and 5) were the parameters used to reflect the “offer” of the Hydrographic Offices</a:t>
            </a:r>
            <a:endParaRPr/>
          </a:p>
          <a:p>
            <a:pPr marL="0" lvl="0" indent="0" algn="l" rtl="0">
              <a:spcBef>
                <a:spcPts val="0"/>
              </a:spcBef>
              <a:spcAft>
                <a:spcPts val="0"/>
              </a:spcAft>
              <a:buNone/>
            </a:pPr>
            <a:r>
              <a:rPr lang="en-US"/>
              <a:t>we would like to point the IHO Council Decision C3/11: "...confirmed, iaw the IHO Convention, that there was no linkage between Council membership (defined in General Regulations) and Assembly voting and dues assessment (Art IX (b) and XIV (a) of the IHO Convention refer)."</a:t>
            </a:r>
            <a:endParaRPr/>
          </a:p>
          <a:p>
            <a:pPr marL="0" lvl="0" indent="0" algn="l" rtl="0">
              <a:spcBef>
                <a:spcPts val="0"/>
              </a:spcBef>
              <a:spcAft>
                <a:spcPts val="0"/>
              </a:spcAft>
              <a:buNone/>
            </a:pPr>
            <a:endParaRPr/>
          </a:p>
          <a:p>
            <a:pPr marL="0" lvl="0" indent="0" algn="l" rtl="0">
              <a:spcBef>
                <a:spcPts val="0"/>
              </a:spcBef>
              <a:spcAft>
                <a:spcPts val="0"/>
              </a:spcAft>
              <a:buNone/>
            </a:pPr>
            <a:r>
              <a:rPr lang="en-US"/>
              <a:t>ARTICLE IX</a:t>
            </a:r>
            <a:endParaRPr/>
          </a:p>
          <a:p>
            <a:pPr marL="0" lvl="0" indent="0" algn="l" rtl="0">
              <a:spcBef>
                <a:spcPts val="0"/>
              </a:spcBef>
              <a:spcAft>
                <a:spcPts val="0"/>
              </a:spcAft>
              <a:buNone/>
            </a:pPr>
            <a:r>
              <a:rPr lang="en-US"/>
              <a:t>Where decisions cannot be reached by consensus, the following provisions shall apply:  (b) For the election of the Secretary-General and the Directors, each Member State shall have a number of votes determined by a scale established in relation to the tonnage of their fleets.</a:t>
            </a:r>
            <a:endParaRPr/>
          </a:p>
          <a:p>
            <a:pPr marL="0" lvl="0" indent="0" algn="l" rtl="0">
              <a:spcBef>
                <a:spcPts val="0"/>
              </a:spcBef>
              <a:spcAft>
                <a:spcPts val="0"/>
              </a:spcAft>
              <a:buNone/>
            </a:pPr>
            <a:endParaRPr/>
          </a:p>
          <a:p>
            <a:pPr marL="0" lvl="0" indent="0" algn="l" rtl="0">
              <a:spcBef>
                <a:spcPts val="0"/>
              </a:spcBef>
              <a:spcAft>
                <a:spcPts val="0"/>
              </a:spcAft>
              <a:buNone/>
            </a:pPr>
            <a:r>
              <a:rPr lang="en-US"/>
              <a:t>Article XIV</a:t>
            </a:r>
            <a:endParaRPr/>
          </a:p>
          <a:p>
            <a:pPr marL="0" lvl="0" indent="0" algn="l" rtl="0">
              <a:spcBef>
                <a:spcPts val="0"/>
              </a:spcBef>
              <a:spcAft>
                <a:spcPts val="0"/>
              </a:spcAft>
              <a:buNone/>
            </a:pPr>
            <a:r>
              <a:rPr lang="en-US"/>
              <a:t>The expenses necessary for the functioning of the Organization shall be met:</a:t>
            </a:r>
            <a:endParaRPr/>
          </a:p>
          <a:p>
            <a:pPr marL="0" lvl="0" indent="0" algn="l" rtl="0">
              <a:spcBef>
                <a:spcPts val="0"/>
              </a:spcBef>
              <a:spcAft>
                <a:spcPts val="0"/>
              </a:spcAft>
              <a:buNone/>
            </a:pPr>
            <a:r>
              <a:rPr lang="en-US"/>
              <a:t>From the ordinary annual contributions of Member States in accordance with a scale based on the tonnage of their fleets</a:t>
            </a:r>
            <a:endParaRPr/>
          </a:p>
          <a:p>
            <a:pPr marL="0" lvl="0" indent="0" algn="l" rtl="0">
              <a:spcBef>
                <a:spcPts val="0"/>
              </a:spcBef>
              <a:spcAft>
                <a:spcPts val="0"/>
              </a:spcAft>
              <a:buNone/>
            </a:pPr>
            <a:endParaRPr/>
          </a:p>
          <a:p>
            <a:pPr marL="0" lvl="0" indent="0" algn="l" rtl="0">
              <a:spcBef>
                <a:spcPts val="0"/>
              </a:spcBef>
              <a:spcAft>
                <a:spcPts val="0"/>
              </a:spcAft>
              <a:buNone/>
            </a:pPr>
            <a:r>
              <a:rPr lang="en-US"/>
              <a:t>Article 16 of the General Regulations</a:t>
            </a:r>
            <a:endParaRPr/>
          </a:p>
          <a:p>
            <a:pPr marL="0" lvl="0" indent="0" algn="l" rtl="0">
              <a:spcBef>
                <a:spcPts val="0"/>
              </a:spcBef>
              <a:spcAft>
                <a:spcPts val="0"/>
              </a:spcAft>
              <a:buNone/>
            </a:pPr>
            <a:r>
              <a:rPr lang="en-US"/>
              <a:t>The remaining one-third of Council seats shall be held by Member States that have the greatest interest in hydrographic matters and have not been selected under the procedure described in subparagraph (b) above. The definition of what constitutes an interest in hydrographic matters shall be reconsidered at the latest at the second Assembly meeting. Meanwhile, the scale by which an interest in hydrographic matters is measured shall be national flag tonnage. The table of national flag tonnages is derived in accordance with the procedures set forth in Articles 5 and 6 of the Financial Regulations.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 name="Google Shape;2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1" u="sng">
              <a:solidFill>
                <a:schemeClr val="dk1"/>
              </a:solidFill>
              <a:latin typeface="Calibri"/>
              <a:ea typeface="Calibri"/>
              <a:cs typeface="Calibri"/>
              <a:sym typeface="Calibri"/>
            </a:endParaRPr>
          </a:p>
        </p:txBody>
      </p:sp>
      <p:sp>
        <p:nvSpPr>
          <p:cNvPr id="238" name="Google Shape;2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4"/>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ftr" idx="11"/>
          </p:nvPr>
        </p:nvSpPr>
        <p:spPr>
          <a:xfrm>
            <a:off x="4038599" y="6276122"/>
            <a:ext cx="5365459"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4"/>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0" name="Google Shape;20;p14"/>
          <p:cNvPicPr preferRelativeResize="0"/>
          <p:nvPr/>
        </p:nvPicPr>
        <p:blipFill rotWithShape="1">
          <a:blip r:embed="rId2">
            <a:alphaModFix/>
          </a:blip>
          <a:srcRect/>
          <a:stretch/>
        </p:blipFill>
        <p:spPr>
          <a:xfrm>
            <a:off x="175349" y="6049723"/>
            <a:ext cx="676525" cy="817921"/>
          </a:xfrm>
          <a:prstGeom prst="rect">
            <a:avLst/>
          </a:prstGeom>
          <a:noFill/>
          <a:ln>
            <a:noFill/>
          </a:ln>
        </p:spPr>
      </p:pic>
      <p:pic>
        <p:nvPicPr>
          <p:cNvPr id="21" name="Google Shape;21;p14"/>
          <p:cNvPicPr preferRelativeResize="0"/>
          <p:nvPr/>
        </p:nvPicPr>
        <p:blipFill rotWithShape="1">
          <a:blip r:embed="rId3">
            <a:alphaModFix/>
          </a:blip>
          <a:srcRect/>
          <a:stretch/>
        </p:blipFill>
        <p:spPr>
          <a:xfrm>
            <a:off x="9671276" y="6036734"/>
            <a:ext cx="2121007" cy="8405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5F9FC"/>
            </a:gs>
            <a:gs pos="75000">
              <a:srgbClr val="F5F9FC"/>
            </a:gs>
            <a:gs pos="100000">
              <a:srgbClr val="CEE1F1"/>
            </a:gs>
          </a:gsLst>
          <a:lin ang="5400000" scaled="0"/>
        </a:gradFill>
        <a:effectLst/>
      </p:bgPr>
    </p:bg>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5"/>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 name="Google Shape;25;p15"/>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6" name="Google Shape;26;p15"/>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5"/>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Calibri"/>
                <a:ea typeface="Calibri"/>
                <a:cs typeface="Calibri"/>
                <a:sym typeface="Calibri"/>
              </a:defRPr>
            </a:lvl1pPr>
            <a:lvl2pPr marL="0" lvl="1" indent="0" algn="ctr">
              <a:spcBef>
                <a:spcPts val="0"/>
              </a:spcBef>
              <a:buNone/>
              <a:defRPr sz="1200" b="0" i="0" u="none" strike="noStrike" cap="none">
                <a:solidFill>
                  <a:srgbClr val="888888"/>
                </a:solidFill>
                <a:latin typeface="Calibri"/>
                <a:ea typeface="Calibri"/>
                <a:cs typeface="Calibri"/>
                <a:sym typeface="Calibri"/>
              </a:defRPr>
            </a:lvl2pPr>
            <a:lvl3pPr marL="0" lvl="2" indent="0" algn="ctr">
              <a:spcBef>
                <a:spcPts val="0"/>
              </a:spcBef>
              <a:buNone/>
              <a:defRPr sz="1200" b="0" i="0" u="none" strike="noStrike" cap="none">
                <a:solidFill>
                  <a:srgbClr val="888888"/>
                </a:solidFill>
                <a:latin typeface="Calibri"/>
                <a:ea typeface="Calibri"/>
                <a:cs typeface="Calibri"/>
                <a:sym typeface="Calibri"/>
              </a:defRPr>
            </a:lvl3pPr>
            <a:lvl4pPr marL="0" lvl="3" indent="0" algn="ctr">
              <a:spcBef>
                <a:spcPts val="0"/>
              </a:spcBef>
              <a:buNone/>
              <a:defRPr sz="1200" b="0" i="0" u="none" strike="noStrike" cap="none">
                <a:solidFill>
                  <a:srgbClr val="888888"/>
                </a:solidFill>
                <a:latin typeface="Calibri"/>
                <a:ea typeface="Calibri"/>
                <a:cs typeface="Calibri"/>
                <a:sym typeface="Calibri"/>
              </a:defRPr>
            </a:lvl4pPr>
            <a:lvl5pPr marL="0" lvl="4" indent="0" algn="ctr">
              <a:spcBef>
                <a:spcPts val="0"/>
              </a:spcBef>
              <a:buNone/>
              <a:defRPr sz="1200" b="0" i="0" u="none" strike="noStrike" cap="none">
                <a:solidFill>
                  <a:srgbClr val="888888"/>
                </a:solidFill>
                <a:latin typeface="Calibri"/>
                <a:ea typeface="Calibri"/>
                <a:cs typeface="Calibri"/>
                <a:sym typeface="Calibri"/>
              </a:defRPr>
            </a:lvl5pPr>
            <a:lvl6pPr marL="0" lvl="5" indent="0" algn="ctr">
              <a:spcBef>
                <a:spcPts val="0"/>
              </a:spcBef>
              <a:buNone/>
              <a:defRPr sz="1200" b="0" i="0" u="none" strike="noStrike" cap="none">
                <a:solidFill>
                  <a:srgbClr val="888888"/>
                </a:solidFill>
                <a:latin typeface="Calibri"/>
                <a:ea typeface="Calibri"/>
                <a:cs typeface="Calibri"/>
                <a:sym typeface="Calibri"/>
              </a:defRPr>
            </a:lvl6pPr>
            <a:lvl7pPr marL="0" lvl="6" indent="0" algn="ctr">
              <a:spcBef>
                <a:spcPts val="0"/>
              </a:spcBef>
              <a:buNone/>
              <a:defRPr sz="1200" b="0" i="0" u="none" strike="noStrike" cap="none">
                <a:solidFill>
                  <a:srgbClr val="888888"/>
                </a:solidFill>
                <a:latin typeface="Calibri"/>
                <a:ea typeface="Calibri"/>
                <a:cs typeface="Calibri"/>
                <a:sym typeface="Calibri"/>
              </a:defRPr>
            </a:lvl7pPr>
            <a:lvl8pPr marL="0" lvl="7" indent="0" algn="ctr">
              <a:spcBef>
                <a:spcPts val="0"/>
              </a:spcBef>
              <a:buNone/>
              <a:defRPr sz="1200" b="0" i="0" u="none" strike="noStrike" cap="none">
                <a:solidFill>
                  <a:srgbClr val="888888"/>
                </a:solidFill>
                <a:latin typeface="Calibri"/>
                <a:ea typeface="Calibri"/>
                <a:cs typeface="Calibri"/>
                <a:sym typeface="Calibri"/>
              </a:defRPr>
            </a:lvl8pPr>
            <a:lvl9pPr marL="0" lvl="8" indent="0" algn="ctr">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15"/>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9" name="Google Shape;29;p15"/>
          <p:cNvPicPr preferRelativeResize="0"/>
          <p:nvPr/>
        </p:nvPicPr>
        <p:blipFill rotWithShape="1">
          <a:blip r:embed="rId2">
            <a:alphaModFix/>
          </a:blip>
          <a:srcRect/>
          <a:stretch/>
        </p:blipFill>
        <p:spPr>
          <a:xfrm>
            <a:off x="135467" y="6040079"/>
            <a:ext cx="676525" cy="817921"/>
          </a:xfrm>
          <a:prstGeom prst="rect">
            <a:avLst/>
          </a:prstGeom>
          <a:noFill/>
          <a:ln>
            <a:noFill/>
          </a:ln>
        </p:spPr>
      </p:pic>
      <p:pic>
        <p:nvPicPr>
          <p:cNvPr id="30" name="Google Shape;30;p15"/>
          <p:cNvPicPr preferRelativeResize="0"/>
          <p:nvPr/>
        </p:nvPicPr>
        <p:blipFill rotWithShape="1">
          <a:blip r:embed="rId3">
            <a:alphaModFix/>
          </a:blip>
          <a:srcRect/>
          <a:stretch/>
        </p:blipFill>
        <p:spPr>
          <a:xfrm>
            <a:off x="9618137" y="6018762"/>
            <a:ext cx="2117682" cy="83923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524000" y="1122363"/>
            <a:ext cx="9144000" cy="190770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7200"/>
              <a:t>IHO Council</a:t>
            </a:r>
            <a:endParaRPr sz="7200"/>
          </a:p>
        </p:txBody>
      </p:sp>
      <p:sp>
        <p:nvSpPr>
          <p:cNvPr id="93" name="Google Shape;93;p1"/>
          <p:cNvSpPr txBox="1">
            <a:spLocks noGrp="1"/>
          </p:cNvSpPr>
          <p:nvPr>
            <p:ph type="subTitle" idx="1"/>
          </p:nvPr>
        </p:nvSpPr>
        <p:spPr>
          <a:xfrm>
            <a:off x="1524000" y="3325091"/>
            <a:ext cx="9144000" cy="19327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600"/>
              <a:t>Report of C-3</a:t>
            </a:r>
            <a:endParaRPr/>
          </a:p>
          <a:p>
            <a:pPr marL="0" lvl="0" indent="0" algn="ctr" rtl="0">
              <a:lnSpc>
                <a:spcPct val="90000"/>
              </a:lnSpc>
              <a:spcBef>
                <a:spcPts val="0"/>
              </a:spcBef>
              <a:spcAft>
                <a:spcPts val="0"/>
              </a:spcAft>
              <a:buClr>
                <a:schemeClr val="dk1"/>
              </a:buClr>
              <a:buSzPts val="2400"/>
              <a:buNone/>
            </a:pPr>
            <a:endParaRPr sz="3600"/>
          </a:p>
          <a:p>
            <a:pPr marL="0" lvl="0" indent="0" algn="ctr" rtl="0">
              <a:lnSpc>
                <a:spcPct val="90000"/>
              </a:lnSpc>
              <a:spcBef>
                <a:spcPts val="1000"/>
              </a:spcBef>
              <a:spcAft>
                <a:spcPts val="0"/>
              </a:spcAft>
              <a:buClr>
                <a:schemeClr val="dk1"/>
              </a:buClr>
              <a:buSzPts val="2400"/>
              <a:buNone/>
            </a:pPr>
            <a:r>
              <a:rPr lang="en-US"/>
              <a:t>Chair RDML Shep M. Smith</a:t>
            </a:r>
            <a:endParaRPr/>
          </a:p>
          <a:p>
            <a:pPr marL="0" lvl="0" indent="0" algn="ctr" rtl="0">
              <a:lnSpc>
                <a:spcPct val="90000"/>
              </a:lnSpc>
              <a:spcBef>
                <a:spcPts val="1000"/>
              </a:spcBef>
              <a:spcAft>
                <a:spcPts val="0"/>
              </a:spcAft>
              <a:buClr>
                <a:schemeClr val="dk1"/>
              </a:buClr>
              <a:buSzPts val="2400"/>
              <a:buNone/>
            </a:pPr>
            <a:r>
              <a:rPr lang="en-US"/>
              <a:t>Vice Chair ADM Palmer</a:t>
            </a:r>
            <a:endParaRPr/>
          </a:p>
          <a:p>
            <a:pPr marL="0" lvl="0" indent="0" algn="ctr" rtl="0">
              <a:lnSpc>
                <a:spcPct val="90000"/>
              </a:lnSpc>
              <a:spcBef>
                <a:spcPts val="1000"/>
              </a:spcBef>
              <a:spcAft>
                <a:spcPts val="0"/>
              </a:spcAft>
              <a:buClr>
                <a:schemeClr val="dk1"/>
              </a:buClr>
              <a:buSzPts val="2400"/>
              <a:buNone/>
            </a:pPr>
            <a:endParaRPr/>
          </a:p>
        </p:txBody>
      </p:sp>
      <p:sp>
        <p:nvSpPr>
          <p:cNvPr id="94" name="Google Shape;94;p1"/>
          <p:cNvSpPr txBox="1"/>
          <p:nvPr/>
        </p:nvSpPr>
        <p:spPr>
          <a:xfrm>
            <a:off x="2248950" y="427800"/>
            <a:ext cx="7806000" cy="1131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400"/>
              <a:buFont typeface="Calibri"/>
              <a:buNone/>
            </a:pPr>
            <a:endParaRPr sz="2400" b="1" i="1" u="none" strike="noStrike" cap="none">
              <a:solidFill>
                <a:srgbClr val="FF0000"/>
              </a:solidFill>
              <a:latin typeface="Calibri"/>
              <a:ea typeface="Calibri"/>
              <a:cs typeface="Calibri"/>
              <a:sym typeface="Calibri"/>
            </a:endParaRPr>
          </a:p>
        </p:txBody>
      </p:sp>
      <p:pic>
        <p:nvPicPr>
          <p:cNvPr id="95" name="Google Shape;95;p1"/>
          <p:cNvPicPr preferRelativeResize="0"/>
          <p:nvPr/>
        </p:nvPicPr>
        <p:blipFill rotWithShape="1">
          <a:blip r:embed="rId3">
            <a:alphaModFix/>
          </a:blip>
          <a:srcRect/>
          <a:stretch/>
        </p:blipFill>
        <p:spPr>
          <a:xfrm>
            <a:off x="195779" y="5679296"/>
            <a:ext cx="3509322" cy="11787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Next Steps</a:t>
            </a:r>
            <a:endParaRPr sz="3959"/>
          </a:p>
        </p:txBody>
      </p:sp>
      <p:sp>
        <p:nvSpPr>
          <p:cNvPr id="260" name="Google Shape;260;p11"/>
          <p:cNvSpPr txBox="1">
            <a:spLocks noGrp="1"/>
          </p:cNvSpPr>
          <p:nvPr>
            <p:ph type="body" idx="1"/>
          </p:nvPr>
        </p:nvSpPr>
        <p:spPr>
          <a:xfrm>
            <a:off x="273132" y="1493115"/>
            <a:ext cx="11792198" cy="380328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400"/>
              <a:buChar char="•"/>
            </a:pPr>
            <a:r>
              <a:rPr lang="en-US" sz="2400" dirty="0"/>
              <a:t>Council Report to Assembly-2 </a:t>
            </a:r>
            <a:endParaRPr sz="2400" dirty="0"/>
          </a:p>
          <a:p>
            <a:pPr marL="685800" lvl="1" indent="-228600" algn="l" rtl="0">
              <a:lnSpc>
                <a:spcPct val="100000"/>
              </a:lnSpc>
              <a:spcBef>
                <a:spcPts val="500"/>
              </a:spcBef>
              <a:spcAft>
                <a:spcPts val="0"/>
              </a:spcAft>
              <a:buClr>
                <a:schemeClr val="dk1"/>
              </a:buClr>
              <a:buSzPts val="2400"/>
              <a:buChar char="•"/>
            </a:pPr>
            <a:r>
              <a:rPr lang="en-US" sz="2400" dirty="0"/>
              <a:t>9 Proposals and Recommendations  </a:t>
            </a:r>
            <a:r>
              <a:rPr lang="en-US" sz="2400" i="1" dirty="0"/>
              <a:t>(Due Dec 15)</a:t>
            </a:r>
            <a:endParaRPr sz="2400" i="1" dirty="0"/>
          </a:p>
          <a:p>
            <a:pPr marL="228600" lvl="0" indent="-228600" algn="l" rtl="0">
              <a:lnSpc>
                <a:spcPct val="150000"/>
              </a:lnSpc>
              <a:spcBef>
                <a:spcPts val="1000"/>
              </a:spcBef>
              <a:spcAft>
                <a:spcPts val="0"/>
              </a:spcAft>
              <a:buClr>
                <a:schemeClr val="dk1"/>
              </a:buClr>
              <a:buSzPts val="2400"/>
              <a:buChar char="•"/>
            </a:pPr>
            <a:r>
              <a:rPr lang="en-US" sz="2400" dirty="0"/>
              <a:t>Every RHC to designate the MS who will have a seat to the next Council </a:t>
            </a:r>
          </a:p>
          <a:p>
            <a:pPr marL="228600" lvl="0" indent="-228600" algn="l" rtl="0">
              <a:lnSpc>
                <a:spcPct val="150000"/>
              </a:lnSpc>
              <a:spcBef>
                <a:spcPts val="1000"/>
              </a:spcBef>
              <a:spcAft>
                <a:spcPts val="0"/>
              </a:spcAft>
              <a:buClr>
                <a:schemeClr val="dk1"/>
              </a:buClr>
              <a:buSzPts val="2400"/>
              <a:buChar char="•"/>
            </a:pPr>
            <a:r>
              <a:rPr lang="en-US" sz="2400" dirty="0"/>
              <a:t>Candidates for Chair &amp; Vice Chair of Council (2020-2023)</a:t>
            </a:r>
            <a:endParaRPr dirty="0"/>
          </a:p>
          <a:p>
            <a:pPr marL="228600" lvl="0" indent="-228600" algn="l" rtl="0">
              <a:lnSpc>
                <a:spcPct val="150000"/>
              </a:lnSpc>
              <a:spcBef>
                <a:spcPts val="1000"/>
              </a:spcBef>
              <a:spcAft>
                <a:spcPts val="0"/>
              </a:spcAft>
              <a:buClr>
                <a:schemeClr val="dk1"/>
              </a:buClr>
              <a:buSzPts val="2400"/>
              <a:buChar char="•"/>
            </a:pPr>
            <a:r>
              <a:rPr lang="en-US" sz="2400" dirty="0"/>
              <a:t>MS proposals to A-2 (due Dec 20) with comments in red book expected by 20 Jan 2020</a:t>
            </a:r>
            <a:endParaRPr dirty="0"/>
          </a:p>
          <a:p>
            <a:pPr marL="228600" lvl="0" indent="-228600" algn="l" rtl="0">
              <a:lnSpc>
                <a:spcPct val="150000"/>
              </a:lnSpc>
              <a:spcBef>
                <a:spcPts val="1000"/>
              </a:spcBef>
              <a:spcAft>
                <a:spcPts val="0"/>
              </a:spcAft>
              <a:buClr>
                <a:schemeClr val="dk1"/>
              </a:buClr>
              <a:buSzPts val="2400"/>
              <a:buChar char="•"/>
            </a:pPr>
            <a:r>
              <a:rPr lang="en-US" sz="2400" dirty="0"/>
              <a:t>Next meeting:  October 20-22, 2020</a:t>
            </a:r>
            <a:r>
              <a:rPr lang="en-US" sz="2400"/>
              <a:t>, Monaco</a:t>
            </a:r>
            <a:r>
              <a:rPr lang="en-US" sz="2800"/>
              <a:t> </a:t>
            </a:r>
            <a:endParaRPr dirty="0"/>
          </a:p>
          <a:p>
            <a:pPr marL="228600" lvl="0" indent="-184150" algn="l" rtl="0">
              <a:lnSpc>
                <a:spcPct val="70000"/>
              </a:lnSpc>
              <a:spcBef>
                <a:spcPts val="1000"/>
              </a:spcBef>
              <a:spcAft>
                <a:spcPts val="0"/>
              </a:spcAft>
              <a:buClr>
                <a:schemeClr val="dk1"/>
              </a:buClr>
              <a:buSzPts val="700"/>
              <a:buNone/>
            </a:pPr>
            <a:endParaRPr sz="700" dirty="0"/>
          </a:p>
        </p:txBody>
      </p:sp>
      <p:sp>
        <p:nvSpPr>
          <p:cNvPr id="261" name="Google Shape;261;p11"/>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262" name="Google Shape;262;p11"/>
          <p:cNvPicPr preferRelativeResize="0"/>
          <p:nvPr/>
        </p:nvPicPr>
        <p:blipFill rotWithShape="1">
          <a:blip r:embed="rId3">
            <a:alphaModFix/>
          </a:blip>
          <a:srcRect/>
          <a:stretch/>
        </p:blipFill>
        <p:spPr>
          <a:xfrm>
            <a:off x="160154" y="5667330"/>
            <a:ext cx="3544948" cy="1190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Personal Reflections</a:t>
            </a:r>
            <a:endParaRPr sz="3959"/>
          </a:p>
        </p:txBody>
      </p:sp>
      <p:sp>
        <p:nvSpPr>
          <p:cNvPr id="268" name="Google Shape;268;p12"/>
          <p:cNvSpPr txBox="1">
            <a:spLocks noGrp="1"/>
          </p:cNvSpPr>
          <p:nvPr>
            <p:ph type="body" idx="1"/>
          </p:nvPr>
        </p:nvSpPr>
        <p:spPr>
          <a:xfrm>
            <a:off x="838200" y="1362635"/>
            <a:ext cx="10313893" cy="43747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590"/>
              <a:buChar char="•"/>
            </a:pPr>
            <a:r>
              <a:rPr lang="en-US" sz="2590"/>
              <a:t>Initial skepticism from many of purpose, role, and value of the Council</a:t>
            </a:r>
            <a:endParaRPr/>
          </a:p>
          <a:p>
            <a:pPr marL="228600" lvl="0" indent="-228600" algn="l" rtl="0">
              <a:lnSpc>
                <a:spcPct val="90000"/>
              </a:lnSpc>
              <a:spcBef>
                <a:spcPts val="1000"/>
              </a:spcBef>
              <a:spcAft>
                <a:spcPts val="0"/>
              </a:spcAft>
              <a:buClr>
                <a:schemeClr val="dk1"/>
              </a:buClr>
              <a:buSzPts val="2590"/>
              <a:buChar char="•"/>
            </a:pPr>
            <a:r>
              <a:rPr lang="en-US" sz="2590"/>
              <a:t>However, I am now convinced that the Council is </a:t>
            </a:r>
            <a:r>
              <a:rPr lang="en-US" sz="2590" i="1" u="sng"/>
              <a:t>indispensable</a:t>
            </a:r>
            <a:r>
              <a:rPr lang="en-US" sz="2590"/>
              <a:t> </a:t>
            </a:r>
            <a:endParaRPr/>
          </a:p>
          <a:p>
            <a:pPr marL="685800" lvl="1" indent="-228600" algn="l" rtl="0">
              <a:lnSpc>
                <a:spcPct val="90000"/>
              </a:lnSpc>
              <a:spcBef>
                <a:spcPts val="500"/>
              </a:spcBef>
              <a:spcAft>
                <a:spcPts val="0"/>
              </a:spcAft>
              <a:buClr>
                <a:schemeClr val="dk1"/>
              </a:buClr>
              <a:buSzPts val="2220"/>
              <a:buChar char="•"/>
            </a:pPr>
            <a:r>
              <a:rPr lang="en-US" sz="2220"/>
              <a:t>Only executive, actionable, timely oversight venue to consider all three programs of the IHO in concert </a:t>
            </a:r>
            <a:endParaRPr/>
          </a:p>
          <a:p>
            <a:pPr marL="685800" lvl="1" indent="-228600" algn="l" rtl="0">
              <a:lnSpc>
                <a:spcPct val="90000"/>
              </a:lnSpc>
              <a:spcBef>
                <a:spcPts val="500"/>
              </a:spcBef>
              <a:spcAft>
                <a:spcPts val="0"/>
              </a:spcAft>
              <a:buClr>
                <a:schemeClr val="dk1"/>
              </a:buClr>
              <a:buSzPts val="2220"/>
              <a:buChar char="•"/>
            </a:pPr>
            <a:r>
              <a:rPr lang="en-US" sz="2220"/>
              <a:t>Can drive external relations and needs of the organization</a:t>
            </a:r>
            <a:endParaRPr/>
          </a:p>
          <a:p>
            <a:pPr marL="685800" lvl="1" indent="-228600" algn="l" rtl="0">
              <a:lnSpc>
                <a:spcPct val="90000"/>
              </a:lnSpc>
              <a:spcBef>
                <a:spcPts val="500"/>
              </a:spcBef>
              <a:spcAft>
                <a:spcPts val="0"/>
              </a:spcAft>
              <a:buClr>
                <a:schemeClr val="dk1"/>
              </a:buClr>
              <a:buSzPts val="2220"/>
              <a:buChar char="•"/>
            </a:pPr>
            <a:r>
              <a:rPr lang="en-US" sz="2220"/>
              <a:t>Membership and interest high!  Excellent discussions </a:t>
            </a:r>
            <a:endParaRPr/>
          </a:p>
          <a:p>
            <a:pPr marL="685800" lvl="1" indent="-228600" algn="l" rtl="0">
              <a:lnSpc>
                <a:spcPct val="90000"/>
              </a:lnSpc>
              <a:spcBef>
                <a:spcPts val="500"/>
              </a:spcBef>
              <a:spcAft>
                <a:spcPts val="0"/>
              </a:spcAft>
              <a:buClr>
                <a:schemeClr val="dk1"/>
              </a:buClr>
              <a:buSzPts val="2220"/>
              <a:buChar char="•"/>
            </a:pPr>
            <a:r>
              <a:rPr lang="en-US" sz="2220"/>
              <a:t>Strategic and tactical perspective considered concurrently</a:t>
            </a:r>
            <a:endParaRPr/>
          </a:p>
          <a:p>
            <a:pPr marL="228600" lvl="0" indent="-228600" algn="l" rtl="0">
              <a:lnSpc>
                <a:spcPct val="90000"/>
              </a:lnSpc>
              <a:spcBef>
                <a:spcPts val="1000"/>
              </a:spcBef>
              <a:spcAft>
                <a:spcPts val="0"/>
              </a:spcAft>
              <a:buClr>
                <a:schemeClr val="dk1"/>
              </a:buClr>
              <a:buSzPts val="2590"/>
              <a:buChar char="•"/>
            </a:pPr>
            <a:r>
              <a:rPr lang="en-US" sz="2590"/>
              <a:t>Small enough venue for participants to actively participate even if it’s their first meeting or English is not a native language…fosters better understanding, appreciation, and trust among member states. This is critical for the IHO to move efficiently enough to maintain credibility. </a:t>
            </a:r>
            <a:endParaRPr/>
          </a:p>
          <a:p>
            <a:pPr marL="228600" lvl="0" indent="-64135" algn="l" rtl="0">
              <a:lnSpc>
                <a:spcPct val="90000"/>
              </a:lnSpc>
              <a:spcBef>
                <a:spcPts val="1000"/>
              </a:spcBef>
              <a:spcAft>
                <a:spcPts val="0"/>
              </a:spcAft>
              <a:buClr>
                <a:schemeClr val="dk1"/>
              </a:buClr>
              <a:buSzPts val="2590"/>
              <a:buNone/>
            </a:pPr>
            <a:endParaRPr sz="2590"/>
          </a:p>
        </p:txBody>
      </p:sp>
      <p:sp>
        <p:nvSpPr>
          <p:cNvPr id="269" name="Google Shape;269;p12"/>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270" name="Google Shape;270;p12"/>
          <p:cNvPicPr preferRelativeResize="0"/>
          <p:nvPr/>
        </p:nvPicPr>
        <p:blipFill rotWithShape="1">
          <a:blip r:embed="rId3">
            <a:alphaModFix/>
          </a:blip>
          <a:srcRect/>
          <a:stretch/>
        </p:blipFill>
        <p:spPr>
          <a:xfrm>
            <a:off x="178131" y="5956297"/>
            <a:ext cx="2661662" cy="8939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655320" y="414104"/>
            <a:ext cx="10012680" cy="163068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Font typeface="Calibri"/>
              <a:buNone/>
            </a:pPr>
            <a:r>
              <a:rPr lang="en-US" sz="2400">
                <a:latin typeface="Calibri"/>
                <a:ea typeface="Calibri"/>
                <a:cs typeface="Calibri"/>
                <a:sym typeface="Calibri"/>
              </a:rPr>
              <a:t>Oct 15-17, Monaco</a:t>
            </a:r>
            <a:br>
              <a:rPr lang="en-US" sz="2400">
                <a:latin typeface="Calibri"/>
                <a:ea typeface="Calibri"/>
                <a:cs typeface="Calibri"/>
                <a:sym typeface="Calibri"/>
              </a:rPr>
            </a:br>
            <a:r>
              <a:rPr lang="en-US" sz="2400">
                <a:latin typeface="Calibri"/>
                <a:ea typeface="Calibri"/>
                <a:cs typeface="Calibri"/>
                <a:sym typeface="Calibri"/>
              </a:rPr>
              <a:t>Member states attending:  38 (including MS observers) </a:t>
            </a:r>
            <a:br>
              <a:rPr lang="en-US" sz="2400">
                <a:latin typeface="Calibri"/>
                <a:ea typeface="Calibri"/>
                <a:cs typeface="Calibri"/>
                <a:sym typeface="Calibri"/>
              </a:rPr>
            </a:br>
            <a:r>
              <a:rPr lang="en-US" sz="2400">
                <a:latin typeface="Calibri"/>
                <a:ea typeface="Calibri"/>
                <a:cs typeface="Calibri"/>
                <a:sym typeface="Calibri"/>
              </a:rPr>
              <a:t>Registered attendees:  70</a:t>
            </a:r>
            <a:br>
              <a:rPr lang="en-US" sz="2400">
                <a:latin typeface="Calibri"/>
                <a:ea typeface="Calibri"/>
                <a:cs typeface="Calibri"/>
                <a:sym typeface="Calibri"/>
              </a:rPr>
            </a:br>
            <a:r>
              <a:rPr lang="en-US" sz="2400">
                <a:latin typeface="Calibri"/>
                <a:ea typeface="Calibri"/>
                <a:cs typeface="Calibri"/>
                <a:sym typeface="Calibri"/>
              </a:rPr>
              <a:t>MACHC: Brazil, Netherlands, etc. </a:t>
            </a:r>
            <a:br>
              <a:rPr lang="en-US" sz="2400">
                <a:latin typeface="Calibri"/>
                <a:ea typeface="Calibri"/>
                <a:cs typeface="Calibri"/>
                <a:sym typeface="Calibri"/>
              </a:rPr>
            </a:br>
            <a:r>
              <a:rPr lang="en-US" sz="2400">
                <a:latin typeface="Calibri"/>
                <a:ea typeface="Calibri"/>
                <a:cs typeface="Calibri"/>
                <a:sym typeface="Calibri"/>
              </a:rPr>
              <a:t>Summary Report available on IHO Council-3 meeting site</a:t>
            </a:r>
            <a:endParaRPr/>
          </a:p>
        </p:txBody>
      </p:sp>
      <p:sp>
        <p:nvSpPr>
          <p:cNvPr id="103" name="Google Shape;10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4" name="Google Shape;104;p2"/>
          <p:cNvPicPr preferRelativeResize="0">
            <a:picLocks noGrp="1"/>
          </p:cNvPicPr>
          <p:nvPr>
            <p:ph type="body" idx="4294967295"/>
          </p:nvPr>
        </p:nvPicPr>
        <p:blipFill rotWithShape="1">
          <a:blip r:embed="rId3">
            <a:alphaModFix/>
          </a:blip>
          <a:srcRect/>
          <a:stretch/>
        </p:blipFill>
        <p:spPr>
          <a:xfrm>
            <a:off x="777240" y="2210636"/>
            <a:ext cx="10058400" cy="3889375"/>
          </a:xfrm>
          <a:prstGeom prst="rect">
            <a:avLst/>
          </a:prstGeom>
          <a:noFill/>
          <a:ln>
            <a:noFill/>
          </a:ln>
        </p:spPr>
      </p:pic>
      <p:sp>
        <p:nvSpPr>
          <p:cNvPr id="105" name="Google Shape;105;p2"/>
          <p:cNvSpPr txBox="1">
            <a:spLocks noGrp="1"/>
          </p:cNvSpPr>
          <p:nvPr>
            <p:ph type="sldNum" idx="4294967295"/>
          </p:nvPr>
        </p:nvSpPr>
        <p:spPr>
          <a:xfrm>
            <a:off x="0" y="62658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6" name="Google Shape;106;p2"/>
          <p:cNvSpPr/>
          <p:nvPr/>
        </p:nvSpPr>
        <p:spPr>
          <a:xfrm>
            <a:off x="116114" y="6100011"/>
            <a:ext cx="3715657" cy="7502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2"/>
          <p:cNvPicPr preferRelativeResize="0"/>
          <p:nvPr/>
        </p:nvPicPr>
        <p:blipFill rotWithShape="1">
          <a:blip r:embed="rId4">
            <a:alphaModFix/>
          </a:blip>
          <a:srcRect/>
          <a:stretch/>
        </p:blipFill>
        <p:spPr>
          <a:xfrm>
            <a:off x="314533" y="6002111"/>
            <a:ext cx="2525259" cy="848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08230" y="304569"/>
            <a:ext cx="11011577"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Council Endorses Strategic Plan to Assembly-2</a:t>
            </a:r>
            <a:endParaRPr/>
          </a:p>
        </p:txBody>
      </p:sp>
      <p:sp>
        <p:nvSpPr>
          <p:cNvPr id="114" name="Google Shape;114;p3"/>
          <p:cNvSpPr txBox="1">
            <a:spLocks noGrp="1"/>
          </p:cNvSpPr>
          <p:nvPr>
            <p:ph type="body" idx="1"/>
          </p:nvPr>
        </p:nvSpPr>
        <p:spPr>
          <a:xfrm>
            <a:off x="808230" y="1347537"/>
            <a:ext cx="10527323" cy="410983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Culmination of 24 months of work of the SPRWG--Congratulations!</a:t>
            </a:r>
            <a:endParaRPr/>
          </a:p>
          <a:p>
            <a:pPr marL="228600" lvl="0" indent="-228600" algn="l" rtl="0">
              <a:lnSpc>
                <a:spcPct val="90000"/>
              </a:lnSpc>
              <a:spcBef>
                <a:spcPts val="1000"/>
              </a:spcBef>
              <a:spcAft>
                <a:spcPts val="0"/>
              </a:spcAft>
              <a:buClr>
                <a:schemeClr val="dk1"/>
              </a:buClr>
              <a:buSzPts val="2800"/>
              <a:buChar char="•"/>
            </a:pPr>
            <a:r>
              <a:rPr lang="en-US"/>
              <a:t>Brief, concise, readily understood and relevant </a:t>
            </a:r>
            <a:endParaRPr/>
          </a:p>
          <a:p>
            <a:pPr marL="228600" lvl="0" indent="-228600" algn="l" rtl="0">
              <a:lnSpc>
                <a:spcPct val="90000"/>
              </a:lnSpc>
              <a:spcBef>
                <a:spcPts val="1000"/>
              </a:spcBef>
              <a:spcAft>
                <a:spcPts val="0"/>
              </a:spcAft>
              <a:buClr>
                <a:schemeClr val="dk1"/>
              </a:buClr>
              <a:buSzPts val="2800"/>
              <a:buChar char="•"/>
            </a:pPr>
            <a:r>
              <a:rPr lang="en-US"/>
              <a:t>Three Goals, three targets each, and 8 Strategic Performance Indicators</a:t>
            </a:r>
            <a:endParaRPr/>
          </a:p>
          <a:p>
            <a:pPr marL="228600" lvl="0" indent="-228600" algn="l" rtl="0">
              <a:lnSpc>
                <a:spcPct val="90000"/>
              </a:lnSpc>
              <a:spcBef>
                <a:spcPts val="1000"/>
              </a:spcBef>
              <a:spcAft>
                <a:spcPts val="0"/>
              </a:spcAft>
              <a:buClr>
                <a:schemeClr val="dk1"/>
              </a:buClr>
              <a:buSzPts val="2800"/>
              <a:buChar char="•"/>
            </a:pPr>
            <a:r>
              <a:rPr lang="en-US"/>
              <a:t>If adopted at A-2, plan covers 2021-2026 and work plan will be aligned to the new structure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15" name="Google Shape;115;p3"/>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16" name="Google Shape;116;p3"/>
          <p:cNvSpPr/>
          <p:nvPr/>
        </p:nvSpPr>
        <p:spPr>
          <a:xfrm>
            <a:off x="116114" y="6002111"/>
            <a:ext cx="3715657" cy="8481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a:stretch/>
        </p:blipFill>
        <p:spPr>
          <a:xfrm>
            <a:off x="314533" y="6002111"/>
            <a:ext cx="2525259" cy="8481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08230" y="304569"/>
            <a:ext cx="11011577"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240"/>
              <a:buFont typeface="Calibri"/>
              <a:buNone/>
            </a:pPr>
            <a:r>
              <a:rPr lang="en-US" sz="3240"/>
              <a:t>Strategic Plan Goals</a:t>
            </a:r>
            <a:endParaRPr/>
          </a:p>
        </p:txBody>
      </p:sp>
      <p:sp>
        <p:nvSpPr>
          <p:cNvPr id="124" name="Google Shape;124;p4"/>
          <p:cNvSpPr txBox="1">
            <a:spLocks noGrp="1"/>
          </p:cNvSpPr>
          <p:nvPr>
            <p:ph type="body" idx="1"/>
          </p:nvPr>
        </p:nvSpPr>
        <p:spPr>
          <a:xfrm>
            <a:off x="808230" y="1347537"/>
            <a:ext cx="10527323" cy="4109834"/>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Evolving the hydrographic support for safety and efficiency of maritime navigation, undergoing profound transformation</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Increasing the use of hydrographic data for the benefit of society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Participating actively in international initiatives related to the knowledge and the sustainable use of the Ocean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25" name="Google Shape;125;p4"/>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26" name="Google Shape;126;p4"/>
          <p:cNvSpPr/>
          <p:nvPr/>
        </p:nvSpPr>
        <p:spPr>
          <a:xfrm>
            <a:off x="116114" y="6002111"/>
            <a:ext cx="3715657" cy="8481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a:stretch/>
        </p:blipFill>
        <p:spPr>
          <a:xfrm>
            <a:off x="314533" y="6002111"/>
            <a:ext cx="2525259" cy="848179"/>
          </a:xfrm>
          <a:prstGeom prst="rect">
            <a:avLst/>
          </a:prstGeom>
          <a:noFill/>
          <a:ln>
            <a:noFill/>
          </a:ln>
        </p:spPr>
      </p:pic>
      <p:graphicFrame>
        <p:nvGraphicFramePr>
          <p:cNvPr id="128" name="Google Shape;128;p4"/>
          <p:cNvGraphicFramePr/>
          <p:nvPr/>
        </p:nvGraphicFramePr>
        <p:xfrm>
          <a:off x="395070" y="3873902"/>
          <a:ext cx="11353650" cy="1988050"/>
        </p:xfrm>
        <a:graphic>
          <a:graphicData uri="http://schemas.openxmlformats.org/drawingml/2006/table">
            <a:tbl>
              <a:tblPr firstRow="1" bandRow="1">
                <a:noFill/>
                <a:tableStyleId>{5970870D-2053-48C9-ABE8-6BAEDA5EA55E}</a:tableStyleId>
              </a:tblPr>
              <a:tblGrid>
                <a:gridCol w="11353650">
                  <a:extLst>
                    <a:ext uri="{9D8B030D-6E8A-4147-A177-3AD203B41FA5}">
                      <a16:colId xmlns:a16="http://schemas.microsoft.com/office/drawing/2014/main" val="20000"/>
                    </a:ext>
                  </a:extLst>
                </a:gridCol>
              </a:tblGrid>
              <a:tr h="433550">
                <a:tc>
                  <a:txBody>
                    <a:bodyPr/>
                    <a:lstStyle/>
                    <a:p>
                      <a:pPr marL="0" marR="0" lvl="0" indent="0" algn="ctr" rtl="0">
                        <a:spcBef>
                          <a:spcPts val="0"/>
                        </a:spcBef>
                        <a:spcAft>
                          <a:spcPts val="0"/>
                        </a:spcAft>
                        <a:buNone/>
                      </a:pPr>
                      <a:r>
                        <a:rPr lang="en-US" sz="1800" u="none" strike="noStrike" cap="none"/>
                        <a:t>Goal 1</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i="1" u="none" strike="noStrike" cap="none">
                          <a:solidFill>
                            <a:srgbClr val="0070C0"/>
                          </a:solidFill>
                        </a:rPr>
                        <a:t>Example </a:t>
                      </a:r>
                      <a:r>
                        <a:rPr lang="en-US" sz="1800" u="none" strike="noStrike" cap="none">
                          <a:solidFill>
                            <a:srgbClr val="0070C0"/>
                          </a:solidFill>
                        </a:rPr>
                        <a:t>Target: Deliver standards for hydrographic data and specifications of hydrographic products; support their regular production; and coordinate regional and global services for their provision.</a:t>
                      </a:r>
                      <a:endParaRPr sz="1800">
                        <a:solidFill>
                          <a:srgbClr val="0070C0"/>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i="1">
                          <a:solidFill>
                            <a:srgbClr val="0070C0"/>
                          </a:solidFill>
                        </a:rPr>
                        <a:t>Example</a:t>
                      </a:r>
                      <a:r>
                        <a:rPr lang="en-US" sz="1800">
                          <a:solidFill>
                            <a:srgbClr val="0070C0"/>
                          </a:solidFill>
                        </a:rPr>
                        <a:t> SPI:  Percentage of Member States having operationalized production and distribution of hydrographic data products and services based on IHO Universal Hydrographic Data Model (S-100), under an implementation framework of coordination and agreed timelines (2026: 100%)</a:t>
                      </a:r>
                      <a:endParaRPr sz="1800">
                        <a:solidFill>
                          <a:srgbClr val="0070C0"/>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08230" y="304569"/>
            <a:ext cx="11011577"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240"/>
              <a:buFont typeface="Calibri"/>
              <a:buNone/>
            </a:pPr>
            <a:r>
              <a:rPr lang="en-US" sz="3240"/>
              <a:t>S-100 Implementation Strategy &amp; Roadmap</a:t>
            </a:r>
            <a:endParaRPr/>
          </a:p>
        </p:txBody>
      </p:sp>
      <p:sp>
        <p:nvSpPr>
          <p:cNvPr id="135" name="Google Shape;135;p5"/>
          <p:cNvSpPr txBox="1">
            <a:spLocks noGrp="1"/>
          </p:cNvSpPr>
          <p:nvPr>
            <p:ph type="body" idx="1"/>
          </p:nvPr>
        </p:nvSpPr>
        <p:spPr>
          <a:xfrm>
            <a:off x="808230" y="1347537"/>
            <a:ext cx="10527323" cy="410983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living document </a:t>
            </a:r>
            <a:endParaRPr/>
          </a:p>
          <a:p>
            <a:pPr marL="228600" lvl="0" indent="-228600" algn="l" rtl="0">
              <a:lnSpc>
                <a:spcPct val="90000"/>
              </a:lnSpc>
              <a:spcBef>
                <a:spcPts val="1000"/>
              </a:spcBef>
              <a:spcAft>
                <a:spcPts val="0"/>
              </a:spcAft>
              <a:buClr>
                <a:schemeClr val="dk1"/>
              </a:buClr>
              <a:buSzPts val="2800"/>
              <a:buChar char="•"/>
            </a:pPr>
            <a:r>
              <a:rPr lang="en-US"/>
              <a:t>Annually maintained with the Council Chair, IRCC &amp; and HSSC Chairs, and IHO Secretary-General for engagement, production and capacity building </a:t>
            </a:r>
            <a:endParaRPr/>
          </a:p>
          <a:p>
            <a:pPr marL="228600" lvl="0" indent="-228600" algn="l" rtl="0">
              <a:lnSpc>
                <a:spcPct val="90000"/>
              </a:lnSpc>
              <a:spcBef>
                <a:spcPts val="1000"/>
              </a:spcBef>
              <a:spcAft>
                <a:spcPts val="0"/>
              </a:spcAft>
              <a:buClr>
                <a:schemeClr val="dk1"/>
              </a:buClr>
              <a:buSzPts val="2800"/>
              <a:buChar char="•"/>
            </a:pPr>
            <a:r>
              <a:rPr lang="en-US"/>
              <a:t>Reviewed and adopted annually by Council</a:t>
            </a:r>
            <a:endParaRPr/>
          </a:p>
          <a:p>
            <a:pPr marL="228600" lvl="0" indent="-228600" algn="l" rtl="0">
              <a:lnSpc>
                <a:spcPct val="90000"/>
              </a:lnSpc>
              <a:spcBef>
                <a:spcPts val="1000"/>
              </a:spcBef>
              <a:spcAft>
                <a:spcPts val="0"/>
              </a:spcAft>
              <a:buClr>
                <a:schemeClr val="dk1"/>
              </a:buClr>
              <a:buSzPts val="2800"/>
              <a:buChar char="•"/>
            </a:pPr>
            <a:r>
              <a:rPr lang="en-US"/>
              <a:t>Engagement with IMO targeting January 2024 for initial S-mode</a:t>
            </a:r>
            <a:endParaRPr/>
          </a:p>
          <a:p>
            <a:pPr marL="228600" lvl="0" indent="-228600" algn="l" rtl="0">
              <a:lnSpc>
                <a:spcPct val="90000"/>
              </a:lnSpc>
              <a:spcBef>
                <a:spcPts val="1000"/>
              </a:spcBef>
              <a:spcAft>
                <a:spcPts val="0"/>
              </a:spcAft>
              <a:buClr>
                <a:schemeClr val="dk1"/>
              </a:buClr>
              <a:buSzPts val="2800"/>
              <a:buChar char="•"/>
            </a:pPr>
            <a:r>
              <a:rPr lang="en-US"/>
              <a:t>Realizing a new generation of maritime and marine services (WENS)</a:t>
            </a:r>
            <a:endParaRPr/>
          </a:p>
          <a:p>
            <a:pPr marL="0" lvl="0" indent="0" algn="l" rtl="0">
              <a:lnSpc>
                <a:spcPct val="90000"/>
              </a:lnSpc>
              <a:spcBef>
                <a:spcPts val="1000"/>
              </a:spcBef>
              <a:spcAft>
                <a:spcPts val="0"/>
              </a:spcAft>
              <a:buClr>
                <a:schemeClr val="dk1"/>
              </a:buClr>
              <a:buSzPts val="2800"/>
              <a:buNone/>
            </a:pPr>
            <a:endParaRPr/>
          </a:p>
        </p:txBody>
      </p:sp>
      <p:sp>
        <p:nvSpPr>
          <p:cNvPr id="136" name="Google Shape;136;p5"/>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137" name="Google Shape;137;p5"/>
          <p:cNvSpPr/>
          <p:nvPr/>
        </p:nvSpPr>
        <p:spPr>
          <a:xfrm>
            <a:off x="116114" y="6002111"/>
            <a:ext cx="3715657" cy="8481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3">
            <a:alphaModFix/>
          </a:blip>
          <a:srcRect/>
          <a:stretch/>
        </p:blipFill>
        <p:spPr>
          <a:xfrm>
            <a:off x="314533" y="6002111"/>
            <a:ext cx="2525259" cy="8481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6"/>
          <p:cNvGrpSpPr/>
          <p:nvPr/>
        </p:nvGrpSpPr>
        <p:grpSpPr>
          <a:xfrm>
            <a:off x="144109" y="5148777"/>
            <a:ext cx="11711521" cy="492366"/>
            <a:chOff x="3433" y="309490"/>
            <a:chExt cx="11711521" cy="492366"/>
          </a:xfrm>
        </p:grpSpPr>
        <p:sp>
          <p:nvSpPr>
            <p:cNvPr id="145" name="Google Shape;145;p6"/>
            <p:cNvSpPr/>
            <p:nvPr/>
          </p:nvSpPr>
          <p:spPr>
            <a:xfrm>
              <a:off x="3433" y="309490"/>
              <a:ext cx="3444565" cy="492366"/>
            </a:xfrm>
            <a:prstGeom prst="homePlate">
              <a:avLst>
                <a:gd name="adj" fmla="val 5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txBox="1"/>
            <p:nvPr/>
          </p:nvSpPr>
          <p:spPr>
            <a:xfrm>
              <a:off x="3433" y="309490"/>
              <a:ext cx="3321474" cy="492366"/>
            </a:xfrm>
            <a:prstGeom prst="rect">
              <a:avLst/>
            </a:prstGeom>
            <a:noFill/>
            <a:ln>
              <a:noFill/>
            </a:ln>
          </p:spPr>
          <p:txBody>
            <a:bodyPr spcFirstLastPara="1" wrap="square" lIns="133350" tIns="66675" rIns="33325" bIns="66675"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2018</a:t>
              </a:r>
              <a:endParaRPr sz="2500" b="0" i="0" u="none" strike="noStrike" cap="none">
                <a:solidFill>
                  <a:schemeClr val="lt1"/>
                </a:solidFill>
                <a:latin typeface="Calibri"/>
                <a:ea typeface="Calibri"/>
                <a:cs typeface="Calibri"/>
                <a:sym typeface="Calibri"/>
              </a:endParaRPr>
            </a:p>
          </p:txBody>
        </p:sp>
        <p:sp>
          <p:nvSpPr>
            <p:cNvPr id="147" name="Google Shape;147;p6"/>
            <p:cNvSpPr/>
            <p:nvPr/>
          </p:nvSpPr>
          <p:spPr>
            <a:xfrm>
              <a:off x="2759085" y="309490"/>
              <a:ext cx="3444565" cy="492366"/>
            </a:xfrm>
            <a:prstGeom prst="chevron">
              <a:avLst>
                <a:gd name="adj" fmla="val 50000"/>
              </a:avLst>
            </a:prstGeom>
            <a:solidFill>
              <a:srgbClr val="6C7E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txBox="1"/>
            <p:nvPr/>
          </p:nvSpPr>
          <p:spPr>
            <a:xfrm>
              <a:off x="3005268" y="309490"/>
              <a:ext cx="2952199" cy="492366"/>
            </a:xfrm>
            <a:prstGeom prst="rect">
              <a:avLst/>
            </a:prstGeom>
            <a:noFill/>
            <a:ln>
              <a:noFill/>
            </a:ln>
          </p:spPr>
          <p:txBody>
            <a:bodyPr spcFirstLastPara="1" wrap="square" lIns="100000" tIns="66675" rIns="33325" bIns="66675"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2019</a:t>
              </a:r>
              <a:endParaRPr sz="2500" b="0" i="0" u="none" strike="noStrike" cap="none">
                <a:solidFill>
                  <a:schemeClr val="lt1"/>
                </a:solidFill>
                <a:latin typeface="Calibri"/>
                <a:ea typeface="Calibri"/>
                <a:cs typeface="Calibri"/>
                <a:sym typeface="Calibri"/>
              </a:endParaRPr>
            </a:p>
          </p:txBody>
        </p:sp>
        <p:sp>
          <p:nvSpPr>
            <p:cNvPr id="149" name="Google Shape;149;p6"/>
            <p:cNvSpPr/>
            <p:nvPr/>
          </p:nvSpPr>
          <p:spPr>
            <a:xfrm>
              <a:off x="5514737" y="309490"/>
              <a:ext cx="3444565" cy="492366"/>
            </a:xfrm>
            <a:prstGeom prst="chevron">
              <a:avLst>
                <a:gd name="adj" fmla="val 50000"/>
              </a:avLst>
            </a:prstGeom>
            <a:solidFill>
              <a:srgbClr val="877EA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5760920" y="309490"/>
              <a:ext cx="2952199" cy="492366"/>
            </a:xfrm>
            <a:prstGeom prst="rect">
              <a:avLst/>
            </a:prstGeom>
            <a:noFill/>
            <a:ln>
              <a:noFill/>
            </a:ln>
          </p:spPr>
          <p:txBody>
            <a:bodyPr spcFirstLastPara="1" wrap="square" lIns="100000" tIns="66675" rIns="33325" bIns="66675"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2020</a:t>
              </a:r>
              <a:endParaRPr sz="2500" b="0" i="0" u="none" strike="noStrike" cap="none">
                <a:solidFill>
                  <a:schemeClr val="lt1"/>
                </a:solidFill>
                <a:latin typeface="Calibri"/>
                <a:ea typeface="Calibri"/>
                <a:cs typeface="Calibri"/>
                <a:sym typeface="Calibri"/>
              </a:endParaRPr>
            </a:p>
          </p:txBody>
        </p:sp>
        <p:sp>
          <p:nvSpPr>
            <p:cNvPr id="151" name="Google Shape;151;p6"/>
            <p:cNvSpPr/>
            <p:nvPr/>
          </p:nvSpPr>
          <p:spPr>
            <a:xfrm>
              <a:off x="8270389" y="309490"/>
              <a:ext cx="3444565" cy="492366"/>
            </a:xfrm>
            <a:prstGeom prst="chevron">
              <a:avLst>
                <a:gd name="adj" fmla="val 50000"/>
              </a:avLst>
            </a:prstGeom>
            <a:solidFill>
              <a:srgbClr val="9C8F9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8516572" y="309490"/>
              <a:ext cx="2952199" cy="492366"/>
            </a:xfrm>
            <a:prstGeom prst="rect">
              <a:avLst/>
            </a:prstGeom>
            <a:noFill/>
            <a:ln>
              <a:noFill/>
            </a:ln>
          </p:spPr>
          <p:txBody>
            <a:bodyPr spcFirstLastPara="1" wrap="square" lIns="100000" tIns="66675" rIns="33325" bIns="66675"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2021</a:t>
              </a:r>
              <a:endParaRPr sz="2500" b="0" i="0" u="none" strike="noStrike" cap="none">
                <a:solidFill>
                  <a:schemeClr val="lt1"/>
                </a:solidFill>
                <a:latin typeface="Calibri"/>
                <a:ea typeface="Calibri"/>
                <a:cs typeface="Calibri"/>
                <a:sym typeface="Calibri"/>
              </a:endParaRPr>
            </a:p>
          </p:txBody>
        </p:sp>
      </p:grpSp>
      <p:sp>
        <p:nvSpPr>
          <p:cNvPr id="153" name="Google Shape;153;p6"/>
          <p:cNvSpPr/>
          <p:nvPr/>
        </p:nvSpPr>
        <p:spPr>
          <a:xfrm>
            <a:off x="177160" y="4637705"/>
            <a:ext cx="1384940"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S-101  ENC</a:t>
            </a:r>
            <a:endParaRPr sz="1200" b="0" i="0" u="none" strike="noStrike" cap="none">
              <a:solidFill>
                <a:srgbClr val="000000"/>
              </a:solidFill>
              <a:latin typeface="Calibri"/>
              <a:ea typeface="Calibri"/>
              <a:cs typeface="Calibri"/>
              <a:sym typeface="Calibri"/>
            </a:endParaRPr>
          </a:p>
        </p:txBody>
      </p:sp>
      <p:cxnSp>
        <p:nvCxnSpPr>
          <p:cNvPr id="154" name="Google Shape;154;p6"/>
          <p:cNvCxnSpPr/>
          <p:nvPr/>
        </p:nvCxnSpPr>
        <p:spPr>
          <a:xfrm rot="10800000" flipH="1">
            <a:off x="886613" y="5651478"/>
            <a:ext cx="10511" cy="610571"/>
          </a:xfrm>
          <a:prstGeom prst="straightConnector1">
            <a:avLst/>
          </a:prstGeom>
          <a:noFill/>
          <a:ln w="19050" cap="flat" cmpd="sng">
            <a:solidFill>
              <a:srgbClr val="FF0000"/>
            </a:solidFill>
            <a:prstDash val="solid"/>
            <a:miter lim="800000"/>
            <a:headEnd type="none" w="sm" len="sm"/>
            <a:tailEnd type="triangle" w="med" len="med"/>
          </a:ln>
        </p:spPr>
      </p:cxnSp>
      <p:cxnSp>
        <p:nvCxnSpPr>
          <p:cNvPr id="155" name="Google Shape;155;p6"/>
          <p:cNvCxnSpPr/>
          <p:nvPr/>
        </p:nvCxnSpPr>
        <p:spPr>
          <a:xfrm rot="10800000" flipH="1">
            <a:off x="3649670" y="5651479"/>
            <a:ext cx="1060" cy="361244"/>
          </a:xfrm>
          <a:prstGeom prst="straightConnector1">
            <a:avLst/>
          </a:prstGeom>
          <a:noFill/>
          <a:ln w="19050" cap="flat" cmpd="sng">
            <a:solidFill>
              <a:srgbClr val="FF0000"/>
            </a:solidFill>
            <a:prstDash val="solid"/>
            <a:miter lim="800000"/>
            <a:headEnd type="none" w="sm" len="sm"/>
            <a:tailEnd type="triangle" w="med" len="med"/>
          </a:ln>
        </p:spPr>
      </p:cxnSp>
      <p:cxnSp>
        <p:nvCxnSpPr>
          <p:cNvPr id="156" name="Google Shape;156;p6"/>
          <p:cNvCxnSpPr/>
          <p:nvPr/>
        </p:nvCxnSpPr>
        <p:spPr>
          <a:xfrm rot="10800000" flipH="1">
            <a:off x="6237039" y="5651478"/>
            <a:ext cx="10511" cy="610571"/>
          </a:xfrm>
          <a:prstGeom prst="straightConnector1">
            <a:avLst/>
          </a:prstGeom>
          <a:noFill/>
          <a:ln w="19050" cap="flat" cmpd="sng">
            <a:solidFill>
              <a:srgbClr val="FF0000"/>
            </a:solidFill>
            <a:prstDash val="solid"/>
            <a:miter lim="800000"/>
            <a:headEnd type="none" w="sm" len="sm"/>
            <a:tailEnd type="triangle" w="med" len="med"/>
          </a:ln>
        </p:spPr>
      </p:cxnSp>
      <p:sp>
        <p:nvSpPr>
          <p:cNvPr id="157" name="Google Shape;157;p6"/>
          <p:cNvSpPr txBox="1"/>
          <p:nvPr/>
        </p:nvSpPr>
        <p:spPr>
          <a:xfrm>
            <a:off x="437611" y="6262049"/>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HSSC10</a:t>
            </a:r>
            <a:endParaRPr sz="1800">
              <a:solidFill>
                <a:srgbClr val="000000"/>
              </a:solidFill>
              <a:latin typeface="Calibri"/>
              <a:ea typeface="Calibri"/>
              <a:cs typeface="Calibri"/>
              <a:sym typeface="Calibri"/>
            </a:endParaRPr>
          </a:p>
        </p:txBody>
      </p:sp>
      <p:sp>
        <p:nvSpPr>
          <p:cNvPr id="158" name="Google Shape;158;p6"/>
          <p:cNvSpPr txBox="1"/>
          <p:nvPr/>
        </p:nvSpPr>
        <p:spPr>
          <a:xfrm>
            <a:off x="3354951" y="5982086"/>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HSSC11</a:t>
            </a:r>
            <a:endParaRPr sz="1800">
              <a:solidFill>
                <a:srgbClr val="000000"/>
              </a:solidFill>
              <a:latin typeface="Calibri"/>
              <a:ea typeface="Calibri"/>
              <a:cs typeface="Calibri"/>
              <a:sym typeface="Calibri"/>
            </a:endParaRPr>
          </a:p>
        </p:txBody>
      </p:sp>
      <p:cxnSp>
        <p:nvCxnSpPr>
          <p:cNvPr id="159" name="Google Shape;159;p6"/>
          <p:cNvCxnSpPr/>
          <p:nvPr/>
        </p:nvCxnSpPr>
        <p:spPr>
          <a:xfrm rot="10800000">
            <a:off x="2532415" y="5651477"/>
            <a:ext cx="0" cy="411337"/>
          </a:xfrm>
          <a:prstGeom prst="straightConnector1">
            <a:avLst/>
          </a:prstGeom>
          <a:noFill/>
          <a:ln w="19050" cap="flat" cmpd="sng">
            <a:solidFill>
              <a:srgbClr val="FF0000"/>
            </a:solidFill>
            <a:prstDash val="solid"/>
            <a:miter lim="800000"/>
            <a:headEnd type="none" w="sm" len="sm"/>
            <a:tailEnd type="triangle" w="med" len="med"/>
          </a:ln>
        </p:spPr>
      </p:cxnSp>
      <p:cxnSp>
        <p:nvCxnSpPr>
          <p:cNvPr id="160" name="Google Shape;160;p6"/>
          <p:cNvCxnSpPr/>
          <p:nvPr/>
        </p:nvCxnSpPr>
        <p:spPr>
          <a:xfrm rot="10800000">
            <a:off x="5370208" y="5621702"/>
            <a:ext cx="0" cy="411337"/>
          </a:xfrm>
          <a:prstGeom prst="straightConnector1">
            <a:avLst/>
          </a:prstGeom>
          <a:noFill/>
          <a:ln w="19050" cap="flat" cmpd="sng">
            <a:solidFill>
              <a:srgbClr val="FF0000"/>
            </a:solidFill>
            <a:prstDash val="solid"/>
            <a:miter lim="800000"/>
            <a:headEnd type="none" w="sm" len="sm"/>
            <a:tailEnd type="triangle" w="med" len="med"/>
          </a:ln>
        </p:spPr>
      </p:cxnSp>
      <p:cxnSp>
        <p:nvCxnSpPr>
          <p:cNvPr id="161" name="Google Shape;161;p6"/>
          <p:cNvCxnSpPr/>
          <p:nvPr/>
        </p:nvCxnSpPr>
        <p:spPr>
          <a:xfrm rot="10800000">
            <a:off x="8122902" y="5640695"/>
            <a:ext cx="0" cy="411337"/>
          </a:xfrm>
          <a:prstGeom prst="straightConnector1">
            <a:avLst/>
          </a:prstGeom>
          <a:noFill/>
          <a:ln w="19050" cap="flat" cmpd="sng">
            <a:solidFill>
              <a:srgbClr val="FF0000"/>
            </a:solidFill>
            <a:prstDash val="solid"/>
            <a:miter lim="800000"/>
            <a:headEnd type="none" w="sm" len="sm"/>
            <a:tailEnd type="triangle" w="med" len="med"/>
          </a:ln>
        </p:spPr>
      </p:cxnSp>
      <p:sp>
        <p:nvSpPr>
          <p:cNvPr id="162" name="Google Shape;162;p6"/>
          <p:cNvSpPr txBox="1"/>
          <p:nvPr/>
        </p:nvSpPr>
        <p:spPr>
          <a:xfrm>
            <a:off x="5788037" y="6229901"/>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HSSC12</a:t>
            </a:r>
            <a:endParaRPr sz="1800">
              <a:solidFill>
                <a:srgbClr val="000000"/>
              </a:solidFill>
              <a:latin typeface="Calibri"/>
              <a:ea typeface="Calibri"/>
              <a:cs typeface="Calibri"/>
              <a:sym typeface="Calibri"/>
            </a:endParaRPr>
          </a:p>
        </p:txBody>
      </p:sp>
      <p:sp>
        <p:nvSpPr>
          <p:cNvPr id="163" name="Google Shape;163;p6"/>
          <p:cNvSpPr txBox="1"/>
          <p:nvPr/>
        </p:nvSpPr>
        <p:spPr>
          <a:xfrm>
            <a:off x="2349875" y="6041669"/>
            <a:ext cx="425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C2</a:t>
            </a:r>
            <a:endParaRPr sz="1800">
              <a:solidFill>
                <a:srgbClr val="000000"/>
              </a:solidFill>
              <a:latin typeface="Calibri"/>
              <a:ea typeface="Calibri"/>
              <a:cs typeface="Calibri"/>
              <a:sym typeface="Calibri"/>
            </a:endParaRPr>
          </a:p>
        </p:txBody>
      </p:sp>
      <p:sp>
        <p:nvSpPr>
          <p:cNvPr id="164" name="Google Shape;164;p6"/>
          <p:cNvSpPr txBox="1"/>
          <p:nvPr/>
        </p:nvSpPr>
        <p:spPr>
          <a:xfrm>
            <a:off x="5185785" y="6025127"/>
            <a:ext cx="425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C3</a:t>
            </a:r>
            <a:endParaRPr sz="1800">
              <a:solidFill>
                <a:srgbClr val="000000"/>
              </a:solidFill>
              <a:latin typeface="Calibri"/>
              <a:ea typeface="Calibri"/>
              <a:cs typeface="Calibri"/>
              <a:sym typeface="Calibri"/>
            </a:endParaRPr>
          </a:p>
        </p:txBody>
      </p:sp>
      <p:sp>
        <p:nvSpPr>
          <p:cNvPr id="165" name="Google Shape;165;p6"/>
          <p:cNvSpPr txBox="1"/>
          <p:nvPr/>
        </p:nvSpPr>
        <p:spPr>
          <a:xfrm>
            <a:off x="7910344" y="6038442"/>
            <a:ext cx="425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C4</a:t>
            </a:r>
            <a:endParaRPr sz="1800">
              <a:solidFill>
                <a:srgbClr val="000000"/>
              </a:solidFill>
              <a:latin typeface="Calibri"/>
              <a:ea typeface="Calibri"/>
              <a:cs typeface="Calibri"/>
              <a:sym typeface="Calibri"/>
            </a:endParaRPr>
          </a:p>
        </p:txBody>
      </p:sp>
      <p:sp>
        <p:nvSpPr>
          <p:cNvPr id="166" name="Google Shape;166;p6"/>
          <p:cNvSpPr/>
          <p:nvPr/>
        </p:nvSpPr>
        <p:spPr>
          <a:xfrm>
            <a:off x="1563913" y="4239809"/>
            <a:ext cx="1015768" cy="398866"/>
          </a:xfrm>
          <a:prstGeom prst="rect">
            <a:avLst/>
          </a:prstGeom>
          <a:solidFill>
            <a:srgbClr val="B1BBC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Development and Testing</a:t>
            </a:r>
            <a:endParaRPr sz="1100">
              <a:solidFill>
                <a:srgbClr val="000000"/>
              </a:solidFill>
              <a:latin typeface="Calibri"/>
              <a:ea typeface="Calibri"/>
              <a:cs typeface="Calibri"/>
              <a:sym typeface="Calibri"/>
            </a:endParaRPr>
          </a:p>
        </p:txBody>
      </p:sp>
      <p:sp>
        <p:nvSpPr>
          <p:cNvPr id="167" name="Google Shape;167;p6"/>
          <p:cNvSpPr/>
          <p:nvPr/>
        </p:nvSpPr>
        <p:spPr>
          <a:xfrm>
            <a:off x="2587401" y="4252905"/>
            <a:ext cx="767550" cy="399672"/>
          </a:xfrm>
          <a:prstGeom prst="rect">
            <a:avLst/>
          </a:prstGeom>
          <a:solidFill>
            <a:srgbClr val="9BC6CE"/>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SR</a:t>
            </a:r>
            <a:endParaRPr sz="1600">
              <a:solidFill>
                <a:srgbClr val="000000"/>
              </a:solidFill>
              <a:latin typeface="Calibri"/>
              <a:ea typeface="Calibri"/>
              <a:cs typeface="Calibri"/>
              <a:sym typeface="Calibri"/>
            </a:endParaRPr>
          </a:p>
        </p:txBody>
      </p:sp>
      <p:sp>
        <p:nvSpPr>
          <p:cNvPr id="168" name="Google Shape;168;p6"/>
          <p:cNvSpPr/>
          <p:nvPr/>
        </p:nvSpPr>
        <p:spPr>
          <a:xfrm>
            <a:off x="4368974" y="4247763"/>
            <a:ext cx="1058129" cy="397397"/>
          </a:xfrm>
          <a:prstGeom prst="rect">
            <a:avLst/>
          </a:prstGeom>
          <a:solidFill>
            <a:srgbClr val="8FA1CF"/>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MS Vote</a:t>
            </a:r>
            <a:endParaRPr sz="1600">
              <a:solidFill>
                <a:srgbClr val="000000"/>
              </a:solidFill>
              <a:latin typeface="Calibri"/>
              <a:ea typeface="Calibri"/>
              <a:cs typeface="Calibri"/>
              <a:sym typeface="Calibri"/>
            </a:endParaRPr>
          </a:p>
        </p:txBody>
      </p:sp>
      <p:sp>
        <p:nvSpPr>
          <p:cNvPr id="169" name="Google Shape;169;p6"/>
          <p:cNvSpPr/>
          <p:nvPr/>
        </p:nvSpPr>
        <p:spPr>
          <a:xfrm>
            <a:off x="5437944" y="4252798"/>
            <a:ext cx="6030156" cy="399779"/>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S-102 Edition 2.0.0  Released</a:t>
            </a:r>
            <a:endParaRPr sz="1200">
              <a:solidFill>
                <a:srgbClr val="000000"/>
              </a:solidFill>
              <a:latin typeface="Calibri"/>
              <a:ea typeface="Calibri"/>
              <a:cs typeface="Calibri"/>
              <a:sym typeface="Calibri"/>
            </a:endParaRPr>
          </a:p>
        </p:txBody>
      </p:sp>
      <p:sp>
        <p:nvSpPr>
          <p:cNvPr id="170" name="Google Shape;170;p6"/>
          <p:cNvSpPr/>
          <p:nvPr/>
        </p:nvSpPr>
        <p:spPr>
          <a:xfrm>
            <a:off x="177160" y="4241277"/>
            <a:ext cx="1387321"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S-102 Bathy</a:t>
            </a:r>
            <a:endParaRPr sz="1200">
              <a:solidFill>
                <a:srgbClr val="000000"/>
              </a:solidFill>
              <a:latin typeface="Calibri"/>
              <a:ea typeface="Calibri"/>
              <a:cs typeface="Calibri"/>
              <a:sym typeface="Calibri"/>
            </a:endParaRPr>
          </a:p>
        </p:txBody>
      </p:sp>
      <p:sp>
        <p:nvSpPr>
          <p:cNvPr id="171" name="Google Shape;171;p6"/>
          <p:cNvSpPr/>
          <p:nvPr/>
        </p:nvSpPr>
        <p:spPr>
          <a:xfrm>
            <a:off x="177160" y="3845601"/>
            <a:ext cx="1391834"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S-104 Water Levels</a:t>
            </a:r>
            <a:endParaRPr sz="1200">
              <a:solidFill>
                <a:srgbClr val="000000"/>
              </a:solidFill>
              <a:latin typeface="Calibri"/>
              <a:ea typeface="Calibri"/>
              <a:cs typeface="Calibri"/>
              <a:sym typeface="Calibri"/>
            </a:endParaRPr>
          </a:p>
        </p:txBody>
      </p:sp>
      <p:sp>
        <p:nvSpPr>
          <p:cNvPr id="172" name="Google Shape;172;p6"/>
          <p:cNvSpPr/>
          <p:nvPr/>
        </p:nvSpPr>
        <p:spPr>
          <a:xfrm>
            <a:off x="176967" y="1874439"/>
            <a:ext cx="1385390"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S-124 Nav Warnings</a:t>
            </a:r>
            <a:endParaRPr sz="1200">
              <a:solidFill>
                <a:srgbClr val="000000"/>
              </a:solidFill>
              <a:latin typeface="Calibri"/>
              <a:ea typeface="Calibri"/>
              <a:cs typeface="Calibri"/>
              <a:sym typeface="Calibri"/>
            </a:endParaRPr>
          </a:p>
        </p:txBody>
      </p:sp>
      <p:sp>
        <p:nvSpPr>
          <p:cNvPr id="173" name="Google Shape;173;p6"/>
          <p:cNvSpPr/>
          <p:nvPr/>
        </p:nvSpPr>
        <p:spPr>
          <a:xfrm>
            <a:off x="177180" y="2270469"/>
            <a:ext cx="1391834"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S-123 Radio Services</a:t>
            </a:r>
            <a:endParaRPr sz="1200">
              <a:solidFill>
                <a:srgbClr val="000000"/>
              </a:solidFill>
              <a:latin typeface="Calibri"/>
              <a:ea typeface="Calibri"/>
              <a:cs typeface="Calibri"/>
              <a:sym typeface="Calibri"/>
            </a:endParaRPr>
          </a:p>
        </p:txBody>
      </p:sp>
      <p:sp>
        <p:nvSpPr>
          <p:cNvPr id="174" name="Google Shape;174;p6"/>
          <p:cNvSpPr/>
          <p:nvPr/>
        </p:nvSpPr>
        <p:spPr>
          <a:xfrm>
            <a:off x="176967" y="2665219"/>
            <a:ext cx="1386781"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S-122 MPAs</a:t>
            </a:r>
            <a:endParaRPr sz="1200">
              <a:solidFill>
                <a:srgbClr val="000000"/>
              </a:solidFill>
              <a:latin typeface="Calibri"/>
              <a:ea typeface="Calibri"/>
              <a:cs typeface="Calibri"/>
              <a:sym typeface="Calibri"/>
            </a:endParaRPr>
          </a:p>
        </p:txBody>
      </p:sp>
      <p:sp>
        <p:nvSpPr>
          <p:cNvPr id="175" name="Google Shape;175;p6"/>
          <p:cNvSpPr/>
          <p:nvPr/>
        </p:nvSpPr>
        <p:spPr>
          <a:xfrm>
            <a:off x="177160" y="3056845"/>
            <a:ext cx="1391834"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S-121 - MLB</a:t>
            </a:r>
            <a:endParaRPr sz="1200">
              <a:solidFill>
                <a:srgbClr val="000000"/>
              </a:solidFill>
              <a:latin typeface="Calibri"/>
              <a:ea typeface="Calibri"/>
              <a:cs typeface="Calibri"/>
              <a:sym typeface="Calibri"/>
            </a:endParaRPr>
          </a:p>
        </p:txBody>
      </p:sp>
      <p:sp>
        <p:nvSpPr>
          <p:cNvPr id="176" name="Google Shape;176;p6"/>
          <p:cNvSpPr/>
          <p:nvPr/>
        </p:nvSpPr>
        <p:spPr>
          <a:xfrm>
            <a:off x="177352" y="3451234"/>
            <a:ext cx="1383685"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S-111 Surface Currents</a:t>
            </a:r>
            <a:endParaRPr sz="1200">
              <a:solidFill>
                <a:srgbClr val="000000"/>
              </a:solidFill>
              <a:latin typeface="Calibri"/>
              <a:ea typeface="Calibri"/>
              <a:cs typeface="Calibri"/>
              <a:sym typeface="Calibri"/>
            </a:endParaRPr>
          </a:p>
        </p:txBody>
      </p:sp>
      <p:sp>
        <p:nvSpPr>
          <p:cNvPr id="177" name="Google Shape;177;p6"/>
          <p:cNvSpPr/>
          <p:nvPr/>
        </p:nvSpPr>
        <p:spPr>
          <a:xfrm>
            <a:off x="176925" y="1480127"/>
            <a:ext cx="1389065"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S-127 Sea Traffic Management</a:t>
            </a:r>
            <a:endParaRPr sz="1200">
              <a:solidFill>
                <a:srgbClr val="000000"/>
              </a:solidFill>
              <a:latin typeface="Calibri"/>
              <a:ea typeface="Calibri"/>
              <a:cs typeface="Calibri"/>
              <a:sym typeface="Calibri"/>
            </a:endParaRPr>
          </a:p>
        </p:txBody>
      </p:sp>
      <p:sp>
        <p:nvSpPr>
          <p:cNvPr id="178" name="Google Shape;178;p6"/>
          <p:cNvSpPr/>
          <p:nvPr/>
        </p:nvSpPr>
        <p:spPr>
          <a:xfrm>
            <a:off x="176925" y="1086853"/>
            <a:ext cx="1389065"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S-128 Catalog of Catalogs</a:t>
            </a:r>
            <a:endParaRPr sz="1200">
              <a:solidFill>
                <a:srgbClr val="000000"/>
              </a:solidFill>
              <a:latin typeface="Calibri"/>
              <a:ea typeface="Calibri"/>
              <a:cs typeface="Calibri"/>
              <a:sym typeface="Calibri"/>
            </a:endParaRPr>
          </a:p>
        </p:txBody>
      </p:sp>
      <p:sp>
        <p:nvSpPr>
          <p:cNvPr id="179" name="Google Shape;179;p6"/>
          <p:cNvSpPr/>
          <p:nvPr/>
        </p:nvSpPr>
        <p:spPr>
          <a:xfrm>
            <a:off x="175125" y="688096"/>
            <a:ext cx="1389065" cy="394390"/>
          </a:xfrm>
          <a:prstGeom prst="rect">
            <a:avLst/>
          </a:prstGeom>
          <a:solidFill>
            <a:schemeClr val="accent1"/>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S-129 UKC</a:t>
            </a:r>
            <a:endParaRPr sz="1200">
              <a:solidFill>
                <a:srgbClr val="000000"/>
              </a:solidFill>
              <a:latin typeface="Calibri"/>
              <a:ea typeface="Calibri"/>
              <a:cs typeface="Calibri"/>
              <a:sym typeface="Calibri"/>
            </a:endParaRPr>
          </a:p>
        </p:txBody>
      </p:sp>
      <p:sp>
        <p:nvSpPr>
          <p:cNvPr id="180" name="Google Shape;180;p6"/>
          <p:cNvSpPr/>
          <p:nvPr/>
        </p:nvSpPr>
        <p:spPr>
          <a:xfrm>
            <a:off x="1579015" y="3854371"/>
            <a:ext cx="4799341" cy="394147"/>
          </a:xfrm>
          <a:prstGeom prst="rect">
            <a:avLst/>
          </a:prstGeom>
          <a:solidFill>
            <a:srgbClr val="B1BBC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Development and Testing</a:t>
            </a:r>
            <a:endParaRPr sz="1200">
              <a:solidFill>
                <a:srgbClr val="000000"/>
              </a:solidFill>
              <a:latin typeface="Calibri"/>
              <a:ea typeface="Calibri"/>
              <a:cs typeface="Calibri"/>
              <a:sym typeface="Calibri"/>
            </a:endParaRPr>
          </a:p>
        </p:txBody>
      </p:sp>
      <p:sp>
        <p:nvSpPr>
          <p:cNvPr id="181" name="Google Shape;181;p6"/>
          <p:cNvSpPr/>
          <p:nvPr/>
        </p:nvSpPr>
        <p:spPr>
          <a:xfrm>
            <a:off x="7255290" y="3854652"/>
            <a:ext cx="4155660" cy="394306"/>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S-104 Edition 1.0.0 Released</a:t>
            </a:r>
            <a:endParaRPr sz="1200">
              <a:solidFill>
                <a:srgbClr val="000000"/>
              </a:solidFill>
              <a:latin typeface="Calibri"/>
              <a:ea typeface="Calibri"/>
              <a:cs typeface="Calibri"/>
              <a:sym typeface="Calibri"/>
            </a:endParaRPr>
          </a:p>
        </p:txBody>
      </p:sp>
      <p:sp>
        <p:nvSpPr>
          <p:cNvPr id="182" name="Google Shape;182;p6"/>
          <p:cNvSpPr/>
          <p:nvPr/>
        </p:nvSpPr>
        <p:spPr>
          <a:xfrm>
            <a:off x="2879337" y="3454302"/>
            <a:ext cx="8531612" cy="398012"/>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S-111 Edition 1.0.0 Released</a:t>
            </a:r>
            <a:endParaRPr sz="1200">
              <a:solidFill>
                <a:srgbClr val="000000"/>
              </a:solidFill>
              <a:latin typeface="Calibri"/>
              <a:ea typeface="Calibri"/>
              <a:cs typeface="Calibri"/>
              <a:sym typeface="Calibri"/>
            </a:endParaRPr>
          </a:p>
        </p:txBody>
      </p:sp>
      <p:sp>
        <p:nvSpPr>
          <p:cNvPr id="183" name="Google Shape;183;p6"/>
          <p:cNvSpPr/>
          <p:nvPr/>
        </p:nvSpPr>
        <p:spPr>
          <a:xfrm>
            <a:off x="1568994" y="3448340"/>
            <a:ext cx="1187152" cy="396786"/>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184" name="Google Shape;184;p6"/>
          <p:cNvSpPr/>
          <p:nvPr/>
        </p:nvSpPr>
        <p:spPr>
          <a:xfrm>
            <a:off x="1561037" y="3056613"/>
            <a:ext cx="3094633" cy="391727"/>
          </a:xfrm>
          <a:prstGeom prst="rect">
            <a:avLst/>
          </a:prstGeom>
          <a:solidFill>
            <a:srgbClr val="9BC6CE"/>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SR</a:t>
            </a:r>
            <a:endParaRPr sz="1600">
              <a:solidFill>
                <a:srgbClr val="000000"/>
              </a:solidFill>
              <a:latin typeface="Calibri"/>
              <a:ea typeface="Calibri"/>
              <a:cs typeface="Calibri"/>
              <a:sym typeface="Calibri"/>
            </a:endParaRPr>
          </a:p>
        </p:txBody>
      </p:sp>
      <p:sp>
        <p:nvSpPr>
          <p:cNvPr id="185" name="Google Shape;185;p6"/>
          <p:cNvSpPr/>
          <p:nvPr/>
        </p:nvSpPr>
        <p:spPr>
          <a:xfrm>
            <a:off x="5610900" y="3064848"/>
            <a:ext cx="5800049" cy="383492"/>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S-121 Edition 1.0.0 Released</a:t>
            </a:r>
            <a:endParaRPr sz="1200">
              <a:solidFill>
                <a:srgbClr val="000000"/>
              </a:solidFill>
              <a:latin typeface="Calibri"/>
              <a:ea typeface="Calibri"/>
              <a:cs typeface="Calibri"/>
              <a:sym typeface="Calibri"/>
            </a:endParaRPr>
          </a:p>
        </p:txBody>
      </p:sp>
      <p:sp>
        <p:nvSpPr>
          <p:cNvPr id="186" name="Google Shape;186;p6"/>
          <p:cNvSpPr/>
          <p:nvPr/>
        </p:nvSpPr>
        <p:spPr>
          <a:xfrm>
            <a:off x="2536809" y="2653458"/>
            <a:ext cx="8874140" cy="403930"/>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S-122 Edition 1.0.0 Released</a:t>
            </a:r>
            <a:endParaRPr sz="1200">
              <a:solidFill>
                <a:srgbClr val="000000"/>
              </a:solidFill>
              <a:latin typeface="Calibri"/>
              <a:ea typeface="Calibri"/>
              <a:cs typeface="Calibri"/>
              <a:sym typeface="Calibri"/>
            </a:endParaRPr>
          </a:p>
        </p:txBody>
      </p:sp>
      <p:sp>
        <p:nvSpPr>
          <p:cNvPr id="187" name="Google Shape;187;p6"/>
          <p:cNvSpPr/>
          <p:nvPr/>
        </p:nvSpPr>
        <p:spPr>
          <a:xfrm>
            <a:off x="2607002" y="2247102"/>
            <a:ext cx="8814461" cy="417298"/>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S-123 Edition 1.0.0 Released</a:t>
            </a:r>
            <a:endParaRPr sz="1200">
              <a:solidFill>
                <a:srgbClr val="000000"/>
              </a:solidFill>
              <a:latin typeface="Calibri"/>
              <a:ea typeface="Calibri"/>
              <a:cs typeface="Calibri"/>
              <a:sym typeface="Calibri"/>
            </a:endParaRPr>
          </a:p>
        </p:txBody>
      </p:sp>
      <p:sp>
        <p:nvSpPr>
          <p:cNvPr id="188" name="Google Shape;188;p6"/>
          <p:cNvSpPr/>
          <p:nvPr/>
        </p:nvSpPr>
        <p:spPr>
          <a:xfrm>
            <a:off x="5042386" y="692187"/>
            <a:ext cx="4882664" cy="392992"/>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S-129 Edition 1.0.0 Released</a:t>
            </a:r>
            <a:endParaRPr sz="1200">
              <a:solidFill>
                <a:srgbClr val="000000"/>
              </a:solidFill>
              <a:latin typeface="Calibri"/>
              <a:ea typeface="Calibri"/>
              <a:cs typeface="Calibri"/>
              <a:sym typeface="Calibri"/>
            </a:endParaRPr>
          </a:p>
        </p:txBody>
      </p:sp>
      <p:sp>
        <p:nvSpPr>
          <p:cNvPr id="189" name="Google Shape;189;p6"/>
          <p:cNvSpPr/>
          <p:nvPr/>
        </p:nvSpPr>
        <p:spPr>
          <a:xfrm>
            <a:off x="1564232" y="1475520"/>
            <a:ext cx="2715776" cy="399110"/>
          </a:xfrm>
          <a:prstGeom prst="homePlate">
            <a:avLst>
              <a:gd name="adj" fmla="val 50000"/>
            </a:avLst>
          </a:prstGeom>
          <a:solidFill>
            <a:srgbClr val="5963B8"/>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Development (TBD)</a:t>
            </a:r>
            <a:endParaRPr sz="1200">
              <a:solidFill>
                <a:srgbClr val="000000"/>
              </a:solidFill>
              <a:latin typeface="Calibri"/>
              <a:ea typeface="Calibri"/>
              <a:cs typeface="Calibri"/>
              <a:sym typeface="Calibri"/>
            </a:endParaRPr>
          </a:p>
        </p:txBody>
      </p:sp>
      <p:sp>
        <p:nvSpPr>
          <p:cNvPr id="190" name="Google Shape;190;p6"/>
          <p:cNvSpPr/>
          <p:nvPr/>
        </p:nvSpPr>
        <p:spPr>
          <a:xfrm>
            <a:off x="1564232" y="1082828"/>
            <a:ext cx="2715776" cy="397299"/>
          </a:xfrm>
          <a:prstGeom prst="homePlate">
            <a:avLst>
              <a:gd name="adj" fmla="val 50000"/>
            </a:avLst>
          </a:prstGeom>
          <a:solidFill>
            <a:srgbClr val="5963B8"/>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Development (TBD)</a:t>
            </a:r>
            <a:endParaRPr sz="1200">
              <a:solidFill>
                <a:srgbClr val="000000"/>
              </a:solidFill>
              <a:latin typeface="Calibri"/>
              <a:ea typeface="Calibri"/>
              <a:cs typeface="Calibri"/>
              <a:sym typeface="Calibri"/>
            </a:endParaRPr>
          </a:p>
        </p:txBody>
      </p:sp>
      <p:sp>
        <p:nvSpPr>
          <p:cNvPr id="191" name="Google Shape;191;p6"/>
          <p:cNvSpPr/>
          <p:nvPr/>
        </p:nvSpPr>
        <p:spPr>
          <a:xfrm>
            <a:off x="1565991" y="688096"/>
            <a:ext cx="1672510" cy="393814"/>
          </a:xfrm>
          <a:prstGeom prst="rect">
            <a:avLst/>
          </a:prstGeom>
          <a:solidFill>
            <a:srgbClr val="B1BBC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Development and Testing</a:t>
            </a:r>
            <a:endParaRPr sz="1200">
              <a:solidFill>
                <a:srgbClr val="000000"/>
              </a:solidFill>
              <a:latin typeface="Calibri"/>
              <a:ea typeface="Calibri"/>
              <a:cs typeface="Calibri"/>
              <a:sym typeface="Calibri"/>
            </a:endParaRPr>
          </a:p>
        </p:txBody>
      </p:sp>
      <p:sp>
        <p:nvSpPr>
          <p:cNvPr id="192" name="Google Shape;192;p6"/>
          <p:cNvSpPr/>
          <p:nvPr/>
        </p:nvSpPr>
        <p:spPr>
          <a:xfrm>
            <a:off x="3242566" y="685795"/>
            <a:ext cx="588604" cy="400445"/>
          </a:xfrm>
          <a:prstGeom prst="rect">
            <a:avLst/>
          </a:prstGeom>
          <a:solidFill>
            <a:srgbClr val="9BC6CE"/>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SR</a:t>
            </a:r>
            <a:endParaRPr sz="1600">
              <a:solidFill>
                <a:srgbClr val="000000"/>
              </a:solidFill>
              <a:latin typeface="Calibri"/>
              <a:ea typeface="Calibri"/>
              <a:cs typeface="Calibri"/>
              <a:sym typeface="Calibri"/>
            </a:endParaRPr>
          </a:p>
        </p:txBody>
      </p:sp>
      <p:sp>
        <p:nvSpPr>
          <p:cNvPr id="193" name="Google Shape;193;p6"/>
          <p:cNvSpPr/>
          <p:nvPr/>
        </p:nvSpPr>
        <p:spPr>
          <a:xfrm>
            <a:off x="1564737" y="1873910"/>
            <a:ext cx="5406524" cy="395421"/>
          </a:xfrm>
          <a:prstGeom prst="rect">
            <a:avLst/>
          </a:prstGeom>
          <a:solidFill>
            <a:srgbClr val="B1BBC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Development and Testing</a:t>
            </a:r>
            <a:endParaRPr sz="1200">
              <a:solidFill>
                <a:srgbClr val="000000"/>
              </a:solidFill>
              <a:latin typeface="Calibri"/>
              <a:ea typeface="Calibri"/>
              <a:cs typeface="Calibri"/>
              <a:sym typeface="Calibri"/>
            </a:endParaRPr>
          </a:p>
        </p:txBody>
      </p:sp>
      <p:sp>
        <p:nvSpPr>
          <p:cNvPr id="194" name="Google Shape;194;p6"/>
          <p:cNvSpPr/>
          <p:nvPr/>
        </p:nvSpPr>
        <p:spPr>
          <a:xfrm>
            <a:off x="8114261" y="1866014"/>
            <a:ext cx="3317223" cy="395421"/>
          </a:xfrm>
          <a:prstGeom prst="homePlate">
            <a:avLst>
              <a:gd name="adj" fmla="val 50000"/>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S-124 Edition 1.0.0Released</a:t>
            </a:r>
            <a:endParaRPr sz="1200">
              <a:solidFill>
                <a:srgbClr val="000000"/>
              </a:solidFill>
              <a:latin typeface="Calibri"/>
              <a:ea typeface="Calibri"/>
              <a:cs typeface="Calibri"/>
              <a:sym typeface="Calibri"/>
            </a:endParaRPr>
          </a:p>
        </p:txBody>
      </p:sp>
      <p:sp>
        <p:nvSpPr>
          <p:cNvPr id="195" name="Google Shape;195;p6"/>
          <p:cNvSpPr txBox="1"/>
          <p:nvPr/>
        </p:nvSpPr>
        <p:spPr>
          <a:xfrm>
            <a:off x="10371555" y="115474"/>
            <a:ext cx="17145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C=Council</a:t>
            </a:r>
            <a:endParaRPr/>
          </a:p>
          <a:p>
            <a:pPr marL="0" marR="0" lvl="0" indent="0" algn="l" rtl="0">
              <a:spcBef>
                <a:spcPts val="0"/>
              </a:spcBef>
              <a:spcAft>
                <a:spcPts val="0"/>
              </a:spcAft>
              <a:buNone/>
            </a:pPr>
            <a:r>
              <a:rPr lang="en-US" sz="1200">
                <a:solidFill>
                  <a:srgbClr val="000000"/>
                </a:solidFill>
                <a:latin typeface="Calibri"/>
                <a:ea typeface="Calibri"/>
                <a:cs typeface="Calibri"/>
                <a:sym typeface="Calibri"/>
              </a:rPr>
              <a:t>A = Assembly</a:t>
            </a:r>
            <a:endParaRPr/>
          </a:p>
          <a:p>
            <a:pPr marL="0" marR="0" lvl="0" indent="0" algn="l" rtl="0">
              <a:spcBef>
                <a:spcPts val="0"/>
              </a:spcBef>
              <a:spcAft>
                <a:spcPts val="0"/>
              </a:spcAft>
              <a:buNone/>
            </a:pPr>
            <a:r>
              <a:rPr lang="en-US" sz="1200">
                <a:solidFill>
                  <a:srgbClr val="000000"/>
                </a:solidFill>
                <a:latin typeface="Calibri"/>
                <a:ea typeface="Calibri"/>
                <a:cs typeface="Calibri"/>
                <a:sym typeface="Calibri"/>
              </a:rPr>
              <a:t>SR = Stakeholder Review</a:t>
            </a:r>
            <a:endParaRPr/>
          </a:p>
          <a:p>
            <a:pPr marL="0" marR="0" lvl="0" indent="0" algn="l" rtl="0">
              <a:spcBef>
                <a:spcPts val="0"/>
              </a:spcBef>
              <a:spcAft>
                <a:spcPts val="0"/>
              </a:spcAft>
              <a:buNone/>
            </a:pPr>
            <a:r>
              <a:rPr lang="en-US" sz="1200">
                <a:solidFill>
                  <a:srgbClr val="000000"/>
                </a:solidFill>
                <a:latin typeface="Calibri"/>
                <a:ea typeface="Calibri"/>
                <a:cs typeface="Calibri"/>
                <a:sym typeface="Calibri"/>
              </a:rPr>
              <a:t>MS = IHO Member State</a:t>
            </a:r>
            <a:endParaRPr sz="1200">
              <a:solidFill>
                <a:srgbClr val="000000"/>
              </a:solidFill>
              <a:latin typeface="Calibri"/>
              <a:ea typeface="Calibri"/>
              <a:cs typeface="Calibri"/>
              <a:sym typeface="Calibri"/>
            </a:endParaRPr>
          </a:p>
        </p:txBody>
      </p:sp>
      <p:cxnSp>
        <p:nvCxnSpPr>
          <p:cNvPr id="196" name="Google Shape;196;p6"/>
          <p:cNvCxnSpPr/>
          <p:nvPr/>
        </p:nvCxnSpPr>
        <p:spPr>
          <a:xfrm rot="10800000" flipH="1">
            <a:off x="5979002" y="5630332"/>
            <a:ext cx="3740" cy="233825"/>
          </a:xfrm>
          <a:prstGeom prst="straightConnector1">
            <a:avLst/>
          </a:prstGeom>
          <a:noFill/>
          <a:ln w="19050" cap="flat" cmpd="sng">
            <a:solidFill>
              <a:srgbClr val="FF0000"/>
            </a:solidFill>
            <a:prstDash val="solid"/>
            <a:miter lim="800000"/>
            <a:headEnd type="none" w="sm" len="sm"/>
            <a:tailEnd type="triangle" w="med" len="med"/>
          </a:ln>
        </p:spPr>
      </p:cxnSp>
      <p:sp>
        <p:nvSpPr>
          <p:cNvPr id="197" name="Google Shape;197;p6"/>
          <p:cNvSpPr txBox="1"/>
          <p:nvPr/>
        </p:nvSpPr>
        <p:spPr>
          <a:xfrm>
            <a:off x="5778980" y="5828057"/>
            <a:ext cx="4347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A2</a:t>
            </a:r>
            <a:endParaRPr sz="1800">
              <a:solidFill>
                <a:srgbClr val="000000"/>
              </a:solidFill>
              <a:latin typeface="Calibri"/>
              <a:ea typeface="Calibri"/>
              <a:cs typeface="Calibri"/>
              <a:sym typeface="Calibri"/>
            </a:endParaRPr>
          </a:p>
        </p:txBody>
      </p:sp>
      <p:cxnSp>
        <p:nvCxnSpPr>
          <p:cNvPr id="198" name="Google Shape;198;p6"/>
          <p:cNvCxnSpPr/>
          <p:nvPr/>
        </p:nvCxnSpPr>
        <p:spPr>
          <a:xfrm>
            <a:off x="2823465" y="5100475"/>
            <a:ext cx="6608" cy="1388052"/>
          </a:xfrm>
          <a:prstGeom prst="straightConnector1">
            <a:avLst/>
          </a:prstGeom>
          <a:noFill/>
          <a:ln w="15875" cap="flat" cmpd="sng">
            <a:solidFill>
              <a:srgbClr val="FF0000"/>
            </a:solidFill>
            <a:prstDash val="solid"/>
            <a:miter lim="800000"/>
            <a:headEnd type="stealth" w="lg" len="lg"/>
            <a:tailEnd type="none" w="sm" len="sm"/>
          </a:ln>
        </p:spPr>
      </p:cxnSp>
      <p:sp>
        <p:nvSpPr>
          <p:cNvPr id="199" name="Google Shape;199;p6"/>
          <p:cNvSpPr txBox="1"/>
          <p:nvPr/>
        </p:nvSpPr>
        <p:spPr>
          <a:xfrm>
            <a:off x="1831256" y="6487004"/>
            <a:ext cx="19413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S-100 Edition 4.0.0</a:t>
            </a:r>
            <a:endParaRPr sz="1800">
              <a:solidFill>
                <a:srgbClr val="FF0000"/>
              </a:solidFill>
              <a:latin typeface="Calibri"/>
              <a:ea typeface="Calibri"/>
              <a:cs typeface="Calibri"/>
              <a:sym typeface="Calibri"/>
            </a:endParaRPr>
          </a:p>
        </p:txBody>
      </p:sp>
      <p:sp>
        <p:nvSpPr>
          <p:cNvPr id="200" name="Google Shape;200;p6"/>
          <p:cNvSpPr/>
          <p:nvPr/>
        </p:nvSpPr>
        <p:spPr>
          <a:xfrm>
            <a:off x="6359512" y="3845518"/>
            <a:ext cx="958873" cy="400238"/>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1" name="Google Shape;201;p6"/>
          <p:cNvSpPr/>
          <p:nvPr/>
        </p:nvSpPr>
        <p:spPr>
          <a:xfrm>
            <a:off x="6971261" y="1866014"/>
            <a:ext cx="1143000" cy="373628"/>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IRCC Approval</a:t>
            </a:r>
            <a:endParaRPr sz="1400">
              <a:solidFill>
                <a:srgbClr val="000000"/>
              </a:solidFill>
              <a:latin typeface="Calibri"/>
              <a:ea typeface="Calibri"/>
              <a:cs typeface="Calibri"/>
              <a:sym typeface="Calibri"/>
            </a:endParaRPr>
          </a:p>
        </p:txBody>
      </p:sp>
      <p:sp>
        <p:nvSpPr>
          <p:cNvPr id="202" name="Google Shape;202;p6"/>
          <p:cNvSpPr/>
          <p:nvPr/>
        </p:nvSpPr>
        <p:spPr>
          <a:xfrm>
            <a:off x="3842235" y="692670"/>
            <a:ext cx="1200151" cy="378993"/>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3" name="Google Shape;203;p6"/>
          <p:cNvSpPr/>
          <p:nvPr/>
        </p:nvSpPr>
        <p:spPr>
          <a:xfrm>
            <a:off x="1572929" y="4643944"/>
            <a:ext cx="1183217" cy="386143"/>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4" name="Google Shape;204;p6"/>
          <p:cNvSpPr txBox="1"/>
          <p:nvPr/>
        </p:nvSpPr>
        <p:spPr>
          <a:xfrm>
            <a:off x="0" y="6488668"/>
            <a:ext cx="17392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September 2019</a:t>
            </a:r>
            <a:endParaRPr sz="1800">
              <a:solidFill>
                <a:srgbClr val="000000"/>
              </a:solidFill>
              <a:latin typeface="Calibri"/>
              <a:ea typeface="Calibri"/>
              <a:cs typeface="Calibri"/>
              <a:sym typeface="Calibri"/>
            </a:endParaRPr>
          </a:p>
        </p:txBody>
      </p:sp>
      <p:sp>
        <p:nvSpPr>
          <p:cNvPr id="205" name="Google Shape;205;p6"/>
          <p:cNvSpPr/>
          <p:nvPr/>
        </p:nvSpPr>
        <p:spPr>
          <a:xfrm>
            <a:off x="3321633" y="4254674"/>
            <a:ext cx="1050898" cy="387067"/>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6" name="Google Shape;206;p6"/>
          <p:cNvSpPr/>
          <p:nvPr/>
        </p:nvSpPr>
        <p:spPr>
          <a:xfrm>
            <a:off x="2766167" y="602756"/>
            <a:ext cx="106218" cy="4517231"/>
          </a:xfrm>
          <a:prstGeom prst="rect">
            <a:avLst/>
          </a:prstGeom>
          <a:solidFill>
            <a:srgbClr val="417B84"/>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7" name="Google Shape;207;p6"/>
          <p:cNvSpPr/>
          <p:nvPr/>
        </p:nvSpPr>
        <p:spPr>
          <a:xfrm>
            <a:off x="4655670" y="3057389"/>
            <a:ext cx="1085850" cy="390952"/>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8" name="Google Shape;208;p6"/>
          <p:cNvSpPr/>
          <p:nvPr/>
        </p:nvSpPr>
        <p:spPr>
          <a:xfrm>
            <a:off x="1569184" y="2662229"/>
            <a:ext cx="1060622" cy="386965"/>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09" name="Google Shape;209;p6"/>
          <p:cNvSpPr/>
          <p:nvPr/>
        </p:nvSpPr>
        <p:spPr>
          <a:xfrm>
            <a:off x="1568994" y="2258832"/>
            <a:ext cx="1040471" cy="398347"/>
          </a:xfrm>
          <a:prstGeom prst="rect">
            <a:avLst/>
          </a:prstGeom>
          <a:solidFill>
            <a:srgbClr val="54823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HSSC Approval</a:t>
            </a:r>
            <a:endParaRPr sz="1400">
              <a:solidFill>
                <a:srgbClr val="000000"/>
              </a:solidFill>
              <a:latin typeface="Calibri"/>
              <a:ea typeface="Calibri"/>
              <a:cs typeface="Calibri"/>
              <a:sym typeface="Calibri"/>
            </a:endParaRPr>
          </a:p>
        </p:txBody>
      </p:sp>
      <p:sp>
        <p:nvSpPr>
          <p:cNvPr id="210" name="Google Shape;210;p6"/>
          <p:cNvSpPr/>
          <p:nvPr/>
        </p:nvSpPr>
        <p:spPr>
          <a:xfrm>
            <a:off x="5611014" y="4655410"/>
            <a:ext cx="5914235" cy="397303"/>
          </a:xfrm>
          <a:prstGeom prst="homePlate">
            <a:avLst>
              <a:gd name="adj" fmla="val 50000"/>
            </a:avLst>
          </a:prstGeom>
          <a:solidFill>
            <a:srgbClr val="EAE8EB"/>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                                     S-101 Edition 1.X.X</a:t>
            </a:r>
            <a:endParaRPr sz="1200">
              <a:solidFill>
                <a:srgbClr val="000000"/>
              </a:solidFill>
              <a:latin typeface="Calibri"/>
              <a:ea typeface="Calibri"/>
              <a:cs typeface="Calibri"/>
              <a:sym typeface="Calibri"/>
            </a:endParaRPr>
          </a:p>
        </p:txBody>
      </p:sp>
      <p:sp>
        <p:nvSpPr>
          <p:cNvPr id="211" name="Google Shape;211;p6"/>
          <p:cNvSpPr/>
          <p:nvPr/>
        </p:nvSpPr>
        <p:spPr>
          <a:xfrm>
            <a:off x="2863709" y="4647139"/>
            <a:ext cx="2763899" cy="397154"/>
          </a:xfrm>
          <a:prstGeom prst="rect">
            <a:avLst/>
          </a:prstGeom>
          <a:solidFill>
            <a:srgbClr val="C3BCC5"/>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S-101 Edition 1.0.0 Released</a:t>
            </a:r>
            <a:endParaRPr sz="1200">
              <a:solidFill>
                <a:srgbClr val="000000"/>
              </a:solidFill>
              <a:latin typeface="Calibri"/>
              <a:ea typeface="Calibri"/>
              <a:cs typeface="Calibri"/>
              <a:sym typeface="Calibri"/>
            </a:endParaRPr>
          </a:p>
        </p:txBody>
      </p:sp>
      <p:sp>
        <p:nvSpPr>
          <p:cNvPr id="212" name="Google Shape;212;p6"/>
          <p:cNvSpPr/>
          <p:nvPr/>
        </p:nvSpPr>
        <p:spPr>
          <a:xfrm>
            <a:off x="8349075" y="610174"/>
            <a:ext cx="106218" cy="4517231"/>
          </a:xfrm>
          <a:prstGeom prst="rect">
            <a:avLst/>
          </a:prstGeom>
          <a:solidFill>
            <a:srgbClr val="417B84"/>
          </a:soli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6"/>
          <p:cNvSpPr txBox="1"/>
          <p:nvPr/>
        </p:nvSpPr>
        <p:spPr>
          <a:xfrm>
            <a:off x="7484610" y="6394459"/>
            <a:ext cx="19413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S-100 Edition 5.0.0</a:t>
            </a:r>
            <a:endParaRPr sz="1800">
              <a:solidFill>
                <a:srgbClr val="FF0000"/>
              </a:solidFill>
              <a:latin typeface="Calibri"/>
              <a:ea typeface="Calibri"/>
              <a:cs typeface="Calibri"/>
              <a:sym typeface="Calibri"/>
            </a:endParaRPr>
          </a:p>
        </p:txBody>
      </p:sp>
      <p:cxnSp>
        <p:nvCxnSpPr>
          <p:cNvPr id="214" name="Google Shape;214;p6"/>
          <p:cNvCxnSpPr>
            <a:stCxn id="213" idx="0"/>
          </p:cNvCxnSpPr>
          <p:nvPr/>
        </p:nvCxnSpPr>
        <p:spPr>
          <a:xfrm rot="10800000">
            <a:off x="8416293" y="5209459"/>
            <a:ext cx="39000" cy="1185000"/>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E57C4"/>
              </a:buClr>
              <a:buSzPts val="3240"/>
              <a:buFont typeface="Calibri"/>
              <a:buNone/>
            </a:pPr>
            <a:r>
              <a:rPr lang="en-US" sz="3240"/>
              <a:t>“Hydrographic Interest”</a:t>
            </a:r>
            <a:endParaRPr sz="3240"/>
          </a:p>
        </p:txBody>
      </p:sp>
      <p:sp>
        <p:nvSpPr>
          <p:cNvPr id="221" name="Google Shape;221;p7"/>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normAutofit/>
          </a:bodyPr>
          <a:lstStyle/>
          <a:p>
            <a:pPr marL="228600" lvl="0" indent="-38100" algn="l" rtl="0">
              <a:lnSpc>
                <a:spcPct val="90000"/>
              </a:lnSpc>
              <a:spcBef>
                <a:spcPts val="0"/>
              </a:spcBef>
              <a:spcAft>
                <a:spcPts val="0"/>
              </a:spcAft>
              <a:buClr>
                <a:schemeClr val="dk1"/>
              </a:buClr>
              <a:buSzPts val="3000"/>
              <a:buNone/>
            </a:pPr>
            <a:endParaRPr sz="3000">
              <a:solidFill>
                <a:srgbClr val="0E57C4"/>
              </a:solidFill>
            </a:endParaRPr>
          </a:p>
          <a:p>
            <a:pPr marL="228600" lvl="0" indent="-38100" algn="l" rtl="0">
              <a:lnSpc>
                <a:spcPct val="90000"/>
              </a:lnSpc>
              <a:spcBef>
                <a:spcPts val="1000"/>
              </a:spcBef>
              <a:spcAft>
                <a:spcPts val="0"/>
              </a:spcAft>
              <a:buClr>
                <a:schemeClr val="dk1"/>
              </a:buClr>
              <a:buSzPts val="3000"/>
              <a:buNone/>
            </a:pPr>
            <a:endParaRPr sz="3000" b="1">
              <a:solidFill>
                <a:srgbClr val="0E57C4"/>
              </a:solidFill>
            </a:endParaRPr>
          </a:p>
          <a:p>
            <a:pPr marL="0" lvl="0" indent="0" algn="l" rtl="0">
              <a:lnSpc>
                <a:spcPct val="90000"/>
              </a:lnSpc>
              <a:spcBef>
                <a:spcPts val="1000"/>
              </a:spcBef>
              <a:spcAft>
                <a:spcPts val="0"/>
              </a:spcAft>
              <a:buClr>
                <a:schemeClr val="dk1"/>
              </a:buClr>
              <a:buSzPts val="2800"/>
              <a:buNone/>
            </a:pPr>
            <a:endParaRPr/>
          </a:p>
        </p:txBody>
      </p:sp>
      <p:sp>
        <p:nvSpPr>
          <p:cNvPr id="222" name="Google Shape;222;p7"/>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223" name="Google Shape;223;p7"/>
          <p:cNvSpPr/>
          <p:nvPr/>
        </p:nvSpPr>
        <p:spPr>
          <a:xfrm>
            <a:off x="116114" y="6002111"/>
            <a:ext cx="3715657" cy="8481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7"/>
          <p:cNvPicPr preferRelativeResize="0"/>
          <p:nvPr/>
        </p:nvPicPr>
        <p:blipFill rotWithShape="1">
          <a:blip r:embed="rId3">
            <a:alphaModFix/>
          </a:blip>
          <a:srcRect/>
          <a:stretch/>
        </p:blipFill>
        <p:spPr>
          <a:xfrm>
            <a:off x="314533" y="6002111"/>
            <a:ext cx="2525259" cy="848179"/>
          </a:xfrm>
          <a:prstGeom prst="rect">
            <a:avLst/>
          </a:prstGeom>
          <a:noFill/>
          <a:ln>
            <a:noFill/>
          </a:ln>
        </p:spPr>
      </p:pic>
      <p:sp>
        <p:nvSpPr>
          <p:cNvPr id="225" name="Google Shape;225;p7"/>
          <p:cNvSpPr/>
          <p:nvPr/>
        </p:nvSpPr>
        <p:spPr>
          <a:xfrm>
            <a:off x="1050712" y="1494239"/>
            <a:ext cx="10042358"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285750" marR="0" lvl="0" indent="-171450" algn="l" rtl="0">
              <a:spcBef>
                <a:spcPts val="30"/>
              </a:spcBef>
              <a:spcAft>
                <a:spcPts val="0"/>
              </a:spcAft>
              <a:buClr>
                <a:schemeClr val="dk1"/>
              </a:buClr>
              <a:buSzPts val="1800"/>
              <a:buFont typeface="Arial"/>
              <a:buNone/>
            </a:pPr>
            <a:endParaRPr sz="1800">
              <a:solidFill>
                <a:schemeClr val="dk1"/>
              </a:solidFill>
              <a:latin typeface="Tahoma"/>
              <a:ea typeface="Tahoma"/>
              <a:cs typeface="Tahoma"/>
              <a:sym typeface="Tahoma"/>
            </a:endParaRPr>
          </a:p>
        </p:txBody>
      </p:sp>
      <p:sp>
        <p:nvSpPr>
          <p:cNvPr id="226" name="Google Shape;226;p7"/>
          <p:cNvSpPr/>
          <p:nvPr/>
        </p:nvSpPr>
        <p:spPr>
          <a:xfrm>
            <a:off x="362857" y="1021470"/>
            <a:ext cx="11643096" cy="451713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2170"/>
              <a:buFont typeface="Calibri"/>
              <a:buChar char="•"/>
            </a:pPr>
            <a:r>
              <a:rPr lang="en-US" sz="2170">
                <a:solidFill>
                  <a:schemeClr val="dk1"/>
                </a:solidFill>
                <a:latin typeface="Calibri"/>
                <a:ea typeface="Calibri"/>
                <a:cs typeface="Calibri"/>
                <a:sym typeface="Calibri"/>
              </a:rPr>
              <a:t>General Regulations Article 16 (c) “…</a:t>
            </a:r>
            <a:r>
              <a:rPr lang="en-US" sz="2170" i="1">
                <a:solidFill>
                  <a:schemeClr val="dk1"/>
                </a:solidFill>
                <a:latin typeface="Calibri"/>
                <a:ea typeface="Calibri"/>
                <a:cs typeface="Calibri"/>
                <a:sym typeface="Calibri"/>
              </a:rPr>
              <a:t>The definition of what constitutes an interest in hydrographic matters shall be reconsidered at the latest at the second Assembly meeting</a:t>
            </a:r>
            <a:r>
              <a:rPr lang="en-US" sz="217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17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2170"/>
              <a:buFont typeface="Calibri"/>
              <a:buChar char="•"/>
            </a:pPr>
            <a:r>
              <a:rPr lang="en-US" sz="2170">
                <a:solidFill>
                  <a:schemeClr val="dk1"/>
                </a:solidFill>
                <a:latin typeface="Calibri"/>
                <a:ea typeface="Calibri"/>
                <a:cs typeface="Calibri"/>
                <a:sym typeface="Calibri"/>
              </a:rPr>
              <a:t>“Hydrographic Interest” is currently defined as “tonnage” and is explicitly used to determine 1/3 of the Council Seats</a:t>
            </a:r>
            <a:endParaRPr sz="2170">
              <a:solidFill>
                <a:schemeClr val="dk1"/>
              </a:solidFill>
              <a:latin typeface="Calibri"/>
              <a:ea typeface="Calibri"/>
              <a:cs typeface="Calibri"/>
              <a:sym typeface="Calibri"/>
            </a:endParaRPr>
          </a:p>
          <a:p>
            <a:pPr marL="228600" marR="0" lvl="0" indent="-228600" algn="l" rtl="0">
              <a:spcBef>
                <a:spcPts val="1000"/>
              </a:spcBef>
              <a:spcAft>
                <a:spcPts val="0"/>
              </a:spcAft>
              <a:buClr>
                <a:schemeClr val="dk1"/>
              </a:buClr>
              <a:buSzPts val="2170"/>
              <a:buFont typeface="Calibri"/>
              <a:buChar char="•"/>
            </a:pPr>
            <a:r>
              <a:rPr lang="en-US" sz="2170">
                <a:solidFill>
                  <a:schemeClr val="dk1"/>
                </a:solidFill>
                <a:latin typeface="Calibri"/>
                <a:ea typeface="Calibri"/>
                <a:cs typeface="Calibri"/>
                <a:sym typeface="Calibri"/>
              </a:rPr>
              <a:t>“Tonnage” </a:t>
            </a:r>
            <a:r>
              <a:rPr lang="en-US" sz="2170" u="sng">
                <a:solidFill>
                  <a:schemeClr val="dk1"/>
                </a:solidFill>
                <a:latin typeface="Calibri"/>
                <a:ea typeface="Calibri"/>
                <a:cs typeface="Calibri"/>
                <a:sym typeface="Calibri"/>
              </a:rPr>
              <a:t>itself</a:t>
            </a:r>
            <a:r>
              <a:rPr lang="en-US" sz="2170">
                <a:solidFill>
                  <a:schemeClr val="dk1"/>
                </a:solidFill>
                <a:latin typeface="Calibri"/>
                <a:ea typeface="Calibri"/>
                <a:cs typeface="Calibri"/>
                <a:sym typeface="Calibri"/>
              </a:rPr>
              <a:t> is explicitly to be used to determine the number of votes per MS for election of SG and Directors and contributions of MS for covering the functioning of the IHO (IHO Convention) </a:t>
            </a:r>
            <a:endParaRPr sz="1800">
              <a:solidFill>
                <a:schemeClr val="dk1"/>
              </a:solidFill>
              <a:latin typeface="Calibri"/>
              <a:ea typeface="Calibri"/>
              <a:cs typeface="Calibri"/>
              <a:sym typeface="Calibri"/>
            </a:endParaRPr>
          </a:p>
          <a:p>
            <a:pPr marL="228600" marR="0" lvl="0" indent="-228600" algn="l" rtl="0">
              <a:spcBef>
                <a:spcPts val="1000"/>
              </a:spcBef>
              <a:spcAft>
                <a:spcPts val="0"/>
              </a:spcAft>
              <a:buClr>
                <a:schemeClr val="dk1"/>
              </a:buClr>
              <a:buSzPts val="2170"/>
              <a:buFont typeface="Calibri"/>
              <a:buChar char="•"/>
            </a:pPr>
            <a:r>
              <a:rPr lang="en-US" sz="2170">
                <a:solidFill>
                  <a:schemeClr val="dk1"/>
                </a:solidFill>
                <a:latin typeface="Calibri"/>
                <a:ea typeface="Calibri"/>
                <a:cs typeface="Calibri"/>
                <a:sym typeface="Calibri"/>
              </a:rPr>
              <a:t>Council-1 declined to consider alternative definitions of “hydrographic interest” </a:t>
            </a:r>
            <a:endParaRPr sz="2170">
              <a:solidFill>
                <a:schemeClr val="dk1"/>
              </a:solidFill>
              <a:latin typeface="Calibri"/>
              <a:ea typeface="Calibri"/>
              <a:cs typeface="Calibri"/>
              <a:sym typeface="Calibri"/>
            </a:endParaRPr>
          </a:p>
          <a:p>
            <a:pPr marL="228600" marR="0" lvl="0" indent="-228600" algn="l" rtl="0">
              <a:spcBef>
                <a:spcPts val="1000"/>
              </a:spcBef>
              <a:spcAft>
                <a:spcPts val="0"/>
              </a:spcAft>
              <a:buClr>
                <a:schemeClr val="dk1"/>
              </a:buClr>
              <a:buSzPts val="2170"/>
              <a:buFont typeface="Calibri"/>
              <a:buChar char="•"/>
            </a:pPr>
            <a:r>
              <a:rPr lang="en-US" sz="2170">
                <a:solidFill>
                  <a:schemeClr val="dk1"/>
                </a:solidFill>
                <a:latin typeface="Calibri"/>
                <a:ea typeface="Calibri"/>
                <a:cs typeface="Calibri"/>
                <a:sym typeface="Calibri"/>
              </a:rPr>
              <a:t>Commend Uruguay, Argentina, and Brazil on very thorough and thoughtful presentation of an alternative measurement at C-3-</a:t>
            </a:r>
            <a:endParaRPr sz="1800">
              <a:solidFill>
                <a:schemeClr val="dk1"/>
              </a:solidFill>
              <a:latin typeface="Calibri"/>
              <a:ea typeface="Calibri"/>
              <a:cs typeface="Calibri"/>
              <a:sym typeface="Calibri"/>
            </a:endParaRPr>
          </a:p>
          <a:p>
            <a:pPr marL="685800" marR="0" lvl="1" indent="-228600" algn="l" rtl="0">
              <a:spcBef>
                <a:spcPts val="500"/>
              </a:spcBef>
              <a:spcAft>
                <a:spcPts val="0"/>
              </a:spcAft>
              <a:buClr>
                <a:schemeClr val="dk1"/>
              </a:buClr>
              <a:buSzPts val="1860"/>
              <a:buFont typeface="Calibri"/>
              <a:buChar char="•"/>
            </a:pPr>
            <a:r>
              <a:rPr lang="en-US" sz="1860" b="0" i="0" u="none" strike="noStrike" cap="none">
                <a:solidFill>
                  <a:schemeClr val="dk1"/>
                </a:solidFill>
                <a:latin typeface="Calibri"/>
                <a:ea typeface="Calibri"/>
                <a:cs typeface="Calibri"/>
                <a:sym typeface="Calibri"/>
              </a:rPr>
              <a:t>Tonnage, national seaborne trade, “offer” and “demand”</a:t>
            </a:r>
            <a:endParaRPr sz="1800" b="0" i="0" u="none" strike="noStrike" cap="none">
              <a:solidFill>
                <a:schemeClr val="dk1"/>
              </a:solidFill>
              <a:latin typeface="Calibri"/>
              <a:ea typeface="Calibri"/>
              <a:cs typeface="Calibri"/>
              <a:sym typeface="Calibri"/>
            </a:endParaRPr>
          </a:p>
          <a:p>
            <a:pPr marL="685800" marR="0" lvl="1" indent="-228600" algn="l" rtl="0">
              <a:spcBef>
                <a:spcPts val="500"/>
              </a:spcBef>
              <a:spcAft>
                <a:spcPts val="0"/>
              </a:spcAft>
              <a:buClr>
                <a:schemeClr val="dk1"/>
              </a:buClr>
              <a:buSzPts val="1860"/>
              <a:buFont typeface="Calibri"/>
              <a:buChar char="•"/>
            </a:pPr>
            <a:r>
              <a:rPr lang="en-US" sz="1860" b="0" i="0" u="none" strike="noStrike" cap="none">
                <a:solidFill>
                  <a:schemeClr val="dk1"/>
                </a:solidFill>
                <a:latin typeface="Calibri"/>
                <a:ea typeface="Calibri"/>
                <a:cs typeface="Calibri"/>
                <a:sym typeface="Calibri"/>
              </a:rPr>
              <a:t>Detailed assessment made for member states with the proposed new measure- see C3-03.4B</a:t>
            </a:r>
            <a:endParaRPr sz="186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808230" y="304569"/>
            <a:ext cx="11011577"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240"/>
              <a:buFont typeface="Calibri"/>
              <a:buNone/>
            </a:pPr>
            <a:r>
              <a:rPr lang="en-US" sz="3240"/>
              <a:t>Other</a:t>
            </a:r>
            <a:endParaRPr sz="3240"/>
          </a:p>
        </p:txBody>
      </p:sp>
      <p:sp>
        <p:nvSpPr>
          <p:cNvPr id="241" name="Google Shape;241;p9"/>
          <p:cNvSpPr txBox="1">
            <a:spLocks noGrp="1"/>
          </p:cNvSpPr>
          <p:nvPr>
            <p:ph type="body" idx="1"/>
          </p:nvPr>
        </p:nvSpPr>
        <p:spPr>
          <a:xfrm>
            <a:off x="808230" y="1347537"/>
            <a:ext cx="10527323" cy="41098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endParaRPr sz="3000">
              <a:solidFill>
                <a:srgbClr val="0E57C4"/>
              </a:solidFill>
            </a:endParaRPr>
          </a:p>
          <a:p>
            <a:pPr marL="228600" lvl="0" indent="-38100" algn="l" rtl="0">
              <a:lnSpc>
                <a:spcPct val="90000"/>
              </a:lnSpc>
              <a:spcBef>
                <a:spcPts val="1000"/>
              </a:spcBef>
              <a:spcAft>
                <a:spcPts val="0"/>
              </a:spcAft>
              <a:buClr>
                <a:schemeClr val="dk1"/>
              </a:buClr>
              <a:buSzPts val="3000"/>
              <a:buNone/>
            </a:pPr>
            <a:endParaRPr sz="3000" b="1">
              <a:solidFill>
                <a:srgbClr val="0E57C4"/>
              </a:solidFill>
            </a:endParaRPr>
          </a:p>
          <a:p>
            <a:pPr marL="0" lvl="0" indent="0" algn="l" rtl="0">
              <a:lnSpc>
                <a:spcPct val="90000"/>
              </a:lnSpc>
              <a:spcBef>
                <a:spcPts val="1000"/>
              </a:spcBef>
              <a:spcAft>
                <a:spcPts val="0"/>
              </a:spcAft>
              <a:buClr>
                <a:schemeClr val="dk1"/>
              </a:buClr>
              <a:buSzPts val="2800"/>
              <a:buNone/>
            </a:pPr>
            <a:endParaRPr/>
          </a:p>
        </p:txBody>
      </p:sp>
      <p:sp>
        <p:nvSpPr>
          <p:cNvPr id="242" name="Google Shape;242;p9"/>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243" name="Google Shape;243;p9"/>
          <p:cNvSpPr/>
          <p:nvPr/>
        </p:nvSpPr>
        <p:spPr>
          <a:xfrm>
            <a:off x="116114" y="6002111"/>
            <a:ext cx="3715657" cy="84817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9"/>
          <p:cNvPicPr preferRelativeResize="0"/>
          <p:nvPr/>
        </p:nvPicPr>
        <p:blipFill rotWithShape="1">
          <a:blip r:embed="rId3">
            <a:alphaModFix/>
          </a:blip>
          <a:srcRect/>
          <a:stretch/>
        </p:blipFill>
        <p:spPr>
          <a:xfrm>
            <a:off x="314533" y="6002111"/>
            <a:ext cx="2525259" cy="848179"/>
          </a:xfrm>
          <a:prstGeom prst="rect">
            <a:avLst/>
          </a:prstGeom>
          <a:noFill/>
          <a:ln>
            <a:noFill/>
          </a:ln>
        </p:spPr>
      </p:pic>
      <p:sp>
        <p:nvSpPr>
          <p:cNvPr id="245" name="Google Shape;245;p9"/>
          <p:cNvSpPr/>
          <p:nvPr/>
        </p:nvSpPr>
        <p:spPr>
          <a:xfrm>
            <a:off x="689477" y="874456"/>
            <a:ext cx="11031468" cy="5509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S-100 Showcase and Seabed 2030 to be highlighted at A-2</a:t>
            </a:r>
            <a:endParaRPr/>
          </a:p>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Resolutions and Rules updated</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General Regulations Articles 12, 15, 20 (Medical fitness)</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Interpretation of Rules updated</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IHO Res 2/1997(RHCs), 2/2007, 1/2005, (disaster response) </a:t>
            </a:r>
            <a:endParaRPr sz="32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Revision of Rule 12 of the Council ROP</a:t>
            </a:r>
            <a:endParaRPr/>
          </a:p>
          <a:p>
            <a:pPr marL="742950" marR="0" lvl="1" indent="-28575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Rules 8,11, 12 of Rules of Procedure to Council (Chair and Vice Chair)</a:t>
            </a:r>
            <a:endParaRPr/>
          </a:p>
          <a:p>
            <a:pPr marL="457200" marR="0" lvl="0" indent="-4572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IHO Innovation &amp; Technology Laboratory (Singapore) proposal   </a:t>
            </a:r>
            <a:endParaRPr sz="3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IHO Capacity Building Funds not equal to the demand</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E57C4"/>
              </a:buClr>
              <a:buSzPts val="3959"/>
              <a:buFont typeface="Calibri"/>
              <a:buNone/>
            </a:pPr>
            <a:r>
              <a:rPr lang="en-US" sz="3959"/>
              <a:t>Council 4-6 Main Theme Proposed</a:t>
            </a:r>
            <a:endParaRPr sz="3959"/>
          </a:p>
        </p:txBody>
      </p:sp>
      <p:sp>
        <p:nvSpPr>
          <p:cNvPr id="251" name="Google Shape;251;p10"/>
          <p:cNvSpPr txBox="1">
            <a:spLocks noGrp="1"/>
          </p:cNvSpPr>
          <p:nvPr>
            <p:ph type="body" idx="1"/>
          </p:nvPr>
        </p:nvSpPr>
        <p:spPr>
          <a:xfrm>
            <a:off x="838200" y="1825625"/>
            <a:ext cx="9897093" cy="309075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375"/>
              <a:buNone/>
            </a:pPr>
            <a:r>
              <a:rPr lang="en-US" sz="4375" i="1" dirty="0"/>
              <a:t>“The effective implementation of the Revised Strategic Plan </a:t>
            </a:r>
            <a:endParaRPr sz="4375" i="1" dirty="0"/>
          </a:p>
          <a:p>
            <a:pPr marL="0" lvl="0" indent="0" algn="ctr" rtl="0">
              <a:lnSpc>
                <a:spcPct val="100000"/>
              </a:lnSpc>
              <a:spcBef>
                <a:spcPts val="1000"/>
              </a:spcBef>
              <a:spcAft>
                <a:spcPts val="0"/>
              </a:spcAft>
              <a:buClr>
                <a:schemeClr val="dk1"/>
              </a:buClr>
              <a:buSzPts val="4375"/>
              <a:buNone/>
            </a:pPr>
            <a:r>
              <a:rPr lang="en-US" sz="4375" i="1" dirty="0"/>
              <a:t>considering application of the </a:t>
            </a:r>
            <a:endParaRPr sz="4375" i="1" dirty="0"/>
          </a:p>
          <a:p>
            <a:pPr marL="0" lvl="0" indent="0" algn="ctr" rtl="0">
              <a:lnSpc>
                <a:spcPct val="100000"/>
              </a:lnSpc>
              <a:spcBef>
                <a:spcPts val="1000"/>
              </a:spcBef>
              <a:spcAft>
                <a:spcPts val="0"/>
              </a:spcAft>
              <a:buClr>
                <a:schemeClr val="dk1"/>
              </a:buClr>
              <a:buSzPts val="4375"/>
              <a:buNone/>
            </a:pPr>
            <a:r>
              <a:rPr lang="en-US" sz="4375" i="1" dirty="0"/>
              <a:t>principles of ISO 9001”</a:t>
            </a:r>
            <a:endParaRPr sz="4375" i="1" dirty="0"/>
          </a:p>
        </p:txBody>
      </p:sp>
      <p:sp>
        <p:nvSpPr>
          <p:cNvPr id="252" name="Google Shape;252;p10"/>
          <p:cNvSpPr txBox="1">
            <a:spLocks noGrp="1"/>
          </p:cNvSpPr>
          <p:nvPr>
            <p:ph type="sldNum" idx="12"/>
          </p:nvPr>
        </p:nvSpPr>
        <p:spPr>
          <a:xfrm>
            <a:off x="4700292" y="6266476"/>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253" name="Google Shape;253;p10"/>
          <p:cNvPicPr preferRelativeResize="0"/>
          <p:nvPr/>
        </p:nvPicPr>
        <p:blipFill rotWithShape="1">
          <a:blip r:embed="rId3">
            <a:alphaModFix/>
          </a:blip>
          <a:srcRect/>
          <a:stretch/>
        </p:blipFill>
        <p:spPr>
          <a:xfrm>
            <a:off x="166255" y="5711205"/>
            <a:ext cx="3526971" cy="1184632"/>
          </a:xfrm>
          <a:prstGeom prst="rect">
            <a:avLst/>
          </a:prstGeom>
          <a:noFill/>
          <a:ln>
            <a:noFill/>
          </a:ln>
        </p:spPr>
      </p:pic>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Widescreen</PresentationFormat>
  <Paragraphs>175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IHO_Presentations_template-Blank</vt:lpstr>
      <vt:lpstr>IHO Council</vt:lpstr>
      <vt:lpstr>Oct 15-17, Monaco Member states attending:  38 (including MS observers)  Registered attendees:  70 MACHC: Brazil, Netherlands, etc.  Summary Report available on IHO Council-3 meeting site</vt:lpstr>
      <vt:lpstr>Council Endorses Strategic Plan to Assembly-2</vt:lpstr>
      <vt:lpstr>Strategic Plan Goals</vt:lpstr>
      <vt:lpstr>S-100 Implementation Strategy &amp; Roadmap</vt:lpstr>
      <vt:lpstr>PowerPoint Presentation</vt:lpstr>
      <vt:lpstr>“Hydrographic Interest”</vt:lpstr>
      <vt:lpstr>Other</vt:lpstr>
      <vt:lpstr>Council 4-6 Main Theme Proposed</vt:lpstr>
      <vt:lpstr>Next Steps</vt:lpstr>
      <vt:lpstr>Personal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IHO Council</dc:title>
  <dc:creator>Owner</dc:creator>
  <cp:lastModifiedBy>Shepard Smith</cp:lastModifiedBy>
  <cp:revision>2</cp:revision>
  <dcterms:created xsi:type="dcterms:W3CDTF">2017-10-26T13:07:26Z</dcterms:created>
  <dcterms:modified xsi:type="dcterms:W3CDTF">2019-12-04T11:50:36Z</dcterms:modified>
</cp:coreProperties>
</file>