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56" r:id="rId2"/>
    <p:sldId id="257" r:id="rId3"/>
    <p:sldId id="258" r:id="rId4"/>
    <p:sldId id="261" r:id="rId5"/>
    <p:sldId id="26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CECFF"/>
    <a:srgbClr val="E8EFF8"/>
    <a:srgbClr val="DEDFE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0314" autoAdjust="0"/>
  </p:normalViewPr>
  <p:slideViewPr>
    <p:cSldViewPr snapToGrid="0">
      <p:cViewPr varScale="1">
        <p:scale>
          <a:sx n="105" d="100"/>
          <a:sy n="105" d="100"/>
        </p:scale>
        <p:origin x="-792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556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9B22A-55EC-4A68-A1AE-1A1AE03C8C30}" type="datetimeFigureOut">
              <a:rPr lang="en-US" smtClean="0"/>
              <a:pPr/>
              <a:t>11/28/2019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14B252-8EFF-4387-B930-F07556521A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1680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4B252-8EFF-4387-B930-F07556521AE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4B252-8EFF-4387-B930-F07556521AE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21189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599" y="6276122"/>
            <a:ext cx="5365459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chemeClr val="tx1"/>
                </a:solidFill>
              </a:rPr>
              <a:t>International Hydrographic Organization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i="1" dirty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49" y="6049723"/>
            <a:ext cx="676525" cy="81792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1276" y="6036734"/>
            <a:ext cx="2121007" cy="84055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92382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6E37-4826-409A-84BF-C23BE3AFE5AD}" type="datetime1">
              <a:rPr lang="en-US" smtClean="0"/>
              <a:pPr/>
              <a:t>11/28/2019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76041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7737A-A71E-4586-A91E-10B206952AFF}" type="datetime1">
              <a:rPr lang="en-US" smtClean="0"/>
              <a:pPr/>
              <a:t>11/28/2019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7412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9414"/>
            <a:ext cx="10515600" cy="540511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7724182" cy="21587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11992" y="893798"/>
            <a:ext cx="10568015" cy="528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6020790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00292" y="6266476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EC878826-814C-4FD2-96B3-D147818A5C8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chemeClr val="tx1"/>
                </a:solidFill>
              </a:rPr>
              <a:t>International Hydrographic Organization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i="1" dirty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67" y="6040079"/>
            <a:ext cx="676525" cy="81792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8137" y="6018762"/>
            <a:ext cx="2117682" cy="83923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6304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5D8A9-F208-4318-BC74-B3344BEA26B5}" type="datetime1">
              <a:rPr lang="en-US" smtClean="0"/>
              <a:pPr/>
              <a:t>11/28/2019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42724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7B1D-B7C6-4688-9D52-777E0A492BB3}" type="datetime1">
              <a:rPr lang="en-US" smtClean="0"/>
              <a:pPr/>
              <a:t>11/28/2019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9750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6E03-FAB4-4246-838E-712AF3C131B7}" type="datetime1">
              <a:rPr lang="en-US" smtClean="0"/>
              <a:pPr/>
              <a:t>11/28/2019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6334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D911-1E11-4707-B3EF-A7D446B4076E}" type="datetime1">
              <a:rPr lang="en-US" smtClean="0"/>
              <a:pPr/>
              <a:t>11/28/2019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7402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66D49-534C-4821-8ABB-97E9F0832A6F}" type="datetime1">
              <a:rPr lang="en-US" smtClean="0"/>
              <a:pPr/>
              <a:t>11/28/2019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3077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B816-9769-4CDC-B9A1-47A4932BA44A}" type="datetime1">
              <a:rPr lang="en-US" smtClean="0"/>
              <a:pPr/>
              <a:t>11/28/2019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2343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7E5F-198F-4D2D-8AD0-EFCE6F5EBE91}" type="datetime1">
              <a:rPr lang="en-US" smtClean="0"/>
              <a:pPr/>
              <a:t>11/28/2019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2443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B590C-9002-419D-8032-E96BBEE3DDA4}" type="datetime1">
              <a:rPr lang="en-US" smtClean="0"/>
              <a:pPr/>
              <a:t>11/28/2019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78826-814C-4FD2-96B3-D147818A5C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6559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6114" y="6002111"/>
            <a:ext cx="3715657" cy="8558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5265" y="149902"/>
            <a:ext cx="9144000" cy="390232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21</a:t>
            </a:r>
            <a:r>
              <a:rPr lang="en-US" baseline="30000" dirty="0" smtClean="0"/>
              <a:t>st</a:t>
            </a:r>
            <a:r>
              <a:rPr lang="en-US" dirty="0" smtClean="0"/>
              <a:t>  </a:t>
            </a:r>
            <a:r>
              <a:rPr lang="en-US" dirty="0"/>
              <a:t>Meeting of the </a:t>
            </a:r>
            <a:br>
              <a:rPr lang="en-US" dirty="0"/>
            </a:br>
            <a:r>
              <a:rPr lang="en-US" dirty="0" err="1"/>
              <a:t>Meso</a:t>
            </a:r>
            <a:r>
              <a:rPr lang="en-US" dirty="0"/>
              <a:t> America – Caribbean Sea</a:t>
            </a:r>
            <a:br>
              <a:rPr lang="en-US" dirty="0"/>
            </a:br>
            <a:r>
              <a:rPr lang="en-US" dirty="0"/>
              <a:t>Hydrographic Commission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4400" dirty="0"/>
              <a:t>National Report by</a:t>
            </a:r>
            <a:endParaRPr lang="en-AU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7163" y="4399480"/>
            <a:ext cx="9144000" cy="534027"/>
          </a:xfrm>
        </p:spPr>
        <p:txBody>
          <a:bodyPr/>
          <a:lstStyle/>
          <a:p>
            <a:r>
              <a:rPr lang="en-AU" dirty="0" smtClean="0"/>
              <a:t>Montserrat Maritime Administration</a:t>
            </a:r>
            <a:endParaRPr lang="en-AU" dirty="0"/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33" y="6002111"/>
            <a:ext cx="2525259" cy="84817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48262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259414"/>
            <a:ext cx="10811005" cy="54051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Top achievements </a:t>
            </a:r>
            <a:r>
              <a:rPr lang="en-US" dirty="0"/>
              <a:t>during the </a:t>
            </a:r>
            <a:r>
              <a:rPr lang="en-US" dirty="0" smtClean="0"/>
              <a:t>year </a:t>
            </a:r>
            <a:r>
              <a:rPr lang="en-US" sz="3100" dirty="0" smtClean="0"/>
              <a:t>(3 maximum)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811003" cy="335295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Installation of 6 Lateral Channel Markers to demark the Channel Entrance to the Little Bay Berth.</a:t>
            </a:r>
          </a:p>
          <a:p>
            <a:r>
              <a:rPr lang="en-US" dirty="0" smtClean="0"/>
              <a:t>Establishment of a Hydrographic Committee.</a:t>
            </a:r>
          </a:p>
          <a:p>
            <a:r>
              <a:rPr lang="en-US" dirty="0" smtClean="0"/>
              <a:t>Eight (8) local persons were trained to use a </a:t>
            </a:r>
            <a:r>
              <a:rPr lang="en-US" dirty="0" err="1" smtClean="0"/>
              <a:t>Multibeam</a:t>
            </a:r>
            <a:r>
              <a:rPr lang="en-US" dirty="0" smtClean="0"/>
              <a:t> Sonar System to conduct Hydrographic Surveys. The training was conducted by </a:t>
            </a:r>
            <a:r>
              <a:rPr lang="en-US" dirty="0" err="1" smtClean="0"/>
              <a:t>Norbit</a:t>
            </a:r>
            <a:r>
              <a:rPr lang="en-US" dirty="0" smtClean="0"/>
              <a:t> and the UKHO. </a:t>
            </a:r>
            <a:endParaRPr lang="en-US" dirty="0" smtClean="0"/>
          </a:p>
          <a:p>
            <a:r>
              <a:rPr lang="en-US" dirty="0" smtClean="0"/>
              <a:t>New Edition Chart Produced upon complete survey of Western side of the island.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6114" y="6002111"/>
            <a:ext cx="3715657" cy="8558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33" y="6002111"/>
            <a:ext cx="2525259" cy="84817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35391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310" y="609369"/>
            <a:ext cx="11011577" cy="540511"/>
          </a:xfrm>
        </p:spPr>
        <p:txBody>
          <a:bodyPr>
            <a:normAutofit fontScale="90000"/>
          </a:bodyPr>
          <a:lstStyle/>
          <a:p>
            <a:r>
              <a:rPr lang="en-US" dirty="0"/>
              <a:t>Top </a:t>
            </a:r>
            <a:r>
              <a:rPr lang="en-US" dirty="0" smtClean="0"/>
              <a:t>challenges </a:t>
            </a:r>
            <a:r>
              <a:rPr lang="en-US" dirty="0"/>
              <a:t>and/or </a:t>
            </a:r>
            <a:r>
              <a:rPr lang="en-US" dirty="0" smtClean="0"/>
              <a:t>obstructions </a:t>
            </a:r>
            <a:r>
              <a:rPr lang="en-US" sz="3600" dirty="0" smtClean="0"/>
              <a:t>(3 maximum)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3100" dirty="0" smtClean="0">
                <a:solidFill>
                  <a:srgbClr val="ACCBF9">
                    <a:lumMod val="50000"/>
                  </a:srgbClr>
                </a:solidFill>
              </a:rPr>
              <a:t>(Such as capacity building gaps)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10898686" cy="3787524"/>
          </a:xfrm>
        </p:spPr>
        <p:txBody>
          <a:bodyPr>
            <a:normAutofit/>
          </a:bodyPr>
          <a:lstStyle/>
          <a:p>
            <a:r>
              <a:rPr lang="en-US" dirty="0" smtClean="0"/>
              <a:t>Ongoing work to establish maritime boundaries for coastal traffic, specifically Tugs and Barges transiting to &amp; from Plymouth to Little Bay. Local fishermen have been complaining that the vessels are sailing through their fish traps which destroy them or pull them into deeper water.</a:t>
            </a:r>
          </a:p>
          <a:p>
            <a:r>
              <a:rPr lang="en-US" dirty="0" smtClean="0"/>
              <a:t>Legislative framework to be established and implemented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More trained </a:t>
            </a:r>
            <a:r>
              <a:rPr lang="en-US" smtClean="0"/>
              <a:t>personnel needed.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6114" y="6002111"/>
            <a:ext cx="3715657" cy="8558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33" y="6002111"/>
            <a:ext cx="2525259" cy="84817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08410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1" y="584336"/>
            <a:ext cx="10515600" cy="540511"/>
          </a:xfrm>
        </p:spPr>
        <p:txBody>
          <a:bodyPr>
            <a:normAutofit fontScale="90000"/>
          </a:bodyPr>
          <a:lstStyle/>
          <a:p>
            <a:r>
              <a:rPr lang="en-US" dirty="0"/>
              <a:t>Top </a:t>
            </a:r>
            <a:r>
              <a:rPr lang="en-US" dirty="0" smtClean="0"/>
              <a:t>Plans </a:t>
            </a:r>
            <a:r>
              <a:rPr lang="en-US" dirty="0"/>
              <a:t>that affect the region </a:t>
            </a:r>
            <a:r>
              <a:rPr lang="en-US" sz="3100" dirty="0" smtClean="0"/>
              <a:t>(3 maximum)</a:t>
            </a:r>
            <a:r>
              <a:rPr lang="en-US" dirty="0"/>
              <a:t/>
            </a:r>
            <a:br>
              <a:rPr lang="en-US" dirty="0"/>
            </a:br>
            <a:r>
              <a:rPr lang="en-US" sz="3100" dirty="0" smtClean="0"/>
              <a:t>(Charts</a:t>
            </a:r>
            <a:r>
              <a:rPr lang="en-US" sz="3100" dirty="0"/>
              <a:t>, surveys, training, other)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383981" cy="2158761"/>
          </a:xfrm>
        </p:spPr>
        <p:txBody>
          <a:bodyPr/>
          <a:lstStyle/>
          <a:p>
            <a:r>
              <a:rPr lang="en-US" dirty="0" err="1" smtClean="0"/>
              <a:t>SubSea</a:t>
            </a:r>
            <a:r>
              <a:rPr lang="en-US" dirty="0" smtClean="0"/>
              <a:t> </a:t>
            </a:r>
            <a:r>
              <a:rPr lang="en-US" dirty="0" err="1" smtClean="0"/>
              <a:t>Fibre</a:t>
            </a:r>
            <a:r>
              <a:rPr lang="en-US" dirty="0" smtClean="0"/>
              <a:t> </a:t>
            </a:r>
            <a:r>
              <a:rPr lang="en-US" dirty="0" err="1" smtClean="0"/>
              <a:t>Otpic</a:t>
            </a:r>
            <a:r>
              <a:rPr lang="en-US" dirty="0" smtClean="0"/>
              <a:t> Cables to be laid and connected to regional grid.</a:t>
            </a:r>
          </a:p>
          <a:p>
            <a:r>
              <a:rPr lang="en-US" dirty="0" smtClean="0"/>
              <a:t>Little Bay &amp; Plymouth area to be surveyed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6114" y="6002111"/>
            <a:ext cx="3715657" cy="8558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33" y="6002111"/>
            <a:ext cx="2525259" cy="84817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39967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77" y="234380"/>
            <a:ext cx="11003944" cy="54051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Top 2 recommendations for MACHC plenary</a:t>
            </a:r>
            <a:br>
              <a:rPr lang="en-US" b="1" dirty="0"/>
            </a:br>
            <a:r>
              <a:rPr lang="en-US" sz="2000" dirty="0"/>
              <a:t>(</a:t>
            </a:r>
            <a:r>
              <a:rPr lang="en-US" sz="2200" dirty="0"/>
              <a:t>Criteria: Greatest collective regional impact, return on investment, </a:t>
            </a:r>
            <a:br>
              <a:rPr lang="en-US" sz="2200" dirty="0"/>
            </a:br>
            <a:r>
              <a:rPr lang="en-US" sz="2200" dirty="0"/>
              <a:t>potential for leveraging resources/partnerships)</a:t>
            </a:r>
            <a:br>
              <a:rPr lang="en-US" sz="2200" dirty="0"/>
            </a:b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1231" y="1671512"/>
            <a:ext cx="10561321" cy="4042438"/>
          </a:xfrm>
        </p:spPr>
        <p:txBody>
          <a:bodyPr>
            <a:normAutofit fontScale="85000" lnSpcReduction="20000"/>
          </a:bodyPr>
          <a:lstStyle/>
          <a:p>
            <a:pPr marL="339725" indent="-339725">
              <a:lnSpc>
                <a:spcPct val="100000"/>
              </a:lnSpc>
              <a:buFont typeface="+mj-lt"/>
              <a:buAutoNum type="arabicPeriod"/>
            </a:pPr>
            <a:r>
              <a:rPr lang="en-US" sz="3600" b="1" dirty="0"/>
              <a:t>What is your greatest capacity building priority </a:t>
            </a:r>
            <a:r>
              <a:rPr lang="en-US" sz="3600" b="1" dirty="0" smtClean="0"/>
              <a:t>to </a:t>
            </a:r>
            <a:r>
              <a:rPr lang="en-US" sz="3600" b="1" dirty="0"/>
              <a:t>recommend for </a:t>
            </a:r>
            <a:r>
              <a:rPr lang="en-US" sz="3600" b="1" dirty="0" smtClean="0"/>
              <a:t>IHO CB </a:t>
            </a:r>
            <a:r>
              <a:rPr lang="en-US" sz="3600" b="1" dirty="0"/>
              <a:t>funding </a:t>
            </a:r>
            <a:r>
              <a:rPr lang="en-US" sz="3600" b="1" dirty="0" smtClean="0"/>
              <a:t>consideration (Phase 1)? </a:t>
            </a:r>
            <a:r>
              <a:rPr lang="en-US" sz="3600" b="1" dirty="0"/>
              <a:t>(Select one)</a:t>
            </a:r>
            <a:endParaRPr lang="en-US" b="1" i="1" dirty="0"/>
          </a:p>
          <a:p>
            <a:pPr marL="342900" lvl="1" indent="0">
              <a:lnSpc>
                <a:spcPct val="100000"/>
              </a:lnSpc>
              <a:buNone/>
            </a:pPr>
            <a:r>
              <a:rPr lang="en-US" sz="2900" i="1" dirty="0" smtClean="0"/>
              <a:t> n/a</a:t>
            </a:r>
            <a:endParaRPr lang="en-US" sz="2900" i="1" dirty="0"/>
          </a:p>
          <a:p>
            <a:pPr marL="0" indent="0">
              <a:buNone/>
            </a:pPr>
            <a:endParaRPr lang="en-US" sz="3600" dirty="0"/>
          </a:p>
          <a:p>
            <a:pPr marL="339725" indent="-339725">
              <a:lnSpc>
                <a:spcPct val="100000"/>
              </a:lnSpc>
              <a:buFont typeface="+mj-lt"/>
              <a:buAutoNum type="arabicPeriod" startAt="2"/>
            </a:pPr>
            <a:r>
              <a:rPr lang="en-US" sz="3600" b="1" dirty="0"/>
              <a:t>What is your greatest capacity building priority </a:t>
            </a:r>
            <a:r>
              <a:rPr lang="en-US" sz="3600" b="1" dirty="0" smtClean="0"/>
              <a:t>(</a:t>
            </a:r>
            <a:r>
              <a:rPr lang="en-US" sz="3600" b="1" dirty="0"/>
              <a:t>Phase 2 or Phase 3) for which to seek other partnership/funding </a:t>
            </a:r>
            <a:r>
              <a:rPr lang="en-US" sz="3600" b="1" dirty="0" smtClean="0"/>
              <a:t>opportunities </a:t>
            </a:r>
            <a:r>
              <a:rPr lang="en-US" sz="3600" b="1" i="1" dirty="0"/>
              <a:t>outside</a:t>
            </a:r>
            <a:r>
              <a:rPr lang="en-US" sz="3600" b="1" dirty="0"/>
              <a:t> </a:t>
            </a:r>
            <a:r>
              <a:rPr lang="en-US" sz="3600" b="1" dirty="0" smtClean="0"/>
              <a:t>of IHO CB?</a:t>
            </a:r>
          </a:p>
          <a:p>
            <a:pPr marL="339725" indent="0">
              <a:lnSpc>
                <a:spcPct val="100000"/>
              </a:lnSpc>
              <a:buNone/>
            </a:pPr>
            <a:r>
              <a:rPr lang="en-US" i="1" dirty="0" smtClean="0"/>
              <a:t>n/a</a:t>
            </a: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6114" y="6002111"/>
            <a:ext cx="3715657" cy="8558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33" y="6002111"/>
            <a:ext cx="2525259" cy="84817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32168854"/>
      </p:ext>
    </p:extLst>
  </p:cSld>
  <p:clrMapOvr>
    <a:masterClrMapping/>
  </p:clrMapOvr>
</p:sld>
</file>

<file path=ppt/theme/theme1.xml><?xml version="1.0" encoding="utf-8"?>
<a:theme xmlns:a="http://schemas.openxmlformats.org/drawingml/2006/main" name="IHO_Presentations_template-Blank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HO presentations template" id="{02FEB0FD-5DB0-4DCA-8FD3-AD77DA5C0D37}" vid="{4295DFCE-4179-4A75-B3EC-50B8EFC8F0A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IHO_Presentations_template-Blank</Template>
  <TotalTime>108</TotalTime>
  <Words>238</Words>
  <Application>Microsoft Office PowerPoint</Application>
  <PresentationFormat>Custom</PresentationFormat>
  <Paragraphs>26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IHO_Presentations_template-Blank</vt:lpstr>
      <vt:lpstr>21st  Meeting of the  Meso America – Caribbean Sea Hydrographic Commission  National Report by</vt:lpstr>
      <vt:lpstr>Top achievements during the year (3 maximum)</vt:lpstr>
      <vt:lpstr>Top challenges and/or obstructions (3 maximum)  (Such as capacity building gaps)</vt:lpstr>
      <vt:lpstr>Top Plans that affect the region (3 maximum) (Charts, surveys, training, other)</vt:lpstr>
      <vt:lpstr>  Top 2 recommendations for MACHC plenary (Criteria: Greatest collective regional impact, return on investment,  potential for leveraging resources/partnerships)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of JCOMM-5 to HSSC 9 6-10 November 2017,  Ottawa, Canada</dc:title>
  <dc:creator>Owner</dc:creator>
  <cp:lastModifiedBy>weekesd</cp:lastModifiedBy>
  <cp:revision>121</cp:revision>
  <dcterms:created xsi:type="dcterms:W3CDTF">2017-10-26T13:07:26Z</dcterms:created>
  <dcterms:modified xsi:type="dcterms:W3CDTF">2019-11-28T15:27:15Z</dcterms:modified>
</cp:coreProperties>
</file>