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9"/>
  </p:notesMasterIdLst>
  <p:sldIdLst>
    <p:sldId id="256" r:id="rId2"/>
    <p:sldId id="270" r:id="rId3"/>
    <p:sldId id="257" r:id="rId4"/>
    <p:sldId id="269" r:id="rId5"/>
    <p:sldId id="258" r:id="rId6"/>
    <p:sldId id="261" r:id="rId7"/>
    <p:sldId id="267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E8EFF8"/>
    <a:srgbClr val="DEDF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0314" autoAdjust="0"/>
  </p:normalViewPr>
  <p:slideViewPr>
    <p:cSldViewPr snapToGrid="0">
      <p:cViewPr varScale="1">
        <p:scale>
          <a:sx n="82" d="100"/>
          <a:sy n="82" d="100"/>
        </p:scale>
        <p:origin x="494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55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A9B22A-55EC-4A68-A1AE-1A1AE03C8C30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14B252-8EFF-4387-B930-F07556521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804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4B252-8EFF-4387-B930-F07556521AE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189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 flip="none" rotWithShape="1">
          <a:gsLst>
            <a:gs pos="75000">
              <a:schemeClr val="accent2">
                <a:lumMod val="5000"/>
                <a:lumOff val="9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040079"/>
            <a:ext cx="12192000" cy="8372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599" y="6276122"/>
            <a:ext cx="536545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Footer Placeholder 8"/>
          <p:cNvSpPr txBox="1">
            <a:spLocks/>
          </p:cNvSpPr>
          <p:nvPr userDrawn="1"/>
        </p:nvSpPr>
        <p:spPr>
          <a:xfrm>
            <a:off x="250262" y="628034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International Hydrographic Organization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i="1" dirty="0">
                <a:solidFill>
                  <a:schemeClr val="tx1"/>
                </a:solidFill>
              </a:rPr>
              <a:t>Organisation Hydrographique Internationale</a:t>
            </a:r>
            <a:endParaRPr lang="en-US" i="1" dirty="0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349" y="6049723"/>
            <a:ext cx="676525" cy="8179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1276" y="6036734"/>
            <a:ext cx="2121007" cy="840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3826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B6E37-4826-409A-84BF-C23BE3AFE5AD}" type="datetime1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041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7737A-A71E-4586-A91E-10B206952AFF}" type="datetime1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123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gradFill flip="none" rotWithShape="1">
          <a:gsLst>
            <a:gs pos="75000">
              <a:schemeClr val="accent2">
                <a:lumMod val="5000"/>
                <a:lumOff val="9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9414"/>
            <a:ext cx="10515600" cy="540511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7724182" cy="21587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811992" y="893798"/>
            <a:ext cx="10568015" cy="5285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 userDrawn="1"/>
        </p:nvSpPr>
        <p:spPr>
          <a:xfrm>
            <a:off x="0" y="6020790"/>
            <a:ext cx="12192000" cy="8372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00292" y="6266476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EC878826-814C-4FD2-96B3-D147818A5C8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8"/>
          <p:cNvSpPr txBox="1">
            <a:spLocks/>
          </p:cNvSpPr>
          <p:nvPr userDrawn="1"/>
        </p:nvSpPr>
        <p:spPr>
          <a:xfrm>
            <a:off x="250262" y="628034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International Hydrographic Organization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i="1" dirty="0">
                <a:solidFill>
                  <a:schemeClr val="tx1"/>
                </a:solidFill>
              </a:rPr>
              <a:t>Organisation Hydrographique Internationale</a:t>
            </a:r>
            <a:endParaRPr lang="en-US" i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67" y="6040079"/>
            <a:ext cx="676525" cy="8179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18137" y="6018762"/>
            <a:ext cx="2117682" cy="839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044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5D8A9-F208-4318-BC74-B3344BEA26B5}" type="datetime1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724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17B1D-B7C6-4688-9D52-777E0A492BB3}" type="datetime1">
              <a:rPr lang="en-US" smtClean="0"/>
              <a:t>12/10/2019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504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16E03-FAB4-4246-838E-712AF3C131B7}" type="datetime1">
              <a:rPr lang="en-US" smtClean="0"/>
              <a:t>12/10/2019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343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6D911-1E11-4707-B3EF-A7D446B4076E}" type="datetime1">
              <a:rPr lang="en-US" smtClean="0"/>
              <a:t>12/10/2019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029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66D49-534C-4821-8ABB-97E9F0832A6F}" type="datetime1">
              <a:rPr lang="en-US" smtClean="0"/>
              <a:t>12/10/2019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77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EB816-9769-4CDC-B9A1-47A4932BA44A}" type="datetime1">
              <a:rPr lang="en-US" smtClean="0"/>
              <a:t>12/10/2019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430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37E5F-198F-4D2D-8AD0-EFCE6F5EBE91}" type="datetime1">
              <a:rPr lang="en-US" smtClean="0"/>
              <a:t>12/10/2019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433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4B590C-9002-419D-8032-E96BBEE3DDA4}" type="datetime1">
              <a:rPr lang="en-US" smtClean="0"/>
              <a:t>12/10/2019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596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6114" y="6002111"/>
            <a:ext cx="3715657" cy="8558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5265" y="149902"/>
            <a:ext cx="9144000" cy="3902322"/>
          </a:xfrm>
        </p:spPr>
        <p:txBody>
          <a:bodyPr>
            <a:normAutofit fontScale="90000"/>
          </a:bodyPr>
          <a:lstStyle/>
          <a:p>
            <a:r>
              <a:rPr lang="en-US" dirty="0"/>
              <a:t>20</a:t>
            </a:r>
            <a:r>
              <a:rPr lang="en-US" baseline="30000" dirty="0"/>
              <a:t>th</a:t>
            </a:r>
            <a:r>
              <a:rPr lang="en-US" dirty="0"/>
              <a:t> Meeting of the </a:t>
            </a:r>
            <a:br>
              <a:rPr lang="en-US" dirty="0"/>
            </a:br>
            <a:r>
              <a:rPr lang="en-US" dirty="0" err="1"/>
              <a:t>Meso</a:t>
            </a:r>
            <a:r>
              <a:rPr lang="en-US" dirty="0"/>
              <a:t> America – Caribbean Sea</a:t>
            </a:r>
            <a:br>
              <a:rPr lang="en-US" dirty="0"/>
            </a:br>
            <a:r>
              <a:rPr lang="en-US" dirty="0"/>
              <a:t>Hydrographic Commission</a:t>
            </a:r>
            <a:br>
              <a:rPr lang="en-US" dirty="0"/>
            </a:br>
            <a:br>
              <a:rPr lang="en-US" dirty="0"/>
            </a:br>
            <a:r>
              <a:rPr lang="en-US" sz="4400" dirty="0"/>
              <a:t>National Report by</a:t>
            </a:r>
            <a:endParaRPr lang="en-AU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7163" y="4399480"/>
            <a:ext cx="9144000" cy="534027"/>
          </a:xfrm>
        </p:spPr>
        <p:txBody>
          <a:bodyPr/>
          <a:lstStyle/>
          <a:p>
            <a:r>
              <a:rPr lang="en-AU" dirty="0"/>
              <a:t>Antigua and Barbuda 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533" y="6002111"/>
            <a:ext cx="2525259" cy="848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262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259414"/>
            <a:ext cx="10811005" cy="540511"/>
          </a:xfrm>
        </p:spPr>
        <p:txBody>
          <a:bodyPr>
            <a:normAutofit fontScale="90000"/>
          </a:bodyPr>
          <a:lstStyle/>
          <a:p>
            <a:r>
              <a:rPr lang="en-US" dirty="0"/>
              <a:t>Top achievements during the year 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2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16114" y="6002111"/>
            <a:ext cx="3715657" cy="8558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533" y="6002111"/>
            <a:ext cx="2525259" cy="848179"/>
          </a:xfrm>
          <a:prstGeom prst="rect">
            <a:avLst/>
          </a:prstGeom>
        </p:spPr>
      </p:pic>
      <p:pic>
        <p:nvPicPr>
          <p:cNvPr id="8" name="Picture 7" descr="A picture containing nature&#10;&#10;Description automatically generated">
            <a:extLst>
              <a:ext uri="{FF2B5EF4-FFF2-40B4-BE49-F238E27FC236}">
                <a16:creationId xmlns:a16="http://schemas.microsoft.com/office/drawing/2014/main" id="{8F52604C-1F9A-424B-AB5F-DD519994058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4025" y="2232836"/>
            <a:ext cx="6297976" cy="4805830"/>
          </a:xfrm>
          <a:prstGeom prst="rect">
            <a:avLst/>
          </a:prstGeom>
        </p:spPr>
      </p:pic>
      <p:pic>
        <p:nvPicPr>
          <p:cNvPr id="11" name="Picture 10" descr="A view of a large body of water with a mountain in the background&#10;&#10;Description automatically generated">
            <a:extLst>
              <a:ext uri="{FF2B5EF4-FFF2-40B4-BE49-F238E27FC236}">
                <a16:creationId xmlns:a16="http://schemas.microsoft.com/office/drawing/2014/main" id="{DDF1B920-D2B6-4CC8-BB9F-0F1C1CFB482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56" y="2232837"/>
            <a:ext cx="5894024" cy="480582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1BBD4A3-C0B5-43AB-947A-E880E2C7C616}"/>
              </a:ext>
            </a:extLst>
          </p:cNvPr>
          <p:cNvSpPr/>
          <p:nvPr/>
        </p:nvSpPr>
        <p:spPr>
          <a:xfrm>
            <a:off x="783770" y="902295"/>
            <a:ext cx="102209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dredging the main shipping channel, building a new seawall (harbor defense structure), new cruise berth (5th ), land reclamation and renovation of the entire Heritage Quay area </a:t>
            </a:r>
          </a:p>
        </p:txBody>
      </p:sp>
    </p:spTree>
    <p:extLst>
      <p:ext uri="{BB962C8B-B14F-4D97-AF65-F5344CB8AC3E}">
        <p14:creationId xmlns:p14="http://schemas.microsoft.com/office/powerpoint/2010/main" val="125041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259414"/>
            <a:ext cx="10811005" cy="540511"/>
          </a:xfrm>
        </p:spPr>
        <p:txBody>
          <a:bodyPr>
            <a:normAutofit fontScale="90000"/>
          </a:bodyPr>
          <a:lstStyle/>
          <a:p>
            <a:r>
              <a:rPr lang="en-US" dirty="0"/>
              <a:t>Top achievements during the year 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3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16114" y="6002111"/>
            <a:ext cx="3715657" cy="8558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533" y="6002111"/>
            <a:ext cx="2525259" cy="84817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A4D26C5-946F-4CE5-917A-756205163571}"/>
              </a:ext>
            </a:extLst>
          </p:cNvPr>
          <p:cNvSpPr/>
          <p:nvPr/>
        </p:nvSpPr>
        <p:spPr>
          <a:xfrm>
            <a:off x="923259" y="1240296"/>
            <a:ext cx="86673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new channel and mooring for the West Indies Oil offshore terminal and facilities to include a five buoy Conventional Buoyage Mooring (CBM) system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G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337ABBD-A22D-42B5-AAF9-C6F989B2968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9993" y="1825625"/>
            <a:ext cx="4292008" cy="502466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0D6BF0F-A7A6-4E49-B494-48A652CA6EF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25626"/>
            <a:ext cx="7899992" cy="5040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3911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259414"/>
            <a:ext cx="10811005" cy="540511"/>
          </a:xfrm>
        </p:spPr>
        <p:txBody>
          <a:bodyPr>
            <a:normAutofit fontScale="90000"/>
          </a:bodyPr>
          <a:lstStyle/>
          <a:p>
            <a:r>
              <a:rPr lang="en-US" dirty="0"/>
              <a:t>Top achievements during the year 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4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16114" y="6002111"/>
            <a:ext cx="3715657" cy="8558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533" y="6002111"/>
            <a:ext cx="2525259" cy="848179"/>
          </a:xfrm>
          <a:prstGeom prst="rect">
            <a:avLst/>
          </a:prstGeom>
        </p:spPr>
      </p:pic>
      <p:pic>
        <p:nvPicPr>
          <p:cNvPr id="9" name="Picture 8" descr="A close up of a road&#10;&#10;Description automatically generated">
            <a:extLst>
              <a:ext uri="{FF2B5EF4-FFF2-40B4-BE49-F238E27FC236}">
                <a16:creationId xmlns:a16="http://schemas.microsoft.com/office/drawing/2014/main" id="{4E8BD0F5-6530-4E87-AF9F-7B5520198F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22205"/>
            <a:ext cx="5975498" cy="4773280"/>
          </a:xfrm>
          <a:prstGeom prst="rect">
            <a:avLst/>
          </a:prstGeom>
        </p:spPr>
      </p:pic>
      <p:pic>
        <p:nvPicPr>
          <p:cNvPr id="16" name="Picture 15" descr="A picture containing outdoor, building, train, track&#10;&#10;Description automatically generated">
            <a:extLst>
              <a:ext uri="{FF2B5EF4-FFF2-40B4-BE49-F238E27FC236}">
                <a16:creationId xmlns:a16="http://schemas.microsoft.com/office/drawing/2014/main" id="{E05A6A88-8BB4-4AE6-84D9-59EEEA328E3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5498" y="2222203"/>
            <a:ext cx="6216502" cy="4773281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AFF67D42-E8D6-4DC8-9A8F-F832976364EE}"/>
              </a:ext>
            </a:extLst>
          </p:cNvPr>
          <p:cNvSpPr/>
          <p:nvPr/>
        </p:nvSpPr>
        <p:spPr>
          <a:xfrm>
            <a:off x="783770" y="956284"/>
            <a:ext cx="106781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provision of Conflict, Security and Stability Funding (CSSF) for Multibeam Equipment and Training to Antigua and Barbuda</a:t>
            </a:r>
            <a:endParaRPr lang="en-AG" dirty="0"/>
          </a:p>
        </p:txBody>
      </p:sp>
    </p:spTree>
    <p:extLst>
      <p:ext uri="{BB962C8B-B14F-4D97-AF65-F5344CB8AC3E}">
        <p14:creationId xmlns:p14="http://schemas.microsoft.com/office/powerpoint/2010/main" val="3962101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310" y="609369"/>
            <a:ext cx="11011577" cy="540511"/>
          </a:xfrm>
        </p:spPr>
        <p:txBody>
          <a:bodyPr>
            <a:normAutofit fontScale="90000"/>
          </a:bodyPr>
          <a:lstStyle/>
          <a:p>
            <a:r>
              <a:rPr lang="en-US" dirty="0"/>
              <a:t>Top challenges and/or obstructions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Individual approach to development </a:t>
            </a:r>
          </a:p>
          <a:p>
            <a:pPr lvl="1"/>
            <a:r>
              <a:rPr lang="en-US" dirty="0"/>
              <a:t>Training received not effectively utilized </a:t>
            </a:r>
          </a:p>
          <a:p>
            <a:pPr lvl="1"/>
            <a:r>
              <a:rPr lang="en-US" dirty="0"/>
              <a:t>Cooperation between stakeholders working towards achieving the same goals </a:t>
            </a:r>
          </a:p>
          <a:p>
            <a:r>
              <a:rPr lang="en-US" dirty="0"/>
              <a:t>Political will </a:t>
            </a:r>
          </a:p>
          <a:p>
            <a:pPr lvl="1"/>
            <a:r>
              <a:rPr lang="en-US" dirty="0"/>
              <a:t>Efforts to make Hydrography a higher priority item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5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16114" y="6002111"/>
            <a:ext cx="3715657" cy="8558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533" y="6002111"/>
            <a:ext cx="2525259" cy="848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4105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1" y="584336"/>
            <a:ext cx="10515600" cy="540511"/>
          </a:xfrm>
        </p:spPr>
        <p:txBody>
          <a:bodyPr>
            <a:normAutofit fontScale="90000"/>
          </a:bodyPr>
          <a:lstStyle/>
          <a:p>
            <a:r>
              <a:rPr lang="en-US" dirty="0"/>
              <a:t>Top Plans that affect the region</a:t>
            </a:r>
            <a:br>
              <a:rPr lang="en-US" dirty="0"/>
            </a:b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158761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Regional approach to Hydrographic Governance in the OECS</a:t>
            </a:r>
          </a:p>
          <a:p>
            <a:r>
              <a:rPr lang="en-US" dirty="0"/>
              <a:t>deployment of a Hydrographic Working Group to the OECS Member States to determine the maritime spatial needs of the OECS region</a:t>
            </a:r>
          </a:p>
          <a:p>
            <a:r>
              <a:rPr lang="en-US" dirty="0"/>
              <a:t>development of capacity building </a:t>
            </a:r>
            <a:r>
              <a:rPr lang="en-US" dirty="0" err="1"/>
              <a:t>programmes</a:t>
            </a:r>
            <a:r>
              <a:rPr lang="en-US" dirty="0"/>
              <a:t>, regional cooperation </a:t>
            </a:r>
            <a:r>
              <a:rPr lang="en-US" dirty="0" err="1"/>
              <a:t>harmonised</a:t>
            </a:r>
            <a:r>
              <a:rPr lang="en-US" dirty="0"/>
              <a:t> hydrographic governance which supports implementation of the OECS Economic Union</a:t>
            </a:r>
          </a:p>
          <a:p>
            <a:r>
              <a:rPr lang="en-US" dirty="0"/>
              <a:t>UKHO and the OECS Commission, working in collaboration with the Commonwealth Secretariat, to complete the regional hydrographic scoping study report by 31st December 2019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6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16114" y="6002111"/>
            <a:ext cx="3715657" cy="8558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533" y="6002111"/>
            <a:ext cx="2525259" cy="848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9679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77" y="234380"/>
            <a:ext cx="11003944" cy="540511"/>
          </a:xfrm>
        </p:spPr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br>
              <a:rPr lang="en-US" dirty="0"/>
            </a:br>
            <a:r>
              <a:rPr lang="en-US" b="1" dirty="0"/>
              <a:t>Top 2 recommendations for MACHC plenary</a:t>
            </a:r>
            <a:br>
              <a:rPr lang="en-US" b="1" dirty="0"/>
            </a:br>
            <a:r>
              <a:rPr lang="en-US" sz="2000" dirty="0"/>
              <a:t>(</a:t>
            </a:r>
            <a:r>
              <a:rPr lang="en-US" sz="2200" dirty="0"/>
              <a:t>Criteria: Greatest collective regional impact, return on investment, </a:t>
            </a:r>
            <a:br>
              <a:rPr lang="en-US" sz="2200" dirty="0"/>
            </a:br>
            <a:r>
              <a:rPr lang="en-US" sz="2200" dirty="0"/>
              <a:t>potential for leveraging resources/partnerships)</a:t>
            </a:r>
            <a:br>
              <a:rPr lang="en-US" sz="2200" dirty="0"/>
            </a:b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1231" y="1671512"/>
            <a:ext cx="10561321" cy="4042438"/>
          </a:xfrm>
        </p:spPr>
        <p:txBody>
          <a:bodyPr>
            <a:normAutofit fontScale="77500" lnSpcReduction="20000"/>
          </a:bodyPr>
          <a:lstStyle/>
          <a:p>
            <a:pPr marL="339725" indent="-339725">
              <a:lnSpc>
                <a:spcPct val="100000"/>
              </a:lnSpc>
              <a:buFont typeface="+mj-lt"/>
              <a:buAutoNum type="arabicPeriod"/>
            </a:pPr>
            <a:r>
              <a:rPr lang="en-US" sz="3600" b="1" dirty="0"/>
              <a:t>What is your greatest capacity building priority to recommend for IHO CB funding consideration (Phase 1)? </a:t>
            </a:r>
            <a:endParaRPr lang="en-US" b="1" i="1" dirty="0"/>
          </a:p>
          <a:p>
            <a:pPr marL="687388" lvl="1" indent="-344488">
              <a:lnSpc>
                <a:spcPct val="100000"/>
              </a:lnSpc>
              <a:buFont typeface="+mj-lt"/>
              <a:buAutoNum type="alphaLcParenR"/>
            </a:pPr>
            <a:r>
              <a:rPr lang="en-US" sz="2900" i="1"/>
              <a:t>Maritime </a:t>
            </a:r>
            <a:r>
              <a:rPr lang="en-US" sz="2900" i="1" dirty="0"/>
              <a:t>Safety Information training</a:t>
            </a:r>
          </a:p>
          <a:p>
            <a:pPr marL="687388" lvl="1" indent="-344488">
              <a:lnSpc>
                <a:spcPct val="100000"/>
              </a:lnSpc>
              <a:buFont typeface="+mj-lt"/>
              <a:buAutoNum type="alphaLcParenR"/>
            </a:pPr>
            <a:r>
              <a:rPr lang="en-US" sz="2900" i="1" dirty="0"/>
              <a:t>Hydrographic Awareness Seminar (pre-MACHC meeting)</a:t>
            </a:r>
          </a:p>
          <a:p>
            <a:pPr marL="0" indent="0">
              <a:buNone/>
            </a:pPr>
            <a:endParaRPr lang="en-US" sz="3600" dirty="0"/>
          </a:p>
          <a:p>
            <a:pPr marL="339725" indent="-339725">
              <a:lnSpc>
                <a:spcPct val="100000"/>
              </a:lnSpc>
              <a:buFont typeface="+mj-lt"/>
              <a:buAutoNum type="arabicPeriod" startAt="2"/>
            </a:pPr>
            <a:r>
              <a:rPr lang="en-US" sz="3600" b="1" dirty="0"/>
              <a:t>What is your greatest capacity building priority (Phase 2 or Phase 3) for which to seek other partnership/funding opportunities </a:t>
            </a:r>
            <a:r>
              <a:rPr lang="en-US" sz="3600" b="1" i="1" dirty="0"/>
              <a:t>outside</a:t>
            </a:r>
            <a:r>
              <a:rPr lang="en-US" sz="3600" b="1" dirty="0"/>
              <a:t> of IHO CB?</a:t>
            </a:r>
          </a:p>
          <a:p>
            <a:pPr marL="339725" indent="0">
              <a:lnSpc>
                <a:spcPct val="100000"/>
              </a:lnSpc>
              <a:buNone/>
            </a:pPr>
            <a:r>
              <a:rPr lang="en-US" i="1" dirty="0"/>
              <a:t>Phase 2 </a:t>
            </a:r>
          </a:p>
          <a:p>
            <a:pPr marL="796925" indent="-457200">
              <a:lnSpc>
                <a:spcPct val="100000"/>
              </a:lnSpc>
            </a:pPr>
            <a:r>
              <a:rPr lang="en-US" i="1" dirty="0"/>
              <a:t>Aids to Navigation maintenance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7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16114" y="6002111"/>
            <a:ext cx="3715657" cy="8558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533" y="6002111"/>
            <a:ext cx="2525259" cy="848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168854"/>
      </p:ext>
    </p:extLst>
  </p:cSld>
  <p:clrMapOvr>
    <a:masterClrMapping/>
  </p:clrMapOvr>
</p:sld>
</file>

<file path=ppt/theme/theme1.xml><?xml version="1.0" encoding="utf-8"?>
<a:theme xmlns:a="http://schemas.openxmlformats.org/drawingml/2006/main" name="IHO_Presentations_template-Blank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HO presentations template" id="{02FEB0FD-5DB0-4DCA-8FD3-AD77DA5C0D37}" vid="{4295DFCE-4179-4A75-B3EC-50B8EFC8F0A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IHO_Presentations_template-Blank</Template>
  <TotalTime>4872</TotalTime>
  <Words>283</Words>
  <Application>Microsoft Office PowerPoint</Application>
  <PresentationFormat>Widescreen</PresentationFormat>
  <Paragraphs>37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IHO_Presentations_template-Blank</vt:lpstr>
      <vt:lpstr>20th Meeting of the  Meso America – Caribbean Sea Hydrographic Commission  National Report by</vt:lpstr>
      <vt:lpstr>Top achievements during the year </vt:lpstr>
      <vt:lpstr>Top achievements during the year </vt:lpstr>
      <vt:lpstr>Top achievements during the year </vt:lpstr>
      <vt:lpstr>Top challenges and/or obstructions </vt:lpstr>
      <vt:lpstr>Top Plans that affect the region </vt:lpstr>
      <vt:lpstr>  Top 2 recommendations for MACHC plenary (Criteria: Greatest collective regional impact, return on investment,  potential for leveraging resources/partnerships)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Report of JCOMM-5 to HSSC 9 6-10 November 2017,  Ottawa, Canada</dc:title>
  <dc:creator>Owner</dc:creator>
  <cp:lastModifiedBy>Alberto Costa Neves</cp:lastModifiedBy>
  <cp:revision>124</cp:revision>
  <dcterms:created xsi:type="dcterms:W3CDTF">2017-10-26T13:07:26Z</dcterms:created>
  <dcterms:modified xsi:type="dcterms:W3CDTF">2019-12-10T14:57:01Z</dcterms:modified>
</cp:coreProperties>
</file>