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78" r:id="rId3"/>
    <p:sldId id="279" r:id="rId4"/>
    <p:sldId id="261" r:id="rId5"/>
    <p:sldId id="265" r:id="rId6"/>
    <p:sldId id="280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947"/>
    <a:srgbClr val="5FA9A8"/>
    <a:srgbClr val="EEEBD8"/>
    <a:srgbClr val="FFFFFF"/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6E57B-A256-4434-9349-D1EEBA0E290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922F514-184A-413F-A518-859868E14A3B}">
      <dgm:prSet phldrT="[Text]"/>
      <dgm:spPr/>
      <dgm:t>
        <a:bodyPr/>
        <a:lstStyle/>
        <a:p>
          <a:r>
            <a:rPr lang="en-US" b="1" dirty="0" err="1" smtClean="0"/>
            <a:t>Fase</a:t>
          </a:r>
          <a:r>
            <a:rPr lang="en-US" b="1" dirty="0" smtClean="0"/>
            <a:t> 1 </a:t>
          </a:r>
          <a:endParaRPr lang="en-US" b="1" dirty="0"/>
        </a:p>
      </dgm:t>
    </dgm:pt>
    <dgm:pt modelId="{57D67E06-DB27-4535-8139-D3DAD8104BE9}" type="parTrans" cxnId="{7381862D-182E-45B2-8222-B4F6BDDD3E8F}">
      <dgm:prSet/>
      <dgm:spPr/>
      <dgm:t>
        <a:bodyPr/>
        <a:lstStyle/>
        <a:p>
          <a:endParaRPr lang="en-US"/>
        </a:p>
      </dgm:t>
    </dgm:pt>
    <dgm:pt modelId="{C115C6F3-86AE-4012-B701-7E58B226A526}" type="sibTrans" cxnId="{7381862D-182E-45B2-8222-B4F6BDDD3E8F}">
      <dgm:prSet/>
      <dgm:spPr/>
      <dgm:t>
        <a:bodyPr/>
        <a:lstStyle/>
        <a:p>
          <a:endParaRPr lang="en-US"/>
        </a:p>
      </dgm:t>
    </dgm:pt>
    <dgm:pt modelId="{DB7F6814-F1FC-49C8-AE20-C77AE4F69016}">
      <dgm:prSet/>
      <dgm:spPr/>
      <dgm:t>
        <a:bodyPr/>
        <a:lstStyle/>
        <a:p>
          <a:r>
            <a:rPr lang="es-ES" dirty="0" smtClean="0"/>
            <a:t>Se requiere entrenamiento mínimo </a:t>
          </a:r>
          <a:endParaRPr lang="en-US" dirty="0" smtClean="0"/>
        </a:p>
      </dgm:t>
    </dgm:pt>
    <dgm:pt modelId="{B96F10DC-591C-4C0C-A92C-BFF79222FAB1}" type="parTrans" cxnId="{9FB0AA55-F930-4AED-9FA0-4A002B9DB490}">
      <dgm:prSet/>
      <dgm:spPr/>
      <dgm:t>
        <a:bodyPr/>
        <a:lstStyle/>
        <a:p>
          <a:endParaRPr lang="en-US"/>
        </a:p>
      </dgm:t>
    </dgm:pt>
    <dgm:pt modelId="{15708B19-0F25-4311-A1E4-66E5B02E5001}" type="sibTrans" cxnId="{9FB0AA55-F930-4AED-9FA0-4A002B9DB490}">
      <dgm:prSet/>
      <dgm:spPr/>
      <dgm:t>
        <a:bodyPr/>
        <a:lstStyle/>
        <a:p>
          <a:endParaRPr lang="en-US"/>
        </a:p>
      </dgm:t>
    </dgm:pt>
    <dgm:pt modelId="{3DC28D8A-DF3D-48B2-8622-673C157AA28C}">
      <dgm:prSet/>
      <dgm:spPr/>
      <dgm:t>
        <a:bodyPr/>
        <a:lstStyle/>
        <a:p>
          <a:r>
            <a:rPr lang="en-US" b="1" err="1" smtClean="0"/>
            <a:t>Fase</a:t>
          </a:r>
          <a:r>
            <a:rPr lang="en-US" b="1" smtClean="0"/>
            <a:t> 2</a:t>
          </a:r>
          <a:r>
            <a:rPr lang="en-US" smtClean="0"/>
            <a:t> </a:t>
          </a:r>
          <a:endParaRPr lang="en-US" b="1" dirty="0" smtClean="0"/>
        </a:p>
      </dgm:t>
    </dgm:pt>
    <dgm:pt modelId="{EAB42497-C217-4D8B-80E1-EBFA9AC257F3}" type="parTrans" cxnId="{77F6BE1B-BCB4-4FF4-A6EC-EA50F870F7C1}">
      <dgm:prSet/>
      <dgm:spPr/>
      <dgm:t>
        <a:bodyPr/>
        <a:lstStyle/>
        <a:p>
          <a:endParaRPr lang="en-US"/>
        </a:p>
      </dgm:t>
    </dgm:pt>
    <dgm:pt modelId="{A7F37992-FB35-4FAC-96F8-FC867E3336D0}" type="sibTrans" cxnId="{77F6BE1B-BCB4-4FF4-A6EC-EA50F870F7C1}">
      <dgm:prSet/>
      <dgm:spPr/>
      <dgm:t>
        <a:bodyPr/>
        <a:lstStyle/>
        <a:p>
          <a:endParaRPr lang="en-US"/>
        </a:p>
      </dgm:t>
    </dgm:pt>
    <dgm:pt modelId="{79CB159A-F0EA-4726-9E71-189216B9BE79}">
      <dgm:prSet/>
      <dgm:spPr/>
      <dgm:t>
        <a:bodyPr/>
        <a:lstStyle/>
        <a:p>
          <a:pPr algn="l"/>
          <a:r>
            <a:rPr lang="en-US" b="1" dirty="0" err="1" smtClean="0"/>
            <a:t>Fase</a:t>
          </a:r>
          <a:r>
            <a:rPr lang="en-US" b="1" dirty="0" smtClean="0"/>
            <a:t> 3 </a:t>
          </a:r>
        </a:p>
      </dgm:t>
    </dgm:pt>
    <dgm:pt modelId="{1A00DE0E-D259-4AE3-8819-1CC570023C08}" type="parTrans" cxnId="{00077751-64C3-4A60-BD27-42D33D81DB7A}">
      <dgm:prSet/>
      <dgm:spPr/>
      <dgm:t>
        <a:bodyPr/>
        <a:lstStyle/>
        <a:p>
          <a:endParaRPr lang="en-US"/>
        </a:p>
      </dgm:t>
    </dgm:pt>
    <dgm:pt modelId="{C253C9E4-25B4-45D5-814E-B9980C39BDEE}" type="sibTrans" cxnId="{00077751-64C3-4A60-BD27-42D33D81DB7A}">
      <dgm:prSet/>
      <dgm:spPr/>
      <dgm:t>
        <a:bodyPr/>
        <a:lstStyle/>
        <a:p>
          <a:endParaRPr lang="en-US"/>
        </a:p>
      </dgm:t>
    </dgm:pt>
    <dgm:pt modelId="{E8A8EAFA-B609-45B6-8850-A4529FA43AB5}">
      <dgm:prSet/>
      <dgm:spPr/>
      <dgm:t>
        <a:bodyPr/>
        <a:lstStyle/>
        <a:p>
          <a:pPr algn="just"/>
          <a:r>
            <a:rPr lang="es-ES" dirty="0" smtClean="0"/>
            <a:t>Requiere inversión para producción, distribución y actualización. </a:t>
          </a:r>
          <a:endParaRPr lang="en-US" dirty="0"/>
        </a:p>
      </dgm:t>
    </dgm:pt>
    <dgm:pt modelId="{042B4F82-6EA2-4649-A9D1-4A86468953AC}" type="parTrans" cxnId="{3907A4BE-6173-46A7-9F34-8D7D8A2D38A0}">
      <dgm:prSet/>
      <dgm:spPr/>
      <dgm:t>
        <a:bodyPr/>
        <a:lstStyle/>
        <a:p>
          <a:endParaRPr lang="en-US"/>
        </a:p>
      </dgm:t>
    </dgm:pt>
    <dgm:pt modelId="{5613A60B-89D5-4665-8D79-46A81A6C3E21}" type="sibTrans" cxnId="{3907A4BE-6173-46A7-9F34-8D7D8A2D38A0}">
      <dgm:prSet/>
      <dgm:spPr/>
      <dgm:t>
        <a:bodyPr/>
        <a:lstStyle/>
        <a:p>
          <a:endParaRPr lang="en-US"/>
        </a:p>
      </dgm:t>
    </dgm:pt>
    <dgm:pt modelId="{65DD4BDD-D6E7-4DE2-9E83-852F954B4C52}">
      <dgm:prSet/>
      <dgm:spPr/>
      <dgm:t>
        <a:bodyPr/>
        <a:lstStyle/>
        <a:p>
          <a:r>
            <a:rPr lang="es-ES" smtClean="0"/>
            <a:t>Fortalecer </a:t>
          </a:r>
          <a:r>
            <a:rPr lang="es-ES" dirty="0" smtClean="0"/>
            <a:t>los vínculos con el Coordinador de NAVAREA para permitir la difusión de información sobre seguridad marítima.</a:t>
          </a:r>
          <a:endParaRPr lang="en-US" b="1" u="sng" dirty="0" smtClean="0"/>
        </a:p>
      </dgm:t>
    </dgm:pt>
    <dgm:pt modelId="{CF3440BF-D1C7-4D8F-9A7B-F56EC9C5A257}" type="parTrans" cxnId="{81929398-E315-46A5-8E1B-57CF6C0706EE}">
      <dgm:prSet/>
      <dgm:spPr/>
      <dgm:t>
        <a:bodyPr/>
        <a:lstStyle/>
        <a:p>
          <a:endParaRPr lang="es-ES"/>
        </a:p>
      </dgm:t>
    </dgm:pt>
    <dgm:pt modelId="{A58227A8-B49E-4E3E-8240-E247EAE32D59}" type="sibTrans" cxnId="{81929398-E315-46A5-8E1B-57CF6C0706EE}">
      <dgm:prSet/>
      <dgm:spPr/>
      <dgm:t>
        <a:bodyPr/>
        <a:lstStyle/>
        <a:p>
          <a:endParaRPr lang="es-ES"/>
        </a:p>
      </dgm:t>
    </dgm:pt>
    <dgm:pt modelId="{D7ABA35B-BED3-4222-A854-D3B7E8662134}">
      <dgm:prSet/>
      <dgm:spPr/>
      <dgm:t>
        <a:bodyPr/>
        <a:lstStyle/>
        <a:p>
          <a:r>
            <a:rPr lang="es-ES" dirty="0" smtClean="0"/>
            <a:t>Mantener ayudas adecuadas para la navegación</a:t>
          </a:r>
          <a:endParaRPr lang="en-US" dirty="0" smtClean="0"/>
        </a:p>
      </dgm:t>
    </dgm:pt>
    <dgm:pt modelId="{F64B4BF0-3DD4-480D-8B53-B41C69EFC6BC}" type="parTrans" cxnId="{E49F70FB-8203-4F6B-B73A-E48E73C94166}">
      <dgm:prSet/>
      <dgm:spPr/>
      <dgm:t>
        <a:bodyPr/>
        <a:lstStyle/>
        <a:p>
          <a:endParaRPr lang="es-ES"/>
        </a:p>
      </dgm:t>
    </dgm:pt>
    <dgm:pt modelId="{8663ADC3-0262-4B39-B319-8587784233DE}" type="sibTrans" cxnId="{E49F70FB-8203-4F6B-B73A-E48E73C94166}">
      <dgm:prSet/>
      <dgm:spPr/>
      <dgm:t>
        <a:bodyPr/>
        <a:lstStyle/>
        <a:p>
          <a:endParaRPr lang="es-ES"/>
        </a:p>
      </dgm:t>
    </dgm:pt>
    <dgm:pt modelId="{31E03670-0404-4F5D-BB18-26CD0EB5B526}">
      <dgm:prSet/>
      <dgm:spPr/>
      <dgm:t>
        <a:bodyPr/>
        <a:lstStyle/>
        <a:p>
          <a:r>
            <a:rPr lang="es-ES" dirty="0" smtClean="0"/>
            <a:t>Desarrollar capacidad para establecer bases de datos hidrográficos</a:t>
          </a:r>
          <a:endParaRPr lang="en-US" dirty="0" smtClean="0"/>
        </a:p>
      </dgm:t>
    </dgm:pt>
    <dgm:pt modelId="{9D34C838-22D8-4987-B460-D58C1C50DD7F}" type="parTrans" cxnId="{49BF279C-CAF5-48B5-95F1-73CD70B012B6}">
      <dgm:prSet/>
      <dgm:spPr/>
      <dgm:t>
        <a:bodyPr/>
        <a:lstStyle/>
        <a:p>
          <a:endParaRPr lang="es-ES"/>
        </a:p>
      </dgm:t>
    </dgm:pt>
    <dgm:pt modelId="{FD8A4E28-93F5-47C2-A39E-D44550EDA83A}" type="sibTrans" cxnId="{49BF279C-CAF5-48B5-95F1-73CD70B012B6}">
      <dgm:prSet/>
      <dgm:spPr/>
      <dgm:t>
        <a:bodyPr/>
        <a:lstStyle/>
        <a:p>
          <a:endParaRPr lang="es-ES"/>
        </a:p>
      </dgm:t>
    </dgm:pt>
    <dgm:pt modelId="{9AC8AEE8-478B-4073-B233-5BD534A4A625}">
      <dgm:prSet/>
      <dgm:spPr/>
      <dgm:t>
        <a:bodyPr/>
        <a:lstStyle/>
        <a:p>
          <a:r>
            <a:rPr lang="es-ES" smtClean="0"/>
            <a:t>Requiere fondos para capacitación, asesoramiento y equipamiento o encuesta de contratos</a:t>
          </a:r>
          <a:endParaRPr lang="en-US" dirty="0" smtClean="0"/>
        </a:p>
      </dgm:t>
    </dgm:pt>
    <dgm:pt modelId="{1122F40B-3479-469E-8F07-71F963926BE6}" type="parTrans" cxnId="{8C736E59-E8B1-4B74-9907-AE60B565B542}">
      <dgm:prSet/>
      <dgm:spPr/>
      <dgm:t>
        <a:bodyPr/>
        <a:lstStyle/>
        <a:p>
          <a:endParaRPr lang="es-ES"/>
        </a:p>
      </dgm:t>
    </dgm:pt>
    <dgm:pt modelId="{DD8F1403-6968-4ED8-BCCA-49ED0AB77D71}" type="sibTrans" cxnId="{8C736E59-E8B1-4B74-9907-AE60B565B542}">
      <dgm:prSet/>
      <dgm:spPr/>
      <dgm:t>
        <a:bodyPr/>
        <a:lstStyle/>
        <a:p>
          <a:endParaRPr lang="es-ES"/>
        </a:p>
      </dgm:t>
    </dgm:pt>
    <dgm:pt modelId="{AE131DAB-E333-4E7A-A6A8-A8A5437FF980}">
      <dgm:prSet/>
      <dgm:spPr/>
      <dgm:t>
        <a:bodyPr/>
        <a:lstStyle/>
        <a:p>
          <a:pPr algn="just"/>
          <a:r>
            <a:rPr lang="es-ES" dirty="0" smtClean="0"/>
            <a:t>Alternativamente, los acuerdos bilaterales para la cartografía pueden proporcionar soluciones más fáciles en la producción y distribución (de ENC a través de </a:t>
          </a:r>
          <a:r>
            <a:rPr lang="es-ES" dirty="0" err="1" smtClean="0"/>
            <a:t>RENCs</a:t>
          </a:r>
          <a:r>
            <a:rPr lang="es-ES" dirty="0" smtClean="0"/>
            <a:t>).</a:t>
          </a:r>
        </a:p>
      </dgm:t>
    </dgm:pt>
    <dgm:pt modelId="{CFAA2117-F2B5-46C7-88A5-C0746951B6A0}" type="parTrans" cxnId="{E6E0360C-4446-4812-87AD-634E49E963B4}">
      <dgm:prSet/>
      <dgm:spPr/>
      <dgm:t>
        <a:bodyPr/>
        <a:lstStyle/>
        <a:p>
          <a:endParaRPr lang="es-ES"/>
        </a:p>
      </dgm:t>
    </dgm:pt>
    <dgm:pt modelId="{7CC4DD89-4CAA-4969-9B53-C7C86BD27ADC}" type="sibTrans" cxnId="{E6E0360C-4446-4812-87AD-634E49E963B4}">
      <dgm:prSet/>
      <dgm:spPr/>
      <dgm:t>
        <a:bodyPr/>
        <a:lstStyle/>
        <a:p>
          <a:endParaRPr lang="es-ES"/>
        </a:p>
      </dgm:t>
    </dgm:pt>
    <dgm:pt modelId="{0E2D0198-E7EF-4F7F-8228-44F0F381EE19}">
      <dgm:prSet/>
      <dgm:spPr/>
      <dgm:t>
        <a:bodyPr/>
        <a:lstStyle/>
        <a:p>
          <a:pPr algn="just"/>
          <a:r>
            <a:rPr lang="es-ES" dirty="0" smtClean="0"/>
            <a:t>Desarrollo adicional de MSDI</a:t>
          </a:r>
          <a:endParaRPr lang="en-US" b="1" u="sng" dirty="0" smtClean="0"/>
        </a:p>
      </dgm:t>
    </dgm:pt>
    <dgm:pt modelId="{FA9F61C0-E90F-4373-99E1-5B031BAE5573}" type="parTrans" cxnId="{E42B9BE9-CA44-4D42-9980-F316D3AAA0FF}">
      <dgm:prSet/>
      <dgm:spPr/>
      <dgm:t>
        <a:bodyPr/>
        <a:lstStyle/>
        <a:p>
          <a:endParaRPr lang="es-ES"/>
        </a:p>
      </dgm:t>
    </dgm:pt>
    <dgm:pt modelId="{9F8143C5-4B08-4510-8592-9785F8A9F5A0}" type="sibTrans" cxnId="{E42B9BE9-CA44-4D42-9980-F316D3AAA0FF}">
      <dgm:prSet/>
      <dgm:spPr/>
      <dgm:t>
        <a:bodyPr/>
        <a:lstStyle/>
        <a:p>
          <a:endParaRPr lang="es-ES"/>
        </a:p>
      </dgm:t>
    </dgm:pt>
    <dgm:pt modelId="{00FAA812-C76C-4528-90AB-15041A9FE889}" type="pres">
      <dgm:prSet presAssocID="{5436E57B-A256-4434-9349-D1EEBA0E2909}" presName="CompostProcess" presStyleCnt="0">
        <dgm:presLayoutVars>
          <dgm:dir/>
          <dgm:resizeHandles val="exact"/>
        </dgm:presLayoutVars>
      </dgm:prSet>
      <dgm:spPr/>
    </dgm:pt>
    <dgm:pt modelId="{1ED7654F-4D58-43EB-A0F3-291EBFD1117F}" type="pres">
      <dgm:prSet presAssocID="{5436E57B-A256-4434-9349-D1EEBA0E2909}" presName="arrow" presStyleLbl="bgShp" presStyleIdx="0" presStyleCnt="1"/>
      <dgm:spPr/>
    </dgm:pt>
    <dgm:pt modelId="{2BC3A222-9FE3-41E2-9FEC-5C05D1D3DAD9}" type="pres">
      <dgm:prSet presAssocID="{5436E57B-A256-4434-9349-D1EEBA0E2909}" presName="linearProcess" presStyleCnt="0"/>
      <dgm:spPr/>
    </dgm:pt>
    <dgm:pt modelId="{20B141D2-9C86-4F83-A9E0-2105F3C14AFD}" type="pres">
      <dgm:prSet presAssocID="{D922F514-184A-413F-A518-859868E14A3B}" presName="textNode" presStyleLbl="node1" presStyleIdx="0" presStyleCnt="3" custLinFactNeighborX="15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37FB5-994B-4289-BD21-7876FA7CB682}" type="pres">
      <dgm:prSet presAssocID="{C115C6F3-86AE-4012-B701-7E58B226A526}" presName="sibTrans" presStyleCnt="0"/>
      <dgm:spPr/>
    </dgm:pt>
    <dgm:pt modelId="{C1900D5C-1D25-45F0-BAFA-57A0F8158950}" type="pres">
      <dgm:prSet presAssocID="{3DC28D8A-DF3D-48B2-8622-673C157AA28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4C558-BE21-4EBF-88D4-9FFA63DA4F80}" type="pres">
      <dgm:prSet presAssocID="{A7F37992-FB35-4FAC-96F8-FC867E3336D0}" presName="sibTrans" presStyleCnt="0"/>
      <dgm:spPr/>
    </dgm:pt>
    <dgm:pt modelId="{87A8018B-D0F8-4EEE-877A-2216D5913512}" type="pres">
      <dgm:prSet presAssocID="{79CB159A-F0EA-4726-9E71-189216B9BE7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B25423-4732-499C-AA03-4CE7DC1A4206}" type="presOf" srcId="{AE131DAB-E333-4E7A-A6A8-A8A5437FF980}" destId="{87A8018B-D0F8-4EEE-877A-2216D5913512}" srcOrd="0" destOrd="2" presId="urn:microsoft.com/office/officeart/2005/8/layout/hProcess9"/>
    <dgm:cxn modelId="{00077751-64C3-4A60-BD27-42D33D81DB7A}" srcId="{5436E57B-A256-4434-9349-D1EEBA0E2909}" destId="{79CB159A-F0EA-4726-9E71-189216B9BE79}" srcOrd="2" destOrd="0" parTransId="{1A00DE0E-D259-4AE3-8819-1CC570023C08}" sibTransId="{C253C9E4-25B4-45D5-814E-B9980C39BDEE}"/>
    <dgm:cxn modelId="{99055937-CBA3-4D58-BC2E-0C43D6AC19A5}" type="presOf" srcId="{79CB159A-F0EA-4726-9E71-189216B9BE79}" destId="{87A8018B-D0F8-4EEE-877A-2216D5913512}" srcOrd="0" destOrd="0" presId="urn:microsoft.com/office/officeart/2005/8/layout/hProcess9"/>
    <dgm:cxn modelId="{8C736E59-E8B1-4B74-9907-AE60B565B542}" srcId="{3DC28D8A-DF3D-48B2-8622-673C157AA28C}" destId="{9AC8AEE8-478B-4073-B233-5BD534A4A625}" srcOrd="2" destOrd="0" parTransId="{1122F40B-3479-469E-8F07-71F963926BE6}" sibTransId="{DD8F1403-6968-4ED8-BCCA-49ED0AB77D71}"/>
    <dgm:cxn modelId="{6EF97867-F570-48B3-B8D7-FDB0C83C7B15}" type="presOf" srcId="{9AC8AEE8-478B-4073-B233-5BD534A4A625}" destId="{C1900D5C-1D25-45F0-BAFA-57A0F8158950}" srcOrd="0" destOrd="3" presId="urn:microsoft.com/office/officeart/2005/8/layout/hProcess9"/>
    <dgm:cxn modelId="{49BF279C-CAF5-48B5-95F1-73CD70B012B6}" srcId="{3DC28D8A-DF3D-48B2-8622-673C157AA28C}" destId="{31E03670-0404-4F5D-BB18-26CD0EB5B526}" srcOrd="1" destOrd="0" parTransId="{9D34C838-22D8-4987-B460-D58C1C50DD7F}" sibTransId="{FD8A4E28-93F5-47C2-A39E-D44550EDA83A}"/>
    <dgm:cxn modelId="{68B86910-9BA8-4F84-AF2F-2E6D8CC28CE7}" type="presOf" srcId="{0E2D0198-E7EF-4F7F-8228-44F0F381EE19}" destId="{87A8018B-D0F8-4EEE-877A-2216D5913512}" srcOrd="0" destOrd="3" presId="urn:microsoft.com/office/officeart/2005/8/layout/hProcess9"/>
    <dgm:cxn modelId="{0799BED0-3823-48A8-8BD2-A7DF5E129DA0}" type="presOf" srcId="{3DC28D8A-DF3D-48B2-8622-673C157AA28C}" destId="{C1900D5C-1D25-45F0-BAFA-57A0F8158950}" srcOrd="0" destOrd="0" presId="urn:microsoft.com/office/officeart/2005/8/layout/hProcess9"/>
    <dgm:cxn modelId="{77F6BE1B-BCB4-4FF4-A6EC-EA50F870F7C1}" srcId="{5436E57B-A256-4434-9349-D1EEBA0E2909}" destId="{3DC28D8A-DF3D-48B2-8622-673C157AA28C}" srcOrd="1" destOrd="0" parTransId="{EAB42497-C217-4D8B-80E1-EBFA9AC257F3}" sibTransId="{A7F37992-FB35-4FAC-96F8-FC867E3336D0}"/>
    <dgm:cxn modelId="{3907A4BE-6173-46A7-9F34-8D7D8A2D38A0}" srcId="{79CB159A-F0EA-4726-9E71-189216B9BE79}" destId="{E8A8EAFA-B609-45B6-8850-A4529FA43AB5}" srcOrd="0" destOrd="0" parTransId="{042B4F82-6EA2-4649-A9D1-4A86468953AC}" sibTransId="{5613A60B-89D5-4665-8D79-46A81A6C3E21}"/>
    <dgm:cxn modelId="{7381862D-182E-45B2-8222-B4F6BDDD3E8F}" srcId="{5436E57B-A256-4434-9349-D1EEBA0E2909}" destId="{D922F514-184A-413F-A518-859868E14A3B}" srcOrd="0" destOrd="0" parTransId="{57D67E06-DB27-4535-8139-D3DAD8104BE9}" sibTransId="{C115C6F3-86AE-4012-B701-7E58B226A526}"/>
    <dgm:cxn modelId="{EF68C7C4-1785-40D9-B331-9E026660BA4D}" type="presOf" srcId="{5436E57B-A256-4434-9349-D1EEBA0E2909}" destId="{00FAA812-C76C-4528-90AB-15041A9FE889}" srcOrd="0" destOrd="0" presId="urn:microsoft.com/office/officeart/2005/8/layout/hProcess9"/>
    <dgm:cxn modelId="{2D663978-D4D0-4B94-BFCA-EA1246FF4376}" type="presOf" srcId="{65DD4BDD-D6E7-4DE2-9E83-852F954B4C52}" destId="{20B141D2-9C86-4F83-A9E0-2105F3C14AFD}" srcOrd="0" destOrd="2" presId="urn:microsoft.com/office/officeart/2005/8/layout/hProcess9"/>
    <dgm:cxn modelId="{14C824A6-E23D-4F9B-BDC2-C4BEF14184D8}" type="presOf" srcId="{D7ABA35B-BED3-4222-A854-D3B7E8662134}" destId="{C1900D5C-1D25-45F0-BAFA-57A0F8158950}" srcOrd="0" destOrd="1" presId="urn:microsoft.com/office/officeart/2005/8/layout/hProcess9"/>
    <dgm:cxn modelId="{F9170EC8-E8A9-4654-A3A5-DE9BCD5F1FD6}" type="presOf" srcId="{31E03670-0404-4F5D-BB18-26CD0EB5B526}" destId="{C1900D5C-1D25-45F0-BAFA-57A0F8158950}" srcOrd="0" destOrd="2" presId="urn:microsoft.com/office/officeart/2005/8/layout/hProcess9"/>
    <dgm:cxn modelId="{E49F70FB-8203-4F6B-B73A-E48E73C94166}" srcId="{3DC28D8A-DF3D-48B2-8622-673C157AA28C}" destId="{D7ABA35B-BED3-4222-A854-D3B7E8662134}" srcOrd="0" destOrd="0" parTransId="{F64B4BF0-3DD4-480D-8B53-B41C69EFC6BC}" sibTransId="{8663ADC3-0262-4B39-B319-8587784233DE}"/>
    <dgm:cxn modelId="{81929398-E315-46A5-8E1B-57CF6C0706EE}" srcId="{D922F514-184A-413F-A518-859868E14A3B}" destId="{65DD4BDD-D6E7-4DE2-9E83-852F954B4C52}" srcOrd="1" destOrd="0" parTransId="{CF3440BF-D1C7-4D8F-9A7B-F56EC9C5A257}" sibTransId="{A58227A8-B49E-4E3E-8240-E247EAE32D59}"/>
    <dgm:cxn modelId="{9FB0AA55-F930-4AED-9FA0-4A002B9DB490}" srcId="{D922F514-184A-413F-A518-859868E14A3B}" destId="{DB7F6814-F1FC-49C8-AE20-C77AE4F69016}" srcOrd="0" destOrd="0" parTransId="{B96F10DC-591C-4C0C-A92C-BFF79222FAB1}" sibTransId="{15708B19-0F25-4311-A1E4-66E5B02E5001}"/>
    <dgm:cxn modelId="{E42B9BE9-CA44-4D42-9980-F316D3AAA0FF}" srcId="{79CB159A-F0EA-4726-9E71-189216B9BE79}" destId="{0E2D0198-E7EF-4F7F-8228-44F0F381EE19}" srcOrd="2" destOrd="0" parTransId="{FA9F61C0-E90F-4373-99E1-5B031BAE5573}" sibTransId="{9F8143C5-4B08-4510-8592-9785F8A9F5A0}"/>
    <dgm:cxn modelId="{7B0C3616-FEE4-4CA4-AA07-F88B935F52D8}" type="presOf" srcId="{DB7F6814-F1FC-49C8-AE20-C77AE4F69016}" destId="{20B141D2-9C86-4F83-A9E0-2105F3C14AFD}" srcOrd="0" destOrd="1" presId="urn:microsoft.com/office/officeart/2005/8/layout/hProcess9"/>
    <dgm:cxn modelId="{E6E0360C-4446-4812-87AD-634E49E963B4}" srcId="{79CB159A-F0EA-4726-9E71-189216B9BE79}" destId="{AE131DAB-E333-4E7A-A6A8-A8A5437FF980}" srcOrd="1" destOrd="0" parTransId="{CFAA2117-F2B5-46C7-88A5-C0746951B6A0}" sibTransId="{7CC4DD89-4CAA-4969-9B53-C7C86BD27ADC}"/>
    <dgm:cxn modelId="{FA75C227-A239-4DDD-A266-4FD594D53C73}" type="presOf" srcId="{D922F514-184A-413F-A518-859868E14A3B}" destId="{20B141D2-9C86-4F83-A9E0-2105F3C14AFD}" srcOrd="0" destOrd="0" presId="urn:microsoft.com/office/officeart/2005/8/layout/hProcess9"/>
    <dgm:cxn modelId="{CDBAB28C-F007-4023-BC19-E998C66BE5ED}" type="presOf" srcId="{E8A8EAFA-B609-45B6-8850-A4529FA43AB5}" destId="{87A8018B-D0F8-4EEE-877A-2216D5913512}" srcOrd="0" destOrd="1" presId="urn:microsoft.com/office/officeart/2005/8/layout/hProcess9"/>
    <dgm:cxn modelId="{AE3F5A8E-92CF-4CDE-930A-FD6452CE6C74}" type="presParOf" srcId="{00FAA812-C76C-4528-90AB-15041A9FE889}" destId="{1ED7654F-4D58-43EB-A0F3-291EBFD1117F}" srcOrd="0" destOrd="0" presId="urn:microsoft.com/office/officeart/2005/8/layout/hProcess9"/>
    <dgm:cxn modelId="{940E0756-2771-4EE5-A515-DCCA0CF27BA5}" type="presParOf" srcId="{00FAA812-C76C-4528-90AB-15041A9FE889}" destId="{2BC3A222-9FE3-41E2-9FEC-5C05D1D3DAD9}" srcOrd="1" destOrd="0" presId="urn:microsoft.com/office/officeart/2005/8/layout/hProcess9"/>
    <dgm:cxn modelId="{1D61578B-2FAD-45B1-9F38-53BADCD10543}" type="presParOf" srcId="{2BC3A222-9FE3-41E2-9FEC-5C05D1D3DAD9}" destId="{20B141D2-9C86-4F83-A9E0-2105F3C14AFD}" srcOrd="0" destOrd="0" presId="urn:microsoft.com/office/officeart/2005/8/layout/hProcess9"/>
    <dgm:cxn modelId="{E36F3761-901D-4041-9D6A-7D3941179EBE}" type="presParOf" srcId="{2BC3A222-9FE3-41E2-9FEC-5C05D1D3DAD9}" destId="{40C37FB5-994B-4289-BD21-7876FA7CB682}" srcOrd="1" destOrd="0" presId="urn:microsoft.com/office/officeart/2005/8/layout/hProcess9"/>
    <dgm:cxn modelId="{ED34B2C9-71B4-401F-9C71-3E5A9FE92C18}" type="presParOf" srcId="{2BC3A222-9FE3-41E2-9FEC-5C05D1D3DAD9}" destId="{C1900D5C-1D25-45F0-BAFA-57A0F8158950}" srcOrd="2" destOrd="0" presId="urn:microsoft.com/office/officeart/2005/8/layout/hProcess9"/>
    <dgm:cxn modelId="{C5DA38B1-7D32-418A-9D31-036A2CDE7473}" type="presParOf" srcId="{2BC3A222-9FE3-41E2-9FEC-5C05D1D3DAD9}" destId="{7204C558-BE21-4EBF-88D4-9FFA63DA4F80}" srcOrd="3" destOrd="0" presId="urn:microsoft.com/office/officeart/2005/8/layout/hProcess9"/>
    <dgm:cxn modelId="{0B11C7BC-5D0D-41DA-B23F-30897FAB6E03}" type="presParOf" srcId="{2BC3A222-9FE3-41E2-9FEC-5C05D1D3DAD9}" destId="{87A8018B-D0F8-4EEE-877A-2216D591351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7654F-4D58-43EB-A0F3-291EBFD1117F}">
      <dsp:nvSpPr>
        <dsp:cNvPr id="0" name=""/>
        <dsp:cNvSpPr/>
      </dsp:nvSpPr>
      <dsp:spPr>
        <a:xfrm>
          <a:off x="867950" y="0"/>
          <a:ext cx="9836766" cy="550675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141D2-9C86-4F83-A9E0-2105F3C14AFD}">
      <dsp:nvSpPr>
        <dsp:cNvPr id="0" name=""/>
        <dsp:cNvSpPr/>
      </dsp:nvSpPr>
      <dsp:spPr>
        <a:xfrm>
          <a:off x="41034" y="1652026"/>
          <a:ext cx="3724952" cy="2202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Fase</a:t>
          </a:r>
          <a:r>
            <a:rPr lang="en-US" sz="1800" b="1" kern="1200" dirty="0" smtClean="0"/>
            <a:t> 1 </a:t>
          </a:r>
          <a:endParaRPr lang="en-US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Se requiere entrenamiento mínimo </a:t>
          </a:r>
          <a:endParaRPr lang="en-US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Fortalecer </a:t>
          </a:r>
          <a:r>
            <a:rPr lang="es-ES" sz="1400" kern="1200" dirty="0" smtClean="0"/>
            <a:t>los vínculos con el Coordinador de NAVAREA para permitir la difusión de información sobre seguridad marítima.</a:t>
          </a:r>
          <a:endParaRPr lang="en-US" sz="1400" b="1" u="sng" kern="1200" dirty="0" smtClean="0"/>
        </a:p>
      </dsp:txBody>
      <dsp:txXfrm>
        <a:off x="148561" y="1759553"/>
        <a:ext cx="3509898" cy="1987648"/>
      </dsp:txXfrm>
    </dsp:sp>
    <dsp:sp modelId="{C1900D5C-1D25-45F0-BAFA-57A0F8158950}">
      <dsp:nvSpPr>
        <dsp:cNvPr id="0" name=""/>
        <dsp:cNvSpPr/>
      </dsp:nvSpPr>
      <dsp:spPr>
        <a:xfrm>
          <a:off x="3923857" y="1652026"/>
          <a:ext cx="3724952" cy="2202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err="1" smtClean="0"/>
            <a:t>Fase</a:t>
          </a:r>
          <a:r>
            <a:rPr lang="en-US" sz="1800" b="1" kern="1200" smtClean="0"/>
            <a:t> 2</a:t>
          </a:r>
          <a:r>
            <a:rPr lang="en-US" sz="1800" kern="1200" smtClean="0"/>
            <a:t> </a:t>
          </a:r>
          <a:endParaRPr lang="en-US" sz="1800" b="1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Mantener ayudas adecuadas para la navegación</a:t>
          </a:r>
          <a:endParaRPr lang="en-US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Desarrollar capacidad para establecer bases de datos hidrográficos</a:t>
          </a:r>
          <a:endParaRPr lang="en-US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Requiere fondos para capacitación, asesoramiento y equipamiento o encuesta de contratos</a:t>
          </a:r>
          <a:endParaRPr lang="en-US" sz="1400" kern="1200" dirty="0" smtClean="0"/>
        </a:p>
      </dsp:txBody>
      <dsp:txXfrm>
        <a:off x="4031384" y="1759553"/>
        <a:ext cx="3509898" cy="1987648"/>
      </dsp:txXfrm>
    </dsp:sp>
    <dsp:sp modelId="{87A8018B-D0F8-4EEE-877A-2216D5913512}">
      <dsp:nvSpPr>
        <dsp:cNvPr id="0" name=""/>
        <dsp:cNvSpPr/>
      </dsp:nvSpPr>
      <dsp:spPr>
        <a:xfrm>
          <a:off x="7835283" y="1652026"/>
          <a:ext cx="3724952" cy="2202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Fase</a:t>
          </a:r>
          <a:r>
            <a:rPr lang="en-US" sz="1800" b="1" kern="1200" dirty="0" smtClean="0"/>
            <a:t> 3 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Requiere inversión para producción, distribución y actualización. </a:t>
          </a:r>
          <a:endParaRPr lang="en-US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Alternativamente, los acuerdos bilaterales para la cartografía pueden proporcionar soluciones más fáciles en la producción y distribución (de ENC a través de </a:t>
          </a:r>
          <a:r>
            <a:rPr lang="es-ES" sz="1400" kern="1200" dirty="0" err="1" smtClean="0"/>
            <a:t>RENCs</a:t>
          </a:r>
          <a:r>
            <a:rPr lang="es-ES" sz="1400" kern="1200" dirty="0" smtClean="0"/>
            <a:t>).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Desarrollo adicional de MSDI</a:t>
          </a:r>
          <a:endParaRPr lang="en-US" sz="1400" b="1" u="sng" kern="1200" dirty="0" smtClean="0"/>
        </a:p>
      </dsp:txBody>
      <dsp:txXfrm>
        <a:off x="7942810" y="1759553"/>
        <a:ext cx="3509898" cy="1987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u="sng" dirty="0" smtClean="0"/>
              <a:t>Actividades nacionales </a:t>
            </a:r>
          </a:p>
          <a:p>
            <a:endParaRPr lang="es-ES" b="1" dirty="0" smtClean="0"/>
          </a:p>
          <a:p>
            <a:r>
              <a:rPr lang="es-ES" b="1" dirty="0" smtClean="0"/>
              <a:t>Fase 1 </a:t>
            </a:r>
          </a:p>
          <a:p>
            <a:endParaRPr lang="es-ES" dirty="0" smtClean="0"/>
          </a:p>
          <a:p>
            <a:r>
              <a:rPr lang="es-ES" dirty="0" smtClean="0"/>
              <a:t>-Se requiere entrenamiento mínimo </a:t>
            </a:r>
          </a:p>
          <a:p>
            <a:r>
              <a:rPr lang="es-ES" dirty="0" smtClean="0"/>
              <a:t>-Fortalecer los vínculos con el Coordinador de NAVAREA para permitir la difusión de información sobre seguridad marítima.</a:t>
            </a:r>
            <a:endParaRPr lang="en-US" b="1" u="sng" dirty="0" smtClean="0"/>
          </a:p>
          <a:p>
            <a:endParaRPr lang="en-US" b="1" u="sng" dirty="0" smtClean="0"/>
          </a:p>
          <a:p>
            <a:r>
              <a:rPr lang="es-ES" b="1" dirty="0" smtClean="0"/>
              <a:t>Fase 2</a:t>
            </a:r>
            <a:r>
              <a:rPr lang="es-ES" dirty="0" smtClean="0"/>
              <a:t> </a:t>
            </a:r>
          </a:p>
          <a:p>
            <a:r>
              <a:rPr lang="es-ES" dirty="0" smtClean="0"/>
              <a:t>-Establecer la capacidad para hacer</a:t>
            </a:r>
            <a:r>
              <a:rPr lang="es-ES" baseline="0" dirty="0" smtClean="0"/>
              <a:t> levantamientos</a:t>
            </a:r>
            <a:r>
              <a:rPr lang="es-ES" dirty="0" smtClean="0"/>
              <a:t> de puertos y sus aproximaciones. </a:t>
            </a:r>
          </a:p>
          <a:p>
            <a:r>
              <a:rPr lang="es-ES" dirty="0" smtClean="0"/>
              <a:t>-Mantener ayudas adecuadas para la navegación. </a:t>
            </a:r>
          </a:p>
          <a:p>
            <a:r>
              <a:rPr lang="es-ES" dirty="0" smtClean="0"/>
              <a:t>-Desarrollar capacidad para hacer</a:t>
            </a:r>
            <a:r>
              <a:rPr lang="es-ES" baseline="0" dirty="0" smtClean="0"/>
              <a:t> levantamientos</a:t>
            </a:r>
            <a:r>
              <a:rPr lang="es-ES" dirty="0" smtClean="0"/>
              <a:t> en apoyo de áreas costeras y áreas costa afuera</a:t>
            </a:r>
            <a:r>
              <a:rPr lang="es-ES" baseline="0" dirty="0" smtClean="0"/>
              <a:t> </a:t>
            </a:r>
            <a:r>
              <a:rPr lang="es-ES" dirty="0" smtClean="0"/>
              <a:t> </a:t>
            </a:r>
          </a:p>
          <a:p>
            <a:r>
              <a:rPr lang="es-ES" dirty="0" smtClean="0"/>
              <a:t>-Desarrollar capacidad para establecer bases de datos hidrográficos para apoyar el trabajo de AN / CNCH</a:t>
            </a:r>
          </a:p>
          <a:p>
            <a:r>
              <a:rPr lang="es-ES" dirty="0" smtClean="0"/>
              <a:t>-Proporcionar datos geoespaciales básicos a través de MSDI </a:t>
            </a:r>
          </a:p>
          <a:p>
            <a:r>
              <a:rPr lang="es-ES" dirty="0" smtClean="0"/>
              <a:t>-Requiere fondos para capacitación, asesoramiento y equipamiento o encuesta de contratos</a:t>
            </a:r>
            <a:endParaRPr lang="en-US" b="1" u="sng" dirty="0" smtClean="0"/>
          </a:p>
          <a:p>
            <a:endParaRPr lang="es-ES" dirty="0" smtClean="0"/>
          </a:p>
          <a:p>
            <a:r>
              <a:rPr lang="es-ES" b="1" dirty="0" smtClean="0"/>
              <a:t>Fase 3 </a:t>
            </a:r>
          </a:p>
          <a:p>
            <a:r>
              <a:rPr lang="es-ES" dirty="0" smtClean="0"/>
              <a:t>-La necesidad se evaluará a fondo. </a:t>
            </a:r>
            <a:r>
              <a:rPr lang="es-ES" baseline="0" dirty="0" smtClean="0"/>
              <a:t> </a:t>
            </a:r>
            <a:r>
              <a:rPr lang="es-ES" dirty="0" smtClean="0"/>
              <a:t>Requiere inversión para producción, distribución y actualización. </a:t>
            </a:r>
          </a:p>
          <a:p>
            <a:r>
              <a:rPr lang="es-ES" dirty="0" smtClean="0"/>
              <a:t>-Alternativamente, los acuerdos bilaterales para la cartografía pueden proporcionar soluciones más fáciles en la producción y distribución (de ENC a través de </a:t>
            </a:r>
            <a:r>
              <a:rPr lang="es-ES" dirty="0" err="1" smtClean="0"/>
              <a:t>RENCs</a:t>
            </a:r>
            <a:r>
              <a:rPr lang="es-ES" dirty="0" smtClean="0"/>
              <a:t>) y recompensas. </a:t>
            </a:r>
          </a:p>
          <a:p>
            <a:r>
              <a:rPr lang="es-ES" dirty="0" smtClean="0"/>
              <a:t>-Desarrollo adicional de MSDI</a:t>
            </a:r>
            <a:endParaRPr lang="en-US" b="1" u="sng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b="0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7993636" y="-2"/>
            <a:ext cx="4187278" cy="6017915"/>
          </a:xfrm>
          <a:prstGeom prst="rect">
            <a:avLst/>
          </a:prstGeom>
          <a:solidFill>
            <a:srgbClr val="EEEB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3973169" y="-2"/>
            <a:ext cx="4020467" cy="6017915"/>
          </a:xfrm>
          <a:prstGeom prst="rect">
            <a:avLst/>
          </a:prstGeom>
          <a:solidFill>
            <a:srgbClr val="5FA9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6349" y="0"/>
            <a:ext cx="3966819" cy="6017915"/>
          </a:xfrm>
          <a:prstGeom prst="rect">
            <a:avLst/>
          </a:prstGeom>
          <a:solidFill>
            <a:srgbClr val="2429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970" y="4948211"/>
            <a:ext cx="9144000" cy="534027"/>
          </a:xfrm>
        </p:spPr>
        <p:txBody>
          <a:bodyPr>
            <a:normAutofit fontScale="70000" lnSpcReduction="20000"/>
          </a:bodyPr>
          <a:lstStyle/>
          <a:p>
            <a:r>
              <a:rPr lang="en-AU" sz="5700" dirty="0" smtClean="0"/>
              <a:t>CUBA</a:t>
            </a:r>
            <a:endParaRPr lang="en-AU" sz="5700" dirty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25425" y="6030613"/>
            <a:ext cx="3759200" cy="840087"/>
            <a:chOff x="-12700" y="6017913"/>
            <a:chExt cx="3759200" cy="840087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36" t="25354" r="11636" b="25283"/>
            <a:stretch/>
          </p:blipFill>
          <p:spPr>
            <a:xfrm>
              <a:off x="-12700" y="6017913"/>
              <a:ext cx="2636090" cy="840087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2623390" y="6017913"/>
              <a:ext cx="1123110" cy="793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701" y="778051"/>
            <a:ext cx="11088710" cy="3902322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</a:t>
            </a:r>
            <a:r>
              <a:rPr lang="en-US" b="1" baseline="30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º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Reunión de 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la </a:t>
            </a:r>
            <a:b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Comisión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Hidrográfica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Mesoamericana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y del Mar Caribe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53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Informe</a:t>
            </a:r>
            <a:r>
              <a:rPr lang="en-US" sz="53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3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nacional</a:t>
            </a:r>
            <a:r>
              <a:rPr lang="en-US" sz="53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de</a:t>
            </a:r>
            <a:endParaRPr lang="en-AU" sz="53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18243" y="4016871"/>
            <a:ext cx="3053486" cy="2815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967" t="6915" r="-2606" b="22950"/>
          <a:stretch/>
        </p:blipFill>
        <p:spPr>
          <a:xfrm>
            <a:off x="9182637" y="84638"/>
            <a:ext cx="3081107" cy="2523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588" y="77730"/>
            <a:ext cx="10515600" cy="53975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Logros durante el año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86788" y="588387"/>
            <a:ext cx="90621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indent="-93663" algn="just">
              <a:spcBef>
                <a:spcPts val="1200"/>
              </a:spcBef>
            </a:pPr>
            <a:r>
              <a:rPr lang="es-ES" altLang="es-DO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altLang="es-DO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Nuevos estudios hidrográficos con fines cartográficos, con cubrimiento de I y II orden con ecosondas </a:t>
            </a:r>
            <a:r>
              <a:rPr lang="es-ES" altLang="es-DO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s-ES" altLang="es-DO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onohaz</a:t>
            </a:r>
            <a:r>
              <a:rPr lang="es-ES" altLang="es-DO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 tramos costeros, canales y puertos e interior de bahías (7607,6 </a:t>
            </a:r>
            <a:r>
              <a:rPr lang="es-ES" sz="2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km</a:t>
            </a:r>
            <a:r>
              <a:rPr lang="es-ES" sz="2400" baseline="300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altLang="es-DO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y Especial y I orden </a:t>
            </a:r>
            <a:r>
              <a:rPr lang="es-ES" altLang="es-DO" sz="24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 </a:t>
            </a:r>
            <a:r>
              <a:rPr lang="es-ES" altLang="es-DO" sz="24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ecosonda </a:t>
            </a:r>
            <a:r>
              <a:rPr lang="es-ES" altLang="es-DO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multihaz</a:t>
            </a:r>
            <a:r>
              <a:rPr lang="es-ES" altLang="es-DO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 2 Bahías y el </a:t>
            </a:r>
            <a:r>
              <a:rPr lang="es-ES" altLang="es-DO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malecón Habanero </a:t>
            </a:r>
            <a:r>
              <a:rPr lang="es-ES" altLang="es-DO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(15781,0 </a:t>
            </a:r>
            <a:r>
              <a:rPr lang="es-ES" sz="2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km</a:t>
            </a:r>
            <a:r>
              <a:rPr lang="es-ES" sz="2400" baseline="300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altLang="es-DO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010887" y="2574354"/>
            <a:ext cx="83429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s-ES" altLang="es-DO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</a:t>
            </a:r>
            <a:r>
              <a:rPr lang="es-ES" altLang="es-DO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aumentó el cubrimiento cartográfico con un total de 65 cartas náuticas </a:t>
            </a:r>
            <a:r>
              <a:rPr lang="es-ES" altLang="es-DO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electrónicas, </a:t>
            </a:r>
            <a:r>
              <a:rPr lang="es-ES" altLang="es-DO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ellas 45 en distribución, 186 cartas de papel y 172 BSB con un total de 27 nuevas ediciones y se incluyó el álbum de cartas yate al catálogo cartas y publicaciones náuticas oficial.</a:t>
            </a:r>
          </a:p>
        </p:txBody>
      </p:sp>
      <p:pic>
        <p:nvPicPr>
          <p:cNvPr id="14" name="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81" y="2450104"/>
            <a:ext cx="2737059" cy="23878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ángulo 16"/>
          <p:cNvSpPr/>
          <p:nvPr/>
        </p:nvSpPr>
        <p:spPr>
          <a:xfrm>
            <a:off x="-270458" y="4787236"/>
            <a:ext cx="93565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>
              <a:spcBef>
                <a:spcPts val="1200"/>
              </a:spcBef>
            </a:pPr>
            <a:r>
              <a:rPr lang="es-ES" altLang="es-DO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altLang="es-DO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Se </a:t>
            </a:r>
            <a:r>
              <a:rPr lang="es-ES" altLang="es-DO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mantuvo la actualización y divulgación de los avisos a los navegantes y los radioavisos náuticos como parte de la infraestructura de datos espaciales de la República de Cuba </a:t>
            </a:r>
            <a:r>
              <a:rPr lang="en-US" altLang="es-E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se logró el intercambio de información sobre seguridad marítima con el coordinador general del área (NAVAREA IV</a:t>
            </a:r>
            <a:r>
              <a:rPr lang="en-US" altLang="es-E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es-ES" altLang="es-DO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4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11" y="121835"/>
            <a:ext cx="10515600" cy="6890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Retos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 smtClean="0"/>
              <a:t>obstrucciones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6" t="23246" r="11636" b="23496"/>
          <a:stretch/>
        </p:blipFill>
        <p:spPr>
          <a:xfrm>
            <a:off x="6350" y="6017915"/>
            <a:ext cx="2636090" cy="84954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642440" y="6064250"/>
            <a:ext cx="1123110" cy="793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1 Rectángulo"/>
          <p:cNvSpPr/>
          <p:nvPr/>
        </p:nvSpPr>
        <p:spPr>
          <a:xfrm>
            <a:off x="725310" y="1335770"/>
            <a:ext cx="1027220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indent="-450850" algn="just" defTabSz="71596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Software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 la validación de ENC. </a:t>
            </a:r>
            <a:endParaRPr lang="en-US" sz="3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15963" indent="-450850" algn="just" defTabSz="71596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Actualizaciones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del Software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CARIS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715963" indent="-450850" algn="just" defTabSz="71596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Como </a:t>
            </a:r>
            <a:r>
              <a:rPr lang="en-GB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convertir el S-57 ENCs a S-101 ENCs</a:t>
            </a:r>
            <a:r>
              <a:rPr lang="en-GB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25311" y="810836"/>
            <a:ext cx="1113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Necesitamos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Rectángulo 7"/>
          <p:cNvSpPr/>
          <p:nvPr/>
        </p:nvSpPr>
        <p:spPr>
          <a:xfrm>
            <a:off x="716820" y="3048328"/>
            <a:ext cx="1071172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185738" algn="just" fontAlgn="base">
              <a:spcBef>
                <a:spcPts val="24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Apoyo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para la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formación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temas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42925" algn="just" fontAlgn="base">
              <a:spcBef>
                <a:spcPts val="1200"/>
              </a:spcBef>
              <a:spcAft>
                <a:spcPct val="0"/>
              </a:spcAft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1.Infraestructura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datos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espaciales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marinos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1462" algn="just" fontAlgn="base">
              <a:spcBef>
                <a:spcPts val="1200"/>
              </a:spcBef>
              <a:spcAft>
                <a:spcPct val="0"/>
              </a:spcAft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2.Cartografía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Náutica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1462" algn="just" fontAlgn="base">
              <a:spcBef>
                <a:spcPts val="1200"/>
              </a:spcBef>
              <a:spcAft>
                <a:spcPct val="0"/>
              </a:spcAft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3 .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Hidrografía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17538" algn="just" fontAlgn="base">
              <a:spcBef>
                <a:spcPts val="1200"/>
              </a:spcBef>
              <a:spcAft>
                <a:spcPct val="0"/>
              </a:spcAft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Delimitación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de espacios marítimos.</a:t>
            </a:r>
            <a:endParaRPr lang="en-GB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9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19941"/>
            <a:ext cx="10515600" cy="5405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lanes que afectan a la región </a:t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6" t="23246" r="11636" b="23496"/>
          <a:stretch/>
        </p:blipFill>
        <p:spPr>
          <a:xfrm>
            <a:off x="6350" y="6017915"/>
            <a:ext cx="2636090" cy="84954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642440" y="6064250"/>
            <a:ext cx="1123110" cy="793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442323" y="916074"/>
            <a:ext cx="112591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necesario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mejorar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nfraestructura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la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 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</a:t>
            </a:r>
            <a:r>
              <a:rPr lang="en-US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estaciones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radio </a:t>
            </a:r>
            <a:r>
              <a:rPr lang="en-US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costera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</a:t>
            </a:r>
            <a:r>
              <a:rPr lang="en-US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garantizar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difusion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de: </a:t>
            </a: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1 Rectángulo"/>
          <p:cNvSpPr/>
          <p:nvPr/>
        </p:nvSpPr>
        <p:spPr>
          <a:xfrm>
            <a:off x="222422" y="2488740"/>
            <a:ext cx="1196957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 fontAlgn="base">
              <a:spcBef>
                <a:spcPts val="2400"/>
              </a:spcBef>
              <a:spcAft>
                <a:spcPct val="0"/>
              </a:spcAft>
              <a:buAutoNum type="arabicPeriod"/>
              <a:defRPr/>
            </a:pPr>
            <a:r>
              <a:rPr lang="en-GB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Información</a:t>
            </a:r>
            <a:r>
              <a:rPr lang="en-GB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navegación BROADCAST (S-53</a:t>
            </a:r>
            <a:r>
              <a:rPr lang="en-GB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514350" indent="-514350" algn="just" fontAlgn="base">
              <a:spcBef>
                <a:spcPts val="2400"/>
              </a:spcBef>
              <a:spcAft>
                <a:spcPct val="0"/>
              </a:spcAft>
              <a:buAutoNum type="arabicPeriod"/>
              <a:defRPr/>
            </a:pPr>
            <a:endParaRPr lang="es-ES" sz="9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 indent="-360363" algn="just" fontAlgn="base">
              <a:spcBef>
                <a:spcPts val="2400"/>
              </a:spcBef>
              <a:spcAft>
                <a:spcPct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GB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Aplicación</a:t>
            </a:r>
            <a:r>
              <a:rPr lang="en-GB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GMDSS (OMI </a:t>
            </a:r>
            <a:r>
              <a:rPr lang="en-GB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Publicación</a:t>
            </a:r>
            <a:r>
              <a:rPr lang="en-GB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970 - Manual SMSSM</a:t>
            </a:r>
            <a:r>
              <a:rPr lang="en-GB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360363" indent="-360363" algn="just" fontAlgn="base">
              <a:spcBef>
                <a:spcPts val="2400"/>
              </a:spcBef>
              <a:spcAft>
                <a:spcPct val="0"/>
              </a:spcAft>
              <a:defRPr/>
            </a:pPr>
            <a:endParaRPr lang="en-GB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77" y="234380"/>
            <a:ext cx="11003944" cy="5405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Recomendaciones</a:t>
            </a:r>
            <a:r>
              <a:rPr lang="en-US" sz="4900" b="1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para MACHC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6" t="23246" r="11636" b="23496"/>
          <a:stretch/>
        </p:blipFill>
        <p:spPr>
          <a:xfrm>
            <a:off x="6350" y="6017915"/>
            <a:ext cx="2636090" cy="84954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642440" y="6064250"/>
            <a:ext cx="1123110" cy="793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287662" y="1166193"/>
            <a:ext cx="11111859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Consideramos </a:t>
            </a:r>
            <a:r>
              <a:rPr lang="es-E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como </a:t>
            </a:r>
            <a:r>
              <a:rPr lang="es-E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máxima prioridad para el desarrollo de capacidades que debe ser financiado por IHO CB (Fase 1): </a:t>
            </a:r>
            <a:endParaRPr lang="es-ES" sz="3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Formación </a:t>
            </a:r>
            <a:r>
              <a:rPr lang="es-E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Información de Seguridad Marítima.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87662" y="3010684"/>
            <a:ext cx="1111185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Consideramos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como máxima prioridad relacionado a la fase (Fase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Fase 3) que debe ser financiado fuera de IHO CB. </a:t>
            </a: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60475" indent="-4572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Cursos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hispanoparlantes.</a:t>
            </a:r>
          </a:p>
          <a:p>
            <a:pPr marL="1260475" indent="-4572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Participación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en programas de cartografía náutica (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Cat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A y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Cat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B) e hidrografía (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Cat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A y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Cat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B).</a:t>
            </a:r>
          </a:p>
        </p:txBody>
      </p:sp>
    </p:spTree>
    <p:extLst>
      <p:ext uri="{BB962C8B-B14F-4D97-AF65-F5344CB8AC3E}">
        <p14:creationId xmlns:p14="http://schemas.microsoft.com/office/powerpoint/2010/main" val="138722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373711"/>
            <a:ext cx="9144000" cy="5006450"/>
          </a:xfrm>
        </p:spPr>
        <p:txBody>
          <a:bodyPr anchor="ctr">
            <a:normAutofit/>
          </a:bodyPr>
          <a:lstStyle/>
          <a:p>
            <a:r>
              <a:rPr lang="es-PE" dirty="0"/>
              <a:t>Referencia de la Fase de Creación de Capacidad </a:t>
            </a:r>
            <a:br>
              <a:rPr lang="es-PE" dirty="0"/>
            </a:br>
            <a:r>
              <a:rPr lang="es-PE" dirty="0"/>
              <a:t>de la OHI</a:t>
            </a:r>
            <a:endParaRPr lang="en-AU" sz="4400" dirty="0"/>
          </a:p>
        </p:txBody>
      </p:sp>
      <p:sp>
        <p:nvSpPr>
          <p:cNvPr id="3" name="Rectangle 2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8433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Referencia</a:t>
            </a:r>
            <a:r>
              <a:rPr lang="en-US" sz="3600" dirty="0" smtClean="0"/>
              <a:t>:  </a:t>
            </a:r>
            <a:r>
              <a:rPr lang="en-US" sz="3600" dirty="0" err="1" smtClean="0"/>
              <a:t>Fases</a:t>
            </a:r>
            <a:r>
              <a:rPr lang="en-US" sz="3600" dirty="0" smtClean="0"/>
              <a:t> de </a:t>
            </a:r>
            <a:r>
              <a:rPr lang="en-US" sz="3600" dirty="0"/>
              <a:t>la </a:t>
            </a:r>
            <a:r>
              <a:rPr lang="en-US" sz="3600" dirty="0" err="1"/>
              <a:t>Construcción</a:t>
            </a:r>
            <a:r>
              <a:rPr lang="en-US" sz="3600" dirty="0"/>
              <a:t> </a:t>
            </a:r>
            <a:r>
              <a:rPr lang="en-US" sz="3600" dirty="0" smtClean="0"/>
              <a:t>de </a:t>
            </a:r>
            <a:r>
              <a:rPr lang="en-US" sz="3600" dirty="0" err="1" smtClean="0"/>
              <a:t>Capacidad</a:t>
            </a:r>
            <a:r>
              <a:rPr lang="en-US" sz="3600" dirty="0" smtClean="0"/>
              <a:t> de la OHI </a:t>
            </a:r>
            <a:r>
              <a:rPr lang="en-US" dirty="0"/>
              <a:t/>
            </a:r>
            <a:br>
              <a:rPr lang="en-US" dirty="0"/>
            </a:b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435484"/>
              </p:ext>
            </p:extLst>
          </p:nvPr>
        </p:nvGraphicFramePr>
        <p:xfrm>
          <a:off x="314533" y="1124846"/>
          <a:ext cx="11572667" cy="5506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3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</TotalTime>
  <Words>612</Words>
  <Application>Microsoft Office PowerPoint</Application>
  <PresentationFormat>Widescreen</PresentationFormat>
  <Paragraphs>65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IHO_Presentations_template-Blank</vt:lpstr>
      <vt:lpstr>20º Reunión de la  Comisión Hidrográfica  Mesoamericana y del Mar Caribe  Informe nacional de</vt:lpstr>
      <vt:lpstr>Logros durante el año</vt:lpstr>
      <vt:lpstr> Retos y obstrucciones </vt:lpstr>
      <vt:lpstr>Planes que afectan a la región  </vt:lpstr>
      <vt:lpstr>  Recomendaciones para MACHC  </vt:lpstr>
      <vt:lpstr>Referencia de la Fase de Creación de Capacidad  de la OHI</vt:lpstr>
      <vt:lpstr>Referencia:  Fases de la Construcción de Capacidad de la OHI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Percy Pacheco</cp:lastModifiedBy>
  <cp:revision>140</cp:revision>
  <dcterms:created xsi:type="dcterms:W3CDTF">2017-10-26T13:07:26Z</dcterms:created>
  <dcterms:modified xsi:type="dcterms:W3CDTF">2019-12-04T18:18:50Z</dcterms:modified>
</cp:coreProperties>
</file>