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33" r:id="rId3"/>
    <p:sldId id="334" r:id="rId4"/>
    <p:sldId id="337" r:id="rId5"/>
    <p:sldId id="339" r:id="rId6"/>
    <p:sldId id="335" r:id="rId7"/>
    <p:sldId id="341" r:id="rId8"/>
    <p:sldId id="340" r:id="rId9"/>
    <p:sldId id="342" r:id="rId10"/>
    <p:sldId id="343" r:id="rId11"/>
    <p:sldId id="345" r:id="rId12"/>
    <p:sldId id="344" r:id="rId13"/>
    <p:sldId id="346" r:id="rId14"/>
    <p:sldId id="347" r:id="rId15"/>
    <p:sldId id="348" r:id="rId16"/>
    <p:sldId id="304" r:id="rId17"/>
    <p:sldId id="3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BED"/>
    <a:srgbClr val="5B9BD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8443" autoAdjust="0"/>
  </p:normalViewPr>
  <p:slideViewPr>
    <p:cSldViewPr snapToGrid="0">
      <p:cViewPr varScale="1">
        <p:scale>
          <a:sx n="80" d="100"/>
          <a:sy n="80" d="100"/>
        </p:scale>
        <p:origin x="50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40B35-8D05-4A18-9C7E-8FB6675BB8B6}"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F86F9-4C3F-48B9-83FA-4446CFE37D8E}" type="slidenum">
              <a:rPr lang="en-US" smtClean="0"/>
              <a:t>‹#›</a:t>
            </a:fld>
            <a:endParaRPr lang="en-US"/>
          </a:p>
        </p:txBody>
      </p:sp>
    </p:spTree>
    <p:extLst>
      <p:ext uri="{BB962C8B-B14F-4D97-AF65-F5344CB8AC3E}">
        <p14:creationId xmlns:p14="http://schemas.microsoft.com/office/powerpoint/2010/main" val="174832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a:t>
            </a:fld>
            <a:endParaRPr lang="en-US"/>
          </a:p>
        </p:txBody>
      </p:sp>
    </p:spTree>
    <p:extLst>
      <p:ext uri="{BB962C8B-B14F-4D97-AF65-F5344CB8AC3E}">
        <p14:creationId xmlns:p14="http://schemas.microsoft.com/office/powerpoint/2010/main" val="258038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10</a:t>
            </a:fld>
            <a:endParaRPr lang="en-US"/>
          </a:p>
        </p:txBody>
      </p:sp>
    </p:spTree>
    <p:extLst>
      <p:ext uri="{BB962C8B-B14F-4D97-AF65-F5344CB8AC3E}">
        <p14:creationId xmlns:p14="http://schemas.microsoft.com/office/powerpoint/2010/main" val="308817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11</a:t>
            </a:fld>
            <a:endParaRPr lang="en-US"/>
          </a:p>
        </p:txBody>
      </p:sp>
    </p:spTree>
    <p:extLst>
      <p:ext uri="{BB962C8B-B14F-4D97-AF65-F5344CB8AC3E}">
        <p14:creationId xmlns:p14="http://schemas.microsoft.com/office/powerpoint/2010/main" val="195073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12</a:t>
            </a:fld>
            <a:endParaRPr lang="en-US"/>
          </a:p>
        </p:txBody>
      </p:sp>
    </p:spTree>
    <p:extLst>
      <p:ext uri="{BB962C8B-B14F-4D97-AF65-F5344CB8AC3E}">
        <p14:creationId xmlns:p14="http://schemas.microsoft.com/office/powerpoint/2010/main" val="25851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13</a:t>
            </a:fld>
            <a:endParaRPr lang="en-US"/>
          </a:p>
        </p:txBody>
      </p:sp>
    </p:spTree>
    <p:extLst>
      <p:ext uri="{BB962C8B-B14F-4D97-AF65-F5344CB8AC3E}">
        <p14:creationId xmlns:p14="http://schemas.microsoft.com/office/powerpoint/2010/main" val="395083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14</a:t>
            </a:fld>
            <a:endParaRPr lang="en-US"/>
          </a:p>
        </p:txBody>
      </p:sp>
    </p:spTree>
    <p:extLst>
      <p:ext uri="{BB962C8B-B14F-4D97-AF65-F5344CB8AC3E}">
        <p14:creationId xmlns:p14="http://schemas.microsoft.com/office/powerpoint/2010/main" val="113596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15</a:t>
            </a:fld>
            <a:endParaRPr lang="en-US"/>
          </a:p>
        </p:txBody>
      </p:sp>
    </p:spTree>
    <p:extLst>
      <p:ext uri="{BB962C8B-B14F-4D97-AF65-F5344CB8AC3E}">
        <p14:creationId xmlns:p14="http://schemas.microsoft.com/office/powerpoint/2010/main" val="3646044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432E0-2A32-40E1-BC9A-CEA94D0CD7BD}" type="slidenum">
              <a:rPr lang="en-US" smtClean="0"/>
              <a:t>16</a:t>
            </a:fld>
            <a:endParaRPr lang="en-US"/>
          </a:p>
        </p:txBody>
      </p:sp>
    </p:spTree>
    <p:extLst>
      <p:ext uri="{BB962C8B-B14F-4D97-AF65-F5344CB8AC3E}">
        <p14:creationId xmlns:p14="http://schemas.microsoft.com/office/powerpoint/2010/main" val="8943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17</a:t>
            </a:fld>
            <a:endParaRPr lang="en-US"/>
          </a:p>
        </p:txBody>
      </p:sp>
    </p:spTree>
    <p:extLst>
      <p:ext uri="{BB962C8B-B14F-4D97-AF65-F5344CB8AC3E}">
        <p14:creationId xmlns:p14="http://schemas.microsoft.com/office/powerpoint/2010/main" val="21616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2</a:t>
            </a:fld>
            <a:endParaRPr lang="en-US"/>
          </a:p>
        </p:txBody>
      </p:sp>
    </p:spTree>
    <p:extLst>
      <p:ext uri="{BB962C8B-B14F-4D97-AF65-F5344CB8AC3E}">
        <p14:creationId xmlns:p14="http://schemas.microsoft.com/office/powerpoint/2010/main" val="259363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3</a:t>
            </a:fld>
            <a:endParaRPr lang="en-US"/>
          </a:p>
        </p:txBody>
      </p:sp>
    </p:spTree>
    <p:extLst>
      <p:ext uri="{BB962C8B-B14F-4D97-AF65-F5344CB8AC3E}">
        <p14:creationId xmlns:p14="http://schemas.microsoft.com/office/powerpoint/2010/main" val="270112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4</a:t>
            </a:fld>
            <a:endParaRPr lang="en-US"/>
          </a:p>
        </p:txBody>
      </p:sp>
    </p:spTree>
    <p:extLst>
      <p:ext uri="{BB962C8B-B14F-4D97-AF65-F5344CB8AC3E}">
        <p14:creationId xmlns:p14="http://schemas.microsoft.com/office/powerpoint/2010/main" val="374049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5</a:t>
            </a:fld>
            <a:endParaRPr lang="en-US"/>
          </a:p>
        </p:txBody>
      </p:sp>
    </p:spTree>
    <p:extLst>
      <p:ext uri="{BB962C8B-B14F-4D97-AF65-F5344CB8AC3E}">
        <p14:creationId xmlns:p14="http://schemas.microsoft.com/office/powerpoint/2010/main" val="112858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6</a:t>
            </a:fld>
            <a:endParaRPr lang="en-US"/>
          </a:p>
        </p:txBody>
      </p:sp>
    </p:spTree>
    <p:extLst>
      <p:ext uri="{BB962C8B-B14F-4D97-AF65-F5344CB8AC3E}">
        <p14:creationId xmlns:p14="http://schemas.microsoft.com/office/powerpoint/2010/main" val="117793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7</a:t>
            </a:fld>
            <a:endParaRPr lang="en-US"/>
          </a:p>
        </p:txBody>
      </p:sp>
    </p:spTree>
    <p:extLst>
      <p:ext uri="{BB962C8B-B14F-4D97-AF65-F5344CB8AC3E}">
        <p14:creationId xmlns:p14="http://schemas.microsoft.com/office/powerpoint/2010/main" val="349293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8</a:t>
            </a:fld>
            <a:endParaRPr lang="en-US"/>
          </a:p>
        </p:txBody>
      </p:sp>
    </p:spTree>
    <p:extLst>
      <p:ext uri="{BB962C8B-B14F-4D97-AF65-F5344CB8AC3E}">
        <p14:creationId xmlns:p14="http://schemas.microsoft.com/office/powerpoint/2010/main" val="43544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9</a:t>
            </a:fld>
            <a:endParaRPr lang="en-US"/>
          </a:p>
        </p:txBody>
      </p:sp>
    </p:spTree>
    <p:extLst>
      <p:ext uri="{BB962C8B-B14F-4D97-AF65-F5344CB8AC3E}">
        <p14:creationId xmlns:p14="http://schemas.microsoft.com/office/powerpoint/2010/main" val="161836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75560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425913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99814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D7B2-B41B-4133-B650-33028FBB39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143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398386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67521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63619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67762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38463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340522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272753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093F51-77D3-4D01-AF00-D6CE279747AA}" type="datetimeFigureOut">
              <a:rPr lang="en-US" smtClean="0"/>
              <a:t>12/5/2019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59774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96604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3335AAB-A196-4908-A185-8CE0AEA0B0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95" y="5791666"/>
            <a:ext cx="3199002" cy="1066334"/>
          </a:xfrm>
          <a:prstGeom prst="rect">
            <a:avLst/>
          </a:prstGeom>
        </p:spPr>
      </p:pic>
      <p:pic>
        <p:nvPicPr>
          <p:cNvPr id="10" name="Picture 9">
            <a:extLst>
              <a:ext uri="{FF2B5EF4-FFF2-40B4-BE49-F238E27FC236}">
                <a16:creationId xmlns:a16="http://schemas.microsoft.com/office/drawing/2014/main" id="{83D6492F-24A0-4E4A-9B0C-2E1D2602DD6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90246" y="5791666"/>
            <a:ext cx="1101754" cy="1076264"/>
          </a:xfrm>
          <a:prstGeom prst="rect">
            <a:avLst/>
          </a:prstGeom>
        </p:spPr>
      </p:pic>
    </p:spTree>
    <p:extLst>
      <p:ext uri="{BB962C8B-B14F-4D97-AF65-F5344CB8AC3E}">
        <p14:creationId xmlns:p14="http://schemas.microsoft.com/office/powerpoint/2010/main" val="45789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1769288"/>
          </a:xfrm>
        </p:spPr>
        <p:txBody>
          <a:bodyPr>
            <a:normAutofit fontScale="90000"/>
          </a:bodyPr>
          <a:lstStyle/>
          <a:p>
            <a:r>
              <a:rPr lang="en-US" sz="4400" b="1" dirty="0">
                <a:solidFill>
                  <a:srgbClr val="002060"/>
                </a:solidFill>
              </a:rPr>
              <a:t>Building maritime and marine capacity in the Caribbean, for climate-resilient and sustainable development</a:t>
            </a:r>
          </a:p>
        </p:txBody>
      </p:sp>
      <p:sp>
        <p:nvSpPr>
          <p:cNvPr id="8" name="TextBox 7">
            <a:extLst>
              <a:ext uri="{FF2B5EF4-FFF2-40B4-BE49-F238E27FC236}">
                <a16:creationId xmlns:a16="http://schemas.microsoft.com/office/drawing/2014/main" id="{DDCC5A2A-B702-417B-80A3-C89F7BBC3C5A}"/>
              </a:ext>
            </a:extLst>
          </p:cNvPr>
          <p:cNvSpPr txBox="1"/>
          <p:nvPr/>
        </p:nvSpPr>
        <p:spPr>
          <a:xfrm>
            <a:off x="410633" y="2813447"/>
            <a:ext cx="11447992" cy="3077766"/>
          </a:xfrm>
          <a:prstGeom prst="rect">
            <a:avLst/>
          </a:prstGeom>
          <a:noFill/>
        </p:spPr>
        <p:txBody>
          <a:bodyPr wrap="square" rtlCol="0">
            <a:spAutoFit/>
          </a:bodyPr>
          <a:lstStyle/>
          <a:p>
            <a:pPr algn="ctr"/>
            <a:r>
              <a:rPr lang="en-US" sz="4400" dirty="0"/>
              <a:t>Ideas for a funding project to be considered by the </a:t>
            </a:r>
          </a:p>
          <a:p>
            <a:pPr algn="ctr"/>
            <a:r>
              <a:rPr lang="en-US" sz="4400" dirty="0"/>
              <a:t>Joint IHO-IMO-IOC-WMO-IAEA-IALA-FIG-IMPA</a:t>
            </a:r>
          </a:p>
          <a:p>
            <a:pPr algn="ctr"/>
            <a:r>
              <a:rPr lang="en-US" sz="4400" dirty="0"/>
              <a:t>Draft 5 December 2019</a:t>
            </a:r>
          </a:p>
          <a:p>
            <a:pPr algn="ctr"/>
            <a:endParaRPr lang="en-US" dirty="0"/>
          </a:p>
        </p:txBody>
      </p:sp>
    </p:spTree>
    <p:extLst>
      <p:ext uri="{BB962C8B-B14F-4D97-AF65-F5344CB8AC3E}">
        <p14:creationId xmlns:p14="http://schemas.microsoft.com/office/powerpoint/2010/main" val="254559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The Challenge</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3416320"/>
          </a:xfrm>
          <a:prstGeom prst="rect">
            <a:avLst/>
          </a:prstGeom>
          <a:noFill/>
        </p:spPr>
        <p:txBody>
          <a:bodyPr wrap="square" rtlCol="0">
            <a:spAutoFit/>
          </a:bodyPr>
          <a:lstStyle/>
          <a:p>
            <a:r>
              <a:rPr lang="en-US" sz="5400" dirty="0"/>
              <a:t>Build maritime and marine capacity and infrastructures in the Caribbean, for climate-resilient and sustainable development.</a:t>
            </a:r>
          </a:p>
        </p:txBody>
      </p:sp>
    </p:spTree>
    <p:extLst>
      <p:ext uri="{BB962C8B-B14F-4D97-AF65-F5344CB8AC3E}">
        <p14:creationId xmlns:p14="http://schemas.microsoft.com/office/powerpoint/2010/main" val="86780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The Proposal</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4832092"/>
          </a:xfrm>
          <a:prstGeom prst="rect">
            <a:avLst/>
          </a:prstGeom>
          <a:noFill/>
        </p:spPr>
        <p:txBody>
          <a:bodyPr wrap="square" rtlCol="0">
            <a:spAutoFit/>
          </a:bodyPr>
          <a:lstStyle/>
          <a:p>
            <a:r>
              <a:rPr lang="en-US" sz="4400" dirty="0"/>
              <a:t>1</a:t>
            </a:r>
            <a:r>
              <a:rPr lang="en-US" sz="4400" baseline="30000" dirty="0"/>
              <a:t>st</a:t>
            </a:r>
            <a:r>
              <a:rPr lang="en-US" sz="4400" dirty="0"/>
              <a:t> Step: conduct a risk analysis (heat maps) that will consider:</a:t>
            </a:r>
          </a:p>
          <a:p>
            <a:pPr marL="4320000" indent="-685800">
              <a:buFontTx/>
              <a:buChar char="-"/>
            </a:pPr>
            <a:r>
              <a:rPr lang="en-US" sz="4400" dirty="0"/>
              <a:t>Navigation accidents</a:t>
            </a:r>
          </a:p>
          <a:p>
            <a:pPr marL="4320000" indent="-685800">
              <a:buFontTx/>
              <a:buChar char="-"/>
            </a:pPr>
            <a:r>
              <a:rPr lang="en-US" sz="4400" dirty="0"/>
              <a:t>Marine sensitive areas</a:t>
            </a:r>
          </a:p>
          <a:p>
            <a:pPr marL="4320000" indent="-685800">
              <a:buFontTx/>
              <a:buChar char="-"/>
            </a:pPr>
            <a:r>
              <a:rPr lang="en-US" sz="4400" dirty="0"/>
              <a:t>Economic impact</a:t>
            </a:r>
          </a:p>
          <a:p>
            <a:pPr marL="4320000" indent="-685800">
              <a:buFontTx/>
              <a:buChar char="-"/>
            </a:pPr>
            <a:r>
              <a:rPr lang="en-US" sz="4400" dirty="0"/>
              <a:t>Human impact</a:t>
            </a:r>
          </a:p>
          <a:p>
            <a:pPr marL="4320000" indent="-685800">
              <a:buFontTx/>
              <a:buChar char="-"/>
            </a:pPr>
            <a:r>
              <a:rPr lang="en-US" sz="4400" dirty="0"/>
              <a:t>Weather factors</a:t>
            </a:r>
          </a:p>
        </p:txBody>
      </p:sp>
    </p:spTree>
    <p:extLst>
      <p:ext uri="{BB962C8B-B14F-4D97-AF65-F5344CB8AC3E}">
        <p14:creationId xmlns:p14="http://schemas.microsoft.com/office/powerpoint/2010/main" val="1473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The Proposal</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2800767"/>
          </a:xfrm>
          <a:prstGeom prst="rect">
            <a:avLst/>
          </a:prstGeom>
          <a:noFill/>
        </p:spPr>
        <p:txBody>
          <a:bodyPr wrap="square" rtlCol="0">
            <a:spAutoFit/>
          </a:bodyPr>
          <a:lstStyle/>
          <a:p>
            <a:r>
              <a:rPr lang="en-US" sz="4400" dirty="0"/>
              <a:t>2</a:t>
            </a:r>
            <a:r>
              <a:rPr lang="en-US" sz="4400" baseline="30000" dirty="0"/>
              <a:t>nd</a:t>
            </a:r>
            <a:r>
              <a:rPr lang="en-US" sz="4400" dirty="0"/>
              <a:t> Step: assess the maritime and marine capacity and infrastructures in the Caribbean that can contribute to climate-resilient and sustainable development and to risk mitigation.</a:t>
            </a:r>
          </a:p>
        </p:txBody>
      </p:sp>
    </p:spTree>
    <p:extLst>
      <p:ext uri="{BB962C8B-B14F-4D97-AF65-F5344CB8AC3E}">
        <p14:creationId xmlns:p14="http://schemas.microsoft.com/office/powerpoint/2010/main" val="330698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The Proposal</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2800767"/>
          </a:xfrm>
          <a:prstGeom prst="rect">
            <a:avLst/>
          </a:prstGeom>
          <a:noFill/>
        </p:spPr>
        <p:txBody>
          <a:bodyPr wrap="square" rtlCol="0">
            <a:spAutoFit/>
          </a:bodyPr>
          <a:lstStyle/>
          <a:p>
            <a:r>
              <a:rPr lang="en-US" sz="4400" dirty="0"/>
              <a:t>3</a:t>
            </a:r>
            <a:r>
              <a:rPr lang="en-US" sz="4400" baseline="30000" dirty="0"/>
              <a:t>rd</a:t>
            </a:r>
            <a:r>
              <a:rPr lang="en-US" sz="4400" dirty="0"/>
              <a:t> Step: build capacity and infrastructures to ensure the protection of the marine environment, the safety of live at sea and at the coast and ensure sustainable development in the Caribbean.</a:t>
            </a:r>
          </a:p>
        </p:txBody>
      </p:sp>
    </p:spTree>
    <p:extLst>
      <p:ext uri="{BB962C8B-B14F-4D97-AF65-F5344CB8AC3E}">
        <p14:creationId xmlns:p14="http://schemas.microsoft.com/office/powerpoint/2010/main" val="25415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Expected benefits</a:t>
            </a:r>
          </a:p>
        </p:txBody>
      </p:sp>
      <p:sp>
        <p:nvSpPr>
          <p:cNvPr id="8" name="TextBox 7">
            <a:extLst>
              <a:ext uri="{FF2B5EF4-FFF2-40B4-BE49-F238E27FC236}">
                <a16:creationId xmlns:a16="http://schemas.microsoft.com/office/drawing/2014/main" id="{DDCC5A2A-B702-417B-80A3-C89F7BBC3C5A}"/>
              </a:ext>
            </a:extLst>
          </p:cNvPr>
          <p:cNvSpPr txBox="1"/>
          <p:nvPr/>
        </p:nvSpPr>
        <p:spPr>
          <a:xfrm>
            <a:off x="257175" y="990600"/>
            <a:ext cx="11677650" cy="5693866"/>
          </a:xfrm>
          <a:prstGeom prst="rect">
            <a:avLst/>
          </a:prstGeom>
          <a:noFill/>
        </p:spPr>
        <p:txBody>
          <a:bodyPr wrap="square" rtlCol="0">
            <a:spAutoFit/>
          </a:bodyPr>
          <a:lstStyle/>
          <a:p>
            <a:r>
              <a:rPr lang="en-US" sz="4000" dirty="0"/>
              <a:t>The expected outcomes will contribute to the monitoring and management of maritime navigation and of weather phenomena by supporting the:</a:t>
            </a:r>
          </a:p>
          <a:p>
            <a:pPr marL="571500" indent="-571500">
              <a:buFontTx/>
              <a:buChar char="-"/>
            </a:pPr>
            <a:r>
              <a:rPr lang="en-US" sz="4000" dirty="0"/>
              <a:t>prioritization of resources</a:t>
            </a:r>
          </a:p>
          <a:p>
            <a:pPr marL="571500" indent="-571500">
              <a:buFontTx/>
              <a:buChar char="-"/>
            </a:pPr>
            <a:r>
              <a:rPr lang="en-US" sz="4000" dirty="0"/>
              <a:t>reduction of risks</a:t>
            </a:r>
          </a:p>
          <a:p>
            <a:pPr marL="571500" indent="-571500">
              <a:buFontTx/>
              <a:buChar char="-"/>
            </a:pPr>
            <a:r>
              <a:rPr lang="en-US" sz="4000" dirty="0"/>
              <a:t>improved protection of the marine environment</a:t>
            </a:r>
          </a:p>
          <a:p>
            <a:pPr marL="571500" indent="-571500">
              <a:buFontTx/>
              <a:buChar char="-"/>
            </a:pPr>
            <a:r>
              <a:rPr lang="en-US" sz="4000" dirty="0"/>
              <a:t>expansion of international trade opportunities in a sustainable way</a:t>
            </a:r>
          </a:p>
          <a:p>
            <a:endParaRPr lang="en-US" sz="4400" dirty="0"/>
          </a:p>
        </p:txBody>
      </p:sp>
    </p:spTree>
    <p:extLst>
      <p:ext uri="{BB962C8B-B14F-4D97-AF65-F5344CB8AC3E}">
        <p14:creationId xmlns:p14="http://schemas.microsoft.com/office/powerpoint/2010/main" val="353584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Expected benefits</a:t>
            </a:r>
          </a:p>
        </p:txBody>
      </p:sp>
      <p:sp>
        <p:nvSpPr>
          <p:cNvPr id="8" name="TextBox 7">
            <a:extLst>
              <a:ext uri="{FF2B5EF4-FFF2-40B4-BE49-F238E27FC236}">
                <a16:creationId xmlns:a16="http://schemas.microsoft.com/office/drawing/2014/main" id="{DDCC5A2A-B702-417B-80A3-C89F7BBC3C5A}"/>
              </a:ext>
            </a:extLst>
          </p:cNvPr>
          <p:cNvSpPr txBox="1"/>
          <p:nvPr/>
        </p:nvSpPr>
        <p:spPr>
          <a:xfrm>
            <a:off x="1009649" y="2784426"/>
            <a:ext cx="9820275" cy="769441"/>
          </a:xfrm>
          <a:prstGeom prst="rect">
            <a:avLst/>
          </a:prstGeom>
          <a:noFill/>
        </p:spPr>
        <p:txBody>
          <a:bodyPr wrap="square" rtlCol="0">
            <a:spAutoFit/>
          </a:bodyPr>
          <a:lstStyle/>
          <a:p>
            <a:r>
              <a:rPr lang="en-US" sz="4400" dirty="0"/>
              <a:t>Simulation of a heat map in the Caribbean</a:t>
            </a:r>
          </a:p>
        </p:txBody>
      </p:sp>
      <p:pic>
        <p:nvPicPr>
          <p:cNvPr id="3" name="Picture 2">
            <a:extLst>
              <a:ext uri="{FF2B5EF4-FFF2-40B4-BE49-F238E27FC236}">
                <a16:creationId xmlns:a16="http://schemas.microsoft.com/office/drawing/2014/main" id="{93205F24-3A0B-4733-9433-B148149A4074}"/>
              </a:ext>
            </a:extLst>
          </p:cNvPr>
          <p:cNvPicPr>
            <a:picLocks noChangeAspect="1"/>
          </p:cNvPicPr>
          <p:nvPr/>
        </p:nvPicPr>
        <p:blipFill>
          <a:blip r:embed="rId3"/>
          <a:stretch>
            <a:fillRect/>
          </a:stretch>
        </p:blipFill>
        <p:spPr>
          <a:xfrm>
            <a:off x="1076325" y="0"/>
            <a:ext cx="9686925" cy="6858000"/>
          </a:xfrm>
          <a:prstGeom prst="rect">
            <a:avLst/>
          </a:prstGeom>
        </p:spPr>
      </p:pic>
    </p:spTree>
    <p:extLst>
      <p:ext uri="{BB962C8B-B14F-4D97-AF65-F5344CB8AC3E}">
        <p14:creationId xmlns:p14="http://schemas.microsoft.com/office/powerpoint/2010/main" val="1084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A18EDB-7950-48C8-8830-B44F92E019B5}" type="slidenum">
              <a:rPr lang="en-US">
                <a:solidFill>
                  <a:prstClr val="black"/>
                </a:solidFill>
                <a:latin typeface="Calibri"/>
              </a:rPr>
              <a:pPr/>
              <a:t>16</a:t>
            </a:fld>
            <a:endParaRPr lang="en-US" dirty="0">
              <a:solidFill>
                <a:prstClr val="black"/>
              </a:solidFill>
              <a:latin typeface="Calibri"/>
            </a:endParaRPr>
          </a:p>
        </p:txBody>
      </p:sp>
      <p:graphicFrame>
        <p:nvGraphicFramePr>
          <p:cNvPr id="7" name="Content Placeholder 3">
            <a:extLst>
              <a:ext uri="{FF2B5EF4-FFF2-40B4-BE49-F238E27FC236}">
                <a16:creationId xmlns:a16="http://schemas.microsoft.com/office/drawing/2014/main" id="{9866A7A1-D4FE-4406-9A07-0F9B5ADA64B7}"/>
              </a:ext>
            </a:extLst>
          </p:cNvPr>
          <p:cNvGraphicFramePr>
            <a:graphicFrameLocks/>
          </p:cNvGraphicFramePr>
          <p:nvPr>
            <p:extLst>
              <p:ext uri="{D42A27DB-BD31-4B8C-83A1-F6EECF244321}">
                <p14:modId xmlns:p14="http://schemas.microsoft.com/office/powerpoint/2010/main" val="1613678083"/>
              </p:ext>
            </p:extLst>
          </p:nvPr>
        </p:nvGraphicFramePr>
        <p:xfrm>
          <a:off x="0" y="3174"/>
          <a:ext cx="12166567" cy="6854824"/>
        </p:xfrm>
        <a:graphic>
          <a:graphicData uri="http://schemas.openxmlformats.org/drawingml/2006/table">
            <a:tbl>
              <a:tblPr firstRow="1" bandRow="1">
                <a:tableStyleId>{5C22544A-7EE6-4342-B048-85BDC9FD1C3A}</a:tableStyleId>
              </a:tblPr>
              <a:tblGrid>
                <a:gridCol w="622747">
                  <a:extLst>
                    <a:ext uri="{9D8B030D-6E8A-4147-A177-3AD203B41FA5}">
                      <a16:colId xmlns:a16="http://schemas.microsoft.com/office/drawing/2014/main" val="20000"/>
                    </a:ext>
                  </a:extLst>
                </a:gridCol>
                <a:gridCol w="1965555">
                  <a:extLst>
                    <a:ext uri="{9D8B030D-6E8A-4147-A177-3AD203B41FA5}">
                      <a16:colId xmlns:a16="http://schemas.microsoft.com/office/drawing/2014/main" val="20001"/>
                    </a:ext>
                  </a:extLst>
                </a:gridCol>
                <a:gridCol w="1892636">
                  <a:extLst>
                    <a:ext uri="{9D8B030D-6E8A-4147-A177-3AD203B41FA5}">
                      <a16:colId xmlns:a16="http://schemas.microsoft.com/office/drawing/2014/main" val="20002"/>
                    </a:ext>
                  </a:extLst>
                </a:gridCol>
                <a:gridCol w="1386025">
                  <a:extLst>
                    <a:ext uri="{9D8B030D-6E8A-4147-A177-3AD203B41FA5}">
                      <a16:colId xmlns:a16="http://schemas.microsoft.com/office/drawing/2014/main" val="4174495711"/>
                    </a:ext>
                  </a:extLst>
                </a:gridCol>
                <a:gridCol w="2057385">
                  <a:extLst>
                    <a:ext uri="{9D8B030D-6E8A-4147-A177-3AD203B41FA5}">
                      <a16:colId xmlns:a16="http://schemas.microsoft.com/office/drawing/2014/main" val="4208516874"/>
                    </a:ext>
                  </a:extLst>
                </a:gridCol>
                <a:gridCol w="1567440">
                  <a:extLst>
                    <a:ext uri="{9D8B030D-6E8A-4147-A177-3AD203B41FA5}">
                      <a16:colId xmlns:a16="http://schemas.microsoft.com/office/drawing/2014/main" val="20003"/>
                    </a:ext>
                  </a:extLst>
                </a:gridCol>
                <a:gridCol w="2674779">
                  <a:extLst>
                    <a:ext uri="{9D8B030D-6E8A-4147-A177-3AD203B41FA5}">
                      <a16:colId xmlns:a16="http://schemas.microsoft.com/office/drawing/2014/main" val="20004"/>
                    </a:ext>
                  </a:extLst>
                </a:gridCol>
              </a:tblGrid>
              <a:tr h="614432">
                <a:tc rowSpan="2" gridSpan="2">
                  <a:txBody>
                    <a:bodyPr/>
                    <a:lstStyle/>
                    <a:p>
                      <a:pPr algn="ctr"/>
                      <a:r>
                        <a:rPr lang="en-US" sz="3200" dirty="0"/>
                        <a:t>RISK VALUE MATRIX</a:t>
                      </a:r>
                    </a:p>
                  </a:txBody>
                  <a:tcPr marL="44873" marR="44873" anchor="ctr">
                    <a:solidFill>
                      <a:schemeClr val="accent5">
                        <a:lumMod val="50000"/>
                      </a:schemeClr>
                    </a:solidFill>
                  </a:tcPr>
                </a:tc>
                <a:tc rowSpan="2" hMerge="1">
                  <a:txBody>
                    <a:bodyPr/>
                    <a:lstStyle/>
                    <a:p>
                      <a:endParaRPr lang="en-US" dirty="0"/>
                    </a:p>
                  </a:txBody>
                  <a:tcPr marL="44873" marR="44873"/>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t>LIKELIHOOD</a:t>
                      </a:r>
                    </a:p>
                  </a:txBody>
                  <a:tcPr marL="44873" marR="44873"/>
                </a:tc>
                <a:tc hMerge="1">
                  <a:txBody>
                    <a:bodyPr/>
                    <a:lstStyle/>
                    <a:p>
                      <a:endParaRPr lang="en-GB"/>
                    </a:p>
                  </a:txBody>
                  <a:tcPr/>
                </a:tc>
                <a:tc hMerge="1">
                  <a:txBody>
                    <a:bodyPr/>
                    <a:lstStyle/>
                    <a:p>
                      <a:endParaRPr lang="en-GB"/>
                    </a:p>
                  </a:txBody>
                  <a:tcPr/>
                </a:tc>
                <a:tc hMerge="1">
                  <a:txBody>
                    <a:bodyPr/>
                    <a:lstStyle/>
                    <a:p>
                      <a:endParaRPr lang="en-US" dirty="0"/>
                    </a:p>
                  </a:txBody>
                  <a:tcPr marL="44873" marR="44873"/>
                </a:tc>
                <a:tc hMerge="1">
                  <a:txBody>
                    <a:bodyPr/>
                    <a:lstStyle/>
                    <a:p>
                      <a:endParaRPr lang="en-US" dirty="0"/>
                    </a:p>
                  </a:txBody>
                  <a:tcPr marL="44873" marR="44873"/>
                </a:tc>
                <a:extLst>
                  <a:ext uri="{0D108BD9-81ED-4DB2-BD59-A6C34878D82A}">
                    <a16:rowId xmlns:a16="http://schemas.microsoft.com/office/drawing/2014/main" val="10000"/>
                  </a:ext>
                </a:extLst>
              </a:tr>
              <a:tr h="973947">
                <a:tc gridSpan="2" vMerge="1">
                  <a:txBody>
                    <a:bodyPr/>
                    <a:lstStyle/>
                    <a:p>
                      <a:endParaRPr lang="en-US" dirty="0"/>
                    </a:p>
                  </a:txBody>
                  <a:tcPr marL="44873" marR="44873"/>
                </a:tc>
                <a:tc hMerge="1" vMerge="1">
                  <a:txBody>
                    <a:bodyPr/>
                    <a:lstStyle/>
                    <a:p>
                      <a:endParaRPr lang="en-US" dirty="0"/>
                    </a:p>
                  </a:txBody>
                  <a:tcPr marL="44873" marR="44873"/>
                </a:tc>
                <a:tc>
                  <a:txBody>
                    <a:bodyPr/>
                    <a:lstStyle/>
                    <a:p>
                      <a:pPr algn="ctr"/>
                      <a:r>
                        <a:rPr lang="en-US" sz="2400" b="1" dirty="0"/>
                        <a:t>Very Rare (1)</a:t>
                      </a:r>
                    </a:p>
                  </a:txBody>
                  <a:tcPr marL="44873" marR="44873"/>
                </a:tc>
                <a:tc>
                  <a:txBody>
                    <a:bodyPr/>
                    <a:lstStyle/>
                    <a:p>
                      <a:pPr algn="ctr"/>
                      <a:r>
                        <a:rPr lang="en-US" sz="2400" b="1" dirty="0"/>
                        <a:t>Rare</a:t>
                      </a:r>
                    </a:p>
                    <a:p>
                      <a:pPr algn="ctr"/>
                      <a:r>
                        <a:rPr lang="en-US" sz="2400" b="1" dirty="0"/>
                        <a:t> (2)</a:t>
                      </a:r>
                    </a:p>
                  </a:txBody>
                  <a:tcPr marL="44873" marR="44873"/>
                </a:tc>
                <a:tc>
                  <a:txBody>
                    <a:bodyPr/>
                    <a:lstStyle/>
                    <a:p>
                      <a:pPr algn="ctr"/>
                      <a:r>
                        <a:rPr lang="en-US" sz="2400" b="1" dirty="0"/>
                        <a:t>Occasional (3)</a:t>
                      </a:r>
                    </a:p>
                  </a:txBody>
                  <a:tcPr marL="44873" marR="44873"/>
                </a:tc>
                <a:tc>
                  <a:txBody>
                    <a:bodyPr/>
                    <a:lstStyle/>
                    <a:p>
                      <a:pPr algn="ctr"/>
                      <a:r>
                        <a:rPr lang="en-US" sz="2400" b="1" dirty="0"/>
                        <a:t>Frequent</a:t>
                      </a:r>
                    </a:p>
                    <a:p>
                      <a:pPr algn="ctr"/>
                      <a:r>
                        <a:rPr lang="en-US" sz="2400" b="1" dirty="0"/>
                        <a:t>(4)</a:t>
                      </a:r>
                    </a:p>
                  </a:txBody>
                  <a:tcPr marL="44873" marR="44873"/>
                </a:tc>
                <a:tc>
                  <a:txBody>
                    <a:bodyPr/>
                    <a:lstStyle/>
                    <a:p>
                      <a:pPr algn="ctr"/>
                      <a:r>
                        <a:rPr lang="en-US" sz="2400" b="1" dirty="0"/>
                        <a:t>Very frequent</a:t>
                      </a:r>
                    </a:p>
                    <a:p>
                      <a:pPr algn="ctr"/>
                      <a:r>
                        <a:rPr lang="en-US" sz="2400" b="1" dirty="0"/>
                        <a:t>(5)</a:t>
                      </a:r>
                    </a:p>
                  </a:txBody>
                  <a:tcPr marL="44873" marR="44873"/>
                </a:tc>
                <a:extLst>
                  <a:ext uri="{0D108BD9-81ED-4DB2-BD59-A6C34878D82A}">
                    <a16:rowId xmlns:a16="http://schemas.microsoft.com/office/drawing/2014/main" val="10001"/>
                  </a:ext>
                </a:extLst>
              </a:tr>
              <a:tr h="1370657">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CONSEQUENCE</a:t>
                      </a:r>
                    </a:p>
                    <a:p>
                      <a:pPr algn="ctr"/>
                      <a:endParaRPr lang="en-US" sz="2400" dirty="0"/>
                    </a:p>
                  </a:txBody>
                  <a:tcPr marL="44873" marR="44873" vert="vert270"/>
                </a:tc>
                <a:tc>
                  <a:txBody>
                    <a:bodyPr/>
                    <a:lstStyle/>
                    <a:p>
                      <a:pPr algn="ctr"/>
                      <a:r>
                        <a:rPr lang="en-US" sz="2400" b="1" dirty="0"/>
                        <a:t>Catastrophic</a:t>
                      </a:r>
                    </a:p>
                    <a:p>
                      <a:pPr algn="ctr"/>
                      <a:r>
                        <a:rPr lang="en-US" sz="2400" b="1" dirty="0"/>
                        <a:t>(5)</a:t>
                      </a:r>
                    </a:p>
                  </a:txBody>
                  <a:tcPr marL="44873" marR="44873"/>
                </a:tc>
                <a:tc>
                  <a:txBody>
                    <a:bodyPr/>
                    <a:lstStyle/>
                    <a:p>
                      <a:pPr algn="ctr"/>
                      <a:r>
                        <a:rPr lang="en-US" sz="3200" dirty="0"/>
                        <a:t>5</a:t>
                      </a:r>
                    </a:p>
                  </a:txBody>
                  <a:tcPr marL="44873" marR="44873" anchor="ctr">
                    <a:solidFill>
                      <a:srgbClr val="FFFF00"/>
                    </a:solidFill>
                  </a:tcPr>
                </a:tc>
                <a:tc>
                  <a:txBody>
                    <a:bodyPr/>
                    <a:lstStyle/>
                    <a:p>
                      <a:pPr algn="ctr"/>
                      <a:r>
                        <a:rPr lang="en-US" sz="3200" dirty="0"/>
                        <a:t>10</a:t>
                      </a:r>
                    </a:p>
                  </a:txBody>
                  <a:tcPr marL="44873" marR="44873" anchor="ctr">
                    <a:solidFill>
                      <a:srgbClr val="FFC000"/>
                    </a:solidFill>
                  </a:tcPr>
                </a:tc>
                <a:tc>
                  <a:txBody>
                    <a:bodyPr/>
                    <a:lstStyle/>
                    <a:p>
                      <a:pPr algn="ctr"/>
                      <a:r>
                        <a:rPr lang="en-US" sz="3200" dirty="0"/>
                        <a:t>15</a:t>
                      </a:r>
                    </a:p>
                  </a:txBody>
                  <a:tcPr marL="44873" marR="44873" anchor="ctr">
                    <a:solidFill>
                      <a:srgbClr val="FF0000"/>
                    </a:solidFill>
                  </a:tcPr>
                </a:tc>
                <a:tc>
                  <a:txBody>
                    <a:bodyPr/>
                    <a:lstStyle/>
                    <a:p>
                      <a:pPr algn="ctr"/>
                      <a:r>
                        <a:rPr lang="en-US" sz="3200" dirty="0"/>
                        <a:t>20</a:t>
                      </a:r>
                    </a:p>
                  </a:txBody>
                  <a:tcPr marL="44873" marR="44873" anchor="ctr">
                    <a:solidFill>
                      <a:srgbClr val="FF0000"/>
                    </a:solidFill>
                  </a:tcPr>
                </a:tc>
                <a:tc>
                  <a:txBody>
                    <a:bodyPr/>
                    <a:lstStyle/>
                    <a:p>
                      <a:pPr algn="ctr"/>
                      <a:r>
                        <a:rPr lang="en-US" sz="3200" dirty="0"/>
                        <a:t>25</a:t>
                      </a:r>
                    </a:p>
                  </a:txBody>
                  <a:tcPr marL="44873" marR="44873" anchor="ctr">
                    <a:solidFill>
                      <a:srgbClr val="FF0000"/>
                    </a:solidFill>
                  </a:tcPr>
                </a:tc>
                <a:extLst>
                  <a:ext uri="{0D108BD9-81ED-4DB2-BD59-A6C34878D82A}">
                    <a16:rowId xmlns:a16="http://schemas.microsoft.com/office/drawing/2014/main" val="10002"/>
                  </a:ext>
                </a:extLst>
              </a:tr>
              <a:tr h="973947">
                <a:tc vMerge="1">
                  <a:txBody>
                    <a:bodyPr/>
                    <a:lstStyle/>
                    <a:p>
                      <a:endParaRPr lang="en-GB"/>
                    </a:p>
                  </a:txBody>
                  <a:tcPr/>
                </a:tc>
                <a:tc>
                  <a:txBody>
                    <a:bodyPr/>
                    <a:lstStyle/>
                    <a:p>
                      <a:pPr algn="ctr"/>
                      <a:r>
                        <a:rPr lang="en-US" sz="2400" b="1" dirty="0"/>
                        <a:t>Major</a:t>
                      </a:r>
                    </a:p>
                    <a:p>
                      <a:pPr algn="ctr"/>
                      <a:r>
                        <a:rPr lang="en-US" sz="2400" b="1" dirty="0"/>
                        <a:t>(4)</a:t>
                      </a:r>
                    </a:p>
                  </a:txBody>
                  <a:tcPr marL="44873" marR="44873"/>
                </a:tc>
                <a:tc>
                  <a:txBody>
                    <a:bodyPr/>
                    <a:lstStyle/>
                    <a:p>
                      <a:pPr algn="ctr"/>
                      <a:r>
                        <a:rPr lang="en-US" sz="3200" dirty="0"/>
                        <a:t>4</a:t>
                      </a:r>
                    </a:p>
                  </a:txBody>
                  <a:tcPr marL="44873" marR="44873" anchor="ctr">
                    <a:solidFill>
                      <a:srgbClr val="92D050"/>
                    </a:solidFill>
                  </a:tcPr>
                </a:tc>
                <a:tc>
                  <a:txBody>
                    <a:bodyPr/>
                    <a:lstStyle/>
                    <a:p>
                      <a:pPr algn="ctr"/>
                      <a:r>
                        <a:rPr lang="en-US" sz="3200" dirty="0"/>
                        <a:t>8</a:t>
                      </a:r>
                    </a:p>
                  </a:txBody>
                  <a:tcPr marL="44873" marR="44873" anchor="ctr">
                    <a:solidFill>
                      <a:srgbClr val="FFFF00"/>
                    </a:solidFill>
                  </a:tcPr>
                </a:tc>
                <a:tc>
                  <a:txBody>
                    <a:bodyPr/>
                    <a:lstStyle/>
                    <a:p>
                      <a:pPr algn="ctr"/>
                      <a:r>
                        <a:rPr lang="en-US" sz="3200" dirty="0"/>
                        <a:t>12</a:t>
                      </a:r>
                    </a:p>
                  </a:txBody>
                  <a:tcPr marL="44873" marR="44873" anchor="ctr">
                    <a:solidFill>
                      <a:srgbClr val="FFC000"/>
                    </a:solidFill>
                  </a:tcPr>
                </a:tc>
                <a:tc>
                  <a:txBody>
                    <a:bodyPr/>
                    <a:lstStyle/>
                    <a:p>
                      <a:pPr algn="ctr"/>
                      <a:r>
                        <a:rPr lang="en-US" sz="3200" dirty="0"/>
                        <a:t>16</a:t>
                      </a:r>
                    </a:p>
                  </a:txBody>
                  <a:tcPr marL="44873" marR="44873" anchor="ctr">
                    <a:solidFill>
                      <a:srgbClr val="FF0000"/>
                    </a:solidFill>
                  </a:tcPr>
                </a:tc>
                <a:tc>
                  <a:txBody>
                    <a:bodyPr/>
                    <a:lstStyle/>
                    <a:p>
                      <a:pPr algn="ctr"/>
                      <a:r>
                        <a:rPr lang="en-US" sz="3200" dirty="0"/>
                        <a:t>20</a:t>
                      </a:r>
                    </a:p>
                  </a:txBody>
                  <a:tcPr marL="44873" marR="44873" anchor="ctr">
                    <a:solidFill>
                      <a:srgbClr val="FF0000"/>
                    </a:solidFill>
                  </a:tcPr>
                </a:tc>
                <a:extLst>
                  <a:ext uri="{0D108BD9-81ED-4DB2-BD59-A6C34878D82A}">
                    <a16:rowId xmlns:a16="http://schemas.microsoft.com/office/drawing/2014/main" val="3106143887"/>
                  </a:ext>
                </a:extLst>
              </a:tr>
              <a:tr h="973947">
                <a:tc vMerge="1">
                  <a:txBody>
                    <a:bodyPr/>
                    <a:lstStyle/>
                    <a:p>
                      <a:endParaRPr lang="en-GB"/>
                    </a:p>
                  </a:txBody>
                  <a:tcPr/>
                </a:tc>
                <a:tc>
                  <a:txBody>
                    <a:bodyPr/>
                    <a:lstStyle/>
                    <a:p>
                      <a:pPr algn="ctr"/>
                      <a:r>
                        <a:rPr lang="en-US" sz="2400" b="1" dirty="0"/>
                        <a:t>Severe</a:t>
                      </a:r>
                    </a:p>
                    <a:p>
                      <a:pPr algn="ctr"/>
                      <a:r>
                        <a:rPr lang="en-US" sz="2400" b="1" dirty="0"/>
                        <a:t>(3)</a:t>
                      </a:r>
                    </a:p>
                  </a:txBody>
                  <a:tcPr marL="44873" marR="44873"/>
                </a:tc>
                <a:tc>
                  <a:txBody>
                    <a:bodyPr/>
                    <a:lstStyle/>
                    <a:p>
                      <a:pPr algn="ctr"/>
                      <a:r>
                        <a:rPr lang="en-US" sz="3200" dirty="0"/>
                        <a:t>3</a:t>
                      </a:r>
                    </a:p>
                  </a:txBody>
                  <a:tcPr marL="44873" marR="44873" anchor="ctr">
                    <a:solidFill>
                      <a:srgbClr val="92D050"/>
                    </a:solidFill>
                  </a:tcPr>
                </a:tc>
                <a:tc>
                  <a:txBody>
                    <a:bodyPr/>
                    <a:lstStyle/>
                    <a:p>
                      <a:pPr algn="ctr"/>
                      <a:r>
                        <a:rPr lang="en-US" sz="3200" dirty="0"/>
                        <a:t>6</a:t>
                      </a:r>
                    </a:p>
                  </a:txBody>
                  <a:tcPr marL="44873" marR="44873" anchor="ctr">
                    <a:solidFill>
                      <a:srgbClr val="FFFF00"/>
                    </a:solidFill>
                  </a:tcPr>
                </a:tc>
                <a:tc>
                  <a:txBody>
                    <a:bodyPr/>
                    <a:lstStyle/>
                    <a:p>
                      <a:pPr algn="ctr"/>
                      <a:r>
                        <a:rPr lang="en-US" sz="3200" dirty="0"/>
                        <a:t>9</a:t>
                      </a:r>
                    </a:p>
                  </a:txBody>
                  <a:tcPr marL="44873" marR="44873" anchor="ctr">
                    <a:solidFill>
                      <a:srgbClr val="FFC000"/>
                    </a:solidFill>
                  </a:tcPr>
                </a:tc>
                <a:tc>
                  <a:txBody>
                    <a:bodyPr/>
                    <a:lstStyle/>
                    <a:p>
                      <a:pPr algn="ctr"/>
                      <a:r>
                        <a:rPr lang="en-US" sz="3200" dirty="0"/>
                        <a:t>12</a:t>
                      </a:r>
                    </a:p>
                  </a:txBody>
                  <a:tcPr marL="44873" marR="44873" anchor="ctr">
                    <a:solidFill>
                      <a:srgbClr val="FFC000"/>
                    </a:solidFill>
                  </a:tcPr>
                </a:tc>
                <a:tc>
                  <a:txBody>
                    <a:bodyPr/>
                    <a:lstStyle/>
                    <a:p>
                      <a:pPr algn="ctr"/>
                      <a:r>
                        <a:rPr lang="en-US" sz="3200" dirty="0"/>
                        <a:t>15</a:t>
                      </a:r>
                    </a:p>
                  </a:txBody>
                  <a:tcPr marL="44873" marR="44873" anchor="ctr">
                    <a:solidFill>
                      <a:srgbClr val="FF0000"/>
                    </a:solidFill>
                  </a:tcPr>
                </a:tc>
                <a:extLst>
                  <a:ext uri="{0D108BD9-81ED-4DB2-BD59-A6C34878D82A}">
                    <a16:rowId xmlns:a16="http://schemas.microsoft.com/office/drawing/2014/main" val="90245510"/>
                  </a:ext>
                </a:extLst>
              </a:tr>
              <a:tr h="973947">
                <a:tc vMerge="1">
                  <a:txBody>
                    <a:bodyPr/>
                    <a:lstStyle/>
                    <a:p>
                      <a:endParaRPr lang="en-US" dirty="0"/>
                    </a:p>
                  </a:txBody>
                  <a:tcPr marL="44873" marR="44873"/>
                </a:tc>
                <a:tc>
                  <a:txBody>
                    <a:bodyPr/>
                    <a:lstStyle/>
                    <a:p>
                      <a:pPr algn="ctr"/>
                      <a:r>
                        <a:rPr lang="en-US" sz="2400" b="1" dirty="0"/>
                        <a:t>Minor</a:t>
                      </a:r>
                    </a:p>
                    <a:p>
                      <a:pPr algn="ctr"/>
                      <a:r>
                        <a:rPr lang="en-US" sz="2400" b="1" dirty="0"/>
                        <a:t>(2)</a:t>
                      </a:r>
                    </a:p>
                  </a:txBody>
                  <a:tcPr marL="44873" marR="44873"/>
                </a:tc>
                <a:tc>
                  <a:txBody>
                    <a:bodyPr/>
                    <a:lstStyle/>
                    <a:p>
                      <a:pPr algn="ctr"/>
                      <a:r>
                        <a:rPr lang="en-US" sz="3200" dirty="0"/>
                        <a:t>2</a:t>
                      </a:r>
                    </a:p>
                  </a:txBody>
                  <a:tcPr marL="44873" marR="44873" anchor="ctr">
                    <a:solidFill>
                      <a:srgbClr val="92D050"/>
                    </a:solidFill>
                  </a:tcPr>
                </a:tc>
                <a:tc>
                  <a:txBody>
                    <a:bodyPr/>
                    <a:lstStyle/>
                    <a:p>
                      <a:pPr algn="ctr"/>
                      <a:r>
                        <a:rPr lang="en-US" sz="3200" dirty="0"/>
                        <a:t>4</a:t>
                      </a:r>
                    </a:p>
                  </a:txBody>
                  <a:tcPr marL="44873" marR="44873" anchor="ctr">
                    <a:solidFill>
                      <a:srgbClr val="92D050"/>
                    </a:solidFill>
                  </a:tcPr>
                </a:tc>
                <a:tc>
                  <a:txBody>
                    <a:bodyPr/>
                    <a:lstStyle/>
                    <a:p>
                      <a:pPr algn="ctr"/>
                      <a:r>
                        <a:rPr lang="en-US" sz="3200" dirty="0"/>
                        <a:t>6</a:t>
                      </a:r>
                    </a:p>
                  </a:txBody>
                  <a:tcPr marL="44873" marR="44873" anchor="ctr">
                    <a:solidFill>
                      <a:srgbClr val="FFFF00"/>
                    </a:solidFill>
                  </a:tcPr>
                </a:tc>
                <a:tc>
                  <a:txBody>
                    <a:bodyPr/>
                    <a:lstStyle/>
                    <a:p>
                      <a:pPr algn="ctr"/>
                      <a:r>
                        <a:rPr lang="en-US" sz="3200" dirty="0"/>
                        <a:t>8</a:t>
                      </a:r>
                    </a:p>
                  </a:txBody>
                  <a:tcPr marL="44873" marR="44873" anchor="ctr">
                    <a:solidFill>
                      <a:srgbClr val="FFFF00"/>
                    </a:solidFill>
                  </a:tcPr>
                </a:tc>
                <a:tc>
                  <a:txBody>
                    <a:bodyPr/>
                    <a:lstStyle/>
                    <a:p>
                      <a:pPr algn="ctr"/>
                      <a:r>
                        <a:rPr lang="en-US" sz="3200" dirty="0"/>
                        <a:t>10</a:t>
                      </a:r>
                    </a:p>
                  </a:txBody>
                  <a:tcPr marL="44873" marR="44873" anchor="ctr">
                    <a:solidFill>
                      <a:srgbClr val="FFC000"/>
                    </a:solidFill>
                  </a:tcPr>
                </a:tc>
                <a:extLst>
                  <a:ext uri="{0D108BD9-81ED-4DB2-BD59-A6C34878D82A}">
                    <a16:rowId xmlns:a16="http://schemas.microsoft.com/office/drawing/2014/main" val="10003"/>
                  </a:ext>
                </a:extLst>
              </a:tr>
              <a:tr h="973947">
                <a:tc vMerge="1">
                  <a:txBody>
                    <a:bodyPr/>
                    <a:lstStyle/>
                    <a:p>
                      <a:endParaRPr lang="en-US" dirty="0"/>
                    </a:p>
                  </a:txBody>
                  <a:tcPr marL="44873" marR="44873"/>
                </a:tc>
                <a:tc>
                  <a:txBody>
                    <a:bodyPr/>
                    <a:lstStyle/>
                    <a:p>
                      <a:pPr algn="ctr"/>
                      <a:r>
                        <a:rPr lang="en-US" sz="2400" b="1" dirty="0"/>
                        <a:t>Insignificant</a:t>
                      </a:r>
                    </a:p>
                    <a:p>
                      <a:pPr algn="ctr"/>
                      <a:r>
                        <a:rPr lang="en-US" sz="2400" b="1" dirty="0"/>
                        <a:t>(1)</a:t>
                      </a:r>
                    </a:p>
                  </a:txBody>
                  <a:tcPr marL="44873" marR="44873"/>
                </a:tc>
                <a:tc>
                  <a:txBody>
                    <a:bodyPr/>
                    <a:lstStyle/>
                    <a:p>
                      <a:pPr algn="ctr"/>
                      <a:r>
                        <a:rPr lang="en-US" sz="3200" dirty="0"/>
                        <a:t>1</a:t>
                      </a:r>
                    </a:p>
                  </a:txBody>
                  <a:tcPr marL="44873" marR="44873" anchor="ctr">
                    <a:solidFill>
                      <a:srgbClr val="92D050"/>
                    </a:solidFill>
                  </a:tcPr>
                </a:tc>
                <a:tc>
                  <a:txBody>
                    <a:bodyPr/>
                    <a:lstStyle/>
                    <a:p>
                      <a:pPr algn="ctr"/>
                      <a:r>
                        <a:rPr lang="en-US" sz="3200" dirty="0"/>
                        <a:t>2</a:t>
                      </a:r>
                    </a:p>
                  </a:txBody>
                  <a:tcPr marL="44873" marR="44873" anchor="ctr">
                    <a:solidFill>
                      <a:srgbClr val="92D050"/>
                    </a:solidFill>
                  </a:tcPr>
                </a:tc>
                <a:tc>
                  <a:txBody>
                    <a:bodyPr/>
                    <a:lstStyle/>
                    <a:p>
                      <a:pPr algn="ctr"/>
                      <a:r>
                        <a:rPr lang="en-US" sz="3200" dirty="0"/>
                        <a:t>3</a:t>
                      </a:r>
                    </a:p>
                  </a:txBody>
                  <a:tcPr marL="44873" marR="44873" anchor="ctr">
                    <a:solidFill>
                      <a:srgbClr val="92D050"/>
                    </a:solidFill>
                  </a:tcPr>
                </a:tc>
                <a:tc>
                  <a:txBody>
                    <a:bodyPr/>
                    <a:lstStyle/>
                    <a:p>
                      <a:pPr algn="ctr"/>
                      <a:r>
                        <a:rPr lang="en-US" sz="3200" dirty="0"/>
                        <a:t>4</a:t>
                      </a:r>
                    </a:p>
                  </a:txBody>
                  <a:tcPr marL="44873" marR="44873" anchor="ctr">
                    <a:solidFill>
                      <a:srgbClr val="92D050"/>
                    </a:solidFill>
                  </a:tcPr>
                </a:tc>
                <a:tc>
                  <a:txBody>
                    <a:bodyPr/>
                    <a:lstStyle/>
                    <a:p>
                      <a:pPr algn="ctr"/>
                      <a:r>
                        <a:rPr lang="en-US" sz="3200" dirty="0"/>
                        <a:t>5</a:t>
                      </a:r>
                    </a:p>
                  </a:txBody>
                  <a:tcPr marL="44873" marR="44873" anchor="ctr">
                    <a:solidFill>
                      <a:srgbClr val="FFFF00"/>
                    </a:solidFill>
                  </a:tcPr>
                </a:tc>
                <a:extLst>
                  <a:ext uri="{0D108BD9-81ED-4DB2-BD59-A6C34878D82A}">
                    <a16:rowId xmlns:a16="http://schemas.microsoft.com/office/drawing/2014/main" val="10004"/>
                  </a:ext>
                </a:extLst>
              </a:tr>
            </a:tbl>
          </a:graphicData>
        </a:graphic>
      </p:graphicFrame>
      <p:pic>
        <p:nvPicPr>
          <p:cNvPr id="4" name="Picture 3">
            <a:extLst>
              <a:ext uri="{FF2B5EF4-FFF2-40B4-BE49-F238E27FC236}">
                <a16:creationId xmlns:a16="http://schemas.microsoft.com/office/drawing/2014/main" id="{32C663B3-BF41-4E4F-A077-3215B6A2AB1D}"/>
              </a:ext>
            </a:extLst>
          </p:cNvPr>
          <p:cNvPicPr>
            <a:picLocks noChangeAspect="1"/>
          </p:cNvPicPr>
          <p:nvPr/>
        </p:nvPicPr>
        <p:blipFill>
          <a:blip r:embed="rId3"/>
          <a:stretch>
            <a:fillRect/>
          </a:stretch>
        </p:blipFill>
        <p:spPr>
          <a:xfrm>
            <a:off x="2972012" y="3429000"/>
            <a:ext cx="3863120" cy="3068009"/>
          </a:xfrm>
          <a:prstGeom prst="rect">
            <a:avLst/>
          </a:prstGeom>
        </p:spPr>
      </p:pic>
      <p:grpSp>
        <p:nvGrpSpPr>
          <p:cNvPr id="11" name="Group 10">
            <a:extLst>
              <a:ext uri="{FF2B5EF4-FFF2-40B4-BE49-F238E27FC236}">
                <a16:creationId xmlns:a16="http://schemas.microsoft.com/office/drawing/2014/main" id="{58BE1518-346C-4619-B092-4A6D6109B936}"/>
              </a:ext>
            </a:extLst>
          </p:cNvPr>
          <p:cNvGrpSpPr/>
          <p:nvPr/>
        </p:nvGrpSpPr>
        <p:grpSpPr>
          <a:xfrm>
            <a:off x="4709772" y="2979844"/>
            <a:ext cx="6941939" cy="1877437"/>
            <a:chOff x="4824791" y="2764184"/>
            <a:chExt cx="6941939" cy="1877437"/>
          </a:xfrm>
        </p:grpSpPr>
        <p:grpSp>
          <p:nvGrpSpPr>
            <p:cNvPr id="13" name="Group 12">
              <a:extLst>
                <a:ext uri="{FF2B5EF4-FFF2-40B4-BE49-F238E27FC236}">
                  <a16:creationId xmlns:a16="http://schemas.microsoft.com/office/drawing/2014/main" id="{DD8241DF-86B7-4E50-B9CF-E4EEB09BE32F}"/>
                </a:ext>
              </a:extLst>
            </p:cNvPr>
            <p:cNvGrpSpPr/>
            <p:nvPr/>
          </p:nvGrpSpPr>
          <p:grpSpPr>
            <a:xfrm>
              <a:off x="4824791" y="2764184"/>
              <a:ext cx="6941939" cy="1877437"/>
              <a:chOff x="4843841" y="2807506"/>
              <a:chExt cx="6941939" cy="1877437"/>
            </a:xfrm>
          </p:grpSpPr>
          <p:sp>
            <p:nvSpPr>
              <p:cNvPr id="9" name="Oval 8">
                <a:extLst>
                  <a:ext uri="{FF2B5EF4-FFF2-40B4-BE49-F238E27FC236}">
                    <a16:creationId xmlns:a16="http://schemas.microsoft.com/office/drawing/2014/main" id="{F6EC3539-63DA-4F52-B6F1-44406840990D}"/>
                  </a:ext>
                </a:extLst>
              </p:cNvPr>
              <p:cNvSpPr/>
              <p:nvPr/>
            </p:nvSpPr>
            <p:spPr>
              <a:xfrm>
                <a:off x="4843841" y="3799748"/>
                <a:ext cx="973261" cy="792480"/>
              </a:xfrm>
              <a:prstGeom prst="ellipse">
                <a:avLst/>
              </a:prstGeom>
              <a:solidFill>
                <a:srgbClr val="595959">
                  <a:alpha val="36078"/>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4A7C972-6BCB-4AD9-BA61-914AB8259164}"/>
                  </a:ext>
                </a:extLst>
              </p:cNvPr>
              <p:cNvSpPr txBox="1"/>
              <p:nvPr/>
            </p:nvSpPr>
            <p:spPr>
              <a:xfrm>
                <a:off x="6153150" y="2807506"/>
                <a:ext cx="5632630" cy="1877437"/>
              </a:xfrm>
              <a:prstGeom prst="rect">
                <a:avLst/>
              </a:prstGeom>
              <a:solidFill>
                <a:srgbClr val="BFBFBF">
                  <a:alpha val="87843"/>
                </a:srgbClr>
              </a:solidFill>
            </p:spPr>
            <p:txBody>
              <a:bodyPr wrap="square" rtlCol="0">
                <a:spAutoFit/>
              </a:bodyPr>
              <a:lstStyle/>
              <a:p>
                <a:r>
                  <a:rPr lang="en-US" sz="3200" b="1" dirty="0">
                    <a:solidFill>
                      <a:schemeClr val="tx1">
                        <a:lumMod val="95000"/>
                        <a:lumOff val="5000"/>
                      </a:schemeClr>
                    </a:solidFill>
                  </a:rPr>
                  <a:t>Moderate Risk</a:t>
                </a:r>
              </a:p>
              <a:p>
                <a:r>
                  <a:rPr lang="en-US" sz="2800" b="1" dirty="0"/>
                  <a:t>Reduce to As Low As Reasonably Practicable (ALARP) level using Risk Control Options.</a:t>
                </a:r>
              </a:p>
            </p:txBody>
          </p:sp>
        </p:grpSp>
        <p:cxnSp>
          <p:nvCxnSpPr>
            <p:cNvPr id="3" name="Straight Arrow Connector 2">
              <a:extLst>
                <a:ext uri="{FF2B5EF4-FFF2-40B4-BE49-F238E27FC236}">
                  <a16:creationId xmlns:a16="http://schemas.microsoft.com/office/drawing/2014/main" id="{226FCAF5-4BF8-4679-A0D8-CFC4B1A03168}"/>
                </a:ext>
              </a:extLst>
            </p:cNvPr>
            <p:cNvCxnSpPr>
              <a:cxnSpLocks/>
            </p:cNvCxnSpPr>
            <p:nvPr/>
          </p:nvCxnSpPr>
          <p:spPr>
            <a:xfrm flipV="1">
              <a:off x="5516496" y="3253140"/>
              <a:ext cx="706509" cy="6550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73EDB32-CBFC-4B2E-9D52-6009B56C86DE}"/>
              </a:ext>
            </a:extLst>
          </p:cNvPr>
          <p:cNvSpPr txBox="1"/>
          <p:nvPr/>
        </p:nvSpPr>
        <p:spPr>
          <a:xfrm>
            <a:off x="25433" y="6536809"/>
            <a:ext cx="1722120" cy="369332"/>
          </a:xfrm>
          <a:prstGeom prst="rect">
            <a:avLst/>
          </a:prstGeom>
          <a:noFill/>
        </p:spPr>
        <p:txBody>
          <a:bodyPr wrap="square" rtlCol="0">
            <a:spAutoFit/>
          </a:bodyPr>
          <a:lstStyle/>
          <a:p>
            <a:r>
              <a:rPr lang="en-US" dirty="0"/>
              <a:t>Source: IALA </a:t>
            </a:r>
          </a:p>
        </p:txBody>
      </p:sp>
    </p:spTree>
    <p:extLst>
      <p:ext uri="{BB962C8B-B14F-4D97-AF65-F5344CB8AC3E}">
        <p14:creationId xmlns:p14="http://schemas.microsoft.com/office/powerpoint/2010/main" val="108987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Conclusion</a:t>
            </a:r>
          </a:p>
        </p:txBody>
      </p:sp>
      <p:sp>
        <p:nvSpPr>
          <p:cNvPr id="8" name="TextBox 7">
            <a:extLst>
              <a:ext uri="{FF2B5EF4-FFF2-40B4-BE49-F238E27FC236}">
                <a16:creationId xmlns:a16="http://schemas.microsoft.com/office/drawing/2014/main" id="{DDCC5A2A-B702-417B-80A3-C89F7BBC3C5A}"/>
              </a:ext>
            </a:extLst>
          </p:cNvPr>
          <p:cNvSpPr txBox="1"/>
          <p:nvPr/>
        </p:nvSpPr>
        <p:spPr>
          <a:xfrm>
            <a:off x="410633" y="1438275"/>
            <a:ext cx="11677650" cy="4401205"/>
          </a:xfrm>
          <a:prstGeom prst="rect">
            <a:avLst/>
          </a:prstGeom>
          <a:noFill/>
        </p:spPr>
        <p:txBody>
          <a:bodyPr wrap="square" rtlCol="0">
            <a:spAutoFit/>
          </a:bodyPr>
          <a:lstStyle/>
          <a:p>
            <a:r>
              <a:rPr lang="en-US" sz="4000" dirty="0"/>
              <a:t>The expected outcomes will contribute to the monitoring and management of maritime navigation and of weather phenomena </a:t>
            </a:r>
          </a:p>
          <a:p>
            <a:pPr algn="ctr"/>
            <a:r>
              <a:rPr lang="en-US" sz="4000" dirty="0"/>
              <a:t>with the goal of</a:t>
            </a:r>
          </a:p>
          <a:p>
            <a:r>
              <a:rPr lang="en-US" sz="4000" dirty="0"/>
              <a:t>building maritime and marine capacity and infrastructures in the Caribbean, for climate-resilient and sustainable development.</a:t>
            </a:r>
          </a:p>
        </p:txBody>
      </p:sp>
    </p:spTree>
    <p:extLst>
      <p:ext uri="{BB962C8B-B14F-4D97-AF65-F5344CB8AC3E}">
        <p14:creationId xmlns:p14="http://schemas.microsoft.com/office/powerpoint/2010/main" val="278709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Background</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4524315"/>
          </a:xfrm>
          <a:prstGeom prst="rect">
            <a:avLst/>
          </a:prstGeom>
          <a:noFill/>
        </p:spPr>
        <p:txBody>
          <a:bodyPr wrap="square" rtlCol="0">
            <a:spAutoFit/>
          </a:bodyPr>
          <a:lstStyle/>
          <a:p>
            <a:r>
              <a:rPr lang="en-US" sz="4800" dirty="0"/>
              <a:t>The Caribbean is a region of the Americas that consists of the Caribbean Sea, its islands and the surrounding coasts.</a:t>
            </a:r>
          </a:p>
          <a:p>
            <a:r>
              <a:rPr lang="en-US" sz="4800" dirty="0"/>
              <a:t>Area: 2.754 million km²</a:t>
            </a:r>
          </a:p>
          <a:p>
            <a:r>
              <a:rPr lang="en-US" sz="4800" dirty="0"/>
              <a:t>Population: 44.42 million (2019)</a:t>
            </a:r>
          </a:p>
          <a:p>
            <a:r>
              <a:rPr lang="en-US" sz="4800" dirty="0"/>
              <a:t>(Source: Wikipedia)</a:t>
            </a:r>
          </a:p>
        </p:txBody>
      </p:sp>
    </p:spTree>
    <p:extLst>
      <p:ext uri="{BB962C8B-B14F-4D97-AF65-F5344CB8AC3E}">
        <p14:creationId xmlns:p14="http://schemas.microsoft.com/office/powerpoint/2010/main" val="26649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962B3-2C0C-4DB9-96DB-58255026155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1984"/>
          <a:stretch/>
        </p:blipFill>
        <p:spPr>
          <a:xfrm>
            <a:off x="671512" y="0"/>
            <a:ext cx="10848975" cy="6878614"/>
          </a:xfrm>
          <a:prstGeom prst="rect">
            <a:avLst/>
          </a:prstGeom>
        </p:spPr>
      </p:pic>
    </p:spTree>
    <p:extLst>
      <p:ext uri="{BB962C8B-B14F-4D97-AF65-F5344CB8AC3E}">
        <p14:creationId xmlns:p14="http://schemas.microsoft.com/office/powerpoint/2010/main" val="298762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Background</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3046988"/>
          </a:xfrm>
          <a:prstGeom prst="rect">
            <a:avLst/>
          </a:prstGeom>
          <a:noFill/>
        </p:spPr>
        <p:txBody>
          <a:bodyPr wrap="square" rtlCol="0">
            <a:spAutoFit/>
          </a:bodyPr>
          <a:lstStyle/>
          <a:p>
            <a:r>
              <a:rPr lang="en-US" sz="4800" dirty="0"/>
              <a:t>The Caribbean is characterized by a </a:t>
            </a:r>
            <a:r>
              <a:rPr lang="en-US" sz="4800" u="sng" dirty="0"/>
              <a:t>significant maritime trade </a:t>
            </a:r>
            <a:r>
              <a:rPr lang="en-US" sz="4800" dirty="0"/>
              <a:t>using the sea as a highway to facilitate the movement of persons and goods among seaside countries within the region.</a:t>
            </a:r>
          </a:p>
        </p:txBody>
      </p:sp>
    </p:spTree>
    <p:extLst>
      <p:ext uri="{BB962C8B-B14F-4D97-AF65-F5344CB8AC3E}">
        <p14:creationId xmlns:p14="http://schemas.microsoft.com/office/powerpoint/2010/main" val="305149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10C82-4723-4E12-8852-21B51D92526B}"/>
              </a:ext>
            </a:extLst>
          </p:cNvPr>
          <p:cNvPicPr>
            <a:picLocks noChangeAspect="1"/>
          </p:cNvPicPr>
          <p:nvPr/>
        </p:nvPicPr>
        <p:blipFill rotWithShape="1">
          <a:blip r:embed="rId3"/>
          <a:srcRect l="18831" t="20295"/>
          <a:stretch/>
        </p:blipFill>
        <p:spPr>
          <a:xfrm>
            <a:off x="0" y="66674"/>
            <a:ext cx="12207500" cy="5572126"/>
          </a:xfrm>
          <a:prstGeom prst="rect">
            <a:avLst/>
          </a:prstGeom>
        </p:spPr>
      </p:pic>
    </p:spTree>
    <p:extLst>
      <p:ext uri="{BB962C8B-B14F-4D97-AF65-F5344CB8AC3E}">
        <p14:creationId xmlns:p14="http://schemas.microsoft.com/office/powerpoint/2010/main" val="390365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Background</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3970318"/>
          </a:xfrm>
          <a:prstGeom prst="rect">
            <a:avLst/>
          </a:prstGeom>
          <a:noFill/>
        </p:spPr>
        <p:txBody>
          <a:bodyPr wrap="square" rtlCol="0">
            <a:spAutoFit/>
          </a:bodyPr>
          <a:lstStyle/>
          <a:p>
            <a:r>
              <a:rPr lang="en-US" sz="3600" dirty="0"/>
              <a:t>The Caribbean has seen an increase in disasters linked to extreme weather events and climate change, with a significant economic, social, health, cultural and environmental impacts.</a:t>
            </a:r>
          </a:p>
          <a:p>
            <a:r>
              <a:rPr lang="en-US" sz="3600" dirty="0"/>
              <a:t>The German watch Global Climate Risk Index 2018 (period of 1997 to 2016), several of the countries in the GCR were among the 20 most affected nations in the past 20 years. </a:t>
            </a:r>
          </a:p>
        </p:txBody>
      </p:sp>
    </p:spTree>
    <p:extLst>
      <p:ext uri="{BB962C8B-B14F-4D97-AF65-F5344CB8AC3E}">
        <p14:creationId xmlns:p14="http://schemas.microsoft.com/office/powerpoint/2010/main" val="237729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Hurricane Dorian</a:t>
            </a:r>
          </a:p>
        </p:txBody>
      </p:sp>
      <p:pic>
        <p:nvPicPr>
          <p:cNvPr id="1026" name="Picture 2" descr="Hurricane Dorian Was Worthy of a Category 6 Rating">
            <a:extLst>
              <a:ext uri="{FF2B5EF4-FFF2-40B4-BE49-F238E27FC236}">
                <a16:creationId xmlns:a16="http://schemas.microsoft.com/office/drawing/2014/main" id="{D0645880-7375-4576-AF29-6B210F137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33" y="0"/>
            <a:ext cx="11370734" cy="688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2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Maritime Accidents in the Caribbean</a:t>
            </a:r>
          </a:p>
        </p:txBody>
      </p:sp>
      <p:sp>
        <p:nvSpPr>
          <p:cNvPr id="8" name="TextBox 7">
            <a:extLst>
              <a:ext uri="{FF2B5EF4-FFF2-40B4-BE49-F238E27FC236}">
                <a16:creationId xmlns:a16="http://schemas.microsoft.com/office/drawing/2014/main" id="{DDCC5A2A-B702-417B-80A3-C89F7BBC3C5A}"/>
              </a:ext>
            </a:extLst>
          </p:cNvPr>
          <p:cNvSpPr txBox="1"/>
          <p:nvPr/>
        </p:nvSpPr>
        <p:spPr>
          <a:xfrm>
            <a:off x="285750" y="1336119"/>
            <a:ext cx="11677650" cy="4401205"/>
          </a:xfrm>
          <a:prstGeom prst="rect">
            <a:avLst/>
          </a:prstGeom>
          <a:noFill/>
        </p:spPr>
        <p:txBody>
          <a:bodyPr wrap="square" rtlCol="0">
            <a:spAutoFit/>
          </a:bodyPr>
          <a:lstStyle/>
          <a:p>
            <a:r>
              <a:rPr lang="en-US" sz="4000" dirty="0"/>
              <a:t>58 accidents were reported in the Caribbean in the last 16 years, including: </a:t>
            </a:r>
          </a:p>
          <a:p>
            <a:r>
              <a:rPr lang="en-US" sz="4000" dirty="0"/>
              <a:t>8 collisions</a:t>
            </a:r>
          </a:p>
          <a:p>
            <a:r>
              <a:rPr lang="en-US" sz="4000" dirty="0"/>
              <a:t>10 fires or explosions</a:t>
            </a:r>
          </a:p>
          <a:p>
            <a:r>
              <a:rPr lang="en-US" sz="4000" dirty="0"/>
              <a:t>5 foundered</a:t>
            </a:r>
          </a:p>
          <a:p>
            <a:r>
              <a:rPr lang="en-US" sz="4000" dirty="0"/>
              <a:t>7 mechanical damages and technical failures</a:t>
            </a:r>
          </a:p>
          <a:p>
            <a:r>
              <a:rPr lang="en-US" sz="4000" dirty="0"/>
              <a:t>10 groundings</a:t>
            </a:r>
          </a:p>
        </p:txBody>
      </p:sp>
    </p:spTree>
    <p:extLst>
      <p:ext uri="{BB962C8B-B14F-4D97-AF65-F5344CB8AC3E}">
        <p14:creationId xmlns:p14="http://schemas.microsoft.com/office/powerpoint/2010/main" val="183719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FBE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736177"/>
          </a:xfrm>
        </p:spPr>
        <p:txBody>
          <a:bodyPr>
            <a:normAutofit/>
          </a:bodyPr>
          <a:lstStyle/>
          <a:p>
            <a:r>
              <a:rPr lang="en-US" sz="4400" b="1" dirty="0">
                <a:solidFill>
                  <a:srgbClr val="002060"/>
                </a:solidFill>
              </a:rPr>
              <a:t>Examples</a:t>
            </a:r>
          </a:p>
        </p:txBody>
      </p:sp>
      <p:pic>
        <p:nvPicPr>
          <p:cNvPr id="4" name="Picture 3">
            <a:extLst>
              <a:ext uri="{FF2B5EF4-FFF2-40B4-BE49-F238E27FC236}">
                <a16:creationId xmlns:a16="http://schemas.microsoft.com/office/drawing/2014/main" id="{FE20B48C-776A-4A00-A090-CCA744B2BAA2}"/>
              </a:ext>
            </a:extLst>
          </p:cNvPr>
          <p:cNvPicPr>
            <a:picLocks noChangeAspect="1"/>
          </p:cNvPicPr>
          <p:nvPr/>
        </p:nvPicPr>
        <p:blipFill rotWithShape="1">
          <a:blip r:embed="rId3">
            <a:extLst>
              <a:ext uri="{28A0092B-C50C-407E-A947-70E740481C1C}">
                <a14:useLocalDpi xmlns:a14="http://schemas.microsoft.com/office/drawing/2010/main" val="0"/>
              </a:ext>
            </a:extLst>
          </a:blip>
          <a:srcRect l="3518" r="2598"/>
          <a:stretch/>
        </p:blipFill>
        <p:spPr>
          <a:xfrm>
            <a:off x="0" y="1019175"/>
            <a:ext cx="5341656" cy="3657600"/>
          </a:xfrm>
          <a:prstGeom prst="rect">
            <a:avLst/>
          </a:prstGeom>
        </p:spPr>
      </p:pic>
      <p:pic>
        <p:nvPicPr>
          <p:cNvPr id="5" name="Picture 4">
            <a:extLst>
              <a:ext uri="{FF2B5EF4-FFF2-40B4-BE49-F238E27FC236}">
                <a16:creationId xmlns:a16="http://schemas.microsoft.com/office/drawing/2014/main" id="{B6ED30A3-4B01-4C66-AC62-4DBD9FD49FE7}"/>
              </a:ext>
            </a:extLst>
          </p:cNvPr>
          <p:cNvPicPr>
            <a:picLocks noChangeAspect="1"/>
          </p:cNvPicPr>
          <p:nvPr/>
        </p:nvPicPr>
        <p:blipFill>
          <a:blip r:embed="rId4"/>
          <a:stretch>
            <a:fillRect/>
          </a:stretch>
        </p:blipFill>
        <p:spPr>
          <a:xfrm>
            <a:off x="6276975" y="3246595"/>
            <a:ext cx="5915025" cy="3611405"/>
          </a:xfrm>
          <a:prstGeom prst="rect">
            <a:avLst/>
          </a:prstGeom>
        </p:spPr>
      </p:pic>
      <p:pic>
        <p:nvPicPr>
          <p:cNvPr id="6" name="Picture 5">
            <a:extLst>
              <a:ext uri="{FF2B5EF4-FFF2-40B4-BE49-F238E27FC236}">
                <a16:creationId xmlns:a16="http://schemas.microsoft.com/office/drawing/2014/main" id="{7DE34B3E-1072-4E10-85D1-5D8D59823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480" y="910830"/>
            <a:ext cx="6341520" cy="3611405"/>
          </a:xfrm>
          <a:prstGeom prst="rect">
            <a:avLst/>
          </a:prstGeom>
        </p:spPr>
      </p:pic>
      <p:pic>
        <p:nvPicPr>
          <p:cNvPr id="7" name="Picture 6">
            <a:extLst>
              <a:ext uri="{FF2B5EF4-FFF2-40B4-BE49-F238E27FC236}">
                <a16:creationId xmlns:a16="http://schemas.microsoft.com/office/drawing/2014/main" id="{6C9A1287-0FC8-41CD-BCD8-DA8C74E41C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57567"/>
            <a:ext cx="5330307" cy="4000433"/>
          </a:xfrm>
          <a:prstGeom prst="rect">
            <a:avLst/>
          </a:prstGeom>
        </p:spPr>
      </p:pic>
    </p:spTree>
    <p:extLst>
      <p:ext uri="{BB962C8B-B14F-4D97-AF65-F5344CB8AC3E}">
        <p14:creationId xmlns:p14="http://schemas.microsoft.com/office/powerpoint/2010/main" val="27872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12668</TotalTime>
  <Words>520</Words>
  <Application>Microsoft Office PowerPoint</Application>
  <PresentationFormat>Widescreen</PresentationFormat>
  <Paragraphs>115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Building maritime and marine capacity in the Caribbean, for climate-resilient and sustainable development</vt:lpstr>
      <vt:lpstr>Background</vt:lpstr>
      <vt:lpstr>PowerPoint Presentation</vt:lpstr>
      <vt:lpstr>Background</vt:lpstr>
      <vt:lpstr>PowerPoint Presentation</vt:lpstr>
      <vt:lpstr>Background</vt:lpstr>
      <vt:lpstr>Hurricane Dorian</vt:lpstr>
      <vt:lpstr>Maritime Accidents in the Caribbean</vt:lpstr>
      <vt:lpstr>Examples</vt:lpstr>
      <vt:lpstr>The Challenge</vt:lpstr>
      <vt:lpstr>The Proposal</vt:lpstr>
      <vt:lpstr>The Proposal</vt:lpstr>
      <vt:lpstr>The Proposal</vt:lpstr>
      <vt:lpstr>Expected benefits</vt:lpstr>
      <vt:lpstr>Expected benefits</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Alberto Costa Neves</cp:lastModifiedBy>
  <cp:revision>390</cp:revision>
  <dcterms:created xsi:type="dcterms:W3CDTF">2018-10-09T19:26:33Z</dcterms:created>
  <dcterms:modified xsi:type="dcterms:W3CDTF">2019-12-05T15:36:44Z</dcterms:modified>
</cp:coreProperties>
</file>