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Arial Narrow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.fntdata"/><Relationship Id="rId11" Type="http://schemas.openxmlformats.org/officeDocument/2006/relationships/slide" Target="slides/slide6.xml"/><Relationship Id="rId22" Type="http://schemas.openxmlformats.org/officeDocument/2006/relationships/font" Target="fonts/ArialNarrow-boldItalic.fntdata"/><Relationship Id="rId10" Type="http://schemas.openxmlformats.org/officeDocument/2006/relationships/slide" Target="slides/slide5.xml"/><Relationship Id="rId21" Type="http://schemas.openxmlformats.org/officeDocument/2006/relationships/font" Target="fonts/ArialNarrow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ialNarrow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b696844c5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6b696844c5_0_85:notes"/>
          <p:cNvSpPr/>
          <p:nvPr>
            <p:ph idx="2" type="sldImg"/>
          </p:nvPr>
        </p:nvSpPr>
        <p:spPr>
          <a:xfrm>
            <a:off x="685803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b696844c5_0_100:notes"/>
          <p:cNvSpPr/>
          <p:nvPr>
            <p:ph idx="2" type="sldImg"/>
          </p:nvPr>
        </p:nvSpPr>
        <p:spPr>
          <a:xfrm>
            <a:off x="685803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b696844c5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not systematic surveys on hydro ships; any vessel operating that has an interest in collecting and providing that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Fugro sometimes presents themselves as collecting CSB...but really, they are collecting mulitibeam data while in transit...we refer to that as Transit Data. It is not CSB by this definition.  </a:t>
            </a:r>
            <a:endParaRPr/>
          </a:p>
        </p:txBody>
      </p:sp>
      <p:sp>
        <p:nvSpPr>
          <p:cNvPr id="101" name="Google Shape;101;g6b696844c5_0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b696844c5_0_189:notes"/>
          <p:cNvSpPr/>
          <p:nvPr>
            <p:ph idx="2" type="sldImg"/>
          </p:nvPr>
        </p:nvSpPr>
        <p:spPr>
          <a:xfrm>
            <a:off x="685803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b696844c5_0_1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9" name="Google Shape;109;g6b696844c5_0_1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56f7e844f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This document,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B-12 IHO Guidance on Crowdsourced Bathymetry, was published earlier this year and is available online. </a:t>
            </a:r>
            <a:endParaRPr/>
          </a:p>
        </p:txBody>
      </p:sp>
      <p:sp>
        <p:nvSpPr>
          <p:cNvPr id="120" name="Google Shape;120;g656f7e844f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5900852c4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remove screen grab and give a few more talking points...</a:t>
            </a:r>
            <a:endParaRPr/>
          </a:p>
        </p:txBody>
      </p:sp>
      <p:sp>
        <p:nvSpPr>
          <p:cNvPr id="132" name="Google Shape;132;g65900852c4_0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b696844c5_0_368:notes"/>
          <p:cNvSpPr/>
          <p:nvPr>
            <p:ph idx="2" type="sldImg"/>
          </p:nvPr>
        </p:nvSpPr>
        <p:spPr>
          <a:xfrm>
            <a:off x="685803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b696844c5_0_3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Example caveats shown in right hand column</a:t>
            </a:r>
            <a:endParaRPr/>
          </a:p>
        </p:txBody>
      </p:sp>
      <p:sp>
        <p:nvSpPr>
          <p:cNvPr id="142" name="Google Shape;142;g6b696844c5_0_3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b696844c5_0_378:notes"/>
          <p:cNvSpPr/>
          <p:nvPr>
            <p:ph idx="2" type="sldImg"/>
          </p:nvPr>
        </p:nvSpPr>
        <p:spPr>
          <a:xfrm>
            <a:off x="685803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b696844c5_0_3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tell MACHC Seabed 2030 Coordinator</a:t>
            </a:r>
            <a:endParaRPr/>
          </a:p>
        </p:txBody>
      </p:sp>
      <p:sp>
        <p:nvSpPr>
          <p:cNvPr id="154" name="Google Shape;154;g6b696844c5_0_3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59d9ba259_2_5:notes"/>
          <p:cNvSpPr/>
          <p:nvPr>
            <p:ph idx="2" type="sldImg"/>
          </p:nvPr>
        </p:nvSpPr>
        <p:spPr>
          <a:xfrm>
            <a:off x="685803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59d9ba259_2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2" name="Google Shape;162;g759d9ba259_2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b696844c5_0_2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9" name="Google Shape;169;g6b696844c5_0_2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gradFill>
          <a:gsLst>
            <a:gs pos="0">
              <a:srgbClr val="F5F9FC"/>
            </a:gs>
            <a:gs pos="75000">
              <a:srgbClr val="F5F9FC"/>
            </a:gs>
            <a:gs pos="100000">
              <a:srgbClr val="CEE1F1"/>
            </a:gs>
          </a:gsLst>
          <a:lin ang="540000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27612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/>
        </p:nvSpPr>
        <p:spPr>
          <a:xfrm>
            <a:off x="250262" y="62803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Hydrographic Organization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 Hydrographique Internationale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5349" y="6049723"/>
            <a:ext cx="676525" cy="8179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gradFill>
          <a:gsLst>
            <a:gs pos="0">
              <a:srgbClr val="F5F9FC"/>
            </a:gs>
            <a:gs pos="75000">
              <a:srgbClr val="F5F9FC"/>
            </a:gs>
            <a:gs pos="100000">
              <a:srgbClr val="CEE1F1"/>
            </a:gs>
          </a:gsLst>
          <a:lin ang="5400000" scaled="0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838200" y="259414"/>
            <a:ext cx="10515600" cy="540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E57C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838201" y="1825625"/>
            <a:ext cx="7724182" cy="2158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6" name="Google Shape;26;p3"/>
          <p:cNvCxnSpPr/>
          <p:nvPr/>
        </p:nvCxnSpPr>
        <p:spPr>
          <a:xfrm flipH="1" rot="10800000">
            <a:off x="811992" y="893798"/>
            <a:ext cx="10568015" cy="5285"/>
          </a:xfrm>
          <a:prstGeom prst="straightConnector1">
            <a:avLst/>
          </a:prstGeom>
          <a:noFill/>
          <a:ln cap="flat" cmpd="sng" w="28575">
            <a:solidFill>
              <a:srgbClr val="0E57C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" name="Google Shape;27;p3"/>
          <p:cNvSpPr/>
          <p:nvPr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4038600" y="627612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986777" y="62761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250262" y="62803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Hydrographic Organization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 Hydrographique Internationale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467" y="6040079"/>
            <a:ext cx="676525" cy="817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44921" l="652" r="1919" t="0"/>
          <a:stretch/>
        </p:blipFill>
        <p:spPr>
          <a:xfrm>
            <a:off x="0" y="0"/>
            <a:ext cx="12191999" cy="37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>
            <p:ph type="ctrTitle"/>
          </p:nvPr>
        </p:nvSpPr>
        <p:spPr>
          <a:xfrm>
            <a:off x="312600" y="1502400"/>
            <a:ext cx="11566800" cy="12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b="1" lang="en-US" sz="5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IHO Crowdsourced Bathymetry Initiative</a:t>
            </a:r>
            <a:endParaRPr b="1" i="1" sz="37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Google Shape;95;p13"/>
          <p:cNvSpPr txBox="1"/>
          <p:nvPr>
            <p:ph idx="1" type="subTitle"/>
          </p:nvPr>
        </p:nvSpPr>
        <p:spPr>
          <a:xfrm>
            <a:off x="1524000" y="5150100"/>
            <a:ext cx="9144000" cy="1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n-US"/>
              <a:t>bathydata@iho.int</a:t>
            </a:r>
            <a:endParaRPr b="1" i="1" u="none" cap="none" strike="noStrike">
              <a:solidFill>
                <a:schemeClr val="dk1"/>
              </a:solidFill>
            </a:endParaRPr>
          </a:p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>
            <a:off x="4038600" y="6276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MACHC 20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>
            <p:ph idx="4294967295" type="title"/>
          </p:nvPr>
        </p:nvSpPr>
        <p:spPr>
          <a:xfrm>
            <a:off x="0" y="3703200"/>
            <a:ext cx="12192000" cy="189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b="1" lang="en-US" sz="3300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An IHO-led collaborative project to better enable mariners and professionally manned vessels to collect “crowdsourced bathymetry”</a:t>
            </a:r>
            <a:br>
              <a:rPr b="1" lang="en-US" sz="3300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b="1" i="1" sz="3300" u="none" cap="none" strike="noStrike">
              <a:solidFill>
                <a:srgbClr val="99999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b="0" l="652" r="1919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11982370" y="8368161"/>
            <a:ext cx="3657600" cy="48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4"/>
          <p:cNvSpPr txBox="1"/>
          <p:nvPr>
            <p:ph type="title"/>
          </p:nvPr>
        </p:nvSpPr>
        <p:spPr>
          <a:xfrm>
            <a:off x="312600" y="2407800"/>
            <a:ext cx="11566800" cy="18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00" spcFirstLastPara="1" rIns="94800" wrap="square" tIns="47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b="1" lang="en-US" sz="3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Crowdsourced bathymetry (CSB) is the collection of depth measurements from vessels, using standard navigation instruments, while engaged in routine maritime operations.</a:t>
            </a:r>
            <a:endParaRPr b="1" i="1" sz="33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660400" y="117275"/>
            <a:ext cx="109332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The Role of CSB Data: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11982370" y="8368161"/>
            <a:ext cx="3657600" cy="48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660325" y="1055350"/>
            <a:ext cx="67488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-374650" lvl="0" marL="469900" rtl="0" algn="l"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Support national and regional development activities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69900" rtl="0" algn="l">
              <a:spcBef>
                <a:spcPts val="110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Fill gaps where data is scarce 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69900" rtl="0" algn="l">
              <a:spcBef>
                <a:spcPts val="110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Useful along shallow, complex coastlines that are difficult for traditional survey vessels to access and may be more frequently visited by recreational boaters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69900" rtl="0" algn="l">
              <a:spcBef>
                <a:spcPts val="110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Identify uncharted features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69900" rtl="0" algn="l">
              <a:spcBef>
                <a:spcPts val="110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Assist in verifying charted information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69900" rtl="0" algn="l">
              <a:spcBef>
                <a:spcPts val="110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Confirm whether charts are appropriate for the latest traffic patterns.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699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1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50648" t="0"/>
          <a:stretch/>
        </p:blipFill>
        <p:spPr>
          <a:xfrm>
            <a:off x="7624425" y="1524000"/>
            <a:ext cx="4450800" cy="35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9709667" y="4026633"/>
            <a:ext cx="2291700" cy="101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4800" lIns="94800" spcFirstLastPara="1" rIns="94800" wrap="square" tIns="9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NOAA’s Bay Hydro II CSB  test tracks in green overlaid on multibeam survey data demonstrates how changes can be detected. Image courtesy of NOAA.</a:t>
            </a:r>
            <a:endParaRPr i="1" sz="1100"/>
          </a:p>
        </p:txBody>
      </p:sp>
      <p:sp>
        <p:nvSpPr>
          <p:cNvPr id="116" name="Google Shape;116;p15"/>
          <p:cNvSpPr txBox="1"/>
          <p:nvPr/>
        </p:nvSpPr>
        <p:spPr>
          <a:xfrm>
            <a:off x="3138225" y="5908500"/>
            <a:ext cx="9089100" cy="949500"/>
          </a:xfrm>
          <a:prstGeom prst="rect">
            <a:avLst/>
          </a:prstGeom>
          <a:solidFill>
            <a:srgbClr val="BDC4D0"/>
          </a:solidFill>
          <a:ln>
            <a:noFill/>
          </a:ln>
        </p:spPr>
        <p:txBody>
          <a:bodyPr anchorCtr="0" anchor="ctr" bIns="47400" lIns="94800" spcFirstLastPara="1" rIns="94800" wrap="square" tIns="47400">
            <a:noAutofit/>
          </a:bodyPr>
          <a:lstStyle/>
          <a:p>
            <a:pPr indent="0" lvl="1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latin typeface="Proxima Nova"/>
                <a:ea typeface="Proxima Nova"/>
                <a:cs typeface="Proxima Nova"/>
                <a:sym typeface="Proxima Nova"/>
              </a:rPr>
              <a:t>...but only if vessels collect and donate depth information while on passage</a:t>
            </a:r>
            <a:endParaRPr b="1" i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5452625" y="121775"/>
            <a:ext cx="67488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00" spcFirstLastPara="1" rIns="94800" wrap="square" tIns="47400">
            <a:noAutofit/>
          </a:bodyPr>
          <a:lstStyle/>
          <a:p>
            <a:pPr indent="0" lvl="1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0E57C4"/>
                </a:solidFill>
                <a:latin typeface="Proxima Nova"/>
                <a:ea typeface="Proxima Nova"/>
                <a:cs typeface="Proxima Nova"/>
                <a:sym typeface="Proxima Nova"/>
              </a:rPr>
              <a:t>Valuable data with scientific, commercial &amp; research value at </a:t>
            </a:r>
            <a:r>
              <a:rPr b="1" i="1" lang="en-US" sz="2200" u="sng">
                <a:solidFill>
                  <a:srgbClr val="0E57C4"/>
                </a:solidFill>
                <a:latin typeface="Proxima Nova"/>
                <a:ea typeface="Proxima Nova"/>
                <a:cs typeface="Proxima Nova"/>
                <a:sym typeface="Proxima Nova"/>
              </a:rPr>
              <a:t>no cost</a:t>
            </a:r>
            <a:r>
              <a:rPr b="1" i="1" lang="en-US" sz="2200">
                <a:solidFill>
                  <a:srgbClr val="0E57C4"/>
                </a:solidFill>
                <a:latin typeface="Proxima Nova"/>
                <a:ea typeface="Proxima Nova"/>
                <a:cs typeface="Proxima Nova"/>
                <a:sym typeface="Proxima Nova"/>
              </a:rPr>
              <a:t> to the public sector</a:t>
            </a:r>
            <a:endParaRPr b="1" i="1" sz="2200">
              <a:solidFill>
                <a:srgbClr val="0E57C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1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0E57C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8986777" y="6276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986777" y="6276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675" y="2238875"/>
            <a:ext cx="3840620" cy="44023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16"/>
          <p:cNvSpPr txBox="1"/>
          <p:nvPr>
            <p:ph type="title"/>
          </p:nvPr>
        </p:nvSpPr>
        <p:spPr>
          <a:xfrm>
            <a:off x="664025" y="259414"/>
            <a:ext cx="105156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959"/>
              <a:buFont typeface="Arial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IHO CL 11/2019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374075" y="1241900"/>
            <a:ext cx="55278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300"/>
              </a:spcAft>
              <a:buNone/>
            </a:pPr>
            <a:r>
              <a:rPr b="1" lang="en-US" sz="2000">
                <a:latin typeface="Proxima Nova"/>
                <a:ea typeface="Proxima Nova"/>
                <a:cs typeface="Proxima Nova"/>
                <a:sym typeface="Proxima Nova"/>
              </a:rPr>
              <a:t>“CALL FOR APPROVAL OF EDITION 2.0.0 OF IHO PUBLICATION B-12”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16"/>
          <p:cNvSpPr txBox="1"/>
          <p:nvPr>
            <p:ph type="title"/>
          </p:nvPr>
        </p:nvSpPr>
        <p:spPr>
          <a:xfrm>
            <a:off x="5678975" y="6276125"/>
            <a:ext cx="5218200" cy="365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959"/>
              <a:buFont typeface="Arial"/>
              <a:buNone/>
            </a:pPr>
            <a:r>
              <a:rPr b="1" lang="en-US" sz="1400">
                <a:solidFill>
                  <a:srgbClr val="0000FF"/>
                </a:solidFill>
                <a:highlight>
                  <a:srgbClr val="EFEFEF"/>
                </a:highlight>
                <a:latin typeface="Arial Narrow"/>
                <a:ea typeface="Arial Narrow"/>
                <a:cs typeface="Arial Narrow"/>
                <a:sym typeface="Arial Narrow"/>
              </a:rPr>
              <a:t>https://www.iho.int/iho_pubs/bathy/B_12_Ed2.0.2_2019.pdf</a:t>
            </a:r>
            <a:endParaRPr b="1" sz="1400">
              <a:solidFill>
                <a:srgbClr val="0000FF"/>
              </a:solidFill>
              <a:highlight>
                <a:srgbClr val="EFEFEF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232775" y="4801925"/>
            <a:ext cx="52182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35 Member States approved the adoption of B-12 out of 38 replies.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075" y="1775300"/>
            <a:ext cx="5702201" cy="30160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664025" y="259414"/>
            <a:ext cx="105156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959"/>
              <a:buFont typeface="Arial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IHO CL 11/2019 </a:t>
            </a:r>
            <a:r>
              <a:rPr b="1" lang="en-US">
                <a:latin typeface="Arial Narrow"/>
                <a:ea typeface="Arial Narrow"/>
                <a:cs typeface="Arial Narrow"/>
                <a:sym typeface="Arial Narrow"/>
              </a:rPr>
              <a:t>Annex B</a:t>
            </a:r>
            <a:endParaRPr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8986777" y="6276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64775" y="2576675"/>
            <a:ext cx="6321000" cy="28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-US" sz="2100">
                <a:latin typeface="Proxima Nova"/>
                <a:ea typeface="Proxima Nova"/>
                <a:cs typeface="Proxima Nova"/>
                <a:sym typeface="Proxima Nova"/>
              </a:rPr>
              <a:t>13 IHO MS have replied “positive” 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CL 47/2019 provides a summary analysis of positive responses</a:t>
            </a: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-US" sz="1800">
                <a:latin typeface="Proxima Nova"/>
                <a:ea typeface="Proxima Nova"/>
                <a:cs typeface="Proxima Nova"/>
                <a:sym typeface="Proxima Nova"/>
              </a:rPr>
              <a:t>==&gt;</a:t>
            </a:r>
            <a:endParaRPr b="1"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rtl="0" algn="l">
              <a:spcBef>
                <a:spcPts val="300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-US" sz="21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he IHO DCDB will filter out CSB data collected from the waters of </a:t>
            </a:r>
            <a:r>
              <a:rPr b="1" lang="en-US" sz="2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all coastal countries</a:t>
            </a:r>
            <a:r>
              <a:rPr lang="en-US" sz="2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-US" sz="2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not included on the positive list</a:t>
            </a:r>
            <a:r>
              <a:rPr lang="en-US" sz="2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. This includes: </a:t>
            </a:r>
            <a:endParaRPr sz="21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MS</a:t>
            </a:r>
            <a:r>
              <a:rPr lang="en-US" sz="1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we </a:t>
            </a: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believe</a:t>
            </a:r>
            <a:r>
              <a:rPr lang="en-US" sz="1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are pro-CSB but have</a:t>
            </a: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 not</a:t>
            </a:r>
            <a:r>
              <a:rPr lang="en-US" sz="1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replied</a:t>
            </a:r>
            <a:endParaRPr sz="18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1000"/>
              </a:spcAft>
              <a:buSzPts val="1800"/>
              <a:buFont typeface="Proxima Nova"/>
              <a:buChar char="○"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Coastal countries that are not </a:t>
            </a:r>
            <a:r>
              <a:rPr lang="en-US" sz="1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IHO M</a:t>
            </a: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endParaRPr b="1" i="1" sz="1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350525" y="1168325"/>
            <a:ext cx="55278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300"/>
              </a:spcAft>
              <a:buNone/>
            </a:pPr>
            <a:r>
              <a:rPr b="1" lang="en-US" sz="2000"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b="1" lang="en-US" sz="2000">
                <a:latin typeface="Proxima Nova"/>
                <a:ea typeface="Proxima Nova"/>
                <a:cs typeface="Proxima Nova"/>
                <a:sym typeface="Proxima Nova"/>
              </a:rPr>
              <a:t>ACCEPTANCE OF CROWDSOURCED BATHYMETRY ACTIVITIES IN NATIONAL WATERS OF JURISDICTION”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11473" r="10632" t="6147"/>
          <a:stretch/>
        </p:blipFill>
        <p:spPr>
          <a:xfrm>
            <a:off x="6433750" y="27438"/>
            <a:ext cx="5768400" cy="683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>
            <p:ph type="title"/>
          </p:nvPr>
        </p:nvSpPr>
        <p:spPr>
          <a:xfrm>
            <a:off x="660400" y="117275"/>
            <a:ext cx="109332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IHO Member States: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11982370" y="8368161"/>
            <a:ext cx="3657600" cy="48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660325" y="1588750"/>
            <a:ext cx="54357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The IHO encourages </a:t>
            </a:r>
            <a:r>
              <a:rPr i="1" lang="en-US" sz="2800" u="sng">
                <a:latin typeface="Arial Narrow"/>
                <a:ea typeface="Arial Narrow"/>
                <a:cs typeface="Arial Narrow"/>
                <a:sym typeface="Arial Narrow"/>
              </a:rPr>
              <a:t>member states</a:t>
            </a: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 who have not responded to review Annex B CL 11/2019 and, if possible, offer a positive response before the Assembly. 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Note: </a:t>
            </a: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A MS can include "conditions" or "prerequisites" as needed.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699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1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 b="0" l="11473" r="10632" t="6147"/>
          <a:stretch/>
        </p:blipFill>
        <p:spPr>
          <a:xfrm>
            <a:off x="6433750" y="27438"/>
            <a:ext cx="5768400" cy="683056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/>
          <p:nvPr/>
        </p:nvSpPr>
        <p:spPr>
          <a:xfrm>
            <a:off x="6461650" y="2088475"/>
            <a:ext cx="5768400" cy="343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6537850" y="6556275"/>
            <a:ext cx="5768400" cy="21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6461650" y="4270275"/>
            <a:ext cx="5768400" cy="343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660400" y="117275"/>
            <a:ext cx="109332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Non-</a:t>
            </a: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IHO Coastal States: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7" name="Google Shape;157;p19"/>
          <p:cNvSpPr txBox="1"/>
          <p:nvPr>
            <p:ph idx="12" type="sldNum"/>
          </p:nvPr>
        </p:nvSpPr>
        <p:spPr>
          <a:xfrm>
            <a:off x="11982370" y="8368161"/>
            <a:ext cx="3657600" cy="48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660325" y="1664950"/>
            <a:ext cx="10933200" cy="20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 Narrow"/>
                <a:ea typeface="Arial Narrow"/>
                <a:cs typeface="Arial Narrow"/>
                <a:sym typeface="Arial Narrow"/>
              </a:rPr>
              <a:t>The IHO encourages all </a:t>
            </a:r>
            <a:r>
              <a:rPr i="1" lang="en-US" sz="3000" u="sng">
                <a:latin typeface="Arial Narrow"/>
                <a:ea typeface="Arial Narrow"/>
                <a:cs typeface="Arial Narrow"/>
                <a:sym typeface="Arial Narrow"/>
              </a:rPr>
              <a:t>coastal states of the MACHC</a:t>
            </a:r>
            <a:r>
              <a:rPr lang="en-US" sz="3000">
                <a:latin typeface="Arial Narrow"/>
                <a:ea typeface="Arial Narrow"/>
                <a:cs typeface="Arial Narrow"/>
                <a:sym typeface="Arial Narrow"/>
              </a:rPr>
              <a:t> to provide their position on CSB Activity in their areas of national </a:t>
            </a:r>
            <a:r>
              <a:rPr lang="en-US" sz="3000">
                <a:latin typeface="Arial Narrow"/>
                <a:ea typeface="Arial Narrow"/>
                <a:cs typeface="Arial Narrow"/>
                <a:sym typeface="Arial Narrow"/>
              </a:rPr>
              <a:t>jurisdiction</a:t>
            </a:r>
            <a:r>
              <a:rPr lang="en-US" sz="3000">
                <a:latin typeface="Arial Narrow"/>
                <a:ea typeface="Arial Narrow"/>
                <a:cs typeface="Arial Narrow"/>
                <a:sym typeface="Arial Narrow"/>
              </a:rPr>
              <a:t> to the MACHC Seabed 2030 Coordinator as soon as possible.  </a:t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000">
                <a:latin typeface="Arial Narrow"/>
                <a:ea typeface="Arial Narrow"/>
                <a:cs typeface="Arial Narrow"/>
                <a:sym typeface="Arial Narrow"/>
              </a:rPr>
              <a:t>Note: A Coastal State can include "conditions" or "prerequisites" as needed.</a:t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699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1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660400" y="422075"/>
            <a:ext cx="10933200" cy="72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rial Narrow"/>
                <a:ea typeface="Arial Narrow"/>
                <a:cs typeface="Arial Narrow"/>
                <a:sym typeface="Arial Narrow"/>
              </a:rPr>
              <a:t>RHCs should consider designating a SB 2030 representative to:</a:t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5" name="Google Shape;165;p20"/>
          <p:cNvSpPr txBox="1"/>
          <p:nvPr>
            <p:ph idx="12" type="sldNum"/>
          </p:nvPr>
        </p:nvSpPr>
        <p:spPr>
          <a:xfrm>
            <a:off x="11982370" y="8368161"/>
            <a:ext cx="3657600" cy="48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210150" y="1131550"/>
            <a:ext cx="11982000" cy="20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●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Liaise with appropriate GEBCO Seabed 2030 Regional Data Assembly and Coordination Centres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Arial Narrow"/>
              <a:buChar char="●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Consider traditional hydrographic collection methods as well as others that may apply, including CSB, SDB, scientific data collection, and industry-specific data and serve as a point of contact for other working groups accordingly.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Arial Narrow"/>
              <a:buChar char="●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Report the state of regional ocean mapping efforts, including national statistics (according to Reg. Centre data)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Arial Narrow"/>
              <a:buChar char="●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Lead regional efforts to coordinate potential data collection opportunities, connecting data providers with the appropriate GEBCO Regional Centres.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Arial Narrow"/>
              <a:buChar char="●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Encourage national commitments for data sharing and new data collection.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Arial Narrow"/>
              <a:buChar char="●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Develop joint regional campaign mapping plans for areas outside national jurisdiction.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Arial Narrow"/>
              <a:buChar char="●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Ensure that efforts to collect data for Seabed 2030 are coordinated within the region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Font typeface="Arial Narrow"/>
              <a:buChar char="●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Place a strong emphasis on acknowledging participation from data providers.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1"/>
          <p:cNvPicPr preferRelativeResize="0"/>
          <p:nvPr/>
        </p:nvPicPr>
        <p:blipFill rotWithShape="1">
          <a:blip r:embed="rId3">
            <a:alphaModFix/>
          </a:blip>
          <a:srcRect b="0" l="652" r="1919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/>
        </p:nvSpPr>
        <p:spPr>
          <a:xfrm>
            <a:off x="2846100" y="1934075"/>
            <a:ext cx="6499800" cy="317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E57C4"/>
                </a:solidFill>
                <a:latin typeface="Arial Narrow"/>
                <a:ea typeface="Arial Narrow"/>
                <a:cs typeface="Arial Narrow"/>
                <a:sym typeface="Arial Narrow"/>
              </a:rPr>
              <a:t>ALL states are invited to ask questions and share perspectives during and after the meeting.</a:t>
            </a:r>
            <a:endParaRPr sz="2400">
              <a:solidFill>
                <a:srgbClr val="0E57C4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0E57C4"/>
                </a:solidFill>
                <a:latin typeface="Arial Narrow"/>
                <a:ea typeface="Arial Narrow"/>
                <a:cs typeface="Arial Narrow"/>
                <a:sym typeface="Arial Narrow"/>
              </a:rPr>
              <a:t>Thank you.</a:t>
            </a:r>
            <a:endParaRPr b="1" i="1" sz="2400">
              <a:solidFill>
                <a:srgbClr val="0E57C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