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73" r:id="rId4"/>
    <p:sldId id="284" r:id="rId5"/>
    <p:sldId id="278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F79"/>
    <a:srgbClr val="CEC481"/>
    <a:srgbClr val="BCE6FF"/>
    <a:srgbClr val="7ECC83"/>
    <a:srgbClr val="E27982"/>
    <a:srgbClr val="61A6F5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3" autoAdjust="0"/>
    <p:restoredTop sz="93904" autoAdjust="0"/>
  </p:normalViewPr>
  <p:slideViewPr>
    <p:cSldViewPr snapToGrid="0">
      <p:cViewPr varScale="1">
        <p:scale>
          <a:sx n="69" d="100"/>
          <a:sy n="69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o-machc.org/msi.html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vsafety@nga.mil" TargetMode="External"/><Relationship Id="rId4" Type="http://schemas.openxmlformats.org/officeDocument/2006/relationships/hyperlink" Target="https://www.iho-machc.org/documents/msi/NAVAREA%20IV%20and%20XII%20National%20Coordinators%20Lis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IMO/IHO World-Wide Navigational Warning Service</a:t>
            </a:r>
            <a:br>
              <a:rPr lang="en-US" dirty="0"/>
            </a:br>
            <a:r>
              <a:rPr lang="en-US" dirty="0"/>
              <a:t>NAVAREA IV / XII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/>
              <a:t>United States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IMO/IHO World-Wide Navigational Warning Service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(WWNWS)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CC707-98FD-5040-B0AD-9ABE26C36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en-US" b="1" dirty="0"/>
              <a:t>Internationally and nationally coordinated</a:t>
            </a:r>
            <a:br>
              <a:rPr lang="en-US" altLang="en-US" b="1" dirty="0"/>
            </a:br>
            <a:r>
              <a:rPr lang="en-US" altLang="en-US" b="1" dirty="0"/>
              <a:t>service for the promulgation of </a:t>
            </a:r>
            <a:br>
              <a:rPr lang="en-US" altLang="en-US" b="1" dirty="0"/>
            </a:br>
            <a:r>
              <a:rPr lang="en-US" altLang="en-US" b="1" dirty="0"/>
              <a:t>navigational warnings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C0D2D7-E411-C649-8B2A-A8B25B416929}"/>
              </a:ext>
            </a:extLst>
          </p:cNvPr>
          <p:cNvSpPr/>
          <p:nvPr/>
        </p:nvSpPr>
        <p:spPr>
          <a:xfrm>
            <a:off x="7524035" y="4420328"/>
            <a:ext cx="4319452" cy="1031966"/>
          </a:xfrm>
          <a:prstGeom prst="roundRect">
            <a:avLst/>
          </a:prstGeom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IMO Resolution A.706(17)</a:t>
            </a:r>
            <a:br>
              <a:rPr lang="en-US" sz="2400" dirty="0"/>
            </a:br>
            <a:r>
              <a:rPr lang="en-US" sz="2400" dirty="0"/>
              <a:t>MSC.1 Circ. 1288/Rev.1</a:t>
            </a:r>
          </a:p>
        </p:txBody>
      </p:sp>
      <p:pic>
        <p:nvPicPr>
          <p:cNvPr id="10" name="Picture 9" descr="LowV5satnav-large">
            <a:extLst>
              <a:ext uri="{FF2B5EF4-FFF2-40B4-BE49-F238E27FC236}">
                <a16:creationId xmlns:a16="http://schemas.microsoft.com/office/drawing/2014/main" id="{7D876C7E-983E-134C-A8E5-78310160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16000" contrast="8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0635" y="1825625"/>
            <a:ext cx="4106252" cy="250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8B9EAB-406A-F444-B073-734D9B4B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35" y="1405706"/>
            <a:ext cx="1560870" cy="3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rollment, fees, details, and catalog | Global mobile, Satellite phone,  Satellite network">
            <a:extLst>
              <a:ext uri="{FF2B5EF4-FFF2-40B4-BE49-F238E27FC236}">
                <a16:creationId xmlns:a16="http://schemas.microsoft.com/office/drawing/2014/main" id="{DDB200DA-7107-1046-A69C-535894ED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8" b="95820" l="1250" r="97500">
                        <a14:foregroundMark x1="2125" y1="63344" x2="2125" y2="63344"/>
                        <a14:foregroundMark x1="2125" y1="76527" x2="2125" y2="76527"/>
                        <a14:foregroundMark x1="7750" y1="80707" x2="7750" y2="80707"/>
                        <a14:foregroundMark x1="8000" y1="89389" x2="8000" y2="89389"/>
                        <a14:foregroundMark x1="7750" y1="95820" x2="7750" y2="95820"/>
                        <a14:foregroundMark x1="20375" y1="89389" x2="20375" y2="89389"/>
                        <a14:foregroundMark x1="21250" y1="80707" x2="20625" y2="91961"/>
                        <a14:foregroundMark x1="23750" y1="74598" x2="27250" y2="80707"/>
                        <a14:foregroundMark x1="39500" y1="75241" x2="44250" y2="76849"/>
                        <a14:foregroundMark x1="44250" y1="76849" x2="44375" y2="77170"/>
                        <a14:foregroundMark x1="51375" y1="74920" x2="51000" y2="92283"/>
                        <a14:foregroundMark x1="64125" y1="73955" x2="60500" y2="74277"/>
                        <a14:foregroundMark x1="71750" y1="73312" x2="75000" y2="73955"/>
                        <a14:foregroundMark x1="82250" y1="68489" x2="82500" y2="78457"/>
                        <a14:foregroundMark x1="91125" y1="41801" x2="91000" y2="50161"/>
                        <a14:foregroundMark x1="96125" y1="19614" x2="97500" y2="22186"/>
                        <a14:foregroundMark x1="92000" y1="11897" x2="91000" y2="9646"/>
                        <a14:foregroundMark x1="97250" y1="36013" x2="97125" y2="41801"/>
                        <a14:foregroundMark x1="90500" y1="8360" x2="89250" y2="6109"/>
                        <a14:foregroundMark x1="45125" y1="76849" x2="45125" y2="89068"/>
                        <a14:foregroundMark x1="45125" y1="89068" x2="45250" y2="90032"/>
                        <a14:foregroundMark x1="60750" y1="74920" x2="60500" y2="83923"/>
                        <a14:foregroundMark x1="11375" y1="75241" x2="15750" y2="78135"/>
                        <a14:foregroundMark x1="29625" y1="74277" x2="34125" y2="73312"/>
                        <a14:foregroundMark x1="1375" y1="77170" x2="1250" y2="9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48" y="1145342"/>
            <a:ext cx="1447800" cy="5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DB272-8310-1D48-A4D2-37214846B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560" y="3243082"/>
            <a:ext cx="2572309" cy="239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0690DB20-3523-1F42-83F7-A42F01F2C5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D94B667-625B-5744-9655-ABE4FF96E3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206AE-1AD9-C341-BF75-75BF775AF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98" y="3243082"/>
            <a:ext cx="3485620" cy="239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414"/>
            <a:ext cx="10686143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MSI Capacity Building – Dominican Republic (2019)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9D20-8314-4749-86EE-9C1BA2D6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 descr="A picture containing cake, indoor, slice, piece&#10;&#10;Description automatically generated">
            <a:extLst>
              <a:ext uri="{FF2B5EF4-FFF2-40B4-BE49-F238E27FC236}">
                <a16:creationId xmlns:a16="http://schemas.microsoft.com/office/drawing/2014/main" id="{75EC0816-3009-244E-9836-FD8A69794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95" y="1825625"/>
            <a:ext cx="3577399" cy="2526850"/>
          </a:xfrm>
          <a:effectLst>
            <a:outerShdw blurRad="215900" dist="203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FBD55BF-8AC5-A848-A7CA-79C1B69A9A8B}"/>
              </a:ext>
            </a:extLst>
          </p:cNvPr>
          <p:cNvSpPr txBox="1">
            <a:spLocks/>
          </p:cNvSpPr>
          <p:nvPr/>
        </p:nvSpPr>
        <p:spPr>
          <a:xfrm>
            <a:off x="2289051" y="1414762"/>
            <a:ext cx="7754112" cy="904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endParaRPr lang="en-US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D5D19D-D713-0543-9322-7AFEE90F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B6B1DCD-2FDF-1E41-AB63-93C6DAD4E05F}"/>
              </a:ext>
            </a:extLst>
          </p:cNvPr>
          <p:cNvSpPr txBox="1">
            <a:spLocks/>
          </p:cNvSpPr>
          <p:nvPr/>
        </p:nvSpPr>
        <p:spPr>
          <a:xfrm>
            <a:off x="838201" y="1673225"/>
            <a:ext cx="7754112" cy="1831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7400" dirty="0">
                <a:solidFill>
                  <a:srgbClr val="000000"/>
                </a:solidFill>
              </a:rPr>
              <a:t>18 participants from 13 countries</a:t>
            </a:r>
          </a:p>
          <a:p>
            <a:r>
              <a:rPr lang="en-US" altLang="en-US" sz="12000" b="1" dirty="0">
                <a:solidFill>
                  <a:srgbClr val="0070C0"/>
                </a:solidFill>
              </a:rPr>
              <a:t>11 countries have provided MSI since completing the course—THANK YOU!!!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AE0531-5614-A143-8E12-CAAED050E815}"/>
              </a:ext>
            </a:extLst>
          </p:cNvPr>
          <p:cNvSpPr txBox="1">
            <a:spLocks/>
          </p:cNvSpPr>
          <p:nvPr/>
        </p:nvSpPr>
        <p:spPr>
          <a:xfrm>
            <a:off x="838198" y="3429000"/>
            <a:ext cx="8470902" cy="252685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Ecuador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Guatemala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El Salvador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Monserrat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Anguilla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Belize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BVI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Curaçao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Honduras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Dominican Republic</a:t>
            </a:r>
          </a:p>
          <a:p>
            <a:pPr lvl="1"/>
            <a:r>
              <a:rPr lang="en-US" altLang="en-US" sz="4700" dirty="0">
                <a:solidFill>
                  <a:srgbClr val="000000"/>
                </a:solidFill>
              </a:rPr>
              <a:t>Cayman Islands</a:t>
            </a:r>
          </a:p>
        </p:txBody>
      </p:sp>
    </p:spTree>
    <p:extLst>
      <p:ext uri="{BB962C8B-B14F-4D97-AF65-F5344CB8AC3E}">
        <p14:creationId xmlns:p14="http://schemas.microsoft.com/office/powerpoint/2010/main" val="339454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Improved MSI Key Performance Indicator (KPI)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9D20-8314-4749-86EE-9C1BA2D6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D84597-C3A9-DB4F-909F-C7127EF7A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404099" cy="4222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Previously, effectiveness measured by the amount of MSI a country provided</a:t>
            </a:r>
          </a:p>
          <a:p>
            <a:pPr lvl="1"/>
            <a:r>
              <a:rPr lang="en-US" dirty="0"/>
              <a:t>Measurable in most circumstances but not all</a:t>
            </a:r>
          </a:p>
          <a:p>
            <a:pPr lvl="1"/>
            <a:r>
              <a:rPr lang="en-US" dirty="0"/>
              <a:t>Some countries do not have a substantial amount of MSI to issue for its coastline.</a:t>
            </a:r>
          </a:p>
          <a:p>
            <a:r>
              <a:rPr lang="en-US" b="1" u="sng" dirty="0"/>
              <a:t>In addition to the above, NAVAREA IV/XII will begin to track regular contact with national coordinators to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Ensure cooperation and communication</a:t>
            </a:r>
          </a:p>
          <a:p>
            <a:pPr lvl="1"/>
            <a:r>
              <a:rPr lang="en-US" dirty="0"/>
              <a:t>Improve the exchange of MSI</a:t>
            </a:r>
          </a:p>
          <a:p>
            <a:pPr lvl="1"/>
            <a:r>
              <a:rPr lang="en-US" dirty="0"/>
              <a:t>Offer support to enhance MSI capacity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FBD55BF-8AC5-A848-A7CA-79C1B69A9A8B}"/>
              </a:ext>
            </a:extLst>
          </p:cNvPr>
          <p:cNvSpPr txBox="1">
            <a:spLocks/>
          </p:cNvSpPr>
          <p:nvPr/>
        </p:nvSpPr>
        <p:spPr>
          <a:xfrm>
            <a:off x="2289051" y="1414762"/>
            <a:ext cx="7754112" cy="904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endParaRPr lang="en-US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D5D19D-D713-0543-9322-7AFEE90F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B9F3C2-3324-6941-8023-2015C46C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83" y="1668599"/>
            <a:ext cx="2577855" cy="171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BB2C99-1515-5149-91E5-8E6032F3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33" y="4045944"/>
            <a:ext cx="2468460" cy="169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22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1702D9-5A71-C340-BBDF-F575378C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07" y="1186516"/>
            <a:ext cx="3234881" cy="1830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77940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MSI Status on MACHC Website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9A6F09F-0D18-7F48-80ED-0FEFEBC61CDD}"/>
              </a:ext>
            </a:extLst>
          </p:cNvPr>
          <p:cNvSpPr/>
          <p:nvPr/>
        </p:nvSpPr>
        <p:spPr>
          <a:xfrm>
            <a:off x="7719336" y="2903947"/>
            <a:ext cx="685949" cy="162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60C6DB-D688-8D49-9212-600E1D768056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135992" y="1774952"/>
            <a:ext cx="4583344" cy="1210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EB1385-31F7-D444-9697-8E083E00D34F}"/>
              </a:ext>
            </a:extLst>
          </p:cNvPr>
          <p:cNvSpPr/>
          <p:nvPr/>
        </p:nvSpPr>
        <p:spPr>
          <a:xfrm>
            <a:off x="7802566" y="3506347"/>
            <a:ext cx="3312886" cy="1118454"/>
          </a:xfrm>
          <a:prstGeom prst="roundRect">
            <a:avLst/>
          </a:prstGeom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NAVAREA IV/XII Contact (24x7):</a:t>
            </a:r>
          </a:p>
          <a:p>
            <a:pPr algn="ctr"/>
            <a:r>
              <a:rPr lang="en-US" sz="2800" dirty="0" err="1"/>
              <a:t>navsafety@nga.mil</a:t>
            </a:r>
            <a:endParaRPr lang="en-US" sz="28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40A780-B779-5B44-9DD4-739E8CB072BC}"/>
              </a:ext>
            </a:extLst>
          </p:cNvPr>
          <p:cNvSpPr/>
          <p:nvPr/>
        </p:nvSpPr>
        <p:spPr>
          <a:xfrm>
            <a:off x="9099976" y="1470152"/>
            <a:ext cx="686575" cy="97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A9338A-C4BD-B048-A61B-F98B826E328A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3135992" y="1518920"/>
            <a:ext cx="5963984" cy="25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39E2-6345-A849-80FC-9C6FD00AA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92" y="1470152"/>
            <a:ext cx="2324100" cy="609600"/>
          </a:xfrm>
          <a:prstGeom prst="rect">
            <a:avLst/>
          </a:prstGeom>
          <a:ln w="63500" cmpd="sng">
            <a:solidFill>
              <a:srgbClr val="CEC48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A0AF1F-FD01-0645-AA66-E8B008D46A49}"/>
              </a:ext>
            </a:extLst>
          </p:cNvPr>
          <p:cNvSpPr/>
          <p:nvPr/>
        </p:nvSpPr>
        <p:spPr>
          <a:xfrm>
            <a:off x="7775672" y="3060822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www.iho-machc.org</a:t>
            </a:r>
            <a:r>
              <a:rPr lang="en-US" dirty="0"/>
              <a:t>/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B5C750-0208-5A48-AD7F-6D225F7E5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6" y="1765998"/>
            <a:ext cx="890016" cy="1118454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9F32C5B-E253-284B-B13C-CB48DA232A44}"/>
              </a:ext>
            </a:extLst>
          </p:cNvPr>
          <p:cNvSpPr/>
          <p:nvPr/>
        </p:nvSpPr>
        <p:spPr>
          <a:xfrm>
            <a:off x="1075388" y="3602885"/>
            <a:ext cx="1529148" cy="369795"/>
          </a:xfrm>
          <a:prstGeom prst="round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D41E5EA-5A8F-A841-8170-30559DB9A307}"/>
              </a:ext>
            </a:extLst>
          </p:cNvPr>
          <p:cNvSpPr/>
          <p:nvPr/>
        </p:nvSpPr>
        <p:spPr>
          <a:xfrm>
            <a:off x="1076548" y="4381210"/>
            <a:ext cx="1529148" cy="369795"/>
          </a:xfrm>
          <a:prstGeom prst="round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3FB1E-4579-2E49-B1F7-2634B5696F30}"/>
              </a:ext>
            </a:extLst>
          </p:cNvPr>
          <p:cNvSpPr/>
          <p:nvPr/>
        </p:nvSpPr>
        <p:spPr>
          <a:xfrm>
            <a:off x="1074228" y="5172982"/>
            <a:ext cx="1529148" cy="369795"/>
          </a:xfrm>
          <a:prstGeom prst="roundRect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423E6-CD50-DD49-AC34-62A51B4E1104}"/>
              </a:ext>
            </a:extLst>
          </p:cNvPr>
          <p:cNvSpPr txBox="1"/>
          <p:nvPr/>
        </p:nvSpPr>
        <p:spPr>
          <a:xfrm>
            <a:off x="14536271" y="3388659"/>
            <a:ext cx="1847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C1472CC8-6AAE-AF4F-812D-E840E0001F71}"/>
              </a:ext>
            </a:extLst>
          </p:cNvPr>
          <p:cNvSpPr/>
          <p:nvPr/>
        </p:nvSpPr>
        <p:spPr>
          <a:xfrm>
            <a:off x="1525793" y="2263696"/>
            <a:ext cx="715728" cy="1182415"/>
          </a:xfrm>
          <a:prstGeom prst="downArrow">
            <a:avLst/>
          </a:prstGeom>
          <a:solidFill>
            <a:srgbClr val="3F6F79"/>
          </a:solidFill>
          <a:effectLst>
            <a:outerShdw blurRad="114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6026C4-F223-EB47-8928-145398D00C48}"/>
              </a:ext>
            </a:extLst>
          </p:cNvPr>
          <p:cNvSpPr txBox="1"/>
          <p:nvPr/>
        </p:nvSpPr>
        <p:spPr>
          <a:xfrm>
            <a:off x="2799451" y="3439112"/>
            <a:ext cx="387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White: No training, not providing MSI, no point of contact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29213E-8BDF-5C4C-817E-4DBBF0FC54C5}"/>
              </a:ext>
            </a:extLst>
          </p:cNvPr>
          <p:cNvSpPr txBox="1"/>
          <p:nvPr/>
        </p:nvSpPr>
        <p:spPr>
          <a:xfrm>
            <a:off x="2765147" y="4120116"/>
            <a:ext cx="387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Red: Received training, not providing MSI, no regular coordination with the national coordinator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7E95BD-43A4-C84F-A2FE-13E4A6A962CF}"/>
              </a:ext>
            </a:extLst>
          </p:cNvPr>
          <p:cNvSpPr txBox="1"/>
          <p:nvPr/>
        </p:nvSpPr>
        <p:spPr>
          <a:xfrm>
            <a:off x="2765146" y="5034713"/>
            <a:ext cx="4309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Green: Fulfilling all obligations, providing regular MSI or regular coordination with the national coordinator</a:t>
            </a:r>
          </a:p>
        </p:txBody>
      </p:sp>
    </p:spTree>
    <p:extLst>
      <p:ext uri="{BB962C8B-B14F-4D97-AF65-F5344CB8AC3E}">
        <p14:creationId xmlns:p14="http://schemas.microsoft.com/office/powerpoint/2010/main" val="48308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414"/>
            <a:ext cx="10686143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Actions for MACHC National Coordinators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9D20-8314-4749-86EE-9C1BA2D6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FBD55BF-8AC5-A848-A7CA-79C1B69A9A8B}"/>
              </a:ext>
            </a:extLst>
          </p:cNvPr>
          <p:cNvSpPr txBox="1">
            <a:spLocks/>
          </p:cNvSpPr>
          <p:nvPr/>
        </p:nvSpPr>
        <p:spPr>
          <a:xfrm>
            <a:off x="2289051" y="1414762"/>
            <a:ext cx="7754112" cy="904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endParaRPr lang="en-US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D5D19D-D713-0543-9322-7AFEE90F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2C807-4143-ED4F-A942-CE29608A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0400" cy="40457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 the MACHC website to verify your MSI status:  </a:t>
            </a:r>
            <a:r>
              <a:rPr lang="en-US" dirty="0">
                <a:hlinkClick r:id="rId3"/>
              </a:rPr>
              <a:t>https://www.iho-machc.org/msi.html</a:t>
            </a:r>
            <a:endParaRPr lang="en-US" dirty="0"/>
          </a:p>
          <a:p>
            <a:r>
              <a:rPr lang="en-US" dirty="0"/>
              <a:t>Review and verify the National Coordinator point of contact for your country:  </a:t>
            </a:r>
            <a:r>
              <a:rPr lang="en-US" dirty="0">
                <a:hlinkClick r:id="rId4"/>
              </a:rPr>
              <a:t>Click Here</a:t>
            </a:r>
            <a:endParaRPr lang="en-US" dirty="0"/>
          </a:p>
          <a:p>
            <a:r>
              <a:rPr lang="en-US" dirty="0"/>
              <a:t>Report any changes to </a:t>
            </a:r>
            <a:r>
              <a:rPr lang="en-US" dirty="0">
                <a:hlinkClick r:id="rId5"/>
              </a:rPr>
              <a:t>navsafety@nga.mil</a:t>
            </a:r>
            <a:r>
              <a:rPr lang="en-US" dirty="0"/>
              <a:t> by 1 February 2021.</a:t>
            </a:r>
          </a:p>
          <a:p>
            <a:endParaRPr lang="en-US" dirty="0"/>
          </a:p>
          <a:p>
            <a:r>
              <a:rPr lang="en-US" dirty="0"/>
              <a:t>In 2019, NAVAREA IV/XII received MSI from 50% of National Coordinators</a:t>
            </a:r>
          </a:p>
          <a:p>
            <a:r>
              <a:rPr lang="en-US" dirty="0"/>
              <a:t>In 2020, NAVAREA IV/XII received MSI from 50% of National Coordinators and confirmed satisfactory coordination with 70%.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4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079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IMO/IHO World-Wide Navigational Warning Service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(WWNWS)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1181" cy="21587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 for continued support to NAVAREA IV and XII and mariners throughout the MACHC!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DB272-8310-1D48-A4D2-37214846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383" y="3984386"/>
            <a:ext cx="1776577" cy="165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206AE-1AD9-C341-BF75-75BF775AF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21" y="3984386"/>
            <a:ext cx="2407360" cy="165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864876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6355</TotalTime>
  <Words>333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IHO_Presentations_template-Blank</vt:lpstr>
      <vt:lpstr>IMO/IHO World-Wide Navigational Warning Service NAVAREA IV / XII  </vt:lpstr>
      <vt:lpstr>IMO/IHO World-Wide Navigational Warning Service  (WWNWS)</vt:lpstr>
      <vt:lpstr>MSI Capacity Building – Dominican Republic (2019)</vt:lpstr>
      <vt:lpstr>Improved MSI Key Performance Indicator (KPI)</vt:lpstr>
      <vt:lpstr>Regional MSI Status on MACHC Website  </vt:lpstr>
      <vt:lpstr>Actions for MACHC National Coordinators</vt:lpstr>
      <vt:lpstr>IMO/IHO World-Wide Navigational Warning Service  (WWNWS)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Janus Christopher -Chris- G Mr NGA-SFH USA CIV</cp:lastModifiedBy>
  <cp:revision>181</cp:revision>
  <dcterms:created xsi:type="dcterms:W3CDTF">2017-10-26T13:07:26Z</dcterms:created>
  <dcterms:modified xsi:type="dcterms:W3CDTF">2020-11-30T13:32:10Z</dcterms:modified>
</cp:coreProperties>
</file>