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04" r:id="rId3"/>
  </p:sldMasterIdLst>
  <p:notesMasterIdLst>
    <p:notesMasterId r:id="rId30"/>
  </p:notesMasterIdLst>
  <p:sldIdLst>
    <p:sldId id="256" r:id="rId4"/>
    <p:sldId id="287" r:id="rId5"/>
    <p:sldId id="257" r:id="rId6"/>
    <p:sldId id="263" r:id="rId7"/>
    <p:sldId id="258" r:id="rId8"/>
    <p:sldId id="281" r:id="rId9"/>
    <p:sldId id="280" r:id="rId10"/>
    <p:sldId id="264" r:id="rId11"/>
    <p:sldId id="265" r:id="rId12"/>
    <p:sldId id="278" r:id="rId13"/>
    <p:sldId id="284" r:id="rId14"/>
    <p:sldId id="277" r:id="rId15"/>
    <p:sldId id="267" r:id="rId16"/>
    <p:sldId id="289" r:id="rId17"/>
    <p:sldId id="268" r:id="rId18"/>
    <p:sldId id="269" r:id="rId19"/>
    <p:sldId id="270" r:id="rId20"/>
    <p:sldId id="271" r:id="rId21"/>
    <p:sldId id="272" r:id="rId22"/>
    <p:sldId id="273" r:id="rId23"/>
    <p:sldId id="283" r:id="rId24"/>
    <p:sldId id="282" r:id="rId25"/>
    <p:sldId id="285" r:id="rId26"/>
    <p:sldId id="286" r:id="rId27"/>
    <p:sldId id="274"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57" autoAdjust="0"/>
  </p:normalViewPr>
  <p:slideViewPr>
    <p:cSldViewPr snapToGrid="0">
      <p:cViewPr varScale="1">
        <p:scale>
          <a:sx n="99" d="100"/>
          <a:sy n="99" d="100"/>
        </p:scale>
        <p:origin x="103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935C9-AF86-4E27-A0B1-34B3C3A5324B}" type="doc">
      <dgm:prSet loTypeId="urn:microsoft.com/office/officeart/2005/8/layout/process2" loCatId="process" qsTypeId="urn:microsoft.com/office/officeart/2005/8/quickstyle/simple1" qsCatId="simple" csTypeId="urn:microsoft.com/office/officeart/2005/8/colors/accent6_2" csCatId="accent6" phldr="1"/>
      <dgm:spPr/>
    </dgm:pt>
    <dgm:pt modelId="{52E41B4F-6D93-44BD-8B47-5DAC4C2E9B5A}">
      <dgm:prSet phldrT="[Text]"/>
      <dgm:spPr/>
      <dgm:t>
        <a:bodyPr/>
        <a:lstStyle/>
        <a:p>
          <a:r>
            <a:rPr lang="en-US" dirty="0"/>
            <a:t>UN entity develops Decade Action that aligns with Implementation Plan </a:t>
          </a:r>
        </a:p>
      </dgm:t>
    </dgm:pt>
    <dgm:pt modelId="{1B7F6854-BF04-4DCC-A360-4C5A994B5D3C}" type="parTrans" cxnId="{52061C3F-2DDB-4C8F-8AB5-59E73DC14AE9}">
      <dgm:prSet/>
      <dgm:spPr/>
      <dgm:t>
        <a:bodyPr/>
        <a:lstStyle/>
        <a:p>
          <a:endParaRPr lang="en-US"/>
        </a:p>
      </dgm:t>
    </dgm:pt>
    <dgm:pt modelId="{D45FFD06-2B97-4BA8-A0BB-4D2378885339}" type="sibTrans" cxnId="{52061C3F-2DDB-4C8F-8AB5-59E73DC14AE9}">
      <dgm:prSet/>
      <dgm:spPr/>
      <dgm:t>
        <a:bodyPr/>
        <a:lstStyle/>
        <a:p>
          <a:endParaRPr lang="en-US"/>
        </a:p>
      </dgm:t>
    </dgm:pt>
    <dgm:pt modelId="{2F6F9135-C16A-41B9-BFE4-29D78AA22E89}">
      <dgm:prSet phldrT="[Text]"/>
      <dgm:spPr/>
      <dgm:t>
        <a:bodyPr/>
        <a:lstStyle/>
        <a:p>
          <a:r>
            <a:rPr lang="en-US" dirty="0"/>
            <a:t>UN entity registers Decade Action with Decade Coordination Unit using online template</a:t>
          </a:r>
        </a:p>
      </dgm:t>
    </dgm:pt>
    <dgm:pt modelId="{14B36991-2E8E-4F8F-BE04-53F9D6B9A8B2}" type="parTrans" cxnId="{20219EF1-E4A5-491D-9C63-86EEFFC3946D}">
      <dgm:prSet/>
      <dgm:spPr/>
      <dgm:t>
        <a:bodyPr/>
        <a:lstStyle/>
        <a:p>
          <a:endParaRPr lang="en-US"/>
        </a:p>
      </dgm:t>
    </dgm:pt>
    <dgm:pt modelId="{37529F8A-AD8F-4060-93BE-F1E169D4D818}" type="sibTrans" cxnId="{20219EF1-E4A5-491D-9C63-86EEFFC3946D}">
      <dgm:prSet/>
      <dgm:spPr/>
      <dgm:t>
        <a:bodyPr/>
        <a:lstStyle/>
        <a:p>
          <a:endParaRPr lang="en-US"/>
        </a:p>
      </dgm:t>
    </dgm:pt>
    <dgm:pt modelId="{028DAF44-58F9-480B-8F70-6E744C3890A1}">
      <dgm:prSet phldrT="[Text]"/>
      <dgm:spPr/>
      <dgm:t>
        <a:bodyPr/>
        <a:lstStyle/>
        <a:p>
          <a:r>
            <a:rPr lang="en-US" dirty="0"/>
            <a:t>UN entity provides simple annual report on Action implementation via online system</a:t>
          </a:r>
        </a:p>
      </dgm:t>
    </dgm:pt>
    <dgm:pt modelId="{18E7918B-CE26-404C-80A8-BE787F418638}" type="parTrans" cxnId="{39A6CE2E-A6E8-4E76-9004-341106C78FE3}">
      <dgm:prSet/>
      <dgm:spPr/>
      <dgm:t>
        <a:bodyPr/>
        <a:lstStyle/>
        <a:p>
          <a:endParaRPr lang="en-US"/>
        </a:p>
      </dgm:t>
    </dgm:pt>
    <dgm:pt modelId="{3F73BAEE-7CAB-42C8-97DA-09843F41759B}" type="sibTrans" cxnId="{39A6CE2E-A6E8-4E76-9004-341106C78FE3}">
      <dgm:prSet/>
      <dgm:spPr/>
      <dgm:t>
        <a:bodyPr/>
        <a:lstStyle/>
        <a:p>
          <a:endParaRPr lang="en-US"/>
        </a:p>
      </dgm:t>
    </dgm:pt>
    <dgm:pt modelId="{55163A50-7B94-4688-BF58-149ABEDFDADB}" type="pres">
      <dgm:prSet presAssocID="{987935C9-AF86-4E27-A0B1-34B3C3A5324B}" presName="linearFlow" presStyleCnt="0">
        <dgm:presLayoutVars>
          <dgm:resizeHandles val="exact"/>
        </dgm:presLayoutVars>
      </dgm:prSet>
      <dgm:spPr/>
    </dgm:pt>
    <dgm:pt modelId="{11302183-21A6-45E4-B705-68B5CE9CA0DF}" type="pres">
      <dgm:prSet presAssocID="{52E41B4F-6D93-44BD-8B47-5DAC4C2E9B5A}" presName="node" presStyleLbl="node1" presStyleIdx="0" presStyleCnt="3">
        <dgm:presLayoutVars>
          <dgm:bulletEnabled val="1"/>
        </dgm:presLayoutVars>
      </dgm:prSet>
      <dgm:spPr/>
      <dgm:t>
        <a:bodyPr/>
        <a:lstStyle/>
        <a:p>
          <a:endParaRPr lang="en-US"/>
        </a:p>
      </dgm:t>
    </dgm:pt>
    <dgm:pt modelId="{371AFCFC-6BFE-4B0F-8767-234094A39DF5}" type="pres">
      <dgm:prSet presAssocID="{D45FFD06-2B97-4BA8-A0BB-4D2378885339}" presName="sibTrans" presStyleLbl="sibTrans2D1" presStyleIdx="0" presStyleCnt="2"/>
      <dgm:spPr/>
      <dgm:t>
        <a:bodyPr/>
        <a:lstStyle/>
        <a:p>
          <a:endParaRPr lang="en-US"/>
        </a:p>
      </dgm:t>
    </dgm:pt>
    <dgm:pt modelId="{E06C3271-BA1F-4061-B8C9-A29DBF6B4CAA}" type="pres">
      <dgm:prSet presAssocID="{D45FFD06-2B97-4BA8-A0BB-4D2378885339}" presName="connectorText" presStyleLbl="sibTrans2D1" presStyleIdx="0" presStyleCnt="2"/>
      <dgm:spPr/>
      <dgm:t>
        <a:bodyPr/>
        <a:lstStyle/>
        <a:p>
          <a:endParaRPr lang="en-US"/>
        </a:p>
      </dgm:t>
    </dgm:pt>
    <dgm:pt modelId="{295D99B6-22A9-4248-A165-EAB3F66C436F}" type="pres">
      <dgm:prSet presAssocID="{2F6F9135-C16A-41B9-BFE4-29D78AA22E89}" presName="node" presStyleLbl="node1" presStyleIdx="1" presStyleCnt="3">
        <dgm:presLayoutVars>
          <dgm:bulletEnabled val="1"/>
        </dgm:presLayoutVars>
      </dgm:prSet>
      <dgm:spPr/>
      <dgm:t>
        <a:bodyPr/>
        <a:lstStyle/>
        <a:p>
          <a:endParaRPr lang="en-US"/>
        </a:p>
      </dgm:t>
    </dgm:pt>
    <dgm:pt modelId="{8646A0EA-6EAE-4726-840C-D481608524D3}" type="pres">
      <dgm:prSet presAssocID="{37529F8A-AD8F-4060-93BE-F1E169D4D818}" presName="sibTrans" presStyleLbl="sibTrans2D1" presStyleIdx="1" presStyleCnt="2"/>
      <dgm:spPr/>
      <dgm:t>
        <a:bodyPr/>
        <a:lstStyle/>
        <a:p>
          <a:endParaRPr lang="en-US"/>
        </a:p>
      </dgm:t>
    </dgm:pt>
    <dgm:pt modelId="{0F4B8101-837B-4843-9D69-C9CE9BEA476A}" type="pres">
      <dgm:prSet presAssocID="{37529F8A-AD8F-4060-93BE-F1E169D4D818}" presName="connectorText" presStyleLbl="sibTrans2D1" presStyleIdx="1" presStyleCnt="2"/>
      <dgm:spPr/>
      <dgm:t>
        <a:bodyPr/>
        <a:lstStyle/>
        <a:p>
          <a:endParaRPr lang="en-US"/>
        </a:p>
      </dgm:t>
    </dgm:pt>
    <dgm:pt modelId="{2495E0C2-C34A-4210-B165-7E118A8FD4E8}" type="pres">
      <dgm:prSet presAssocID="{028DAF44-58F9-480B-8F70-6E744C3890A1}" presName="node" presStyleLbl="node1" presStyleIdx="2" presStyleCnt="3">
        <dgm:presLayoutVars>
          <dgm:bulletEnabled val="1"/>
        </dgm:presLayoutVars>
      </dgm:prSet>
      <dgm:spPr/>
      <dgm:t>
        <a:bodyPr/>
        <a:lstStyle/>
        <a:p>
          <a:endParaRPr lang="en-US"/>
        </a:p>
      </dgm:t>
    </dgm:pt>
  </dgm:ptLst>
  <dgm:cxnLst>
    <dgm:cxn modelId="{BB0E5CCE-4E9C-4387-8D1B-4C1340913E72}" type="presOf" srcId="{D45FFD06-2B97-4BA8-A0BB-4D2378885339}" destId="{E06C3271-BA1F-4061-B8C9-A29DBF6B4CAA}" srcOrd="1" destOrd="0" presId="urn:microsoft.com/office/officeart/2005/8/layout/process2"/>
    <dgm:cxn modelId="{403D7A2D-428D-41F3-A9DD-7A51B2FFADFB}" type="presOf" srcId="{2F6F9135-C16A-41B9-BFE4-29D78AA22E89}" destId="{295D99B6-22A9-4248-A165-EAB3F66C436F}" srcOrd="0" destOrd="0" presId="urn:microsoft.com/office/officeart/2005/8/layout/process2"/>
    <dgm:cxn modelId="{0A24EF4E-9660-444F-952F-7CE760D2ABDF}" type="presOf" srcId="{52E41B4F-6D93-44BD-8B47-5DAC4C2E9B5A}" destId="{11302183-21A6-45E4-B705-68B5CE9CA0DF}" srcOrd="0" destOrd="0" presId="urn:microsoft.com/office/officeart/2005/8/layout/process2"/>
    <dgm:cxn modelId="{39A6CE2E-A6E8-4E76-9004-341106C78FE3}" srcId="{987935C9-AF86-4E27-A0B1-34B3C3A5324B}" destId="{028DAF44-58F9-480B-8F70-6E744C3890A1}" srcOrd="2" destOrd="0" parTransId="{18E7918B-CE26-404C-80A8-BE787F418638}" sibTransId="{3F73BAEE-7CAB-42C8-97DA-09843F41759B}"/>
    <dgm:cxn modelId="{4CE1B932-9BE8-4F6C-8C6F-9722A04A1660}" type="presOf" srcId="{028DAF44-58F9-480B-8F70-6E744C3890A1}" destId="{2495E0C2-C34A-4210-B165-7E118A8FD4E8}" srcOrd="0" destOrd="0" presId="urn:microsoft.com/office/officeart/2005/8/layout/process2"/>
    <dgm:cxn modelId="{20219EF1-E4A5-491D-9C63-86EEFFC3946D}" srcId="{987935C9-AF86-4E27-A0B1-34B3C3A5324B}" destId="{2F6F9135-C16A-41B9-BFE4-29D78AA22E89}" srcOrd="1" destOrd="0" parTransId="{14B36991-2E8E-4F8F-BE04-53F9D6B9A8B2}" sibTransId="{37529F8A-AD8F-4060-93BE-F1E169D4D818}"/>
    <dgm:cxn modelId="{B0BF1AF0-8D4B-4E82-A33D-23FD90975893}" type="presOf" srcId="{987935C9-AF86-4E27-A0B1-34B3C3A5324B}" destId="{55163A50-7B94-4688-BF58-149ABEDFDADB}" srcOrd="0" destOrd="0" presId="urn:microsoft.com/office/officeart/2005/8/layout/process2"/>
    <dgm:cxn modelId="{52061C3F-2DDB-4C8F-8AB5-59E73DC14AE9}" srcId="{987935C9-AF86-4E27-A0B1-34B3C3A5324B}" destId="{52E41B4F-6D93-44BD-8B47-5DAC4C2E9B5A}" srcOrd="0" destOrd="0" parTransId="{1B7F6854-BF04-4DCC-A360-4C5A994B5D3C}" sibTransId="{D45FFD06-2B97-4BA8-A0BB-4D2378885339}"/>
    <dgm:cxn modelId="{7959EAA4-B23F-4144-B1A7-55E942027189}" type="presOf" srcId="{D45FFD06-2B97-4BA8-A0BB-4D2378885339}" destId="{371AFCFC-6BFE-4B0F-8767-234094A39DF5}" srcOrd="0" destOrd="0" presId="urn:microsoft.com/office/officeart/2005/8/layout/process2"/>
    <dgm:cxn modelId="{394AF479-D235-4792-B550-EC77023F9B51}" type="presOf" srcId="{37529F8A-AD8F-4060-93BE-F1E169D4D818}" destId="{8646A0EA-6EAE-4726-840C-D481608524D3}" srcOrd="0" destOrd="0" presId="urn:microsoft.com/office/officeart/2005/8/layout/process2"/>
    <dgm:cxn modelId="{DA7666DF-6BF2-4E8B-B40C-63B2EC9FE27E}" type="presOf" srcId="{37529F8A-AD8F-4060-93BE-F1E169D4D818}" destId="{0F4B8101-837B-4843-9D69-C9CE9BEA476A}" srcOrd="1" destOrd="0" presId="urn:microsoft.com/office/officeart/2005/8/layout/process2"/>
    <dgm:cxn modelId="{A62E22ED-1C8A-4842-82B9-70D90DE9108A}" type="presParOf" srcId="{55163A50-7B94-4688-BF58-149ABEDFDADB}" destId="{11302183-21A6-45E4-B705-68B5CE9CA0DF}" srcOrd="0" destOrd="0" presId="urn:microsoft.com/office/officeart/2005/8/layout/process2"/>
    <dgm:cxn modelId="{FCAF3B8F-4EB6-4DFB-B499-2F3B525E1ABE}" type="presParOf" srcId="{55163A50-7B94-4688-BF58-149ABEDFDADB}" destId="{371AFCFC-6BFE-4B0F-8767-234094A39DF5}" srcOrd="1" destOrd="0" presId="urn:microsoft.com/office/officeart/2005/8/layout/process2"/>
    <dgm:cxn modelId="{4A8BBAB1-7279-4E56-BE49-83FEE56EEA9A}" type="presParOf" srcId="{371AFCFC-6BFE-4B0F-8767-234094A39DF5}" destId="{E06C3271-BA1F-4061-B8C9-A29DBF6B4CAA}" srcOrd="0" destOrd="0" presId="urn:microsoft.com/office/officeart/2005/8/layout/process2"/>
    <dgm:cxn modelId="{AC53A154-B772-49AA-AD99-7D2167416213}" type="presParOf" srcId="{55163A50-7B94-4688-BF58-149ABEDFDADB}" destId="{295D99B6-22A9-4248-A165-EAB3F66C436F}" srcOrd="2" destOrd="0" presId="urn:microsoft.com/office/officeart/2005/8/layout/process2"/>
    <dgm:cxn modelId="{D0910A32-6B1B-40D2-AA68-0498B2DFD743}" type="presParOf" srcId="{55163A50-7B94-4688-BF58-149ABEDFDADB}" destId="{8646A0EA-6EAE-4726-840C-D481608524D3}" srcOrd="3" destOrd="0" presId="urn:microsoft.com/office/officeart/2005/8/layout/process2"/>
    <dgm:cxn modelId="{509C1476-06EA-4547-B277-15246839607D}" type="presParOf" srcId="{8646A0EA-6EAE-4726-840C-D481608524D3}" destId="{0F4B8101-837B-4843-9D69-C9CE9BEA476A}" srcOrd="0" destOrd="0" presId="urn:microsoft.com/office/officeart/2005/8/layout/process2"/>
    <dgm:cxn modelId="{3BE7CDB4-794C-4877-98A7-EB0CD4A59071}" type="presParOf" srcId="{55163A50-7B94-4688-BF58-149ABEDFDADB}" destId="{2495E0C2-C34A-4210-B165-7E118A8FD4E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935C9-AF86-4E27-A0B1-34B3C3A5324B}" type="doc">
      <dgm:prSet loTypeId="urn:microsoft.com/office/officeart/2005/8/layout/process2" loCatId="process" qsTypeId="urn:microsoft.com/office/officeart/2005/8/quickstyle/simple1" qsCatId="simple" csTypeId="urn:microsoft.com/office/officeart/2005/8/colors/accent3_2" csCatId="accent3" phldr="1"/>
      <dgm:spPr/>
    </dgm:pt>
    <dgm:pt modelId="{52E41B4F-6D93-44BD-8B47-5DAC4C2E9B5A}">
      <dgm:prSet phldrT="[Text]"/>
      <dgm:spPr/>
      <dgm:t>
        <a:bodyPr/>
        <a:lstStyle/>
        <a:p>
          <a:r>
            <a:rPr lang="en-US" dirty="0"/>
            <a:t>Proponent responds to a Call for Action</a:t>
          </a:r>
        </a:p>
      </dgm:t>
    </dgm:pt>
    <dgm:pt modelId="{1B7F6854-BF04-4DCC-A360-4C5A994B5D3C}" type="parTrans" cxnId="{52061C3F-2DDB-4C8F-8AB5-59E73DC14AE9}">
      <dgm:prSet/>
      <dgm:spPr/>
      <dgm:t>
        <a:bodyPr/>
        <a:lstStyle/>
        <a:p>
          <a:endParaRPr lang="en-US"/>
        </a:p>
      </dgm:t>
    </dgm:pt>
    <dgm:pt modelId="{D45FFD06-2B97-4BA8-A0BB-4D2378885339}" type="sibTrans" cxnId="{52061C3F-2DDB-4C8F-8AB5-59E73DC14AE9}">
      <dgm:prSet/>
      <dgm:spPr/>
      <dgm:t>
        <a:bodyPr/>
        <a:lstStyle/>
        <a:p>
          <a:endParaRPr lang="en-US"/>
        </a:p>
      </dgm:t>
    </dgm:pt>
    <dgm:pt modelId="{2F6F9135-C16A-41B9-BFE4-29D78AA22E89}">
      <dgm:prSet phldrT="[Text]"/>
      <dgm:spPr/>
      <dgm:t>
        <a:bodyPr/>
        <a:lstStyle/>
        <a:p>
          <a:r>
            <a:rPr lang="en-US" dirty="0"/>
            <a:t>Decade Board or Decade Coordination Unit reviews proposed Action</a:t>
          </a:r>
        </a:p>
      </dgm:t>
    </dgm:pt>
    <dgm:pt modelId="{14B36991-2E8E-4F8F-BE04-53F9D6B9A8B2}" type="parTrans" cxnId="{20219EF1-E4A5-491D-9C63-86EEFFC3946D}">
      <dgm:prSet/>
      <dgm:spPr/>
      <dgm:t>
        <a:bodyPr/>
        <a:lstStyle/>
        <a:p>
          <a:endParaRPr lang="en-US"/>
        </a:p>
      </dgm:t>
    </dgm:pt>
    <dgm:pt modelId="{37529F8A-AD8F-4060-93BE-F1E169D4D818}" type="sibTrans" cxnId="{20219EF1-E4A5-491D-9C63-86EEFFC3946D}">
      <dgm:prSet/>
      <dgm:spPr/>
      <dgm:t>
        <a:bodyPr/>
        <a:lstStyle/>
        <a:p>
          <a:endParaRPr lang="en-US"/>
        </a:p>
      </dgm:t>
    </dgm:pt>
    <dgm:pt modelId="{028DAF44-58F9-480B-8F70-6E744C3890A1}">
      <dgm:prSet phldrT="[Text]"/>
      <dgm:spPr/>
      <dgm:t>
        <a:bodyPr/>
        <a:lstStyle/>
        <a:p>
          <a:r>
            <a:rPr lang="en-US" dirty="0"/>
            <a:t>Proponents of endorsed Action provides simple annual report on implementation via online system</a:t>
          </a:r>
        </a:p>
      </dgm:t>
    </dgm:pt>
    <dgm:pt modelId="{18E7918B-CE26-404C-80A8-BE787F418638}" type="parTrans" cxnId="{39A6CE2E-A6E8-4E76-9004-341106C78FE3}">
      <dgm:prSet/>
      <dgm:spPr/>
      <dgm:t>
        <a:bodyPr/>
        <a:lstStyle/>
        <a:p>
          <a:endParaRPr lang="en-US"/>
        </a:p>
      </dgm:t>
    </dgm:pt>
    <dgm:pt modelId="{3F73BAEE-7CAB-42C8-97DA-09843F41759B}" type="sibTrans" cxnId="{39A6CE2E-A6E8-4E76-9004-341106C78FE3}">
      <dgm:prSet/>
      <dgm:spPr/>
      <dgm:t>
        <a:bodyPr/>
        <a:lstStyle/>
        <a:p>
          <a:endParaRPr lang="en-US"/>
        </a:p>
      </dgm:t>
    </dgm:pt>
    <dgm:pt modelId="{55163A50-7B94-4688-BF58-149ABEDFDADB}" type="pres">
      <dgm:prSet presAssocID="{987935C9-AF86-4E27-A0B1-34B3C3A5324B}" presName="linearFlow" presStyleCnt="0">
        <dgm:presLayoutVars>
          <dgm:resizeHandles val="exact"/>
        </dgm:presLayoutVars>
      </dgm:prSet>
      <dgm:spPr/>
    </dgm:pt>
    <dgm:pt modelId="{11302183-21A6-45E4-B705-68B5CE9CA0DF}" type="pres">
      <dgm:prSet presAssocID="{52E41B4F-6D93-44BD-8B47-5DAC4C2E9B5A}" presName="node" presStyleLbl="node1" presStyleIdx="0" presStyleCnt="3">
        <dgm:presLayoutVars>
          <dgm:bulletEnabled val="1"/>
        </dgm:presLayoutVars>
      </dgm:prSet>
      <dgm:spPr/>
      <dgm:t>
        <a:bodyPr/>
        <a:lstStyle/>
        <a:p>
          <a:endParaRPr lang="en-US"/>
        </a:p>
      </dgm:t>
    </dgm:pt>
    <dgm:pt modelId="{371AFCFC-6BFE-4B0F-8767-234094A39DF5}" type="pres">
      <dgm:prSet presAssocID="{D45FFD06-2B97-4BA8-A0BB-4D2378885339}" presName="sibTrans" presStyleLbl="sibTrans2D1" presStyleIdx="0" presStyleCnt="2"/>
      <dgm:spPr/>
      <dgm:t>
        <a:bodyPr/>
        <a:lstStyle/>
        <a:p>
          <a:endParaRPr lang="en-US"/>
        </a:p>
      </dgm:t>
    </dgm:pt>
    <dgm:pt modelId="{E06C3271-BA1F-4061-B8C9-A29DBF6B4CAA}" type="pres">
      <dgm:prSet presAssocID="{D45FFD06-2B97-4BA8-A0BB-4D2378885339}" presName="connectorText" presStyleLbl="sibTrans2D1" presStyleIdx="0" presStyleCnt="2"/>
      <dgm:spPr/>
      <dgm:t>
        <a:bodyPr/>
        <a:lstStyle/>
        <a:p>
          <a:endParaRPr lang="en-US"/>
        </a:p>
      </dgm:t>
    </dgm:pt>
    <dgm:pt modelId="{295D99B6-22A9-4248-A165-EAB3F66C436F}" type="pres">
      <dgm:prSet presAssocID="{2F6F9135-C16A-41B9-BFE4-29D78AA22E89}" presName="node" presStyleLbl="node1" presStyleIdx="1" presStyleCnt="3">
        <dgm:presLayoutVars>
          <dgm:bulletEnabled val="1"/>
        </dgm:presLayoutVars>
      </dgm:prSet>
      <dgm:spPr/>
      <dgm:t>
        <a:bodyPr/>
        <a:lstStyle/>
        <a:p>
          <a:endParaRPr lang="en-US"/>
        </a:p>
      </dgm:t>
    </dgm:pt>
    <dgm:pt modelId="{8646A0EA-6EAE-4726-840C-D481608524D3}" type="pres">
      <dgm:prSet presAssocID="{37529F8A-AD8F-4060-93BE-F1E169D4D818}" presName="sibTrans" presStyleLbl="sibTrans2D1" presStyleIdx="1" presStyleCnt="2"/>
      <dgm:spPr/>
      <dgm:t>
        <a:bodyPr/>
        <a:lstStyle/>
        <a:p>
          <a:endParaRPr lang="en-US"/>
        </a:p>
      </dgm:t>
    </dgm:pt>
    <dgm:pt modelId="{0F4B8101-837B-4843-9D69-C9CE9BEA476A}" type="pres">
      <dgm:prSet presAssocID="{37529F8A-AD8F-4060-93BE-F1E169D4D818}" presName="connectorText" presStyleLbl="sibTrans2D1" presStyleIdx="1" presStyleCnt="2"/>
      <dgm:spPr/>
      <dgm:t>
        <a:bodyPr/>
        <a:lstStyle/>
        <a:p>
          <a:endParaRPr lang="en-US"/>
        </a:p>
      </dgm:t>
    </dgm:pt>
    <dgm:pt modelId="{2495E0C2-C34A-4210-B165-7E118A8FD4E8}" type="pres">
      <dgm:prSet presAssocID="{028DAF44-58F9-480B-8F70-6E744C3890A1}" presName="node" presStyleLbl="node1" presStyleIdx="2" presStyleCnt="3">
        <dgm:presLayoutVars>
          <dgm:bulletEnabled val="1"/>
        </dgm:presLayoutVars>
      </dgm:prSet>
      <dgm:spPr/>
      <dgm:t>
        <a:bodyPr/>
        <a:lstStyle/>
        <a:p>
          <a:endParaRPr lang="en-US"/>
        </a:p>
      </dgm:t>
    </dgm:pt>
  </dgm:ptLst>
  <dgm:cxnLst>
    <dgm:cxn modelId="{BB0E5CCE-4E9C-4387-8D1B-4C1340913E72}" type="presOf" srcId="{D45FFD06-2B97-4BA8-A0BB-4D2378885339}" destId="{E06C3271-BA1F-4061-B8C9-A29DBF6B4CAA}" srcOrd="1" destOrd="0" presId="urn:microsoft.com/office/officeart/2005/8/layout/process2"/>
    <dgm:cxn modelId="{403D7A2D-428D-41F3-A9DD-7A51B2FFADFB}" type="presOf" srcId="{2F6F9135-C16A-41B9-BFE4-29D78AA22E89}" destId="{295D99B6-22A9-4248-A165-EAB3F66C436F}" srcOrd="0" destOrd="0" presId="urn:microsoft.com/office/officeart/2005/8/layout/process2"/>
    <dgm:cxn modelId="{0A24EF4E-9660-444F-952F-7CE760D2ABDF}" type="presOf" srcId="{52E41B4F-6D93-44BD-8B47-5DAC4C2E9B5A}" destId="{11302183-21A6-45E4-B705-68B5CE9CA0DF}" srcOrd="0" destOrd="0" presId="urn:microsoft.com/office/officeart/2005/8/layout/process2"/>
    <dgm:cxn modelId="{39A6CE2E-A6E8-4E76-9004-341106C78FE3}" srcId="{987935C9-AF86-4E27-A0B1-34B3C3A5324B}" destId="{028DAF44-58F9-480B-8F70-6E744C3890A1}" srcOrd="2" destOrd="0" parTransId="{18E7918B-CE26-404C-80A8-BE787F418638}" sibTransId="{3F73BAEE-7CAB-42C8-97DA-09843F41759B}"/>
    <dgm:cxn modelId="{4CE1B932-9BE8-4F6C-8C6F-9722A04A1660}" type="presOf" srcId="{028DAF44-58F9-480B-8F70-6E744C3890A1}" destId="{2495E0C2-C34A-4210-B165-7E118A8FD4E8}" srcOrd="0" destOrd="0" presId="urn:microsoft.com/office/officeart/2005/8/layout/process2"/>
    <dgm:cxn modelId="{20219EF1-E4A5-491D-9C63-86EEFFC3946D}" srcId="{987935C9-AF86-4E27-A0B1-34B3C3A5324B}" destId="{2F6F9135-C16A-41B9-BFE4-29D78AA22E89}" srcOrd="1" destOrd="0" parTransId="{14B36991-2E8E-4F8F-BE04-53F9D6B9A8B2}" sibTransId="{37529F8A-AD8F-4060-93BE-F1E169D4D818}"/>
    <dgm:cxn modelId="{B0BF1AF0-8D4B-4E82-A33D-23FD90975893}" type="presOf" srcId="{987935C9-AF86-4E27-A0B1-34B3C3A5324B}" destId="{55163A50-7B94-4688-BF58-149ABEDFDADB}" srcOrd="0" destOrd="0" presId="urn:microsoft.com/office/officeart/2005/8/layout/process2"/>
    <dgm:cxn modelId="{52061C3F-2DDB-4C8F-8AB5-59E73DC14AE9}" srcId="{987935C9-AF86-4E27-A0B1-34B3C3A5324B}" destId="{52E41B4F-6D93-44BD-8B47-5DAC4C2E9B5A}" srcOrd="0" destOrd="0" parTransId="{1B7F6854-BF04-4DCC-A360-4C5A994B5D3C}" sibTransId="{D45FFD06-2B97-4BA8-A0BB-4D2378885339}"/>
    <dgm:cxn modelId="{7959EAA4-B23F-4144-B1A7-55E942027189}" type="presOf" srcId="{D45FFD06-2B97-4BA8-A0BB-4D2378885339}" destId="{371AFCFC-6BFE-4B0F-8767-234094A39DF5}" srcOrd="0" destOrd="0" presId="urn:microsoft.com/office/officeart/2005/8/layout/process2"/>
    <dgm:cxn modelId="{394AF479-D235-4792-B550-EC77023F9B51}" type="presOf" srcId="{37529F8A-AD8F-4060-93BE-F1E169D4D818}" destId="{8646A0EA-6EAE-4726-840C-D481608524D3}" srcOrd="0" destOrd="0" presId="urn:microsoft.com/office/officeart/2005/8/layout/process2"/>
    <dgm:cxn modelId="{DA7666DF-6BF2-4E8B-B40C-63B2EC9FE27E}" type="presOf" srcId="{37529F8A-AD8F-4060-93BE-F1E169D4D818}" destId="{0F4B8101-837B-4843-9D69-C9CE9BEA476A}" srcOrd="1" destOrd="0" presId="urn:microsoft.com/office/officeart/2005/8/layout/process2"/>
    <dgm:cxn modelId="{A62E22ED-1C8A-4842-82B9-70D90DE9108A}" type="presParOf" srcId="{55163A50-7B94-4688-BF58-149ABEDFDADB}" destId="{11302183-21A6-45E4-B705-68B5CE9CA0DF}" srcOrd="0" destOrd="0" presId="urn:microsoft.com/office/officeart/2005/8/layout/process2"/>
    <dgm:cxn modelId="{FCAF3B8F-4EB6-4DFB-B499-2F3B525E1ABE}" type="presParOf" srcId="{55163A50-7B94-4688-BF58-149ABEDFDADB}" destId="{371AFCFC-6BFE-4B0F-8767-234094A39DF5}" srcOrd="1" destOrd="0" presId="urn:microsoft.com/office/officeart/2005/8/layout/process2"/>
    <dgm:cxn modelId="{4A8BBAB1-7279-4E56-BE49-83FEE56EEA9A}" type="presParOf" srcId="{371AFCFC-6BFE-4B0F-8767-234094A39DF5}" destId="{E06C3271-BA1F-4061-B8C9-A29DBF6B4CAA}" srcOrd="0" destOrd="0" presId="urn:microsoft.com/office/officeart/2005/8/layout/process2"/>
    <dgm:cxn modelId="{AC53A154-B772-49AA-AD99-7D2167416213}" type="presParOf" srcId="{55163A50-7B94-4688-BF58-149ABEDFDADB}" destId="{295D99B6-22A9-4248-A165-EAB3F66C436F}" srcOrd="2" destOrd="0" presId="urn:microsoft.com/office/officeart/2005/8/layout/process2"/>
    <dgm:cxn modelId="{D0910A32-6B1B-40D2-AA68-0498B2DFD743}" type="presParOf" srcId="{55163A50-7B94-4688-BF58-149ABEDFDADB}" destId="{8646A0EA-6EAE-4726-840C-D481608524D3}" srcOrd="3" destOrd="0" presId="urn:microsoft.com/office/officeart/2005/8/layout/process2"/>
    <dgm:cxn modelId="{509C1476-06EA-4547-B277-15246839607D}" type="presParOf" srcId="{8646A0EA-6EAE-4726-840C-D481608524D3}" destId="{0F4B8101-837B-4843-9D69-C9CE9BEA476A}" srcOrd="0" destOrd="0" presId="urn:microsoft.com/office/officeart/2005/8/layout/process2"/>
    <dgm:cxn modelId="{3BE7CDB4-794C-4877-98A7-EB0CD4A59071}" type="presParOf" srcId="{55163A50-7B94-4688-BF58-149ABEDFDADB}" destId="{2495E0C2-C34A-4210-B165-7E118A8FD4E8}"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02183-21A6-45E4-B705-68B5CE9CA0DF}">
      <dsp:nvSpPr>
        <dsp:cNvPr id="0" name=""/>
        <dsp:cNvSpPr/>
      </dsp:nvSpPr>
      <dsp:spPr>
        <a:xfrm>
          <a:off x="130097" y="0"/>
          <a:ext cx="3545187" cy="10843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UN entity develops Decade Action that aligns with Implementation Plan </a:t>
          </a:r>
        </a:p>
      </dsp:txBody>
      <dsp:txXfrm>
        <a:off x="161855" y="31758"/>
        <a:ext cx="3481671" cy="1020794"/>
      </dsp:txXfrm>
    </dsp:sp>
    <dsp:sp modelId="{371AFCFC-6BFE-4B0F-8767-234094A39DF5}">
      <dsp:nvSpPr>
        <dsp:cNvPr id="0" name=""/>
        <dsp:cNvSpPr/>
      </dsp:nvSpPr>
      <dsp:spPr>
        <a:xfrm rot="5400000">
          <a:off x="1699383" y="1111418"/>
          <a:ext cx="406616" cy="4879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56310" y="1152080"/>
        <a:ext cx="292763" cy="284631"/>
      </dsp:txXfrm>
    </dsp:sp>
    <dsp:sp modelId="{295D99B6-22A9-4248-A165-EAB3F66C436F}">
      <dsp:nvSpPr>
        <dsp:cNvPr id="0" name=""/>
        <dsp:cNvSpPr/>
      </dsp:nvSpPr>
      <dsp:spPr>
        <a:xfrm>
          <a:off x="130097" y="1626466"/>
          <a:ext cx="3545187" cy="10843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UN entity registers Decade Action with Decade Coordination Unit using online template</a:t>
          </a:r>
        </a:p>
      </dsp:txBody>
      <dsp:txXfrm>
        <a:off x="161855" y="1658224"/>
        <a:ext cx="3481671" cy="1020794"/>
      </dsp:txXfrm>
    </dsp:sp>
    <dsp:sp modelId="{8646A0EA-6EAE-4726-840C-D481608524D3}">
      <dsp:nvSpPr>
        <dsp:cNvPr id="0" name=""/>
        <dsp:cNvSpPr/>
      </dsp:nvSpPr>
      <dsp:spPr>
        <a:xfrm rot="5400000">
          <a:off x="1699383" y="2737884"/>
          <a:ext cx="406616" cy="487939"/>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56310" y="2778546"/>
        <a:ext cx="292763" cy="284631"/>
      </dsp:txXfrm>
    </dsp:sp>
    <dsp:sp modelId="{2495E0C2-C34A-4210-B165-7E118A8FD4E8}">
      <dsp:nvSpPr>
        <dsp:cNvPr id="0" name=""/>
        <dsp:cNvSpPr/>
      </dsp:nvSpPr>
      <dsp:spPr>
        <a:xfrm>
          <a:off x="130097" y="3252932"/>
          <a:ext cx="3545187" cy="10843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UN entity provides simple annual report on Action implementation via online system</a:t>
          </a:r>
        </a:p>
      </dsp:txBody>
      <dsp:txXfrm>
        <a:off x="161855" y="3284690"/>
        <a:ext cx="3481671" cy="1020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02183-21A6-45E4-B705-68B5CE9CA0DF}">
      <dsp:nvSpPr>
        <dsp:cNvPr id="0" name=""/>
        <dsp:cNvSpPr/>
      </dsp:nvSpPr>
      <dsp:spPr>
        <a:xfrm>
          <a:off x="106801" y="0"/>
          <a:ext cx="3591779" cy="10843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Proponent responds to a Call for Action</a:t>
          </a:r>
        </a:p>
      </dsp:txBody>
      <dsp:txXfrm>
        <a:off x="138559" y="31758"/>
        <a:ext cx="3528263" cy="1020794"/>
      </dsp:txXfrm>
    </dsp:sp>
    <dsp:sp modelId="{371AFCFC-6BFE-4B0F-8767-234094A39DF5}">
      <dsp:nvSpPr>
        <dsp:cNvPr id="0" name=""/>
        <dsp:cNvSpPr/>
      </dsp:nvSpPr>
      <dsp:spPr>
        <a:xfrm rot="5400000">
          <a:off x="1699383" y="1111418"/>
          <a:ext cx="406616" cy="4879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56310" y="1152080"/>
        <a:ext cx="292763" cy="284631"/>
      </dsp:txXfrm>
    </dsp:sp>
    <dsp:sp modelId="{295D99B6-22A9-4248-A165-EAB3F66C436F}">
      <dsp:nvSpPr>
        <dsp:cNvPr id="0" name=""/>
        <dsp:cNvSpPr/>
      </dsp:nvSpPr>
      <dsp:spPr>
        <a:xfrm>
          <a:off x="106801" y="1626466"/>
          <a:ext cx="3591779" cy="10843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Decade Board or Decade Coordination Unit reviews proposed Action</a:t>
          </a:r>
        </a:p>
      </dsp:txBody>
      <dsp:txXfrm>
        <a:off x="138559" y="1658224"/>
        <a:ext cx="3528263" cy="1020794"/>
      </dsp:txXfrm>
    </dsp:sp>
    <dsp:sp modelId="{8646A0EA-6EAE-4726-840C-D481608524D3}">
      <dsp:nvSpPr>
        <dsp:cNvPr id="0" name=""/>
        <dsp:cNvSpPr/>
      </dsp:nvSpPr>
      <dsp:spPr>
        <a:xfrm rot="5400000">
          <a:off x="1699383" y="2737884"/>
          <a:ext cx="406616" cy="4879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756310" y="2778546"/>
        <a:ext cx="292763" cy="284631"/>
      </dsp:txXfrm>
    </dsp:sp>
    <dsp:sp modelId="{2495E0C2-C34A-4210-B165-7E118A8FD4E8}">
      <dsp:nvSpPr>
        <dsp:cNvPr id="0" name=""/>
        <dsp:cNvSpPr/>
      </dsp:nvSpPr>
      <dsp:spPr>
        <a:xfrm>
          <a:off x="106801" y="3252932"/>
          <a:ext cx="3591779" cy="10843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Proponents of endorsed Action provides simple annual report on implementation via online system</a:t>
          </a:r>
        </a:p>
      </dsp:txBody>
      <dsp:txXfrm>
        <a:off x="138559" y="3284690"/>
        <a:ext cx="3528263" cy="10207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                         </a:t>
            </a:r>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a:t>
            </a:fld>
            <a:endParaRPr lang="en-US"/>
          </a:p>
        </p:txBody>
      </p:sp>
    </p:spTree>
    <p:extLst>
      <p:ext uri="{BB962C8B-B14F-4D97-AF65-F5344CB8AC3E}">
        <p14:creationId xmlns:p14="http://schemas.microsoft.com/office/powerpoint/2010/main" val="416083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10</a:t>
            </a:fld>
            <a:endParaRPr lang="en-US"/>
          </a:p>
        </p:txBody>
      </p:sp>
    </p:spTree>
    <p:extLst>
      <p:ext uri="{BB962C8B-B14F-4D97-AF65-F5344CB8AC3E}">
        <p14:creationId xmlns:p14="http://schemas.microsoft.com/office/powerpoint/2010/main" val="332068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12</a:t>
            </a:fld>
            <a:endParaRPr lang="en-US"/>
          </a:p>
        </p:txBody>
      </p:sp>
    </p:spTree>
    <p:extLst>
      <p:ext uri="{BB962C8B-B14F-4D97-AF65-F5344CB8AC3E}">
        <p14:creationId xmlns:p14="http://schemas.microsoft.com/office/powerpoint/2010/main" val="69037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13</a:t>
            </a:fld>
            <a:endParaRPr lang="en-US"/>
          </a:p>
        </p:txBody>
      </p:sp>
    </p:spTree>
    <p:extLst>
      <p:ext uri="{BB962C8B-B14F-4D97-AF65-F5344CB8AC3E}">
        <p14:creationId xmlns:p14="http://schemas.microsoft.com/office/powerpoint/2010/main" val="108318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4B252-8EFF-4387-B930-F07556521A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05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15</a:t>
            </a:fld>
            <a:endParaRPr lang="en-US"/>
          </a:p>
        </p:txBody>
      </p:sp>
    </p:spTree>
    <p:extLst>
      <p:ext uri="{BB962C8B-B14F-4D97-AF65-F5344CB8AC3E}">
        <p14:creationId xmlns:p14="http://schemas.microsoft.com/office/powerpoint/2010/main" val="489962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16</a:t>
            </a:fld>
            <a:endParaRPr lang="en-US"/>
          </a:p>
        </p:txBody>
      </p:sp>
    </p:spTree>
    <p:extLst>
      <p:ext uri="{BB962C8B-B14F-4D97-AF65-F5344CB8AC3E}">
        <p14:creationId xmlns:p14="http://schemas.microsoft.com/office/powerpoint/2010/main" val="23910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17</a:t>
            </a:fld>
            <a:endParaRPr lang="en-US"/>
          </a:p>
        </p:txBody>
      </p:sp>
    </p:spTree>
    <p:extLst>
      <p:ext uri="{BB962C8B-B14F-4D97-AF65-F5344CB8AC3E}">
        <p14:creationId xmlns:p14="http://schemas.microsoft.com/office/powerpoint/2010/main" val="116032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18</a:t>
            </a:fld>
            <a:endParaRPr lang="en-US"/>
          </a:p>
        </p:txBody>
      </p:sp>
    </p:spTree>
    <p:extLst>
      <p:ext uri="{BB962C8B-B14F-4D97-AF65-F5344CB8AC3E}">
        <p14:creationId xmlns:p14="http://schemas.microsoft.com/office/powerpoint/2010/main" val="415217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19</a:t>
            </a:fld>
            <a:endParaRPr lang="en-US"/>
          </a:p>
        </p:txBody>
      </p:sp>
    </p:spTree>
    <p:extLst>
      <p:ext uri="{BB962C8B-B14F-4D97-AF65-F5344CB8AC3E}">
        <p14:creationId xmlns:p14="http://schemas.microsoft.com/office/powerpoint/2010/main" val="377240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20</a:t>
            </a:fld>
            <a:endParaRPr lang="en-US"/>
          </a:p>
        </p:txBody>
      </p:sp>
    </p:spTree>
    <p:extLst>
      <p:ext uri="{BB962C8B-B14F-4D97-AF65-F5344CB8AC3E}">
        <p14:creationId xmlns:p14="http://schemas.microsoft.com/office/powerpoint/2010/main" val="85151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a:t>
            </a:fld>
            <a:endParaRPr lang="en-US"/>
          </a:p>
        </p:txBody>
      </p:sp>
    </p:spTree>
    <p:extLst>
      <p:ext uri="{BB962C8B-B14F-4D97-AF65-F5344CB8AC3E}">
        <p14:creationId xmlns:p14="http://schemas.microsoft.com/office/powerpoint/2010/main" val="386673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21</a:t>
            </a:fld>
            <a:endParaRPr lang="en-US"/>
          </a:p>
        </p:txBody>
      </p:sp>
    </p:spTree>
    <p:extLst>
      <p:ext uri="{BB962C8B-B14F-4D97-AF65-F5344CB8AC3E}">
        <p14:creationId xmlns:p14="http://schemas.microsoft.com/office/powerpoint/2010/main" val="268800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22</a:t>
            </a:fld>
            <a:endParaRPr lang="en-US"/>
          </a:p>
        </p:txBody>
      </p:sp>
    </p:spTree>
    <p:extLst>
      <p:ext uri="{BB962C8B-B14F-4D97-AF65-F5344CB8AC3E}">
        <p14:creationId xmlns:p14="http://schemas.microsoft.com/office/powerpoint/2010/main" val="145348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23</a:t>
            </a:fld>
            <a:endParaRPr lang="en-US"/>
          </a:p>
        </p:txBody>
      </p:sp>
    </p:spTree>
    <p:extLst>
      <p:ext uri="{BB962C8B-B14F-4D97-AF65-F5344CB8AC3E}">
        <p14:creationId xmlns:p14="http://schemas.microsoft.com/office/powerpoint/2010/main" val="368986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24</a:t>
            </a:fld>
            <a:endParaRPr lang="en-US"/>
          </a:p>
        </p:txBody>
      </p:sp>
    </p:spTree>
    <p:extLst>
      <p:ext uri="{BB962C8B-B14F-4D97-AF65-F5344CB8AC3E}">
        <p14:creationId xmlns:p14="http://schemas.microsoft.com/office/powerpoint/2010/main" val="22967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25</a:t>
            </a:fld>
            <a:endParaRPr lang="en-US"/>
          </a:p>
        </p:txBody>
      </p:sp>
    </p:spTree>
    <p:extLst>
      <p:ext uri="{BB962C8B-B14F-4D97-AF65-F5344CB8AC3E}">
        <p14:creationId xmlns:p14="http://schemas.microsoft.com/office/powerpoint/2010/main" val="2056710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26</a:t>
            </a:fld>
            <a:endParaRPr lang="en-US"/>
          </a:p>
        </p:txBody>
      </p:sp>
    </p:spTree>
    <p:extLst>
      <p:ext uri="{BB962C8B-B14F-4D97-AF65-F5344CB8AC3E}">
        <p14:creationId xmlns:p14="http://schemas.microsoft.com/office/powerpoint/2010/main" val="3641180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3</a:t>
            </a:fld>
            <a:endParaRPr lang="en-US"/>
          </a:p>
        </p:txBody>
      </p:sp>
    </p:spTree>
    <p:extLst>
      <p:ext uri="{BB962C8B-B14F-4D97-AF65-F5344CB8AC3E}">
        <p14:creationId xmlns:p14="http://schemas.microsoft.com/office/powerpoint/2010/main" val="131536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4</a:t>
            </a:fld>
            <a:endParaRPr lang="en-US"/>
          </a:p>
        </p:txBody>
      </p:sp>
    </p:spTree>
    <p:extLst>
      <p:ext uri="{BB962C8B-B14F-4D97-AF65-F5344CB8AC3E}">
        <p14:creationId xmlns:p14="http://schemas.microsoft.com/office/powerpoint/2010/main" val="272567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5</a:t>
            </a:fld>
            <a:endParaRPr lang="en-US"/>
          </a:p>
        </p:txBody>
      </p:sp>
    </p:spTree>
    <p:extLst>
      <p:ext uri="{BB962C8B-B14F-4D97-AF65-F5344CB8AC3E}">
        <p14:creationId xmlns:p14="http://schemas.microsoft.com/office/powerpoint/2010/main" val="40396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6</a:t>
            </a:fld>
            <a:endParaRPr lang="en-US"/>
          </a:p>
        </p:txBody>
      </p:sp>
    </p:spTree>
    <p:extLst>
      <p:ext uri="{BB962C8B-B14F-4D97-AF65-F5344CB8AC3E}">
        <p14:creationId xmlns:p14="http://schemas.microsoft.com/office/powerpoint/2010/main" val="30480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7</a:t>
            </a:fld>
            <a:endParaRPr lang="en-US"/>
          </a:p>
        </p:txBody>
      </p:sp>
    </p:spTree>
    <p:extLst>
      <p:ext uri="{BB962C8B-B14F-4D97-AF65-F5344CB8AC3E}">
        <p14:creationId xmlns:p14="http://schemas.microsoft.com/office/powerpoint/2010/main" val="296630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8</a:t>
            </a:fld>
            <a:endParaRPr lang="en-US"/>
          </a:p>
        </p:txBody>
      </p:sp>
    </p:spTree>
    <p:extLst>
      <p:ext uri="{BB962C8B-B14F-4D97-AF65-F5344CB8AC3E}">
        <p14:creationId xmlns:p14="http://schemas.microsoft.com/office/powerpoint/2010/main" val="3418278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C14B252-8EFF-4387-B930-F07556521AEC}" type="slidenum">
              <a:rPr lang="en-US" smtClean="0"/>
              <a:t>9</a:t>
            </a:fld>
            <a:endParaRPr lang="en-US"/>
          </a:p>
        </p:txBody>
      </p:sp>
    </p:spTree>
    <p:extLst>
      <p:ext uri="{BB962C8B-B14F-4D97-AF65-F5344CB8AC3E}">
        <p14:creationId xmlns:p14="http://schemas.microsoft.com/office/powerpoint/2010/main" val="214052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t>12/2/2020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t>12/2/2020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724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7"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30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sp>
        <p:nvSpPr>
          <p:cNvPr id="11" name="Rectangle 10"/>
          <p:cNvSpPr/>
          <p:nvPr userDrawn="1"/>
        </p:nvSpPr>
        <p:spPr>
          <a:xfrm>
            <a:off x="581087" y="1147264"/>
            <a:ext cx="2694549" cy="1438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Calibri" panose="020F0502020204030204"/>
              <a:ea typeface="+mn-ea"/>
              <a:cs typeface="+mn-cs"/>
              <a:sym typeface="Roboto"/>
            </a:endParaRPr>
          </a:p>
        </p:txBody>
      </p:sp>
      <p:sp>
        <p:nvSpPr>
          <p:cNvPr id="15" name="Slide Number Placeholder 5"/>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B04CA5-4131-4F4F-A3F5-1C3D630869B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1949" y="362662"/>
            <a:ext cx="1692368" cy="805623"/>
          </a:xfrm>
          <a:prstGeom prst="rect">
            <a:avLst/>
          </a:prstGeom>
        </p:spPr>
      </p:pic>
    </p:spTree>
    <p:extLst>
      <p:ext uri="{BB962C8B-B14F-4D97-AF65-F5344CB8AC3E}">
        <p14:creationId xmlns:p14="http://schemas.microsoft.com/office/powerpoint/2010/main" val="278607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133114" y="634630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97117-F3A1-41B5-B5A5-0FD5A7D43CA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p:cNvSpPr/>
          <p:nvPr userDrawn="1"/>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3C3C3C"/>
                </a:solidFill>
              </a:defRPr>
            </a:pPr>
            <a:endParaRPr kumimoji="0" sz="1800" b="0" i="0" u="none" strike="noStrike" kern="1200" cap="none" spc="0" normalizeH="0" baseline="0" noProof="0">
              <a:ln>
                <a:noFill/>
              </a:ln>
              <a:solidFill>
                <a:srgbClr val="3C3C3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3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Session for IOC Secretariat Staff </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397117-F3A1-41B5-B5A5-0FD5A7D43CA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p:cNvSpPr/>
          <p:nvPr userDrawn="1"/>
        </p:nvSpPr>
        <p:spPr>
          <a:xfrm rot="5400000">
            <a:off x="1974074" y="3090727"/>
            <a:ext cx="1328398" cy="125771"/>
          </a:xfrm>
          <a:prstGeom prst="rect">
            <a:avLst/>
          </a:prstGeom>
          <a:solidFill>
            <a:srgbClr val="41B7C8"/>
          </a:solidFill>
          <a:ln w="12700">
            <a:miter lim="400000"/>
          </a:ln>
        </p:spPr>
        <p:txBody>
          <a:bodyPr lIns="65023" tIns="65023" rIns="65023" bIns="65023"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3C3C3C"/>
                </a:solidFill>
              </a:defRPr>
            </a:pPr>
            <a:endParaRPr kumimoji="0" sz="1800" b="0" i="0" u="none" strike="noStrike" kern="1200" cap="none" spc="0" normalizeH="0" baseline="0" noProof="0">
              <a:ln>
                <a:noFill/>
              </a:ln>
              <a:solidFill>
                <a:srgbClr val="3C3C3C"/>
              </a:solidFill>
              <a:effectLst/>
              <a:uLnTx/>
              <a:uFillTx/>
              <a:latin typeface="Calibri" panose="020F0502020204030204"/>
              <a:ea typeface="+mn-ea"/>
              <a:cs typeface="+mn-cs"/>
            </a:endParaRPr>
          </a:p>
        </p:txBody>
      </p:sp>
      <p:sp>
        <p:nvSpPr>
          <p:cNvPr id="2" name="Rectangle 1"/>
          <p:cNvSpPr/>
          <p:nvPr userDrawn="1"/>
        </p:nvSpPr>
        <p:spPr>
          <a:xfrm>
            <a:off x="0" y="0"/>
            <a:ext cx="2445868" cy="6858000"/>
          </a:xfrm>
          <a:prstGeom prst="rect">
            <a:avLst/>
          </a:prstGeom>
          <a:solidFill>
            <a:srgbClr val="41B7C8"/>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7205" t="-1630" b="1"/>
          <a:stretch/>
        </p:blipFill>
        <p:spPr>
          <a:xfrm>
            <a:off x="10531929" y="164915"/>
            <a:ext cx="1402160" cy="1047858"/>
          </a:xfrm>
          <a:prstGeom prst="rect">
            <a:avLst/>
          </a:prstGeom>
        </p:spPr>
      </p:pic>
    </p:spTree>
    <p:extLst>
      <p:ext uri="{BB962C8B-B14F-4D97-AF65-F5344CB8AC3E}">
        <p14:creationId xmlns:p14="http://schemas.microsoft.com/office/powerpoint/2010/main" val="305008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85709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81517" y="176109"/>
            <a:ext cx="9784200" cy="914400"/>
          </a:xfrm>
          <a:prstGeom prst="rect">
            <a:avLst/>
          </a:prstGeom>
          <a:noFill/>
          <a:ln>
            <a:noFill/>
          </a:ln>
        </p:spPr>
        <p:txBody>
          <a:bodyPr spcFirstLastPara="1" wrap="square" lIns="91425" tIns="45700" rIns="91425" bIns="45700" anchor="ctr" anchorCtr="0">
            <a:noAutofit/>
          </a:bodyPr>
          <a:lstStyle>
            <a:lvl1pPr lvl="0" algn="l" rtl="0">
              <a:lnSpc>
                <a:spcPct val="85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1"/>
          <p:cNvSpPr txBox="1">
            <a:spLocks noGrp="1"/>
          </p:cNvSpPr>
          <p:nvPr>
            <p:ph type="body" idx="1"/>
          </p:nvPr>
        </p:nvSpPr>
        <p:spPr>
          <a:xfrm>
            <a:off x="1205344" y="2011680"/>
            <a:ext cx="4755000" cy="4206300"/>
          </a:xfrm>
          <a:prstGeom prst="rect">
            <a:avLst/>
          </a:prstGeom>
          <a:noFill/>
          <a:ln>
            <a:noFill/>
          </a:ln>
        </p:spPr>
        <p:txBody>
          <a:bodyPr spcFirstLastPara="1" wrap="square" lIns="91425" tIns="45700" rIns="91425" bIns="45700" anchor="t" anchorCtr="0">
            <a:noAutofit/>
          </a:bodyPr>
          <a:lstStyle>
            <a:lvl1pPr marL="457200" lvl="0" indent="-368300" algn="l" rtl="0">
              <a:lnSpc>
                <a:spcPct val="90000"/>
              </a:lnSpc>
              <a:spcBef>
                <a:spcPts val="1200"/>
              </a:spcBef>
              <a:spcAft>
                <a:spcPts val="0"/>
              </a:spcAft>
              <a:buSzPts val="2200"/>
              <a:buChar char="▪"/>
              <a:defRPr sz="2200"/>
            </a:lvl1pPr>
            <a:lvl2pPr marL="914400" lvl="1" indent="-355600" algn="l" rtl="0">
              <a:lnSpc>
                <a:spcPct val="90000"/>
              </a:lnSpc>
              <a:spcBef>
                <a:spcPts val="200"/>
              </a:spcBef>
              <a:spcAft>
                <a:spcPts val="0"/>
              </a:spcAft>
              <a:buSzPts val="2000"/>
              <a:buChar char="▪"/>
              <a:defRPr sz="2000"/>
            </a:lvl2pPr>
            <a:lvl3pPr marL="1371600" lvl="2" indent="-342900" algn="l" rtl="0">
              <a:lnSpc>
                <a:spcPct val="90000"/>
              </a:lnSpc>
              <a:spcBef>
                <a:spcPts val="400"/>
              </a:spcBef>
              <a:spcAft>
                <a:spcPts val="0"/>
              </a:spcAft>
              <a:buSzPts val="1800"/>
              <a:buChar char="▪"/>
              <a:defRPr sz="1800"/>
            </a:lvl3pPr>
            <a:lvl4pPr marL="1828800" lvl="3" indent="-330200" algn="l" rtl="0">
              <a:lnSpc>
                <a:spcPct val="90000"/>
              </a:lnSpc>
              <a:spcBef>
                <a:spcPts val="400"/>
              </a:spcBef>
              <a:spcAft>
                <a:spcPts val="0"/>
              </a:spcAft>
              <a:buSzPts val="1600"/>
              <a:buChar char="▪"/>
              <a:defRPr sz="1600"/>
            </a:lvl4pPr>
            <a:lvl5pPr marL="2286000" lvl="4" indent="-330200" algn="l" rtl="0">
              <a:lnSpc>
                <a:spcPct val="90000"/>
              </a:lnSpc>
              <a:spcBef>
                <a:spcPts val="400"/>
              </a:spcBef>
              <a:spcAft>
                <a:spcPts val="0"/>
              </a:spcAft>
              <a:buSzPts val="1600"/>
              <a:buChar char="▪"/>
              <a:defRPr sz="1600"/>
            </a:lvl5pPr>
            <a:lvl6pPr marL="2743200" lvl="5" indent="-330200" algn="l" rtl="0">
              <a:lnSpc>
                <a:spcPct val="90000"/>
              </a:lnSpc>
              <a:spcBef>
                <a:spcPts val="400"/>
              </a:spcBef>
              <a:spcAft>
                <a:spcPts val="0"/>
              </a:spcAft>
              <a:buSzPts val="1600"/>
              <a:buChar char="▪"/>
              <a:defRPr sz="1600"/>
            </a:lvl6pPr>
            <a:lvl7pPr marL="3200400" lvl="6" indent="-330200" algn="l" rtl="0">
              <a:lnSpc>
                <a:spcPct val="90000"/>
              </a:lnSpc>
              <a:spcBef>
                <a:spcPts val="400"/>
              </a:spcBef>
              <a:spcAft>
                <a:spcPts val="0"/>
              </a:spcAft>
              <a:buSzPts val="1600"/>
              <a:buChar char="▪"/>
              <a:defRPr sz="1600"/>
            </a:lvl7pPr>
            <a:lvl8pPr marL="3657600" lvl="7" indent="-330200" algn="l" rtl="0">
              <a:lnSpc>
                <a:spcPct val="90000"/>
              </a:lnSpc>
              <a:spcBef>
                <a:spcPts val="400"/>
              </a:spcBef>
              <a:spcAft>
                <a:spcPts val="0"/>
              </a:spcAft>
              <a:buSzPts val="1600"/>
              <a:buChar char="▪"/>
              <a:defRPr sz="1600"/>
            </a:lvl8pPr>
            <a:lvl9pPr marL="4114800" lvl="8" indent="-330200" algn="l" rtl="0">
              <a:lnSpc>
                <a:spcPct val="90000"/>
              </a:lnSpc>
              <a:spcBef>
                <a:spcPts val="400"/>
              </a:spcBef>
              <a:spcAft>
                <a:spcPts val="400"/>
              </a:spcAft>
              <a:buSzPts val="1600"/>
              <a:buChar char="▪"/>
              <a:defRPr sz="1600"/>
            </a:lvl9pPr>
          </a:lstStyle>
          <a:p>
            <a:endParaRPr/>
          </a:p>
        </p:txBody>
      </p:sp>
      <p:sp>
        <p:nvSpPr>
          <p:cNvPr id="119" name="Google Shape;119;p21"/>
          <p:cNvSpPr txBox="1">
            <a:spLocks noGrp="1"/>
          </p:cNvSpPr>
          <p:nvPr>
            <p:ph type="body" idx="2"/>
          </p:nvPr>
        </p:nvSpPr>
        <p:spPr>
          <a:xfrm>
            <a:off x="6230391" y="2011680"/>
            <a:ext cx="4755000" cy="4206300"/>
          </a:xfrm>
          <a:prstGeom prst="rect">
            <a:avLst/>
          </a:prstGeom>
          <a:noFill/>
          <a:ln>
            <a:noFill/>
          </a:ln>
        </p:spPr>
        <p:txBody>
          <a:bodyPr spcFirstLastPara="1" wrap="square" lIns="91425" tIns="45700" rIns="91425" bIns="45700" anchor="t" anchorCtr="0">
            <a:noAutofit/>
          </a:bodyPr>
          <a:lstStyle>
            <a:lvl1pPr marL="457200" lvl="0" indent="-368300" algn="l" rtl="0">
              <a:lnSpc>
                <a:spcPct val="90000"/>
              </a:lnSpc>
              <a:spcBef>
                <a:spcPts val="1200"/>
              </a:spcBef>
              <a:spcAft>
                <a:spcPts val="0"/>
              </a:spcAft>
              <a:buSzPts val="2200"/>
              <a:buChar char="▪"/>
              <a:defRPr sz="2200"/>
            </a:lvl1pPr>
            <a:lvl2pPr marL="914400" lvl="1" indent="-355600" algn="l" rtl="0">
              <a:lnSpc>
                <a:spcPct val="90000"/>
              </a:lnSpc>
              <a:spcBef>
                <a:spcPts val="200"/>
              </a:spcBef>
              <a:spcAft>
                <a:spcPts val="0"/>
              </a:spcAft>
              <a:buSzPts val="2000"/>
              <a:buChar char="▪"/>
              <a:defRPr sz="2000"/>
            </a:lvl2pPr>
            <a:lvl3pPr marL="1371600" lvl="2" indent="-342900" algn="l" rtl="0">
              <a:lnSpc>
                <a:spcPct val="90000"/>
              </a:lnSpc>
              <a:spcBef>
                <a:spcPts val="400"/>
              </a:spcBef>
              <a:spcAft>
                <a:spcPts val="0"/>
              </a:spcAft>
              <a:buSzPts val="1800"/>
              <a:buChar char="▪"/>
              <a:defRPr sz="1800"/>
            </a:lvl3pPr>
            <a:lvl4pPr marL="1828800" lvl="3" indent="-330200" algn="l" rtl="0">
              <a:lnSpc>
                <a:spcPct val="90000"/>
              </a:lnSpc>
              <a:spcBef>
                <a:spcPts val="400"/>
              </a:spcBef>
              <a:spcAft>
                <a:spcPts val="0"/>
              </a:spcAft>
              <a:buSzPts val="1600"/>
              <a:buChar char="▪"/>
              <a:defRPr sz="1600"/>
            </a:lvl4pPr>
            <a:lvl5pPr marL="2286000" lvl="4" indent="-330200" algn="l" rtl="0">
              <a:lnSpc>
                <a:spcPct val="90000"/>
              </a:lnSpc>
              <a:spcBef>
                <a:spcPts val="400"/>
              </a:spcBef>
              <a:spcAft>
                <a:spcPts val="0"/>
              </a:spcAft>
              <a:buSzPts val="1600"/>
              <a:buChar char="▪"/>
              <a:defRPr sz="1600"/>
            </a:lvl5pPr>
            <a:lvl6pPr marL="2743200" lvl="5" indent="-330200" algn="l" rtl="0">
              <a:lnSpc>
                <a:spcPct val="90000"/>
              </a:lnSpc>
              <a:spcBef>
                <a:spcPts val="400"/>
              </a:spcBef>
              <a:spcAft>
                <a:spcPts val="0"/>
              </a:spcAft>
              <a:buSzPts val="1600"/>
              <a:buChar char="▪"/>
              <a:defRPr sz="1600"/>
            </a:lvl6pPr>
            <a:lvl7pPr marL="3200400" lvl="6" indent="-330200" algn="l" rtl="0">
              <a:lnSpc>
                <a:spcPct val="90000"/>
              </a:lnSpc>
              <a:spcBef>
                <a:spcPts val="400"/>
              </a:spcBef>
              <a:spcAft>
                <a:spcPts val="0"/>
              </a:spcAft>
              <a:buSzPts val="1600"/>
              <a:buChar char="▪"/>
              <a:defRPr sz="1600"/>
            </a:lvl7pPr>
            <a:lvl8pPr marL="3657600" lvl="7" indent="-330200" algn="l" rtl="0">
              <a:lnSpc>
                <a:spcPct val="90000"/>
              </a:lnSpc>
              <a:spcBef>
                <a:spcPts val="400"/>
              </a:spcBef>
              <a:spcAft>
                <a:spcPts val="0"/>
              </a:spcAft>
              <a:buSzPts val="1600"/>
              <a:buChar char="▪"/>
              <a:defRPr sz="1600"/>
            </a:lvl8pPr>
            <a:lvl9pPr marL="4114800" lvl="8" indent="-330200" algn="l" rtl="0">
              <a:lnSpc>
                <a:spcPct val="90000"/>
              </a:lnSpc>
              <a:spcBef>
                <a:spcPts val="400"/>
              </a:spcBef>
              <a:spcAft>
                <a:spcPts val="400"/>
              </a:spcAft>
              <a:buSzPts val="1600"/>
              <a:buChar char="▪"/>
              <a:defRPr sz="1600"/>
            </a:lvl9pPr>
          </a:lstStyle>
          <a:p>
            <a:endParaRPr/>
          </a:p>
        </p:txBody>
      </p:sp>
      <p:sp>
        <p:nvSpPr>
          <p:cNvPr id="120" name="Google Shape;120;p21"/>
          <p:cNvSpPr txBox="1">
            <a:spLocks noGrp="1"/>
          </p:cNvSpPr>
          <p:nvPr>
            <p:ph type="dt" idx="10"/>
          </p:nvPr>
        </p:nvSpPr>
        <p:spPr>
          <a:xfrm>
            <a:off x="1202266" y="6422854"/>
            <a:ext cx="3000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21" name="Google Shape;121;p21"/>
          <p:cNvSpPr txBox="1">
            <a:spLocks noGrp="1"/>
          </p:cNvSpPr>
          <p:nvPr>
            <p:ph type="ftr" idx="11"/>
          </p:nvPr>
        </p:nvSpPr>
        <p:spPr>
          <a:xfrm>
            <a:off x="5596471" y="6422854"/>
            <a:ext cx="50445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22" name="Google Shape;122;p21"/>
          <p:cNvSpPr txBox="1">
            <a:spLocks noGrp="1"/>
          </p:cNvSpPr>
          <p:nvPr>
            <p:ph type="sldNum" idx="12"/>
          </p:nvPr>
        </p:nvSpPr>
        <p:spPr>
          <a:xfrm>
            <a:off x="10658927" y="6422854"/>
            <a:ext cx="946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orbel"/>
                <a:ea typeface="Corbel"/>
                <a:cs typeface="Corbel"/>
                <a:sym typeface="Corbel"/>
              </a:defRPr>
            </a:lvl1pPr>
            <a:lvl2pPr marL="0" marR="0" lvl="1" indent="0" algn="l" rtl="0">
              <a:spcBef>
                <a:spcPts val="0"/>
              </a:spcBef>
              <a:buNone/>
              <a:defRPr sz="1800">
                <a:solidFill>
                  <a:schemeClr val="lt1"/>
                </a:solidFill>
                <a:latin typeface="Corbel"/>
                <a:ea typeface="Corbel"/>
                <a:cs typeface="Corbel"/>
                <a:sym typeface="Corbel"/>
              </a:defRPr>
            </a:lvl2pPr>
            <a:lvl3pPr marL="0" marR="0" lvl="2" indent="0" algn="l" rtl="0">
              <a:spcBef>
                <a:spcPts val="0"/>
              </a:spcBef>
              <a:buNone/>
              <a:defRPr sz="1800">
                <a:solidFill>
                  <a:schemeClr val="lt1"/>
                </a:solidFill>
                <a:latin typeface="Corbel"/>
                <a:ea typeface="Corbel"/>
                <a:cs typeface="Corbel"/>
                <a:sym typeface="Corbel"/>
              </a:defRPr>
            </a:lvl3pPr>
            <a:lvl4pPr marL="0" marR="0" lvl="3" indent="0" algn="l" rtl="0">
              <a:spcBef>
                <a:spcPts val="0"/>
              </a:spcBef>
              <a:buNone/>
              <a:defRPr sz="1800">
                <a:solidFill>
                  <a:schemeClr val="lt1"/>
                </a:solidFill>
                <a:latin typeface="Corbel"/>
                <a:ea typeface="Corbel"/>
                <a:cs typeface="Corbel"/>
                <a:sym typeface="Corbel"/>
              </a:defRPr>
            </a:lvl4pPr>
            <a:lvl5pPr marL="0" marR="0" lvl="4" indent="0" algn="l" rtl="0">
              <a:spcBef>
                <a:spcPts val="0"/>
              </a:spcBef>
              <a:buNone/>
              <a:defRPr sz="1800">
                <a:solidFill>
                  <a:schemeClr val="lt1"/>
                </a:solidFill>
                <a:latin typeface="Corbel"/>
                <a:ea typeface="Corbel"/>
                <a:cs typeface="Corbel"/>
                <a:sym typeface="Corbel"/>
              </a:defRPr>
            </a:lvl5pPr>
            <a:lvl6pPr marL="0" marR="0" lvl="5" indent="0" algn="l" rtl="0">
              <a:spcBef>
                <a:spcPts val="0"/>
              </a:spcBef>
              <a:buNone/>
              <a:defRPr sz="1800">
                <a:solidFill>
                  <a:schemeClr val="lt1"/>
                </a:solidFill>
                <a:latin typeface="Corbel"/>
                <a:ea typeface="Corbel"/>
                <a:cs typeface="Corbel"/>
                <a:sym typeface="Corbel"/>
              </a:defRPr>
            </a:lvl6pPr>
            <a:lvl7pPr marL="0" marR="0" lvl="6" indent="0" algn="l" rtl="0">
              <a:spcBef>
                <a:spcPts val="0"/>
              </a:spcBef>
              <a:buNone/>
              <a:defRPr sz="1800">
                <a:solidFill>
                  <a:schemeClr val="lt1"/>
                </a:solidFill>
                <a:latin typeface="Corbel"/>
                <a:ea typeface="Corbel"/>
                <a:cs typeface="Corbel"/>
                <a:sym typeface="Corbel"/>
              </a:defRPr>
            </a:lvl7pPr>
            <a:lvl8pPr marL="0" marR="0" lvl="7" indent="0" algn="l" rtl="0">
              <a:spcBef>
                <a:spcPts val="0"/>
              </a:spcBef>
              <a:buNone/>
              <a:defRPr sz="1800">
                <a:solidFill>
                  <a:schemeClr val="lt1"/>
                </a:solidFill>
                <a:latin typeface="Corbel"/>
                <a:ea typeface="Corbel"/>
                <a:cs typeface="Corbel"/>
                <a:sym typeface="Corbel"/>
              </a:defRPr>
            </a:lvl8pPr>
            <a:lvl9pPr marL="0" marR="0" lvl="8" indent="0" algn="l" rtl="0">
              <a:spcBef>
                <a:spcPts val="0"/>
              </a:spcBef>
              <a:buNone/>
              <a:defRPr sz="1800">
                <a:solidFill>
                  <a:schemeClr val="lt1"/>
                </a:solidFill>
                <a:latin typeface="Corbel"/>
                <a:ea typeface="Corbel"/>
                <a:cs typeface="Corbel"/>
                <a:sym typeface="Corbe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800" b="0" i="0" u="none" strike="noStrike" kern="0" cap="none" spc="0" normalizeH="0" baseline="0" noProof="0">
                <a:ln>
                  <a:noFill/>
                </a:ln>
                <a:solidFill>
                  <a:srgbClr val="FFFFFF"/>
                </a:solidFill>
                <a:effectLst/>
                <a:uLnTx/>
                <a:uFillTx/>
                <a:latin typeface="Corbel"/>
                <a:sym typeface="Corbe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FFFFFF"/>
              </a:solidFill>
              <a:effectLst/>
              <a:uLnTx/>
              <a:uFillTx/>
              <a:latin typeface="Corbel"/>
              <a:sym typeface="Corbel"/>
            </a:endParaRPr>
          </a:p>
        </p:txBody>
      </p:sp>
    </p:spTree>
    <p:extLst>
      <p:ext uri="{BB962C8B-B14F-4D97-AF65-F5344CB8AC3E}">
        <p14:creationId xmlns:p14="http://schemas.microsoft.com/office/powerpoint/2010/main" val="29542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34492515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206317450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394925377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322574458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
        <p:nvSpPr>
          <p:cNvPr id="3"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391061208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392" r="-1"/>
          <a:stretch/>
        </p:blipFill>
        <p:spPr>
          <a:xfrm>
            <a:off x="7417942" y="1613042"/>
            <a:ext cx="3970734" cy="3924871"/>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79096A-E1C7-4DE6-944A-D4A34A5826EA}" type="slidenum">
              <a:rPr kumimoji="0" lang="fr-FR" sz="1200" b="0" i="0" u="none" strike="noStrike" kern="1200" cap="none" spc="0" normalizeH="0" baseline="0" noProof="0" smtClean="0">
                <a:ln>
                  <a:noFill/>
                </a:ln>
                <a:solidFill>
                  <a:srgbClr val="000000">
                    <a:tint val="75000"/>
                  </a:srgbClr>
                </a:solidFill>
                <a:effectLst/>
                <a:uLnTx/>
                <a:uFillTx/>
                <a:latin typeface="Roboto"/>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srgbClr val="000000">
                  <a:tint val="75000"/>
                </a:srgbClr>
              </a:solidFill>
              <a:effectLst/>
              <a:uLnTx/>
              <a:uFillTx/>
              <a:latin typeface="Roboto"/>
            </a:endParaRPr>
          </a:p>
        </p:txBody>
      </p:sp>
    </p:spTree>
    <p:extLst>
      <p:ext uri="{BB962C8B-B14F-4D97-AF65-F5344CB8AC3E}">
        <p14:creationId xmlns:p14="http://schemas.microsoft.com/office/powerpoint/2010/main" val="193865004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t>12/2/2020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t>12/2/2020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t>12/2/2020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t>12/2/2020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t>12/2/2020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t>12/2/2020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t>12/2/2020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12/2/2020</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Information Session for IOC Secretariat Staff </a:t>
            </a: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397117-F3A1-41B5-B5A5-0FD5A7D43CA4}"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3C3C3C"/>
                </a:solidFill>
              </a:defRPr>
            </a:pPr>
            <a:endParaRPr kumimoji="0" sz="1800" b="0" i="0" u="none" strike="noStrike" kern="1200" cap="none" spc="0" normalizeH="0" baseline="0" noProof="0">
              <a:ln>
                <a:noFill/>
              </a:ln>
              <a:solidFill>
                <a:srgbClr val="3C3C3C"/>
              </a:solidFill>
              <a:effectLst/>
              <a:uLnTx/>
              <a:uFillTx/>
              <a:latin typeface="Calibri" panose="020F0502020204030204"/>
              <a:ea typeface="+mn-ea"/>
              <a:cs typeface="+mn-cs"/>
            </a:endParaRPr>
          </a:p>
        </p:txBody>
      </p:sp>
      <p:sp>
        <p:nvSpPr>
          <p:cNvPr id="11" name="Rectangle 10"/>
          <p:cNvSpPr/>
          <p:nvPr userDrawn="1"/>
        </p:nvSpPr>
        <p:spPr>
          <a:xfrm>
            <a:off x="0" y="0"/>
            <a:ext cx="12192000" cy="6858000"/>
          </a:xfrm>
          <a:prstGeom prst="rect">
            <a:avLst/>
          </a:prstGeom>
          <a:solidFill>
            <a:srgbClr val="41B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userDrawn="1"/>
        </p:nvPicPr>
        <p:blipFill rotWithShape="1">
          <a:blip r:embed="rId9">
            <a:extLst>
              <a:ext uri="{28A0092B-C50C-407E-A947-70E740481C1C}">
                <a14:useLocalDpi xmlns:a14="http://schemas.microsoft.com/office/drawing/2010/main" val="0"/>
              </a:ext>
            </a:extLst>
          </a:blip>
          <a:srcRect l="56425"/>
          <a:stretch/>
        </p:blipFill>
        <p:spPr>
          <a:xfrm>
            <a:off x="10250966" y="284484"/>
            <a:ext cx="1511673" cy="1100163"/>
          </a:xfrm>
          <a:prstGeom prst="rect">
            <a:avLst/>
          </a:prstGeom>
        </p:spPr>
      </p:pic>
    </p:spTree>
    <p:extLst>
      <p:ext uri="{BB962C8B-B14F-4D97-AF65-F5344CB8AC3E}">
        <p14:creationId xmlns:p14="http://schemas.microsoft.com/office/powerpoint/2010/main" val="2851700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Roboto"/>
              <a:ea typeface="+mn-ea"/>
              <a:cs typeface="+mn-cs"/>
              <a:sym typeface="Roboto"/>
            </a:endParaRPr>
          </a:p>
        </p:txBody>
      </p:sp>
      <p:pic>
        <p:nvPicPr>
          <p:cNvPr id="7" name="Picture 6"/>
          <p:cNvPicPr>
            <a:picLocks noChangeAspect="1"/>
          </p:cNvPicPr>
          <p:nvPr userDrawn="1"/>
        </p:nvPicPr>
        <p:blipFill>
          <a:blip r:embed="rId8"/>
          <a:stretch>
            <a:fillRect/>
          </a:stretch>
        </p:blipFill>
        <p:spPr>
          <a:xfrm>
            <a:off x="-13250" y="6169572"/>
            <a:ext cx="12205250" cy="688428"/>
          </a:xfrm>
          <a:prstGeom prst="rect">
            <a:avLst/>
          </a:prstGeom>
        </p:spPr>
      </p:pic>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7205" t="-1630" b="1"/>
          <a:stretch/>
        </p:blipFill>
        <p:spPr>
          <a:xfrm>
            <a:off x="10531929" y="164915"/>
            <a:ext cx="1402160" cy="1047858"/>
          </a:xfrm>
          <a:prstGeom prst="rect">
            <a:avLst/>
          </a:prstGeom>
        </p:spPr>
      </p:pic>
    </p:spTree>
    <p:extLst>
      <p:ext uri="{BB962C8B-B14F-4D97-AF65-F5344CB8AC3E}">
        <p14:creationId xmlns:p14="http://schemas.microsoft.com/office/powerpoint/2010/main" val="15793236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bit.ly/Seabed2030-MACHC" TargetMode="External"/><Relationship Id="rId5" Type="http://schemas.openxmlformats.org/officeDocument/2006/relationships/image" Target="../media/image17.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1093" y="962612"/>
            <a:ext cx="9144000" cy="3703881"/>
          </a:xfrm>
        </p:spPr>
        <p:txBody>
          <a:bodyPr>
            <a:normAutofit fontScale="90000"/>
          </a:bodyPr>
          <a:lstStyle/>
          <a:p>
            <a:r>
              <a:rPr lang="en-US" dirty="0" smtClean="0"/>
              <a:t>21</a:t>
            </a:r>
            <a:r>
              <a:rPr lang="en-US" baseline="30000" dirty="0" smtClean="0"/>
              <a:t>st</a:t>
            </a:r>
            <a:r>
              <a:rPr lang="en-US" dirty="0" smtClean="0"/>
              <a:t> </a:t>
            </a:r>
            <a:r>
              <a:rPr lang="en-US" dirty="0"/>
              <a:t>Meeting of the </a:t>
            </a:r>
            <a:br>
              <a:rPr lang="en-US" dirty="0"/>
            </a:br>
            <a:r>
              <a:rPr lang="en-US" dirty="0" err="1"/>
              <a:t>Meso</a:t>
            </a:r>
            <a:r>
              <a:rPr lang="en-US" dirty="0"/>
              <a:t> America – Caribbean Sea</a:t>
            </a:r>
            <a:br>
              <a:rPr lang="en-US" dirty="0"/>
            </a:br>
            <a:r>
              <a:rPr lang="en-US" dirty="0"/>
              <a:t>Hydrographic Commission</a:t>
            </a:r>
            <a:br>
              <a:rPr lang="en-US" dirty="0"/>
            </a:br>
            <a:r>
              <a:rPr lang="en-US" dirty="0"/>
              <a:t/>
            </a:r>
            <a:br>
              <a:rPr lang="en-US" dirty="0"/>
            </a:br>
            <a:r>
              <a:rPr lang="en-US" sz="4400" dirty="0" smtClean="0"/>
              <a:t>MACHC / IOCARIBE Seabed 2030 Planning Results and Recommendations</a:t>
            </a:r>
            <a:endParaRPr lang="en-AU"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8" name="Subtitle 2"/>
          <p:cNvSpPr>
            <a:spLocks noGrp="1"/>
          </p:cNvSpPr>
          <p:nvPr>
            <p:ph type="subTitle" idx="1"/>
          </p:nvPr>
        </p:nvSpPr>
        <p:spPr>
          <a:xfrm>
            <a:off x="1577162" y="5045810"/>
            <a:ext cx="9144000" cy="534027"/>
          </a:xfrm>
        </p:spPr>
        <p:txBody>
          <a:bodyPr>
            <a:normAutofit/>
          </a:bodyPr>
          <a:lstStyle/>
          <a:p>
            <a:r>
              <a:rPr lang="en-AU" dirty="0" smtClean="0"/>
              <a:t>Ms. Cecilia Cortina Guzman</a:t>
            </a:r>
            <a:endParaRPr lang="en-US" dirty="0">
              <a:latin typeface="Arial" pitchFamily="34" charset="0"/>
              <a:cs typeface="Arial" pitchFamily="34" charset="0"/>
            </a:endParaRP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334826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10</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323439"/>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Strategy 2021-2030</a:t>
            </a:r>
          </a:p>
          <a:p>
            <a:endParaRPr lang="en-US" sz="4000" dirty="0">
              <a:solidFill>
                <a:srgbClr val="0070C0"/>
              </a:solidFill>
            </a:endParaRPr>
          </a:p>
        </p:txBody>
      </p:sp>
      <p:sp>
        <p:nvSpPr>
          <p:cNvPr id="3" name="Rectángulo 2"/>
          <p:cNvSpPr/>
          <p:nvPr/>
        </p:nvSpPr>
        <p:spPr>
          <a:xfrm>
            <a:off x="765802" y="1432083"/>
            <a:ext cx="10704303" cy="3354765"/>
          </a:xfrm>
          <a:prstGeom prst="rect">
            <a:avLst/>
          </a:prstGeom>
        </p:spPr>
        <p:txBody>
          <a:bodyPr wrap="square">
            <a:spAutoFit/>
          </a:bodyPr>
          <a:lstStyle/>
          <a:p>
            <a:r>
              <a:rPr lang="en-US" sz="2800" b="1" dirty="0"/>
              <a:t>Goal </a:t>
            </a:r>
            <a:r>
              <a:rPr lang="en-US" sz="2800" b="1" dirty="0" smtClean="0"/>
              <a:t>3: Build capacity for mapping contributions </a:t>
            </a:r>
          </a:p>
          <a:p>
            <a:endParaRPr lang="en-US" sz="2800" dirty="0"/>
          </a:p>
          <a:p>
            <a:pPr algn="just"/>
            <a:r>
              <a:rPr lang="en-US" sz="2600" b="1" dirty="0"/>
              <a:t>Objective </a:t>
            </a:r>
            <a:r>
              <a:rPr lang="en-US" sz="2600" b="1" dirty="0" smtClean="0"/>
              <a:t>3.1</a:t>
            </a:r>
            <a:r>
              <a:rPr lang="en-US" sz="2600" b="1" dirty="0"/>
              <a:t>.  </a:t>
            </a:r>
            <a:r>
              <a:rPr lang="en-US" sz="2600" dirty="0"/>
              <a:t>Expand and enhance the suite of IHO DCDB and Seabed 2030 RDACC tools available to support and assist data contributors through the packaging and provision of data at any resolution or access level.  </a:t>
            </a:r>
            <a:endParaRPr lang="en-US" sz="2600" dirty="0" smtClean="0"/>
          </a:p>
          <a:p>
            <a:pPr algn="just"/>
            <a:endParaRPr lang="en-US" sz="2600" dirty="0"/>
          </a:p>
          <a:p>
            <a:r>
              <a:rPr lang="en-US" sz="2600" b="1" dirty="0" smtClean="0"/>
              <a:t>Objective 3.2. </a:t>
            </a:r>
            <a:r>
              <a:rPr lang="en-US" sz="2600" dirty="0"/>
              <a:t>Simplify data submission workflows </a:t>
            </a:r>
            <a:r>
              <a:rPr lang="en-US" sz="2600" dirty="0" smtClean="0"/>
              <a:t>and user </a:t>
            </a:r>
            <a:r>
              <a:rPr lang="en-US" sz="2600" dirty="0"/>
              <a:t>interfaces for data entry.</a:t>
            </a: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166564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C878826-814C-4FD2-96B3-D147818A5C89}" type="slidenum">
              <a:rPr lang="en-US" smtClean="0"/>
              <a:pPr/>
              <a:t>11</a:t>
            </a:fld>
            <a:endParaRPr lang="en-US" dirty="0"/>
          </a:p>
        </p:txBody>
      </p:sp>
      <p:pic>
        <p:nvPicPr>
          <p:cNvPr id="5" name="Imagen 4"/>
          <p:cNvPicPr>
            <a:picLocks noChangeAspect="1"/>
          </p:cNvPicPr>
          <p:nvPr/>
        </p:nvPicPr>
        <p:blipFill rotWithShape="1">
          <a:blip r:embed="rId2"/>
          <a:srcRect l="11067" t="22355" r="14334" b="59867"/>
          <a:stretch/>
        </p:blipFill>
        <p:spPr>
          <a:xfrm>
            <a:off x="354286" y="2458192"/>
            <a:ext cx="11080527" cy="2090057"/>
          </a:xfrm>
          <a:prstGeom prst="rect">
            <a:avLst/>
          </a:prstGeom>
        </p:spPr>
      </p:pic>
      <p:sp>
        <p:nvSpPr>
          <p:cNvPr id="6" name="Rectángulo 5"/>
          <p:cNvSpPr/>
          <p:nvPr/>
        </p:nvSpPr>
        <p:spPr>
          <a:xfrm>
            <a:off x="765802" y="262480"/>
            <a:ext cx="10833721" cy="1323439"/>
          </a:xfrm>
          <a:prstGeom prst="rect">
            <a:avLst/>
          </a:prstGeom>
        </p:spPr>
        <p:txBody>
          <a:bodyPr wrap="square">
            <a:spAutoFit/>
          </a:bodyPr>
          <a:lstStyle/>
          <a:p>
            <a:r>
              <a:rPr lang="en-US" sz="4000" dirty="0" smtClean="0">
                <a:solidFill>
                  <a:srgbClr val="0070C0"/>
                </a:solidFill>
              </a:rPr>
              <a:t>Introduction</a:t>
            </a:r>
          </a:p>
          <a:p>
            <a:endParaRPr lang="en-US" sz="4000" dirty="0">
              <a:solidFill>
                <a:srgbClr val="0070C0"/>
              </a:solidFill>
            </a:endParaRPr>
          </a:p>
        </p:txBody>
      </p:sp>
    </p:spTree>
    <p:extLst>
      <p:ext uri="{BB962C8B-B14F-4D97-AF65-F5344CB8AC3E}">
        <p14:creationId xmlns:p14="http://schemas.microsoft.com/office/powerpoint/2010/main" val="1574901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12</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1982842" cy="1815882"/>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endParaRPr lang="en-US" sz="4000" dirty="0" smtClean="0">
              <a:solidFill>
                <a:srgbClr val="0070C0"/>
              </a:solidFill>
            </a:endParaRPr>
          </a:p>
          <a:p>
            <a:r>
              <a:rPr lang="en-US" sz="3200" b="1" dirty="0" smtClean="0"/>
              <a:t>Objective 1.1 Share Existing Bathymetric Data</a:t>
            </a:r>
            <a:endParaRPr lang="en-US" sz="3200" b="1" dirty="0"/>
          </a:p>
        </p:txBody>
      </p:sp>
      <p:graphicFrame>
        <p:nvGraphicFramePr>
          <p:cNvPr id="8" name="Tabla 7"/>
          <p:cNvGraphicFramePr>
            <a:graphicFrameLocks noGrp="1"/>
          </p:cNvGraphicFramePr>
          <p:nvPr>
            <p:extLst>
              <p:ext uri="{D42A27DB-BD31-4B8C-83A1-F6EECF244321}">
                <p14:modId xmlns:p14="http://schemas.microsoft.com/office/powerpoint/2010/main" val="3213677611"/>
              </p:ext>
            </p:extLst>
          </p:nvPr>
        </p:nvGraphicFramePr>
        <p:xfrm>
          <a:off x="476756" y="2238548"/>
          <a:ext cx="11261558" cy="2926080"/>
        </p:xfrm>
        <a:graphic>
          <a:graphicData uri="http://schemas.openxmlformats.org/drawingml/2006/table">
            <a:tbl>
              <a:tblPr firstRow="1" firstCol="1" lastRow="1" lastCol="1" bandRow="1" bandCol="1">
                <a:tableStyleId>{69012ECD-51FC-41F1-AA8D-1B2483CD663E}</a:tableStyleId>
              </a:tblPr>
              <a:tblGrid>
                <a:gridCol w="626335">
                  <a:extLst>
                    <a:ext uri="{9D8B030D-6E8A-4147-A177-3AD203B41FA5}">
                      <a16:colId xmlns:a16="http://schemas.microsoft.com/office/drawing/2014/main" val="3568062375"/>
                    </a:ext>
                  </a:extLst>
                </a:gridCol>
                <a:gridCol w="7146110">
                  <a:extLst>
                    <a:ext uri="{9D8B030D-6E8A-4147-A177-3AD203B41FA5}">
                      <a16:colId xmlns:a16="http://schemas.microsoft.com/office/drawing/2014/main" val="2824461564"/>
                    </a:ext>
                  </a:extLst>
                </a:gridCol>
                <a:gridCol w="2142265">
                  <a:extLst>
                    <a:ext uri="{9D8B030D-6E8A-4147-A177-3AD203B41FA5}">
                      <a16:colId xmlns:a16="http://schemas.microsoft.com/office/drawing/2014/main" val="2517091288"/>
                    </a:ext>
                  </a:extLst>
                </a:gridCol>
                <a:gridCol w="1346848">
                  <a:extLst>
                    <a:ext uri="{9D8B030D-6E8A-4147-A177-3AD203B41FA5}">
                      <a16:colId xmlns:a16="http://schemas.microsoft.com/office/drawing/2014/main" val="1096068570"/>
                    </a:ext>
                  </a:extLst>
                </a:gridCol>
              </a:tblGrid>
              <a:tr h="340995">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129540" marR="125095" algn="ctr">
                        <a:spcBef>
                          <a:spcPts val="0"/>
                        </a:spcBef>
                        <a:spcAft>
                          <a:spcPts val="0"/>
                        </a:spcAft>
                      </a:pPr>
                      <a:r>
                        <a:rPr lang="en-US" sz="2400" dirty="0">
                          <a:effectLst/>
                        </a:rPr>
                        <a:t>Responsible</a:t>
                      </a:r>
                    </a:p>
                    <a:p>
                      <a:pPr marL="129540" marR="123825"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err="1">
                          <a:effectLst/>
                        </a:rPr>
                        <a:t>DueDate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485085072"/>
                  </a:ext>
                </a:extLst>
              </a:tr>
              <a:tr h="852805">
                <a:tc>
                  <a:txBody>
                    <a:bodyPr/>
                    <a:lstStyle/>
                    <a:p>
                      <a:pPr marL="55245" marR="50800" algn="ctr">
                        <a:spcBef>
                          <a:spcPts val="5"/>
                        </a:spcBef>
                        <a:spcAft>
                          <a:spcPts val="0"/>
                        </a:spcAft>
                      </a:pPr>
                      <a:r>
                        <a:rPr lang="en-US" sz="2400" b="0" dirty="0">
                          <a:effectLst/>
                        </a:rPr>
                        <a:t>001</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186055" algn="just">
                        <a:spcBef>
                          <a:spcPts val="0"/>
                        </a:spcBef>
                        <a:spcAft>
                          <a:spcPts val="0"/>
                        </a:spcAft>
                      </a:pPr>
                      <a:r>
                        <a:rPr lang="en-US" sz="2400" dirty="0">
                          <a:effectLst/>
                        </a:rPr>
                        <a:t>Look at existing bilateral, contractual or other arrangements for surveying to reassess what bathymetric data can be made publicly available and at what resolution is acceptable for the data owner.   </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endParaRPr lang="en-US" sz="2400" dirty="0" smtClean="0">
                        <a:effectLst/>
                      </a:endParaRPr>
                    </a:p>
                    <a:p>
                      <a:pPr marL="0" marR="0" algn="ctr">
                        <a:spcBef>
                          <a:spcPts val="0"/>
                        </a:spcBef>
                        <a:spcAft>
                          <a:spcPts val="0"/>
                        </a:spcAft>
                      </a:pPr>
                      <a:r>
                        <a:rPr lang="en-US" sz="2400" dirty="0" smtClean="0">
                          <a:effectLst/>
                        </a:rPr>
                        <a:t>Coastal </a:t>
                      </a:r>
                      <a:r>
                        <a:rPr lang="en-US" sz="2400" dirty="0">
                          <a:effectLst/>
                        </a:rPr>
                        <a:t>States</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May 2021</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4254706978"/>
                  </a:ext>
                </a:extLst>
              </a:tr>
              <a:tr h="340995">
                <a:tc>
                  <a:txBody>
                    <a:bodyPr/>
                    <a:lstStyle/>
                    <a:p>
                      <a:pPr marL="54610" marR="54610" algn="ctr">
                        <a:spcBef>
                          <a:spcPts val="0"/>
                        </a:spcBef>
                        <a:spcAft>
                          <a:spcPts val="0"/>
                        </a:spcAft>
                      </a:pPr>
                      <a:r>
                        <a:rPr lang="en-US" sz="2400" b="0" dirty="0">
                          <a:effectLst/>
                        </a:rPr>
                        <a:t>002</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0" algn="just">
                        <a:lnSpc>
                          <a:spcPct val="100000"/>
                        </a:lnSpc>
                        <a:spcBef>
                          <a:spcPts val="0"/>
                        </a:spcBef>
                        <a:spcAft>
                          <a:spcPts val="0"/>
                        </a:spcAft>
                      </a:pPr>
                      <a:r>
                        <a:rPr lang="en-US" sz="2400" b="0" dirty="0" smtClean="0">
                          <a:effectLst/>
                        </a:rPr>
                        <a:t>Broadly </a:t>
                      </a:r>
                      <a:r>
                        <a:rPr lang="en-US" sz="2400" b="0" dirty="0">
                          <a:effectLst/>
                        </a:rPr>
                        <a:t>communicate the steps to submit data to the IHO DCDB and the RDACC. </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Seabed2030  Coordinator</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Ongoing</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821392662"/>
                  </a:ext>
                </a:extLst>
              </a:tr>
            </a:tbl>
          </a:graphicData>
        </a:graphic>
      </p:graphicFrame>
      <p:pic>
        <p:nvPicPr>
          <p:cNvPr id="10"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1514714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13</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2075886" cy="3046988"/>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pPr lvl="0"/>
            <a:endParaRPr lang="en-US" sz="4000" dirty="0" smtClean="0">
              <a:solidFill>
                <a:srgbClr val="0070C0"/>
              </a:solidFill>
            </a:endParaRPr>
          </a:p>
          <a:p>
            <a:pPr lvl="0"/>
            <a:r>
              <a:rPr lang="en-US" sz="3200" b="1" dirty="0" smtClean="0"/>
              <a:t>Objective </a:t>
            </a:r>
            <a:r>
              <a:rPr lang="en-US" sz="3200" b="1" dirty="0"/>
              <a:t>1.1 Share Existing Bathymetric Data</a:t>
            </a:r>
          </a:p>
          <a:p>
            <a:endParaRPr lang="en-US" sz="4000" dirty="0" smtClean="0">
              <a:solidFill>
                <a:srgbClr val="0070C0"/>
              </a:solidFill>
            </a:endParaRPr>
          </a:p>
          <a:p>
            <a:endParaRPr lang="en-US" sz="4000" dirty="0">
              <a:solidFill>
                <a:srgbClr val="0070C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774941169"/>
              </p:ext>
            </p:extLst>
          </p:nvPr>
        </p:nvGraphicFramePr>
        <p:xfrm>
          <a:off x="234215" y="2600645"/>
          <a:ext cx="11134301" cy="2926080"/>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1455114718"/>
                    </a:ext>
                  </a:extLst>
                </a:gridCol>
                <a:gridCol w="7471481">
                  <a:extLst>
                    <a:ext uri="{9D8B030D-6E8A-4147-A177-3AD203B41FA5}">
                      <a16:colId xmlns:a16="http://schemas.microsoft.com/office/drawing/2014/main" val="4053043887"/>
                    </a:ext>
                  </a:extLst>
                </a:gridCol>
                <a:gridCol w="1731005">
                  <a:extLst>
                    <a:ext uri="{9D8B030D-6E8A-4147-A177-3AD203B41FA5}">
                      <a16:colId xmlns:a16="http://schemas.microsoft.com/office/drawing/2014/main" val="3102820976"/>
                    </a:ext>
                  </a:extLst>
                </a:gridCol>
                <a:gridCol w="1312557">
                  <a:extLst>
                    <a:ext uri="{9D8B030D-6E8A-4147-A177-3AD203B41FA5}">
                      <a16:colId xmlns:a16="http://schemas.microsoft.com/office/drawing/2014/main" val="1609045550"/>
                    </a:ext>
                  </a:extLst>
                </a:gridCol>
              </a:tblGrid>
              <a:tr h="604880">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55880" marR="48895" algn="ctr">
                        <a:spcBef>
                          <a:spcPts val="0"/>
                        </a:spcBef>
                        <a:spcAft>
                          <a:spcPts val="0"/>
                        </a:spcAft>
                      </a:pPr>
                      <a:r>
                        <a:rPr lang="en-US" sz="2400" dirty="0">
                          <a:effectLst/>
                        </a:rPr>
                        <a:t>Responsible</a:t>
                      </a:r>
                    </a:p>
                    <a:p>
                      <a:pPr marL="53975" marR="48895"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err="1">
                          <a:effectLst/>
                        </a:rPr>
                        <a:t>DueDate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633217875"/>
                  </a:ext>
                </a:extLst>
              </a:tr>
              <a:tr h="604880">
                <a:tc>
                  <a:txBody>
                    <a:bodyPr/>
                    <a:lstStyle/>
                    <a:p>
                      <a:pPr marL="54610" marR="54610" algn="ctr">
                        <a:spcBef>
                          <a:spcPts val="0"/>
                        </a:spcBef>
                        <a:spcAft>
                          <a:spcPts val="0"/>
                        </a:spcAft>
                      </a:pPr>
                      <a:r>
                        <a:rPr lang="en-US" sz="2400" b="0" dirty="0">
                          <a:effectLst/>
                        </a:rPr>
                        <a:t>003</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0" algn="just">
                        <a:lnSpc>
                          <a:spcPct val="100000"/>
                        </a:lnSpc>
                        <a:spcBef>
                          <a:spcPts val="0"/>
                        </a:spcBef>
                        <a:spcAft>
                          <a:spcPts val="0"/>
                        </a:spcAft>
                      </a:pPr>
                      <a:r>
                        <a:rPr lang="en-US" sz="2400" b="0" dirty="0" smtClean="0">
                          <a:effectLst/>
                        </a:rPr>
                        <a:t>Contribute </a:t>
                      </a:r>
                      <a:r>
                        <a:rPr lang="en-US" sz="2400" b="0" dirty="0" err="1">
                          <a:effectLst/>
                        </a:rPr>
                        <a:t>multibeam</a:t>
                      </a:r>
                      <a:r>
                        <a:rPr lang="en-US" sz="2400" b="0" dirty="0">
                          <a:effectLst/>
                        </a:rPr>
                        <a:t>, single-beam and ENC to the IHO DCDB, wherever possible, for long term archive and data access.</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Coastal States</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As soon as possible</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834804889"/>
                  </a:ext>
                </a:extLst>
              </a:tr>
              <a:tr h="907319">
                <a:tc>
                  <a:txBody>
                    <a:bodyPr/>
                    <a:lstStyle/>
                    <a:p>
                      <a:pPr marL="54610" marR="54610" algn="ctr">
                        <a:spcBef>
                          <a:spcPts val="0"/>
                        </a:spcBef>
                        <a:spcAft>
                          <a:spcPts val="0"/>
                        </a:spcAft>
                      </a:pPr>
                      <a:r>
                        <a:rPr lang="en-US" sz="2400" b="0" dirty="0">
                          <a:effectLst/>
                        </a:rPr>
                        <a:t>004</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0" algn="just">
                        <a:lnSpc>
                          <a:spcPct val="100000"/>
                        </a:lnSpc>
                        <a:spcBef>
                          <a:spcPts val="0"/>
                        </a:spcBef>
                        <a:spcAft>
                          <a:spcPts val="0"/>
                        </a:spcAft>
                      </a:pPr>
                      <a:r>
                        <a:rPr lang="en-US" sz="2400" b="0" dirty="0">
                          <a:effectLst/>
                        </a:rPr>
                        <a:t>Contribute national bathymetric data products to the RDACC at the appropriate resolution approved by the national authorities for integration into the GEBCO grid.</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just">
                        <a:spcBef>
                          <a:spcPts val="0"/>
                        </a:spcBef>
                        <a:spcAft>
                          <a:spcPts val="0"/>
                        </a:spcAft>
                      </a:pPr>
                      <a:r>
                        <a:rPr lang="en-US" sz="2400" b="0" dirty="0">
                          <a:effectLst/>
                        </a:rPr>
                        <a:t>Coastal States</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b="0" dirty="0">
                          <a:effectLst/>
                        </a:rPr>
                        <a:t>As soon as possible</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885495014"/>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975881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878826-814C-4FD2-96B3-D147818A5C8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2075886"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Calibri"/>
                <a:ea typeface="+mn-ea"/>
                <a:cs typeface="+mn-cs"/>
              </a:rPr>
              <a:t>MACHC-IOCARIBE Seabed2030 </a:t>
            </a:r>
            <a:r>
              <a:rPr kumimoji="0" lang="en-US" sz="4000" b="0" i="0" u="none" strike="noStrike" kern="1200" cap="none" spc="0" normalizeH="0" baseline="0" noProof="0" dirty="0" smtClean="0">
                <a:ln>
                  <a:noFill/>
                </a:ln>
                <a:solidFill>
                  <a:srgbClr val="0070C0"/>
                </a:solidFill>
                <a:effectLst/>
                <a:uLnTx/>
                <a:uFillTx/>
                <a:latin typeface="Calibri"/>
                <a:ea typeface="+mn-ea"/>
                <a:cs typeface="+mn-cs"/>
              </a:rPr>
              <a:t>2021 Work Plan Activities</a:t>
            </a:r>
          </a:p>
          <a:p>
            <a:endParaRPr kumimoji="0" lang="en-US" sz="2800" b="1" i="0" u="none" strike="noStrike" kern="1200" cap="none" spc="0" normalizeH="0" baseline="0" noProof="0" dirty="0" smtClean="0">
              <a:ln>
                <a:noFill/>
              </a:ln>
              <a:effectLst/>
              <a:uLnTx/>
              <a:uFillTx/>
              <a:latin typeface="Calibri"/>
            </a:endParaRPr>
          </a:p>
          <a:p>
            <a:r>
              <a:rPr kumimoji="0" lang="en-US" sz="2800" b="1" i="0" u="none" strike="noStrike" kern="1200" cap="none" spc="0" normalizeH="0" baseline="0" noProof="0" dirty="0" smtClean="0">
                <a:ln>
                  <a:noFill/>
                </a:ln>
                <a:effectLst/>
                <a:uLnTx/>
                <a:uFillTx/>
                <a:latin typeface="Calibri"/>
              </a:rPr>
              <a:t>Objective</a:t>
            </a:r>
            <a:r>
              <a:rPr kumimoji="0" lang="en-US" sz="2800" b="1" i="0" u="none" strike="noStrike" kern="1200" cap="none" spc="0" normalizeH="0" noProof="0" dirty="0" smtClean="0">
                <a:ln>
                  <a:noFill/>
                </a:ln>
                <a:effectLst/>
                <a:uLnTx/>
                <a:uFillTx/>
                <a:latin typeface="Calibri"/>
              </a:rPr>
              <a:t> 1.2 </a:t>
            </a:r>
            <a:r>
              <a:rPr lang="en-US" sz="2800" b="1" dirty="0" smtClean="0">
                <a:latin typeface="Calibri" panose="020F0502020204030204" pitchFamily="34" charset="0"/>
              </a:rPr>
              <a:t>Identify </a:t>
            </a:r>
            <a:r>
              <a:rPr lang="en-US" sz="2800" b="1" dirty="0">
                <a:latin typeface="Calibri" panose="020F0502020204030204" pitchFamily="34" charset="0"/>
              </a:rPr>
              <a:t>existing non-public bathymetric data and create/share polygons delineating the extent of data coverage for integration into the Seabed 2030 - MACHC Web App </a:t>
            </a:r>
            <a:endParaRPr kumimoji="0" lang="en-US" sz="2800" b="1" i="0" u="none" strike="noStrike" kern="1200" cap="none" spc="0" normalizeH="0" baseline="0" noProof="0" dirty="0" smtClean="0">
              <a:ln>
                <a:noFill/>
              </a:ln>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70C0"/>
              </a:solidFill>
              <a:effectLst/>
              <a:uLnTx/>
              <a:uFillTx/>
              <a:latin typeface="Calibri"/>
              <a:ea typeface="+mn-ea"/>
              <a:cs typeface="+mn-cs"/>
            </a:endParaRPr>
          </a:p>
        </p:txBody>
      </p:sp>
      <p:graphicFrame>
        <p:nvGraphicFramePr>
          <p:cNvPr id="2" name="Tabla 1"/>
          <p:cNvGraphicFramePr>
            <a:graphicFrameLocks noGrp="1"/>
          </p:cNvGraphicFramePr>
          <p:nvPr>
            <p:extLst>
              <p:ext uri="{D42A27DB-BD31-4B8C-83A1-F6EECF244321}">
                <p14:modId xmlns:p14="http://schemas.microsoft.com/office/powerpoint/2010/main" val="3397675396"/>
              </p:ext>
            </p:extLst>
          </p:nvPr>
        </p:nvGraphicFramePr>
        <p:xfrm>
          <a:off x="436346" y="3127607"/>
          <a:ext cx="11134301" cy="2299557"/>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1455114718"/>
                    </a:ext>
                  </a:extLst>
                </a:gridCol>
                <a:gridCol w="7471481">
                  <a:extLst>
                    <a:ext uri="{9D8B030D-6E8A-4147-A177-3AD203B41FA5}">
                      <a16:colId xmlns:a16="http://schemas.microsoft.com/office/drawing/2014/main" val="4053043887"/>
                    </a:ext>
                  </a:extLst>
                </a:gridCol>
                <a:gridCol w="1731005">
                  <a:extLst>
                    <a:ext uri="{9D8B030D-6E8A-4147-A177-3AD203B41FA5}">
                      <a16:colId xmlns:a16="http://schemas.microsoft.com/office/drawing/2014/main" val="3102820976"/>
                    </a:ext>
                  </a:extLst>
                </a:gridCol>
                <a:gridCol w="1312557">
                  <a:extLst>
                    <a:ext uri="{9D8B030D-6E8A-4147-A177-3AD203B41FA5}">
                      <a16:colId xmlns:a16="http://schemas.microsoft.com/office/drawing/2014/main" val="1609045550"/>
                    </a:ext>
                  </a:extLst>
                </a:gridCol>
              </a:tblGrid>
              <a:tr h="355984">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55880" marR="48895" algn="ctr">
                        <a:spcBef>
                          <a:spcPts val="0"/>
                        </a:spcBef>
                        <a:spcAft>
                          <a:spcPts val="0"/>
                        </a:spcAft>
                      </a:pPr>
                      <a:r>
                        <a:rPr lang="en-US" sz="2400" dirty="0">
                          <a:effectLst/>
                        </a:rPr>
                        <a:t>Responsible</a:t>
                      </a:r>
                    </a:p>
                    <a:p>
                      <a:pPr marL="53975" marR="48895"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err="1">
                          <a:effectLst/>
                        </a:rPr>
                        <a:t>DueDate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633217875"/>
                  </a:ext>
                </a:extLst>
              </a:tr>
              <a:tr h="1568037">
                <a:tc>
                  <a:txBody>
                    <a:bodyPr/>
                    <a:lstStyle/>
                    <a:p>
                      <a:pPr marL="55245" marR="50800" algn="ctr">
                        <a:spcBef>
                          <a:spcPts val="0"/>
                        </a:spcBef>
                        <a:spcAft>
                          <a:spcPts val="0"/>
                        </a:spcAft>
                      </a:pPr>
                      <a:r>
                        <a:rPr lang="en-US" sz="2400" b="0" dirty="0">
                          <a:effectLst/>
                        </a:rPr>
                        <a:t>005</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226060" algn="just">
                        <a:spcBef>
                          <a:spcPts val="0"/>
                        </a:spcBef>
                        <a:spcAft>
                          <a:spcPts val="0"/>
                        </a:spcAft>
                      </a:pPr>
                      <a:r>
                        <a:rPr lang="en-US" sz="2400" b="0" dirty="0">
                          <a:effectLst/>
                        </a:rPr>
                        <a:t>Assemble information about polygons about existing non-public bathymetric data falling under its remit not yet identified on the MACHC Web App to identify gaps.</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just">
                        <a:spcBef>
                          <a:spcPts val="0"/>
                        </a:spcBef>
                        <a:spcAft>
                          <a:spcPts val="0"/>
                        </a:spcAft>
                      </a:pPr>
                      <a:r>
                        <a:rPr lang="en-US" sz="2400" b="0" dirty="0">
                          <a:effectLst/>
                        </a:rPr>
                        <a:t>Coastal States</a:t>
                      </a:r>
                    </a:p>
                    <a:p>
                      <a:pPr marL="0" marR="0" algn="just">
                        <a:spcBef>
                          <a:spcPts val="0"/>
                        </a:spcBef>
                        <a:spcAft>
                          <a:spcPts val="0"/>
                        </a:spcAft>
                      </a:pPr>
                      <a:r>
                        <a:rPr lang="en-US" sz="2400" b="0" dirty="0">
                          <a:effectLst/>
                        </a:rPr>
                        <a:t> </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2400" b="0" dirty="0">
                          <a:effectLst/>
                        </a:rPr>
                        <a:t>As soon as possible</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763690868"/>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353590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15</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 y="262480"/>
            <a:ext cx="12031579" cy="2431435"/>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endParaRPr lang="en-US" sz="2800" dirty="0">
              <a:solidFill>
                <a:srgbClr val="000000"/>
              </a:solidFill>
              <a:latin typeface="Calibri" panose="020F0502020204030204" pitchFamily="34" charset="0"/>
            </a:endParaRPr>
          </a:p>
          <a:p>
            <a:endParaRPr lang="en-US" sz="2800" b="1" dirty="0" smtClean="0">
              <a:solidFill>
                <a:srgbClr val="000000"/>
              </a:solidFill>
              <a:latin typeface="Calibri" panose="020F0502020204030204" pitchFamily="34" charset="0"/>
            </a:endParaRPr>
          </a:p>
          <a:p>
            <a:r>
              <a:rPr lang="en-US" sz="2800" b="1" dirty="0" smtClean="0">
                <a:latin typeface="Calibri" panose="020F0502020204030204" pitchFamily="34" charset="0"/>
              </a:rPr>
              <a:t>Objective </a:t>
            </a:r>
            <a:r>
              <a:rPr lang="en-US" sz="2800" b="1" dirty="0">
                <a:latin typeface="Calibri" panose="020F0502020204030204" pitchFamily="34" charset="0"/>
              </a:rPr>
              <a:t>1.3. Advise partners to seek access to existing non-public bathymetric </a:t>
            </a:r>
            <a:r>
              <a:rPr lang="en-US" sz="2800" b="1" dirty="0" smtClean="0">
                <a:latin typeface="Calibri" panose="020F0502020204030204" pitchFamily="34" charset="0"/>
              </a:rPr>
              <a:t>    data </a:t>
            </a:r>
            <a:r>
              <a:rPr lang="en-US" sz="2800" b="1" dirty="0">
                <a:latin typeface="Calibri" panose="020F0502020204030204" pitchFamily="34" charset="0"/>
              </a:rPr>
              <a:t>sets acquired and managed by scientific investigators, private industry, and public organizations. </a:t>
            </a:r>
            <a:endParaRPr lang="en-US" sz="2800" b="1" dirty="0"/>
          </a:p>
        </p:txBody>
      </p:sp>
      <p:graphicFrame>
        <p:nvGraphicFramePr>
          <p:cNvPr id="3" name="Tabla 2"/>
          <p:cNvGraphicFramePr>
            <a:graphicFrameLocks noGrp="1"/>
          </p:cNvGraphicFramePr>
          <p:nvPr>
            <p:extLst>
              <p:ext uri="{D42A27DB-BD31-4B8C-83A1-F6EECF244321}">
                <p14:modId xmlns:p14="http://schemas.microsoft.com/office/powerpoint/2010/main" val="2529909223"/>
              </p:ext>
            </p:extLst>
          </p:nvPr>
        </p:nvGraphicFramePr>
        <p:xfrm>
          <a:off x="314533" y="2916188"/>
          <a:ext cx="11134301" cy="2194560"/>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3342250742"/>
                    </a:ext>
                  </a:extLst>
                </a:gridCol>
                <a:gridCol w="7471481">
                  <a:extLst>
                    <a:ext uri="{9D8B030D-6E8A-4147-A177-3AD203B41FA5}">
                      <a16:colId xmlns:a16="http://schemas.microsoft.com/office/drawing/2014/main" val="1858668032"/>
                    </a:ext>
                  </a:extLst>
                </a:gridCol>
                <a:gridCol w="1731005">
                  <a:extLst>
                    <a:ext uri="{9D8B030D-6E8A-4147-A177-3AD203B41FA5}">
                      <a16:colId xmlns:a16="http://schemas.microsoft.com/office/drawing/2014/main" val="2388927029"/>
                    </a:ext>
                  </a:extLst>
                </a:gridCol>
                <a:gridCol w="1312557">
                  <a:extLst>
                    <a:ext uri="{9D8B030D-6E8A-4147-A177-3AD203B41FA5}">
                      <a16:colId xmlns:a16="http://schemas.microsoft.com/office/drawing/2014/main" val="940257812"/>
                    </a:ext>
                  </a:extLst>
                </a:gridCol>
              </a:tblGrid>
              <a:tr h="340995">
                <a:tc>
                  <a:txBody>
                    <a:bodyPr/>
                    <a:lstStyle/>
                    <a:p>
                      <a:pPr marL="5715" marR="0" algn="ctr">
                        <a:spcBef>
                          <a:spcPts val="665"/>
                        </a:spcBef>
                        <a:spcAft>
                          <a:spcPts val="0"/>
                        </a:spcAft>
                      </a:pPr>
                      <a:r>
                        <a:rPr lang="en-US" sz="2400" dirty="0" smtClean="0">
                          <a:effectLst/>
                        </a:rPr>
                        <a:t> </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63500" marR="55245" algn="ctr">
                        <a:spcBef>
                          <a:spcPts val="0"/>
                        </a:spcBef>
                        <a:spcAft>
                          <a:spcPts val="0"/>
                        </a:spcAft>
                      </a:pPr>
                      <a:r>
                        <a:rPr lang="en-US" sz="2400" dirty="0">
                          <a:effectLst/>
                        </a:rPr>
                        <a:t>Responsible</a:t>
                      </a:r>
                    </a:p>
                    <a:p>
                      <a:pPr marL="61595" marR="55245"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err="1">
                          <a:effectLst/>
                        </a:rPr>
                        <a:t>DueDate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468126845"/>
                  </a:ext>
                </a:extLst>
              </a:tr>
              <a:tr h="589280">
                <a:tc>
                  <a:txBody>
                    <a:bodyPr/>
                    <a:lstStyle/>
                    <a:p>
                      <a:pPr marL="55245" marR="50800" algn="ctr">
                        <a:spcBef>
                          <a:spcPts val="0"/>
                        </a:spcBef>
                        <a:spcAft>
                          <a:spcPts val="0"/>
                        </a:spcAft>
                      </a:pPr>
                      <a:r>
                        <a:rPr lang="en-US" sz="2400" b="0" dirty="0" smtClean="0">
                          <a:effectLst/>
                        </a:rPr>
                        <a:t>006</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gn="just">
                        <a:spcBef>
                          <a:spcPts val="0"/>
                        </a:spcBef>
                        <a:spcAft>
                          <a:spcPts val="0"/>
                        </a:spcAft>
                      </a:pPr>
                      <a:endParaRPr lang="en-US" sz="2400" b="0" dirty="0" smtClean="0">
                        <a:effectLst/>
                      </a:endParaRPr>
                    </a:p>
                    <a:p>
                      <a:pPr marL="0" marR="0" algn="just">
                        <a:spcBef>
                          <a:spcPts val="0"/>
                        </a:spcBef>
                        <a:spcAft>
                          <a:spcPts val="0"/>
                        </a:spcAft>
                      </a:pPr>
                      <a:r>
                        <a:rPr lang="en-US" sz="2400" b="0" dirty="0" smtClean="0">
                          <a:effectLst/>
                        </a:rPr>
                        <a:t>Identify </a:t>
                      </a:r>
                      <a:r>
                        <a:rPr lang="en-US" sz="2400" b="0" dirty="0">
                          <a:effectLst/>
                        </a:rPr>
                        <a:t>ways to promote or to support bathymetric </a:t>
                      </a:r>
                      <a:endParaRPr lang="en-US" sz="2400" b="0" dirty="0" smtClean="0">
                        <a:effectLst/>
                      </a:endParaRPr>
                    </a:p>
                    <a:p>
                      <a:pPr marL="0" marR="0" algn="just">
                        <a:spcBef>
                          <a:spcPts val="0"/>
                        </a:spcBef>
                        <a:spcAft>
                          <a:spcPts val="0"/>
                        </a:spcAft>
                      </a:pPr>
                      <a:r>
                        <a:rPr lang="en-US" sz="2400" b="0" dirty="0" smtClean="0">
                          <a:effectLst/>
                        </a:rPr>
                        <a:t>data </a:t>
                      </a:r>
                      <a:r>
                        <a:rPr lang="en-US" sz="2400" b="0" dirty="0">
                          <a:effectLst/>
                        </a:rPr>
                        <a:t>sharing. </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just">
                        <a:spcBef>
                          <a:spcPts val="0"/>
                        </a:spcBef>
                        <a:spcAft>
                          <a:spcPts val="0"/>
                        </a:spcAft>
                      </a:pPr>
                      <a:r>
                        <a:rPr lang="en-US" sz="2400" b="0" dirty="0">
                          <a:effectLst/>
                        </a:rPr>
                        <a:t>Coastal States and </a:t>
                      </a:r>
                      <a:r>
                        <a:rPr lang="en-US" sz="2400" b="0" spc="-5" dirty="0" smtClean="0">
                          <a:effectLst/>
                        </a:rPr>
                        <a:t>Seabed2030 </a:t>
                      </a:r>
                      <a:r>
                        <a:rPr lang="en-US" sz="2400" b="0" dirty="0" smtClean="0">
                          <a:effectLst/>
                        </a:rPr>
                        <a:t>Coordinator</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2400" b="0" dirty="0">
                          <a:effectLst/>
                        </a:rPr>
                        <a:t>Ongoing</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318833237"/>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2485420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16</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0" y="262480"/>
            <a:ext cx="11944952" cy="1508105"/>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r>
              <a:rPr lang="en-US" sz="2400" b="1" dirty="0" smtClean="0">
                <a:solidFill>
                  <a:srgbClr val="000000"/>
                </a:solidFill>
                <a:latin typeface="Calibri" panose="020F0502020204030204" pitchFamily="34" charset="0"/>
              </a:rPr>
              <a:t> </a:t>
            </a:r>
          </a:p>
          <a:p>
            <a:r>
              <a:rPr lang="en-US" sz="2400" b="1" dirty="0" smtClean="0">
                <a:latin typeface="Calibri" panose="020F0502020204030204" pitchFamily="34" charset="0"/>
              </a:rPr>
              <a:t>Objective </a:t>
            </a:r>
            <a:r>
              <a:rPr lang="en-US" sz="2400" b="1" dirty="0">
                <a:latin typeface="Calibri" panose="020F0502020204030204" pitchFamily="34" charset="0"/>
              </a:rPr>
              <a:t>2.1. Design, implement, and resource coordinated </a:t>
            </a:r>
            <a:r>
              <a:rPr lang="en-US" sz="2800" b="1" dirty="0">
                <a:latin typeface="Calibri" panose="020F0502020204030204" pitchFamily="34" charset="0"/>
              </a:rPr>
              <a:t>mapping campaigns </a:t>
            </a:r>
            <a:endParaRPr lang="en-US" sz="2800" b="1" dirty="0"/>
          </a:p>
        </p:txBody>
      </p:sp>
      <p:sp>
        <p:nvSpPr>
          <p:cNvPr id="4" name="Rectángulo 3"/>
          <p:cNvSpPr/>
          <p:nvPr/>
        </p:nvSpPr>
        <p:spPr>
          <a:xfrm>
            <a:off x="465221" y="1358963"/>
            <a:ext cx="11261558" cy="461665"/>
          </a:xfrm>
          <a:prstGeom prst="rect">
            <a:avLst/>
          </a:prstGeom>
        </p:spPr>
        <p:txBody>
          <a:bodyPr wrap="square">
            <a:spAutoFit/>
          </a:bodyPr>
          <a:lstStyle/>
          <a:p>
            <a:r>
              <a:rPr lang="en-US" sz="2400" dirty="0" smtClean="0"/>
              <a:t> </a:t>
            </a:r>
            <a:endParaRPr lang="en-US" sz="2400" dirty="0"/>
          </a:p>
        </p:txBody>
      </p:sp>
      <p:graphicFrame>
        <p:nvGraphicFramePr>
          <p:cNvPr id="2" name="Tabla 1"/>
          <p:cNvGraphicFramePr>
            <a:graphicFrameLocks noGrp="1"/>
          </p:cNvGraphicFramePr>
          <p:nvPr>
            <p:extLst>
              <p:ext uri="{D42A27DB-BD31-4B8C-83A1-F6EECF244321}">
                <p14:modId xmlns:p14="http://schemas.microsoft.com/office/powerpoint/2010/main" val="2729011689"/>
              </p:ext>
            </p:extLst>
          </p:nvPr>
        </p:nvGraphicFramePr>
        <p:xfrm>
          <a:off x="465221" y="1951642"/>
          <a:ext cx="10924673" cy="3734601"/>
        </p:xfrm>
        <a:graphic>
          <a:graphicData uri="http://schemas.openxmlformats.org/drawingml/2006/table">
            <a:tbl>
              <a:tblPr firstRow="1" firstCol="1" lastRow="1" lastCol="1" bandRow="1" bandCol="1">
                <a:tableStyleId>{69012ECD-51FC-41F1-AA8D-1B2483CD663E}</a:tableStyleId>
              </a:tblPr>
              <a:tblGrid>
                <a:gridCol w="607599">
                  <a:extLst>
                    <a:ext uri="{9D8B030D-6E8A-4147-A177-3AD203B41FA5}">
                      <a16:colId xmlns:a16="http://schemas.microsoft.com/office/drawing/2014/main" val="2390563694"/>
                    </a:ext>
                  </a:extLst>
                </a:gridCol>
                <a:gridCol w="7330814">
                  <a:extLst>
                    <a:ext uri="{9D8B030D-6E8A-4147-A177-3AD203B41FA5}">
                      <a16:colId xmlns:a16="http://schemas.microsoft.com/office/drawing/2014/main" val="1309894213"/>
                    </a:ext>
                  </a:extLst>
                </a:gridCol>
                <a:gridCol w="1698415">
                  <a:extLst>
                    <a:ext uri="{9D8B030D-6E8A-4147-A177-3AD203B41FA5}">
                      <a16:colId xmlns:a16="http://schemas.microsoft.com/office/drawing/2014/main" val="2004647422"/>
                    </a:ext>
                  </a:extLst>
                </a:gridCol>
                <a:gridCol w="1287845">
                  <a:extLst>
                    <a:ext uri="{9D8B030D-6E8A-4147-A177-3AD203B41FA5}">
                      <a16:colId xmlns:a16="http://schemas.microsoft.com/office/drawing/2014/main" val="2394181083"/>
                    </a:ext>
                  </a:extLst>
                </a:gridCol>
              </a:tblGrid>
              <a:tr h="746920">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63500" marR="56515" algn="ctr">
                        <a:spcBef>
                          <a:spcPts val="0"/>
                        </a:spcBef>
                        <a:spcAft>
                          <a:spcPts val="0"/>
                        </a:spcAft>
                      </a:pPr>
                      <a:r>
                        <a:rPr lang="en-US" sz="2400" dirty="0">
                          <a:effectLst/>
                        </a:rPr>
                        <a:t>Responsible</a:t>
                      </a:r>
                    </a:p>
                    <a:p>
                      <a:pPr marL="61595" marR="56515"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err="1">
                          <a:effectLst/>
                        </a:rPr>
                        <a:t>DueDate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277235958"/>
                  </a:ext>
                </a:extLst>
              </a:tr>
              <a:tr h="1867301">
                <a:tc>
                  <a:txBody>
                    <a:bodyPr/>
                    <a:lstStyle/>
                    <a:p>
                      <a:pPr marL="55245" marR="50800" algn="ctr">
                        <a:spcBef>
                          <a:spcPts val="0"/>
                        </a:spcBef>
                        <a:spcAft>
                          <a:spcPts val="0"/>
                        </a:spcAft>
                      </a:pPr>
                      <a:r>
                        <a:rPr lang="en-US" sz="2400" b="0" dirty="0" smtClean="0">
                          <a:effectLst/>
                        </a:rPr>
                        <a:t>007</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153035" algn="just">
                        <a:spcBef>
                          <a:spcPts val="0"/>
                        </a:spcBef>
                        <a:spcAft>
                          <a:spcPts val="0"/>
                        </a:spcAft>
                      </a:pPr>
                      <a:r>
                        <a:rPr lang="en-US" sz="2400" b="0" strike="sngStrike" dirty="0" smtClean="0">
                          <a:effectLst/>
                        </a:rPr>
                        <a:t>A</a:t>
                      </a:r>
                      <a:r>
                        <a:rPr lang="en-US" sz="2400" b="0" dirty="0" smtClean="0">
                          <a:effectLst/>
                        </a:rPr>
                        <a:t>ssemble </a:t>
                      </a:r>
                      <a:r>
                        <a:rPr lang="en-US" sz="2400" b="0" dirty="0">
                          <a:effectLst/>
                        </a:rPr>
                        <a:t>information and polygons about upcoming surveys and data acquisition opportunities to better integrate into the </a:t>
                      </a:r>
                      <a:r>
                        <a:rPr lang="en-US" sz="2400" b="0" dirty="0" err="1">
                          <a:effectLst/>
                        </a:rPr>
                        <a:t>WebApp</a:t>
                      </a:r>
                      <a:r>
                        <a:rPr lang="en-US" sz="2400" b="0" dirty="0">
                          <a:effectLst/>
                        </a:rPr>
                        <a:t> to define data gaps and plan coordinated mapping campaigns</a:t>
                      </a:r>
                      <a:r>
                        <a:rPr lang="en-US" sz="2400" b="0" dirty="0" smtClean="0">
                          <a:effectLst/>
                        </a:rPr>
                        <a:t>.</a:t>
                      </a:r>
                    </a:p>
                    <a:p>
                      <a:pPr marL="67945" marR="153035" algn="just">
                        <a:spcBef>
                          <a:spcPts val="0"/>
                        </a:spcBef>
                        <a:spcAft>
                          <a:spcPts val="0"/>
                        </a:spcAft>
                      </a:pP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just">
                        <a:spcBef>
                          <a:spcPts val="0"/>
                        </a:spcBef>
                        <a:spcAft>
                          <a:spcPts val="0"/>
                        </a:spcAft>
                      </a:pPr>
                      <a:r>
                        <a:rPr lang="en-US" sz="2400" b="0" dirty="0">
                          <a:effectLst/>
                        </a:rPr>
                        <a:t>Coastal States and </a:t>
                      </a:r>
                      <a:r>
                        <a:rPr lang="en-US" sz="2400" b="0" spc="-5" dirty="0">
                          <a:effectLst/>
                        </a:rPr>
                        <a:t>Seabed2030 </a:t>
                      </a:r>
                      <a:r>
                        <a:rPr lang="en-US" sz="2400" b="0" dirty="0">
                          <a:effectLst/>
                        </a:rPr>
                        <a:t>Coordinator</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635" algn="ctr">
                        <a:spcBef>
                          <a:spcPts val="0"/>
                        </a:spcBef>
                        <a:spcAft>
                          <a:spcPts val="0"/>
                        </a:spcAft>
                      </a:pPr>
                      <a:r>
                        <a:rPr lang="en-US" sz="2400" b="0" dirty="0">
                          <a:effectLst/>
                        </a:rPr>
                        <a:t>As soon as possible</a:t>
                      </a:r>
                    </a:p>
                    <a:p>
                      <a:pPr marL="0" marR="635" algn="ctr">
                        <a:spcBef>
                          <a:spcPts val="0"/>
                        </a:spcBef>
                        <a:spcAft>
                          <a:spcPts val="0"/>
                        </a:spcAft>
                      </a:pPr>
                      <a:r>
                        <a:rPr lang="en-US" sz="2400" b="0" dirty="0">
                          <a:effectLst/>
                        </a:rPr>
                        <a:t> </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506096154"/>
                  </a:ext>
                </a:extLst>
              </a:tr>
              <a:tr h="1120380">
                <a:tc>
                  <a:txBody>
                    <a:bodyPr/>
                    <a:lstStyle/>
                    <a:p>
                      <a:pPr marL="55245" marR="50800" algn="ctr">
                        <a:spcBef>
                          <a:spcPts val="0"/>
                        </a:spcBef>
                        <a:spcAft>
                          <a:spcPts val="0"/>
                        </a:spcAft>
                      </a:pPr>
                      <a:r>
                        <a:rPr lang="en-US" sz="2400" b="0" dirty="0" smtClean="0">
                          <a:effectLst/>
                        </a:rPr>
                        <a:t>008</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153035" algn="just">
                        <a:spcBef>
                          <a:spcPts val="0"/>
                        </a:spcBef>
                        <a:spcAft>
                          <a:spcPts val="0"/>
                        </a:spcAft>
                      </a:pPr>
                      <a:r>
                        <a:rPr lang="en-US" sz="2400" b="0" dirty="0">
                          <a:effectLst/>
                        </a:rPr>
                        <a:t>Identify gap areas in the MACHC region without any kind of bathymetric data (distances greater than 1,000 m) providing the polygons to the respective Coastal States. </a:t>
                      </a: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just">
                        <a:spcBef>
                          <a:spcPts val="0"/>
                        </a:spcBef>
                        <a:spcAft>
                          <a:spcPts val="0"/>
                        </a:spcAft>
                      </a:pPr>
                      <a:r>
                        <a:rPr lang="en-US" sz="2400" b="0" dirty="0">
                          <a:effectLst/>
                        </a:rPr>
                        <a:t>Seabed2030 Coordinator</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635" algn="ctr">
                        <a:spcBef>
                          <a:spcPts val="0"/>
                        </a:spcBef>
                        <a:spcAft>
                          <a:spcPts val="0"/>
                        </a:spcAft>
                      </a:pPr>
                      <a:r>
                        <a:rPr lang="en-US" sz="2400" b="0" dirty="0">
                          <a:effectLst/>
                        </a:rPr>
                        <a:t>March </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325522141"/>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74167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17</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 y="262480"/>
            <a:ext cx="11925700" cy="2062103"/>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endParaRPr lang="en-US" sz="2400" b="1" dirty="0" smtClean="0">
              <a:solidFill>
                <a:srgbClr val="000000"/>
              </a:solidFill>
              <a:latin typeface="Calibri" panose="020F0502020204030204" pitchFamily="34" charset="0"/>
            </a:endParaRPr>
          </a:p>
          <a:p>
            <a:r>
              <a:rPr lang="en-US" sz="2400" b="1" dirty="0" smtClean="0">
                <a:solidFill>
                  <a:srgbClr val="000000"/>
                </a:solidFill>
                <a:latin typeface="Calibri" panose="020F0502020204030204" pitchFamily="34" charset="0"/>
              </a:rPr>
              <a:t>Objective </a:t>
            </a:r>
            <a:r>
              <a:rPr lang="en-US" sz="2400" b="1" dirty="0">
                <a:solidFill>
                  <a:srgbClr val="000000"/>
                </a:solidFill>
                <a:latin typeface="Calibri" panose="020F0502020204030204" pitchFamily="34" charset="0"/>
              </a:rPr>
              <a:t>2.2. Encourage the acquisition of mapping data by academic and industry survey vessels during transits through the region to fill gaps in data coverage</a:t>
            </a:r>
            <a:r>
              <a:rPr lang="en-US" sz="4000" b="1" dirty="0">
                <a:solidFill>
                  <a:srgbClr val="000000"/>
                </a:solidFill>
                <a:latin typeface="Calibri" panose="020F0502020204030204" pitchFamily="34" charset="0"/>
              </a:rPr>
              <a:t>. </a:t>
            </a:r>
            <a:endParaRPr lang="en-US" sz="4000" b="1" dirty="0">
              <a:solidFill>
                <a:srgbClr val="0070C0"/>
              </a:solidFill>
            </a:endParaRPr>
          </a:p>
        </p:txBody>
      </p:sp>
      <p:sp>
        <p:nvSpPr>
          <p:cNvPr id="4" name="Rectángulo 3"/>
          <p:cNvSpPr/>
          <p:nvPr/>
        </p:nvSpPr>
        <p:spPr>
          <a:xfrm>
            <a:off x="465221" y="1565793"/>
            <a:ext cx="11261558" cy="461665"/>
          </a:xfrm>
          <a:prstGeom prst="rect">
            <a:avLst/>
          </a:prstGeom>
        </p:spPr>
        <p:txBody>
          <a:bodyPr wrap="square">
            <a:spAutoFit/>
          </a:bodyPr>
          <a:lstStyle/>
          <a:p>
            <a:r>
              <a:rPr lang="en-US" sz="2400" dirty="0" smtClean="0"/>
              <a:t> </a:t>
            </a:r>
            <a:endParaRPr lang="en-US" sz="2400" dirty="0"/>
          </a:p>
        </p:txBody>
      </p:sp>
      <p:graphicFrame>
        <p:nvGraphicFramePr>
          <p:cNvPr id="3" name="Tabla 2"/>
          <p:cNvGraphicFramePr>
            <a:graphicFrameLocks noGrp="1"/>
          </p:cNvGraphicFramePr>
          <p:nvPr>
            <p:extLst>
              <p:ext uri="{D42A27DB-BD31-4B8C-83A1-F6EECF244321}">
                <p14:modId xmlns:p14="http://schemas.microsoft.com/office/powerpoint/2010/main" val="722034098"/>
              </p:ext>
            </p:extLst>
          </p:nvPr>
        </p:nvGraphicFramePr>
        <p:xfrm>
          <a:off x="314533" y="2496491"/>
          <a:ext cx="11134301" cy="2560320"/>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3642334443"/>
                    </a:ext>
                  </a:extLst>
                </a:gridCol>
                <a:gridCol w="7471481">
                  <a:extLst>
                    <a:ext uri="{9D8B030D-6E8A-4147-A177-3AD203B41FA5}">
                      <a16:colId xmlns:a16="http://schemas.microsoft.com/office/drawing/2014/main" val="2970057368"/>
                    </a:ext>
                  </a:extLst>
                </a:gridCol>
                <a:gridCol w="1731005">
                  <a:extLst>
                    <a:ext uri="{9D8B030D-6E8A-4147-A177-3AD203B41FA5}">
                      <a16:colId xmlns:a16="http://schemas.microsoft.com/office/drawing/2014/main" val="3990380882"/>
                    </a:ext>
                  </a:extLst>
                </a:gridCol>
                <a:gridCol w="1312557">
                  <a:extLst>
                    <a:ext uri="{9D8B030D-6E8A-4147-A177-3AD203B41FA5}">
                      <a16:colId xmlns:a16="http://schemas.microsoft.com/office/drawing/2014/main" val="381169720"/>
                    </a:ext>
                  </a:extLst>
                </a:gridCol>
              </a:tblGrid>
              <a:tr h="340995">
                <a:tc>
                  <a:txBody>
                    <a:bodyPr/>
                    <a:lstStyle/>
                    <a:p>
                      <a:pPr marL="5715" marR="0" algn="ctr">
                        <a:spcBef>
                          <a:spcPts val="665"/>
                        </a:spcBef>
                        <a:spcAft>
                          <a:spcPts val="0"/>
                        </a:spcAft>
                      </a:pPr>
                      <a:r>
                        <a:rPr lang="en-US" sz="2400">
                          <a:effectLst/>
                        </a:rPr>
                        <a:t>#</a:t>
                      </a:r>
                      <a:endParaRPr lang="en-US" sz="240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55880" marR="48895" algn="ctr">
                        <a:spcBef>
                          <a:spcPts val="0"/>
                        </a:spcBef>
                        <a:spcAft>
                          <a:spcPts val="0"/>
                        </a:spcAft>
                      </a:pPr>
                      <a:r>
                        <a:rPr lang="en-US" sz="2400">
                          <a:effectLst/>
                        </a:rPr>
                        <a:t>Responsible</a:t>
                      </a:r>
                    </a:p>
                    <a:p>
                      <a:pPr marL="53975" marR="48895" algn="ctr">
                        <a:spcBef>
                          <a:spcPts val="0"/>
                        </a:spcBef>
                        <a:spcAft>
                          <a:spcPts val="0"/>
                        </a:spcAft>
                      </a:pPr>
                      <a:r>
                        <a:rPr lang="en-US" sz="2400">
                          <a:effectLst/>
                        </a:rPr>
                        <a:t>Party</a:t>
                      </a:r>
                      <a:endParaRPr lang="en-US" sz="240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a:effectLst/>
                        </a:rPr>
                        <a:t>DueDate</a:t>
                      </a:r>
                      <a:endParaRPr lang="en-US" sz="240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514279730"/>
                  </a:ext>
                </a:extLst>
              </a:tr>
              <a:tr h="342265">
                <a:tc>
                  <a:txBody>
                    <a:bodyPr/>
                    <a:lstStyle/>
                    <a:p>
                      <a:pPr marL="54610" marR="54610" algn="ctr">
                        <a:lnSpc>
                          <a:spcPct val="100000"/>
                        </a:lnSpc>
                        <a:spcBef>
                          <a:spcPts val="0"/>
                        </a:spcBef>
                        <a:spcAft>
                          <a:spcPts val="0"/>
                        </a:spcAft>
                      </a:pPr>
                      <a:r>
                        <a:rPr lang="en-US" sz="2400" b="0" dirty="0" smtClean="0">
                          <a:effectLst/>
                        </a:rPr>
                        <a:t>009</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nSpc>
                          <a:spcPct val="100000"/>
                        </a:lnSpc>
                        <a:spcBef>
                          <a:spcPts val="0"/>
                        </a:spcBef>
                        <a:spcAft>
                          <a:spcPts val="0"/>
                        </a:spcAft>
                      </a:pPr>
                      <a:endParaRPr lang="en-US" sz="2400" b="0" dirty="0" smtClean="0">
                        <a:effectLst/>
                      </a:endParaRPr>
                    </a:p>
                    <a:p>
                      <a:pPr marL="0" marR="0" algn="just">
                        <a:lnSpc>
                          <a:spcPct val="100000"/>
                        </a:lnSpc>
                        <a:spcBef>
                          <a:spcPts val="0"/>
                        </a:spcBef>
                        <a:spcAft>
                          <a:spcPts val="0"/>
                        </a:spcAft>
                      </a:pPr>
                      <a:r>
                        <a:rPr lang="en-US" sz="2400" b="0" dirty="0" smtClean="0">
                          <a:effectLst/>
                        </a:rPr>
                        <a:t>Explore </a:t>
                      </a:r>
                      <a:r>
                        <a:rPr lang="en-US" sz="2400" b="0" dirty="0">
                          <a:effectLst/>
                        </a:rPr>
                        <a:t>with national authorities expanded permissions for opportunistic data acquisition via research and survey vessels during transits, consistent with national policy</a:t>
                      </a:r>
                      <a:r>
                        <a:rPr lang="en-US" sz="2400" b="0" dirty="0" smtClean="0">
                          <a:effectLst/>
                        </a:rPr>
                        <a:t>.</a:t>
                      </a:r>
                    </a:p>
                    <a:p>
                      <a:pPr marL="0" marR="0">
                        <a:lnSpc>
                          <a:spcPct val="100000"/>
                        </a:lnSpc>
                        <a:spcBef>
                          <a:spcPts val="0"/>
                        </a:spcBef>
                        <a:spcAft>
                          <a:spcPts val="0"/>
                        </a:spcAft>
                      </a:pPr>
                      <a:endParaRPr lang="en-US" sz="2400" b="0" dirty="0">
                        <a:effectLst/>
                        <a:latin typeface="Carlito"/>
                        <a:ea typeface="Carlito"/>
                        <a:cs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2400" b="0" dirty="0">
                          <a:effectLst/>
                        </a:rPr>
                        <a:t>Coastal States</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gn="ctr">
                        <a:lnSpc>
                          <a:spcPct val="100000"/>
                        </a:lnSpc>
                        <a:spcBef>
                          <a:spcPts val="0"/>
                        </a:spcBef>
                        <a:spcAft>
                          <a:spcPts val="0"/>
                        </a:spcAft>
                      </a:pPr>
                      <a:r>
                        <a:rPr lang="en-US" sz="2400" b="0" dirty="0">
                          <a:effectLst/>
                        </a:rPr>
                        <a:t>Ongoing</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306145798"/>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351245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18</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2075886" cy="1815882"/>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endParaRPr lang="en-US" sz="2400" b="1" dirty="0" smtClean="0">
              <a:latin typeface="Calibri" panose="020F0502020204030204" pitchFamily="34" charset="0"/>
            </a:endParaRPr>
          </a:p>
          <a:p>
            <a:r>
              <a:rPr lang="en-US" sz="2400" b="1" dirty="0" smtClean="0">
                <a:latin typeface="Calibri" panose="020F0502020204030204" pitchFamily="34" charset="0"/>
              </a:rPr>
              <a:t>Objective </a:t>
            </a:r>
            <a:r>
              <a:rPr lang="en-US" sz="2400" b="1" dirty="0">
                <a:latin typeface="Calibri" panose="020F0502020204030204" pitchFamily="34" charset="0"/>
              </a:rPr>
              <a:t>2.3. Encourage the collection and contribution of crowdsourced bathymetry (CSB) data among volunteer commercial and non-commercial vessels. </a:t>
            </a:r>
            <a:endParaRPr lang="en-US" sz="2400" b="1" dirty="0"/>
          </a:p>
        </p:txBody>
      </p:sp>
      <p:sp>
        <p:nvSpPr>
          <p:cNvPr id="4" name="Rectángulo 3"/>
          <p:cNvSpPr/>
          <p:nvPr/>
        </p:nvSpPr>
        <p:spPr>
          <a:xfrm>
            <a:off x="465221" y="1565793"/>
            <a:ext cx="11261558" cy="830997"/>
          </a:xfrm>
          <a:prstGeom prst="rect">
            <a:avLst/>
          </a:prstGeom>
        </p:spPr>
        <p:txBody>
          <a:bodyPr wrap="square">
            <a:spAutoFit/>
          </a:bodyPr>
          <a:lstStyle/>
          <a:p>
            <a:endParaRPr lang="en-US" sz="2400" dirty="0"/>
          </a:p>
          <a:p>
            <a:r>
              <a:rPr lang="en-US" sz="2400" dirty="0" smtClean="0"/>
              <a:t> </a:t>
            </a:r>
            <a:endParaRPr lang="en-US" sz="2400" dirty="0"/>
          </a:p>
        </p:txBody>
      </p:sp>
      <p:graphicFrame>
        <p:nvGraphicFramePr>
          <p:cNvPr id="2" name="Tabla 1"/>
          <p:cNvGraphicFramePr>
            <a:graphicFrameLocks noGrp="1"/>
          </p:cNvGraphicFramePr>
          <p:nvPr>
            <p:extLst>
              <p:ext uri="{D42A27DB-BD31-4B8C-83A1-F6EECF244321}">
                <p14:modId xmlns:p14="http://schemas.microsoft.com/office/powerpoint/2010/main" val="484189494"/>
              </p:ext>
            </p:extLst>
          </p:nvPr>
        </p:nvGraphicFramePr>
        <p:xfrm>
          <a:off x="560889" y="2138685"/>
          <a:ext cx="11022006" cy="3749040"/>
        </p:xfrm>
        <a:graphic>
          <a:graphicData uri="http://schemas.openxmlformats.org/drawingml/2006/table">
            <a:tbl>
              <a:tblPr firstRow="1" firstCol="1" lastRow="1" lastCol="1" bandRow="1" bandCol="1">
                <a:tableStyleId>{69012ECD-51FC-41F1-AA8D-1B2483CD663E}</a:tableStyleId>
              </a:tblPr>
              <a:tblGrid>
                <a:gridCol w="613012">
                  <a:extLst>
                    <a:ext uri="{9D8B030D-6E8A-4147-A177-3AD203B41FA5}">
                      <a16:colId xmlns:a16="http://schemas.microsoft.com/office/drawing/2014/main" val="3748507277"/>
                    </a:ext>
                  </a:extLst>
                </a:gridCol>
                <a:gridCol w="7396127">
                  <a:extLst>
                    <a:ext uri="{9D8B030D-6E8A-4147-A177-3AD203B41FA5}">
                      <a16:colId xmlns:a16="http://schemas.microsoft.com/office/drawing/2014/main" val="1167706064"/>
                    </a:ext>
                  </a:extLst>
                </a:gridCol>
                <a:gridCol w="1713547">
                  <a:extLst>
                    <a:ext uri="{9D8B030D-6E8A-4147-A177-3AD203B41FA5}">
                      <a16:colId xmlns:a16="http://schemas.microsoft.com/office/drawing/2014/main" val="2837253538"/>
                    </a:ext>
                  </a:extLst>
                </a:gridCol>
                <a:gridCol w="1299320">
                  <a:extLst>
                    <a:ext uri="{9D8B030D-6E8A-4147-A177-3AD203B41FA5}">
                      <a16:colId xmlns:a16="http://schemas.microsoft.com/office/drawing/2014/main" val="1070566079"/>
                    </a:ext>
                  </a:extLst>
                </a:gridCol>
              </a:tblGrid>
              <a:tr h="575389">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55880" marR="48895" algn="ctr">
                        <a:spcBef>
                          <a:spcPts val="0"/>
                        </a:spcBef>
                        <a:spcAft>
                          <a:spcPts val="0"/>
                        </a:spcAft>
                      </a:pPr>
                      <a:r>
                        <a:rPr lang="en-US" sz="2400" dirty="0" smtClean="0">
                          <a:effectLst/>
                        </a:rPr>
                        <a:t>Responsible</a:t>
                      </a:r>
                    </a:p>
                    <a:p>
                      <a:pPr marL="53975" marR="48895" algn="ctr">
                        <a:spcBef>
                          <a:spcPts val="0"/>
                        </a:spcBef>
                        <a:spcAft>
                          <a:spcPts val="0"/>
                        </a:spcAft>
                      </a:pPr>
                      <a:r>
                        <a:rPr lang="en-US" sz="2400" dirty="0" smtClean="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a:effectLst/>
                        </a:rPr>
                        <a:t>Due 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327482124"/>
                  </a:ext>
                </a:extLst>
              </a:tr>
              <a:tr h="636270">
                <a:tc>
                  <a:txBody>
                    <a:bodyPr/>
                    <a:lstStyle/>
                    <a:p>
                      <a:pPr marL="55245" marR="50800" algn="ctr">
                        <a:spcBef>
                          <a:spcPts val="5"/>
                        </a:spcBef>
                        <a:spcAft>
                          <a:spcPts val="0"/>
                        </a:spcAft>
                      </a:pPr>
                      <a:r>
                        <a:rPr lang="en-US" sz="2200" b="0" dirty="0" smtClean="0">
                          <a:effectLst/>
                        </a:rPr>
                        <a:t>010</a:t>
                      </a:r>
                      <a:endParaRPr lang="en-US" sz="2200" b="0" dirty="0">
                        <a:effectLst/>
                        <a:latin typeface="Carlito"/>
                        <a:ea typeface="Carlito"/>
                        <a:cs typeface="Times New Roman" panose="02020603050405020304" pitchFamily="18" charset="0"/>
                      </a:endParaRPr>
                    </a:p>
                  </a:txBody>
                  <a:tcPr marL="0" marR="0" marT="0" marB="0" anchor="ctr"/>
                </a:tc>
                <a:tc>
                  <a:txBody>
                    <a:bodyPr/>
                    <a:lstStyle/>
                    <a:p>
                      <a:pPr marL="67945" marR="180340" algn="just">
                        <a:spcBef>
                          <a:spcPts val="0"/>
                        </a:spcBef>
                        <a:spcAft>
                          <a:spcPts val="0"/>
                        </a:spcAft>
                      </a:pPr>
                      <a:r>
                        <a:rPr lang="en-US" sz="2200" b="0" dirty="0" smtClean="0">
                          <a:effectLst/>
                        </a:rPr>
                        <a:t>Respond </a:t>
                      </a:r>
                      <a:r>
                        <a:rPr lang="en-US" sz="2200" b="0" dirty="0">
                          <a:effectLst/>
                        </a:rPr>
                        <a:t>to IRCC CL 1/2020 or IHO CL 21/2020 to allow for the provision of CSB data from ships within waters subject to their national jurisdiction into the public domain, according to national policy</a:t>
                      </a:r>
                      <a:r>
                        <a:rPr lang="en-US" sz="2200" b="0" dirty="0" smtClean="0">
                          <a:effectLst/>
                        </a:rPr>
                        <a:t>.</a:t>
                      </a:r>
                    </a:p>
                  </a:txBody>
                  <a:tcPr marL="0" marR="0" marT="0" marB="0"/>
                </a:tc>
                <a:tc>
                  <a:txBody>
                    <a:bodyPr/>
                    <a:lstStyle/>
                    <a:p>
                      <a:pPr marL="8890" marR="0" algn="ctr">
                        <a:spcBef>
                          <a:spcPts val="0"/>
                        </a:spcBef>
                        <a:spcAft>
                          <a:spcPts val="0"/>
                        </a:spcAft>
                      </a:pPr>
                      <a:r>
                        <a:rPr lang="en-US" sz="2200" b="0" dirty="0" smtClean="0">
                          <a:effectLst/>
                        </a:rPr>
                        <a:t>MACHC </a:t>
                      </a:r>
                      <a:r>
                        <a:rPr lang="en-US" sz="2200" b="0" dirty="0">
                          <a:effectLst/>
                        </a:rPr>
                        <a:t>Members and Associate Members</a:t>
                      </a:r>
                      <a:endParaRPr lang="en-US" sz="2200" b="0" dirty="0">
                        <a:effectLst/>
                        <a:latin typeface="Carlito"/>
                        <a:ea typeface="Carlito"/>
                        <a:cs typeface="Times New Roman" panose="02020603050405020304" pitchFamily="18" charset="0"/>
                      </a:endParaRPr>
                    </a:p>
                  </a:txBody>
                  <a:tcPr marL="0" marR="0" marT="0" marB="0" anchor="ctr"/>
                </a:tc>
                <a:tc>
                  <a:txBody>
                    <a:bodyPr/>
                    <a:lstStyle/>
                    <a:p>
                      <a:pPr marL="0" marR="635" algn="ctr">
                        <a:spcBef>
                          <a:spcPts val="0"/>
                        </a:spcBef>
                        <a:spcAft>
                          <a:spcPts val="0"/>
                        </a:spcAft>
                      </a:pPr>
                      <a:r>
                        <a:rPr lang="en-US" sz="2200" b="0" dirty="0">
                          <a:effectLst/>
                        </a:rPr>
                        <a:t> </a:t>
                      </a:r>
                    </a:p>
                    <a:p>
                      <a:pPr marL="0" marR="635" algn="ctr">
                        <a:spcBef>
                          <a:spcPts val="0"/>
                        </a:spcBef>
                        <a:spcAft>
                          <a:spcPts val="0"/>
                        </a:spcAft>
                      </a:pPr>
                      <a:r>
                        <a:rPr lang="en-US" sz="2200" b="0" dirty="0">
                          <a:effectLst/>
                        </a:rPr>
                        <a:t>As soon as possible</a:t>
                      </a:r>
                      <a:endParaRPr lang="en-US" sz="22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196921077"/>
                  </a:ext>
                </a:extLst>
              </a:tr>
              <a:tr h="680720">
                <a:tc>
                  <a:txBody>
                    <a:bodyPr/>
                    <a:lstStyle/>
                    <a:p>
                      <a:pPr marL="55245" marR="50800" algn="ctr">
                        <a:spcBef>
                          <a:spcPts val="0"/>
                        </a:spcBef>
                        <a:spcAft>
                          <a:spcPts val="0"/>
                        </a:spcAft>
                      </a:pPr>
                      <a:r>
                        <a:rPr lang="en-US" sz="2200" b="0" dirty="0" smtClean="0">
                          <a:effectLst/>
                        </a:rPr>
                        <a:t>011</a:t>
                      </a:r>
                      <a:endParaRPr lang="en-US" sz="2200" b="0" dirty="0">
                        <a:effectLst/>
                        <a:latin typeface="Carlito"/>
                        <a:ea typeface="Carlito"/>
                        <a:cs typeface="Times New Roman" panose="02020603050405020304" pitchFamily="18" charset="0"/>
                      </a:endParaRPr>
                    </a:p>
                  </a:txBody>
                  <a:tcPr marL="0" marR="0" marT="0" marB="0" anchor="ctr"/>
                </a:tc>
                <a:tc>
                  <a:txBody>
                    <a:bodyPr/>
                    <a:lstStyle/>
                    <a:p>
                      <a:pPr marL="67945" marR="321945" algn="just">
                        <a:spcBef>
                          <a:spcPts val="0"/>
                        </a:spcBef>
                        <a:spcAft>
                          <a:spcPts val="0"/>
                        </a:spcAft>
                      </a:pPr>
                      <a:endParaRPr lang="en-US" sz="2200" b="0" dirty="0" smtClean="0">
                        <a:effectLst/>
                      </a:endParaRPr>
                    </a:p>
                    <a:p>
                      <a:pPr marL="67945" marR="321945" algn="just">
                        <a:spcBef>
                          <a:spcPts val="0"/>
                        </a:spcBef>
                        <a:spcAft>
                          <a:spcPts val="0"/>
                        </a:spcAft>
                      </a:pPr>
                      <a:r>
                        <a:rPr lang="en-US" sz="2200" b="0" dirty="0" smtClean="0">
                          <a:effectLst/>
                        </a:rPr>
                        <a:t>Consider </a:t>
                      </a:r>
                      <a:r>
                        <a:rPr lang="en-US" sz="2200" b="0" dirty="0">
                          <a:effectLst/>
                        </a:rPr>
                        <a:t>carrying CSB field trials with designated “trusted nodes” (data liaisons) and data collectors (mariners) in the region to provide data to the IHO DCDB.</a:t>
                      </a:r>
                      <a:endParaRPr lang="en-US" sz="2200" b="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200" b="0" dirty="0">
                          <a:effectLst/>
                        </a:rPr>
                        <a:t>Interested Coastal States or other regional partners</a:t>
                      </a:r>
                      <a:endParaRPr lang="en-US" sz="2200" b="0" dirty="0">
                        <a:effectLst/>
                        <a:latin typeface="Carlito"/>
                        <a:ea typeface="Carlito"/>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2200" b="0" dirty="0">
                          <a:effectLst/>
                        </a:rPr>
                        <a:t> </a:t>
                      </a:r>
                    </a:p>
                    <a:p>
                      <a:pPr marL="0" marR="0" algn="ctr">
                        <a:spcBef>
                          <a:spcPts val="0"/>
                        </a:spcBef>
                        <a:spcAft>
                          <a:spcPts val="0"/>
                        </a:spcAft>
                      </a:pPr>
                      <a:r>
                        <a:rPr lang="en-US" sz="2200" b="0" dirty="0">
                          <a:effectLst/>
                        </a:rPr>
                        <a:t>As soon as possible</a:t>
                      </a:r>
                      <a:endParaRPr lang="en-US" sz="22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56235795"/>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659224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19</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0" y="262480"/>
            <a:ext cx="12192000" cy="2677656"/>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endParaRPr lang="en-US" sz="3200" b="1" dirty="0" smtClean="0">
              <a:solidFill>
                <a:srgbClr val="000000"/>
              </a:solidFill>
              <a:latin typeface="Calibri" panose="020F0502020204030204" pitchFamily="34" charset="0"/>
            </a:endParaRPr>
          </a:p>
          <a:p>
            <a:r>
              <a:rPr lang="en-US" sz="2800" b="1" dirty="0" smtClean="0">
                <a:solidFill>
                  <a:srgbClr val="000000"/>
                </a:solidFill>
                <a:latin typeface="Calibri" panose="020F0502020204030204" pitchFamily="34" charset="0"/>
              </a:rPr>
              <a:t>Objective </a:t>
            </a:r>
            <a:r>
              <a:rPr lang="en-US" sz="2800" b="1" dirty="0">
                <a:solidFill>
                  <a:srgbClr val="000000"/>
                </a:solidFill>
                <a:latin typeface="Calibri" panose="020F0502020204030204" pitchFamily="34" charset="0"/>
              </a:rPr>
              <a:t>3.1. Expand and enhance the suite of IHO DCDB and Seabed 2030 RDACC tools available to support and assist data contributors </a:t>
            </a:r>
            <a:endParaRPr lang="en-US" sz="2800" b="1" dirty="0" smtClean="0">
              <a:solidFill>
                <a:srgbClr val="0070C0"/>
              </a:solidFill>
            </a:endParaRPr>
          </a:p>
          <a:p>
            <a:endParaRPr lang="en-US" sz="4000" dirty="0">
              <a:solidFill>
                <a:srgbClr val="0070C0"/>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4273298778"/>
              </p:ext>
            </p:extLst>
          </p:nvPr>
        </p:nvGraphicFramePr>
        <p:xfrm>
          <a:off x="504741" y="2636103"/>
          <a:ext cx="11134301" cy="2194560"/>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1619112353"/>
                    </a:ext>
                  </a:extLst>
                </a:gridCol>
                <a:gridCol w="7471481">
                  <a:extLst>
                    <a:ext uri="{9D8B030D-6E8A-4147-A177-3AD203B41FA5}">
                      <a16:colId xmlns:a16="http://schemas.microsoft.com/office/drawing/2014/main" val="902753251"/>
                    </a:ext>
                  </a:extLst>
                </a:gridCol>
                <a:gridCol w="1731005">
                  <a:extLst>
                    <a:ext uri="{9D8B030D-6E8A-4147-A177-3AD203B41FA5}">
                      <a16:colId xmlns:a16="http://schemas.microsoft.com/office/drawing/2014/main" val="3728830570"/>
                    </a:ext>
                  </a:extLst>
                </a:gridCol>
                <a:gridCol w="1312557">
                  <a:extLst>
                    <a:ext uri="{9D8B030D-6E8A-4147-A177-3AD203B41FA5}">
                      <a16:colId xmlns:a16="http://schemas.microsoft.com/office/drawing/2014/main" val="3041847335"/>
                    </a:ext>
                  </a:extLst>
                </a:gridCol>
              </a:tblGrid>
              <a:tr h="340995">
                <a:tc>
                  <a:txBody>
                    <a:bodyPr/>
                    <a:lstStyle/>
                    <a:p>
                      <a:pPr marL="5715" marR="0" algn="ctr">
                        <a:spcBef>
                          <a:spcPts val="665"/>
                        </a:spcBef>
                        <a:spcAft>
                          <a:spcPts val="0"/>
                        </a:spcAft>
                      </a:pPr>
                      <a:r>
                        <a:rPr lang="en-US" sz="2400">
                          <a:effectLst/>
                        </a:rPr>
                        <a:t>#</a:t>
                      </a:r>
                      <a:endParaRPr lang="en-US" sz="240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63500" marR="55245" algn="ctr">
                        <a:spcBef>
                          <a:spcPts val="0"/>
                        </a:spcBef>
                        <a:spcAft>
                          <a:spcPts val="0"/>
                        </a:spcAft>
                      </a:pPr>
                      <a:r>
                        <a:rPr lang="en-US" sz="2400">
                          <a:effectLst/>
                        </a:rPr>
                        <a:t>Responsible</a:t>
                      </a:r>
                    </a:p>
                    <a:p>
                      <a:pPr marL="61595" marR="55245" algn="ctr">
                        <a:spcBef>
                          <a:spcPts val="0"/>
                        </a:spcBef>
                        <a:spcAft>
                          <a:spcPts val="0"/>
                        </a:spcAft>
                      </a:pPr>
                      <a:r>
                        <a:rPr lang="en-US" sz="2400">
                          <a:effectLst/>
                        </a:rPr>
                        <a:t>Party</a:t>
                      </a:r>
                      <a:endParaRPr lang="en-US" sz="240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smtClean="0">
                          <a:effectLst/>
                        </a:rPr>
                        <a:t>Due 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305346500"/>
                  </a:ext>
                </a:extLst>
              </a:tr>
              <a:tr h="681990">
                <a:tc>
                  <a:txBody>
                    <a:bodyPr/>
                    <a:lstStyle/>
                    <a:p>
                      <a:pPr marL="55245" marR="50800" algn="ctr">
                        <a:spcBef>
                          <a:spcPts val="0"/>
                        </a:spcBef>
                        <a:spcAft>
                          <a:spcPts val="0"/>
                        </a:spcAft>
                      </a:pPr>
                      <a:r>
                        <a:rPr lang="en-US" sz="2400" b="0" dirty="0" smtClean="0">
                          <a:effectLst/>
                        </a:rPr>
                        <a:t>012</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4135" marR="328930" algn="just">
                        <a:spcBef>
                          <a:spcPts val="0"/>
                        </a:spcBef>
                        <a:spcAft>
                          <a:spcPts val="0"/>
                        </a:spcAft>
                      </a:pPr>
                      <a:r>
                        <a:rPr lang="en-US" sz="2400" b="0" dirty="0">
                          <a:effectLst/>
                        </a:rPr>
                        <a:t> </a:t>
                      </a:r>
                      <a:r>
                        <a:rPr lang="en-US" sz="2400" b="0" dirty="0" smtClean="0">
                          <a:effectLst/>
                        </a:rPr>
                        <a:t>Identify </a:t>
                      </a:r>
                      <a:r>
                        <a:rPr lang="en-US" sz="2400" b="0" dirty="0">
                          <a:effectLst/>
                        </a:rPr>
                        <a:t>technical and other challenges to data collection, assembly and sharing and look for solutions.</a:t>
                      </a:r>
                      <a:endParaRPr lang="en-US" sz="2400" b="0" dirty="0">
                        <a:effectLst/>
                        <a:latin typeface="Carlito"/>
                        <a:ea typeface="Carlito"/>
                        <a:cs typeface="Times New Roman" panose="02020603050405020304" pitchFamily="18" charset="0"/>
                      </a:endParaRPr>
                    </a:p>
                  </a:txBody>
                  <a:tcPr marL="0" marR="0" marT="0" marB="0"/>
                </a:tc>
                <a:tc>
                  <a:txBody>
                    <a:bodyPr/>
                    <a:lstStyle/>
                    <a:p>
                      <a:pPr marL="67945" marR="60960" indent="1270" algn="ctr">
                        <a:spcBef>
                          <a:spcPts val="0"/>
                        </a:spcBef>
                        <a:spcAft>
                          <a:spcPts val="0"/>
                        </a:spcAft>
                      </a:pPr>
                      <a:r>
                        <a:rPr lang="en-US" sz="2400" b="0" dirty="0">
                          <a:effectLst/>
                        </a:rPr>
                        <a:t>Coastal States and </a:t>
                      </a:r>
                      <a:r>
                        <a:rPr lang="en-US" sz="2400" b="0" spc="-5" dirty="0">
                          <a:effectLst/>
                        </a:rPr>
                        <a:t>Seabed 2030 </a:t>
                      </a:r>
                      <a:r>
                        <a:rPr lang="en-US" sz="2400" b="0" dirty="0">
                          <a:effectLst/>
                        </a:rPr>
                        <a:t>Coordinator</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2400" b="0" dirty="0">
                          <a:effectLst/>
                        </a:rPr>
                        <a:t>May </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604922444"/>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267616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716915"/>
            <a:ext cx="10397489" cy="2158761"/>
          </a:xfrm>
        </p:spPr>
        <p:txBody>
          <a:bodyPr>
            <a:noAutofit/>
          </a:bodyPr>
          <a:lstStyle/>
          <a:p>
            <a:endParaRPr lang="en-US" sz="3200" b="1" u="sng" dirty="0"/>
          </a:p>
          <a:p>
            <a:pPr algn="just">
              <a:lnSpc>
                <a:spcPct val="100000"/>
              </a:lnSpc>
            </a:pPr>
            <a:r>
              <a:rPr lang="en-US" sz="3200" dirty="0"/>
              <a:t>Webinar 1 - Sept 11: Where are we now? Introduction and Goals including review of current mapping status in the region </a:t>
            </a:r>
          </a:p>
          <a:p>
            <a:pPr algn="just">
              <a:lnSpc>
                <a:spcPct val="100000"/>
              </a:lnSpc>
            </a:pPr>
            <a:r>
              <a:rPr lang="en-US" sz="3200" dirty="0"/>
              <a:t>Webinar 2 - Sept. 25: How do we build the map? How can you  contribute data?</a:t>
            </a:r>
          </a:p>
          <a:p>
            <a:pPr algn="just">
              <a:lnSpc>
                <a:spcPct val="100000"/>
              </a:lnSpc>
            </a:pPr>
            <a:r>
              <a:rPr lang="en-US" sz="3200" dirty="0"/>
              <a:t>Webinar 3 - Oct.  9:  Increasing Data Coverage:  Crowdsourced Bathymetry and Data Coverage Polygons</a:t>
            </a:r>
          </a:p>
          <a:p>
            <a:pPr algn="just">
              <a:lnSpc>
                <a:spcPct val="100000"/>
              </a:lnSpc>
            </a:pPr>
            <a:r>
              <a:rPr lang="en-US" sz="3200" dirty="0"/>
              <a:t>Webinar 4 - Oct.  23:  Moving Ahead Together:   Summary,  Next Steps and Wrap up.</a:t>
            </a:r>
          </a:p>
        </p:txBody>
      </p:sp>
      <p:sp>
        <p:nvSpPr>
          <p:cNvPr id="4" name="Marcador de número de diapositiva 3"/>
          <p:cNvSpPr>
            <a:spLocks noGrp="1"/>
          </p:cNvSpPr>
          <p:nvPr>
            <p:ph type="sldNum" sz="quarter" idx="12"/>
          </p:nvPr>
        </p:nvSpPr>
        <p:spPr/>
        <p:txBody>
          <a:bodyPr/>
          <a:lstStyle/>
          <a:p>
            <a:fld id="{EC878826-814C-4FD2-96B3-D147818A5C89}" type="slidenum">
              <a:rPr lang="en-US" smtClean="0"/>
              <a:pPr/>
              <a:t>2</a:t>
            </a:fld>
            <a:endParaRPr lang="en-US" dirty="0"/>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47831"/>
            <a:ext cx="2525259" cy="848179"/>
          </a:xfrm>
          <a:prstGeom prst="rect">
            <a:avLst/>
          </a:prstGeom>
        </p:spPr>
      </p:pic>
      <p:sp>
        <p:nvSpPr>
          <p:cNvPr id="6" name="Rectángulo 5"/>
          <p:cNvSpPr/>
          <p:nvPr/>
        </p:nvSpPr>
        <p:spPr>
          <a:xfrm>
            <a:off x="2823210" y="6115050"/>
            <a:ext cx="1268730" cy="7200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ángulo 6"/>
          <p:cNvSpPr/>
          <p:nvPr/>
        </p:nvSpPr>
        <p:spPr>
          <a:xfrm>
            <a:off x="0" y="6047831"/>
            <a:ext cx="314533" cy="810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38199" y="309542"/>
            <a:ext cx="10811005" cy="1754326"/>
          </a:xfrm>
        </p:spPr>
        <p:txBody>
          <a:bodyPr wrap="square">
            <a:spAutoFit/>
          </a:bodyPr>
          <a:lstStyle/>
          <a:p>
            <a:r>
              <a:rPr lang="en-US" sz="4000" dirty="0">
                <a:solidFill>
                  <a:srgbClr val="0070C0"/>
                </a:solidFill>
                <a:latin typeface="+mn-lt"/>
                <a:ea typeface="+mn-ea"/>
                <a:cs typeface="+mn-cs"/>
              </a:rPr>
              <a:t>MACHC / IOCARIBE Seabed 2030 </a:t>
            </a:r>
            <a:r>
              <a:rPr lang="en-US" sz="4000" dirty="0" smtClean="0">
                <a:solidFill>
                  <a:srgbClr val="0070C0"/>
                </a:solidFill>
                <a:latin typeface="+mn-lt"/>
                <a:ea typeface="+mn-ea"/>
                <a:cs typeface="+mn-cs"/>
              </a:rPr>
              <a:t>Planning: Overview of Webinar Series</a:t>
            </a:r>
            <a:r>
              <a:rPr lang="en-US" sz="4000" dirty="0">
                <a:solidFill>
                  <a:srgbClr val="0070C0"/>
                </a:solidFill>
                <a:latin typeface="+mn-lt"/>
                <a:ea typeface="+mn-ea"/>
                <a:cs typeface="+mn-cs"/>
              </a:rPr>
              <a:t/>
            </a:r>
            <a:br>
              <a:rPr lang="en-US" sz="4000" dirty="0">
                <a:solidFill>
                  <a:srgbClr val="0070C0"/>
                </a:solidFill>
                <a:latin typeface="+mn-lt"/>
                <a:ea typeface="+mn-ea"/>
                <a:cs typeface="+mn-cs"/>
              </a:rPr>
            </a:br>
            <a:endParaRPr lang="en-US" sz="4000" dirty="0">
              <a:solidFill>
                <a:srgbClr val="0070C0"/>
              </a:solidFill>
              <a:latin typeface="+mn-lt"/>
              <a:ea typeface="+mn-ea"/>
              <a:cs typeface="+mn-cs"/>
            </a:endParaRPr>
          </a:p>
        </p:txBody>
      </p:sp>
    </p:spTree>
    <p:extLst>
      <p:ext uri="{BB962C8B-B14F-4D97-AF65-F5344CB8AC3E}">
        <p14:creationId xmlns:p14="http://schemas.microsoft.com/office/powerpoint/2010/main" val="197447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20</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1953966" cy="2492990"/>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2021 Work Plan Activities</a:t>
            </a:r>
          </a:p>
          <a:p>
            <a:endParaRPr lang="en-US" sz="2800" b="1" dirty="0" smtClean="0">
              <a:solidFill>
                <a:srgbClr val="000000"/>
              </a:solidFill>
              <a:latin typeface="Calibri" panose="020F0502020204030204" pitchFamily="34" charset="0"/>
            </a:endParaRPr>
          </a:p>
          <a:p>
            <a:r>
              <a:rPr lang="en-US" sz="2800" b="1" dirty="0" smtClean="0">
                <a:solidFill>
                  <a:srgbClr val="000000"/>
                </a:solidFill>
                <a:latin typeface="Calibri" panose="020F0502020204030204" pitchFamily="34" charset="0"/>
              </a:rPr>
              <a:t>Objective </a:t>
            </a:r>
            <a:r>
              <a:rPr lang="en-US" sz="2800" b="1" dirty="0">
                <a:solidFill>
                  <a:srgbClr val="000000"/>
                </a:solidFill>
                <a:latin typeface="Calibri" panose="020F0502020204030204" pitchFamily="34" charset="0"/>
              </a:rPr>
              <a:t>3.2. </a:t>
            </a:r>
            <a:r>
              <a:rPr lang="en-US" sz="2800" b="1" dirty="0">
                <a:solidFill>
                  <a:srgbClr val="000000"/>
                </a:solidFill>
              </a:rPr>
              <a:t>Simplify data submission workflows and user interfaces for data entry. </a:t>
            </a:r>
            <a:endParaRPr lang="en-US" sz="2800" b="1" dirty="0">
              <a:solidFill>
                <a:srgbClr val="0070C0"/>
              </a:solidFill>
            </a:endParaRPr>
          </a:p>
          <a:p>
            <a:endParaRPr lang="en-US" sz="3200" b="1" dirty="0" smtClean="0">
              <a:solidFill>
                <a:srgbClr val="000000"/>
              </a:solidFill>
              <a:latin typeface="Calibri" panose="020F050202020403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1597518"/>
              </p:ext>
            </p:extLst>
          </p:nvPr>
        </p:nvGraphicFramePr>
        <p:xfrm>
          <a:off x="314533" y="2608605"/>
          <a:ext cx="11134301" cy="2662481"/>
        </p:xfrm>
        <a:graphic>
          <a:graphicData uri="http://schemas.openxmlformats.org/drawingml/2006/table">
            <a:tbl>
              <a:tblPr firstRow="1" firstCol="1" lastRow="1" lastCol="1" bandRow="1" bandCol="1">
                <a:tableStyleId>{69012ECD-51FC-41F1-AA8D-1B2483CD663E}</a:tableStyleId>
              </a:tblPr>
              <a:tblGrid>
                <a:gridCol w="619258">
                  <a:extLst>
                    <a:ext uri="{9D8B030D-6E8A-4147-A177-3AD203B41FA5}">
                      <a16:colId xmlns:a16="http://schemas.microsoft.com/office/drawing/2014/main" val="3479117602"/>
                    </a:ext>
                  </a:extLst>
                </a:gridCol>
                <a:gridCol w="7471481">
                  <a:extLst>
                    <a:ext uri="{9D8B030D-6E8A-4147-A177-3AD203B41FA5}">
                      <a16:colId xmlns:a16="http://schemas.microsoft.com/office/drawing/2014/main" val="756131795"/>
                    </a:ext>
                  </a:extLst>
                </a:gridCol>
                <a:gridCol w="1731005">
                  <a:extLst>
                    <a:ext uri="{9D8B030D-6E8A-4147-A177-3AD203B41FA5}">
                      <a16:colId xmlns:a16="http://schemas.microsoft.com/office/drawing/2014/main" val="3023605394"/>
                    </a:ext>
                  </a:extLst>
                </a:gridCol>
                <a:gridCol w="1312557">
                  <a:extLst>
                    <a:ext uri="{9D8B030D-6E8A-4147-A177-3AD203B41FA5}">
                      <a16:colId xmlns:a16="http://schemas.microsoft.com/office/drawing/2014/main" val="4070379310"/>
                    </a:ext>
                  </a:extLst>
                </a:gridCol>
              </a:tblGrid>
              <a:tr h="716183">
                <a:tc>
                  <a:txBody>
                    <a:bodyPr/>
                    <a:lstStyle/>
                    <a:p>
                      <a:pPr marL="5715" marR="0" algn="ctr">
                        <a:spcBef>
                          <a:spcPts val="665"/>
                        </a:spcBef>
                        <a:spcAft>
                          <a:spcPts val="0"/>
                        </a:spcAft>
                      </a:pPr>
                      <a:r>
                        <a:rPr lang="en-US" sz="2400" dirty="0">
                          <a:effectLst/>
                        </a:rPr>
                        <a:t>#</a:t>
                      </a:r>
                      <a:endParaRPr lang="en-US" sz="2400" dirty="0">
                        <a:effectLst/>
                        <a:latin typeface="Carlito"/>
                        <a:ea typeface="Carlito"/>
                        <a:cs typeface="Times New Roman" panose="02020603050405020304" pitchFamily="18" charset="0"/>
                      </a:endParaRPr>
                    </a:p>
                  </a:txBody>
                  <a:tcPr marL="0" marR="0" marT="0" marB="0"/>
                </a:tc>
                <a:tc>
                  <a:txBody>
                    <a:bodyPr/>
                    <a:lstStyle/>
                    <a:p>
                      <a:pPr marL="67945" marR="0" algn="ctr">
                        <a:spcBef>
                          <a:spcPts val="665"/>
                        </a:spcBef>
                        <a:spcAft>
                          <a:spcPts val="0"/>
                        </a:spcAft>
                      </a:pPr>
                      <a:r>
                        <a:rPr lang="en-US" sz="2400" dirty="0">
                          <a:effectLst/>
                        </a:rPr>
                        <a:t>Action Item</a:t>
                      </a:r>
                      <a:endParaRPr lang="en-US" sz="2400" dirty="0">
                        <a:effectLst/>
                        <a:latin typeface="Carlito"/>
                        <a:ea typeface="Carlito"/>
                        <a:cs typeface="Times New Roman" panose="02020603050405020304" pitchFamily="18" charset="0"/>
                      </a:endParaRPr>
                    </a:p>
                  </a:txBody>
                  <a:tcPr marL="0" marR="0" marT="0" marB="0"/>
                </a:tc>
                <a:tc>
                  <a:txBody>
                    <a:bodyPr/>
                    <a:lstStyle/>
                    <a:p>
                      <a:pPr marL="74295" marR="68580" algn="ctr">
                        <a:spcBef>
                          <a:spcPts val="0"/>
                        </a:spcBef>
                        <a:spcAft>
                          <a:spcPts val="0"/>
                        </a:spcAft>
                      </a:pPr>
                      <a:r>
                        <a:rPr lang="en-US" sz="2400" dirty="0">
                          <a:effectLst/>
                        </a:rPr>
                        <a:t>Responsible</a:t>
                      </a:r>
                    </a:p>
                    <a:p>
                      <a:pPr marL="74295" marR="67310" algn="ctr">
                        <a:spcBef>
                          <a:spcPts val="0"/>
                        </a:spcBef>
                        <a:spcAft>
                          <a:spcPts val="0"/>
                        </a:spcAft>
                      </a:pPr>
                      <a:r>
                        <a:rPr lang="en-US" sz="2400" dirty="0">
                          <a:effectLst/>
                        </a:rPr>
                        <a:t>Party</a:t>
                      </a:r>
                      <a:endParaRPr lang="en-US" sz="2400" dirty="0">
                        <a:effectLst/>
                        <a:latin typeface="Carlito"/>
                        <a:ea typeface="Carlito"/>
                        <a:cs typeface="Times New Roman" panose="02020603050405020304" pitchFamily="18" charset="0"/>
                      </a:endParaRPr>
                    </a:p>
                  </a:txBody>
                  <a:tcPr marL="0" marR="0" marT="0" marB="0"/>
                </a:tc>
                <a:tc>
                  <a:txBody>
                    <a:bodyPr/>
                    <a:lstStyle/>
                    <a:p>
                      <a:pPr marL="0" marR="0" algn="ctr">
                        <a:spcBef>
                          <a:spcPts val="0"/>
                        </a:spcBef>
                        <a:spcAft>
                          <a:spcPts val="0"/>
                        </a:spcAft>
                      </a:pPr>
                      <a:r>
                        <a:rPr lang="en-US" sz="2400" dirty="0" smtClean="0">
                          <a:effectLst/>
                        </a:rPr>
                        <a:t>Due Date</a:t>
                      </a:r>
                      <a:endParaRPr lang="en-US" sz="240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120929790"/>
                  </a:ext>
                </a:extLst>
              </a:tr>
              <a:tr h="833681">
                <a:tc>
                  <a:txBody>
                    <a:bodyPr/>
                    <a:lstStyle/>
                    <a:p>
                      <a:pPr marL="55245" marR="50800" algn="ctr">
                        <a:spcBef>
                          <a:spcPts val="5"/>
                        </a:spcBef>
                        <a:spcAft>
                          <a:spcPts val="0"/>
                        </a:spcAft>
                      </a:pPr>
                      <a:r>
                        <a:rPr lang="en-US" sz="2400" b="0" dirty="0" smtClean="0">
                          <a:effectLst/>
                        </a:rPr>
                        <a:t>013</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537845" algn="just">
                        <a:spcBef>
                          <a:spcPts val="0"/>
                        </a:spcBef>
                        <a:spcAft>
                          <a:spcPts val="0"/>
                        </a:spcAft>
                      </a:pPr>
                      <a:r>
                        <a:rPr lang="en-US" sz="2400" b="0" dirty="0">
                          <a:effectLst/>
                        </a:rPr>
                        <a:t>Conduct an annual review process to resolve challenges to data collection and sharing.</a:t>
                      </a:r>
                      <a:endParaRPr lang="en-US" sz="2400" b="0" dirty="0">
                        <a:effectLst/>
                        <a:latin typeface="Carlito"/>
                        <a:ea typeface="Carlito"/>
                        <a:cs typeface="Times New Roman" panose="02020603050405020304" pitchFamily="18" charset="0"/>
                      </a:endParaRPr>
                    </a:p>
                  </a:txBody>
                  <a:tcPr marL="0" marR="0" marT="0" marB="0"/>
                </a:tc>
                <a:tc>
                  <a:txBody>
                    <a:bodyPr/>
                    <a:lstStyle/>
                    <a:p>
                      <a:pPr marL="11430" marR="59055" algn="ctr">
                        <a:spcBef>
                          <a:spcPts val="0"/>
                        </a:spcBef>
                        <a:spcAft>
                          <a:spcPts val="0"/>
                        </a:spcAft>
                      </a:pPr>
                      <a:r>
                        <a:rPr lang="en-US" sz="2400" b="0">
                          <a:effectLst/>
                        </a:rPr>
                        <a:t>Seabed2030 Coordinator</a:t>
                      </a:r>
                      <a:endParaRPr lang="en-US" sz="2400" b="0">
                        <a:effectLst/>
                        <a:latin typeface="Carlito"/>
                        <a:ea typeface="Carlito"/>
                        <a:cs typeface="Times New Roman" panose="02020603050405020304" pitchFamily="18" charset="0"/>
                      </a:endParaRPr>
                    </a:p>
                  </a:txBody>
                  <a:tcPr marL="0" marR="0" marT="0" marB="0" anchor="ctr"/>
                </a:tc>
                <a:tc>
                  <a:txBody>
                    <a:bodyPr/>
                    <a:lstStyle/>
                    <a:p>
                      <a:pPr marL="137160" marR="118745" algn="ctr">
                        <a:spcBef>
                          <a:spcPts val="0"/>
                        </a:spcBef>
                        <a:spcAft>
                          <a:spcPts val="0"/>
                        </a:spcAft>
                      </a:pPr>
                      <a:r>
                        <a:rPr lang="en-US" sz="2400" b="0">
                          <a:effectLst/>
                        </a:rPr>
                        <a:t>MACHC 22</a:t>
                      </a:r>
                      <a:endParaRPr lang="en-US" sz="2400" b="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273473225"/>
                  </a:ext>
                </a:extLst>
              </a:tr>
              <a:tr h="1074274">
                <a:tc>
                  <a:txBody>
                    <a:bodyPr/>
                    <a:lstStyle/>
                    <a:p>
                      <a:pPr marL="55245" marR="50800" algn="ctr">
                        <a:spcBef>
                          <a:spcPts val="5"/>
                        </a:spcBef>
                        <a:spcAft>
                          <a:spcPts val="0"/>
                        </a:spcAft>
                      </a:pPr>
                      <a:r>
                        <a:rPr lang="en-US" sz="2400" b="0" dirty="0" smtClean="0">
                          <a:effectLst/>
                        </a:rPr>
                        <a:t>014</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67945" marR="158750" algn="just">
                        <a:spcBef>
                          <a:spcPts val="0"/>
                        </a:spcBef>
                        <a:spcAft>
                          <a:spcPts val="0"/>
                        </a:spcAft>
                      </a:pPr>
                      <a:r>
                        <a:rPr lang="en-US" sz="2400" b="0" dirty="0">
                          <a:effectLst/>
                        </a:rPr>
                        <a:t>Provide technical support and data submission guidelines for data and accompanying metadata and Type Identifier (TID) information.</a:t>
                      </a:r>
                      <a:endParaRPr lang="en-US" sz="2400" b="0" dirty="0">
                        <a:effectLst/>
                        <a:latin typeface="Carlito"/>
                        <a:ea typeface="Carlito"/>
                        <a:cs typeface="Times New Roman" panose="02020603050405020304" pitchFamily="18" charset="0"/>
                      </a:endParaRPr>
                    </a:p>
                  </a:txBody>
                  <a:tcPr marL="0" marR="0" marT="0" marB="0"/>
                </a:tc>
                <a:tc>
                  <a:txBody>
                    <a:bodyPr/>
                    <a:lstStyle/>
                    <a:p>
                      <a:pPr marL="11430" marR="59055" algn="ctr">
                        <a:spcBef>
                          <a:spcPts val="0"/>
                        </a:spcBef>
                        <a:spcAft>
                          <a:spcPts val="0"/>
                        </a:spcAft>
                      </a:pPr>
                      <a:r>
                        <a:rPr lang="en-US" sz="2400" b="0" dirty="0">
                          <a:effectLst/>
                        </a:rPr>
                        <a:t>Seabed2030 Coordinator</a:t>
                      </a:r>
                      <a:endParaRPr lang="en-US" sz="2400" b="0" dirty="0">
                        <a:effectLst/>
                        <a:latin typeface="Carlito"/>
                        <a:ea typeface="Carlito"/>
                        <a:cs typeface="Times New Roman" panose="02020603050405020304" pitchFamily="18" charset="0"/>
                      </a:endParaRPr>
                    </a:p>
                  </a:txBody>
                  <a:tcPr marL="0" marR="0" marT="0" marB="0" anchor="ctr"/>
                </a:tc>
                <a:tc>
                  <a:txBody>
                    <a:bodyPr/>
                    <a:lstStyle/>
                    <a:p>
                      <a:pPr marL="0" marR="635" algn="ctr">
                        <a:spcBef>
                          <a:spcPts val="0"/>
                        </a:spcBef>
                        <a:spcAft>
                          <a:spcPts val="0"/>
                        </a:spcAft>
                      </a:pPr>
                      <a:r>
                        <a:rPr lang="en-US" sz="2400" b="0" dirty="0">
                          <a:effectLst/>
                        </a:rPr>
                        <a:t>As soon as possible </a:t>
                      </a:r>
                      <a:endParaRPr lang="en-US" sz="2400" b="0" dirty="0">
                        <a:effectLst/>
                        <a:latin typeface="Carlito"/>
                        <a:ea typeface="Carlito"/>
                        <a:cs typeface="Times New Roman" panose="02020603050405020304" pitchFamily="18" charset="0"/>
                      </a:endParaRPr>
                    </a:p>
                  </a:txBody>
                  <a:tcPr marL="0" marR="0" marT="0" marB="0" anchor="ctr"/>
                </a:tc>
                <a:extLst>
                  <a:ext uri="{0D108BD9-81ED-4DB2-BD59-A6C34878D82A}">
                    <a16:rowId xmlns:a16="http://schemas.microsoft.com/office/drawing/2014/main" val="3102510115"/>
                  </a:ext>
                </a:extLst>
              </a:tr>
            </a:tbl>
          </a:graphicData>
        </a:graphic>
      </p:graphicFrame>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24793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21</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938992"/>
          </a:xfrm>
          <a:prstGeom prst="rect">
            <a:avLst/>
          </a:prstGeom>
        </p:spPr>
        <p:txBody>
          <a:bodyPr wrap="square">
            <a:spAutoFit/>
          </a:bodyPr>
          <a:lstStyle/>
          <a:p>
            <a:r>
              <a:rPr lang="en-US" sz="4000" dirty="0" smtClean="0">
                <a:solidFill>
                  <a:srgbClr val="0070C0"/>
                </a:solidFill>
              </a:rPr>
              <a:t>Endorsement of Strategy as regional contribution to the UN Decade on Ocean Science</a:t>
            </a:r>
          </a:p>
          <a:p>
            <a:endParaRPr lang="en-US" sz="4000" dirty="0">
              <a:solidFill>
                <a:srgbClr val="0070C0"/>
              </a:solidFill>
            </a:endParaRP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
        <p:nvSpPr>
          <p:cNvPr id="12" name="Rectángulo 11"/>
          <p:cNvSpPr/>
          <p:nvPr/>
        </p:nvSpPr>
        <p:spPr>
          <a:xfrm>
            <a:off x="765801" y="1686550"/>
            <a:ext cx="10584189" cy="954107"/>
          </a:xfrm>
          <a:prstGeom prst="rect">
            <a:avLst/>
          </a:prstGeom>
        </p:spPr>
        <p:txBody>
          <a:bodyPr wrap="square">
            <a:spAutoFit/>
          </a:bodyPr>
          <a:lstStyle/>
          <a:p>
            <a:pPr marL="457200" indent="-457200" algn="just">
              <a:buFont typeface="Arial" panose="020B0604020202020204" pitchFamily="34" charset="0"/>
              <a:buChar char="•"/>
            </a:pPr>
            <a:r>
              <a:rPr lang="en-US" sz="2800" dirty="0" smtClean="0"/>
              <a:t>High-resolution bathymetric map will greatly inform and contribute to the goals, challenges and outcomes of the UN Decade.</a:t>
            </a:r>
          </a:p>
        </p:txBody>
      </p:sp>
      <p:pic>
        <p:nvPicPr>
          <p:cNvPr id="13" name="Google Shape;511;p64"/>
          <p:cNvPicPr preferRelativeResize="0"/>
          <p:nvPr/>
        </p:nvPicPr>
        <p:blipFill>
          <a:blip r:embed="rId5">
            <a:alphaModFix/>
          </a:blip>
          <a:stretch>
            <a:fillRect/>
          </a:stretch>
        </p:blipFill>
        <p:spPr>
          <a:xfrm>
            <a:off x="4988632" y="2718819"/>
            <a:ext cx="6361358" cy="3244885"/>
          </a:xfrm>
          <a:prstGeom prst="rect">
            <a:avLst/>
          </a:prstGeom>
          <a:noFill/>
          <a:ln>
            <a:noFill/>
          </a:ln>
        </p:spPr>
      </p:pic>
      <p:sp>
        <p:nvSpPr>
          <p:cNvPr id="2" name="TextBox 1"/>
          <p:cNvSpPr txBox="1"/>
          <p:nvPr/>
        </p:nvSpPr>
        <p:spPr>
          <a:xfrm>
            <a:off x="433137" y="2829827"/>
            <a:ext cx="3965609" cy="3785652"/>
          </a:xfrm>
          <a:prstGeom prst="rect">
            <a:avLst/>
          </a:prstGeom>
          <a:noFill/>
        </p:spPr>
        <p:txBody>
          <a:bodyPr wrap="square" rtlCol="0">
            <a:spAutoFit/>
          </a:bodyPr>
          <a:lstStyle/>
          <a:p>
            <a:r>
              <a:rPr lang="en-US" sz="2400" dirty="0">
                <a:solidFill>
                  <a:srgbClr val="FF0000"/>
                </a:solidFill>
                <a:latin typeface="Google Sans"/>
              </a:rPr>
              <a:t>IOC Circular Letter 2811: United Nations Decade of Ocean Science for Sustainable Development (2021–2030) </a:t>
            </a:r>
            <a:endParaRPr lang="en-US" sz="2400" dirty="0" smtClean="0">
              <a:solidFill>
                <a:srgbClr val="FF0000"/>
              </a:solidFill>
              <a:latin typeface="Google Sans"/>
            </a:endParaRPr>
          </a:p>
          <a:p>
            <a:endParaRPr lang="en-US" sz="2400" dirty="0">
              <a:solidFill>
                <a:srgbClr val="FF0000"/>
              </a:solidFill>
              <a:latin typeface="Google Sans"/>
            </a:endParaRPr>
          </a:p>
          <a:p>
            <a:r>
              <a:rPr lang="en-US" sz="2400" b="1" dirty="0" smtClean="0">
                <a:solidFill>
                  <a:srgbClr val="FF0000"/>
                </a:solidFill>
                <a:latin typeface="Google Sans"/>
              </a:rPr>
              <a:t>Call </a:t>
            </a:r>
            <a:r>
              <a:rPr lang="en-US" sz="2400" b="1" dirty="0">
                <a:solidFill>
                  <a:srgbClr val="FF0000"/>
                </a:solidFill>
                <a:latin typeface="Google Sans"/>
              </a:rPr>
              <a:t>for Decade Actions (No. 01/2020)</a:t>
            </a:r>
          </a:p>
          <a:p>
            <a:r>
              <a:rPr lang="en-US" sz="2400" dirty="0">
                <a:solidFill>
                  <a:srgbClr val="FF0000"/>
                </a:solidFill>
                <a:latin typeface="Roboto"/>
              </a:rPr>
              <a:t/>
            </a:r>
            <a:br>
              <a:rPr lang="en-US" sz="2400" dirty="0">
                <a:solidFill>
                  <a:srgbClr val="FF0000"/>
                </a:solidFill>
                <a:latin typeface="Roboto"/>
              </a:rPr>
            </a:br>
            <a:endParaRPr lang="en-US" sz="2400" dirty="0">
              <a:solidFill>
                <a:srgbClr val="FF0000"/>
              </a:solidFill>
            </a:endParaRPr>
          </a:p>
        </p:txBody>
      </p:sp>
    </p:spTree>
    <p:extLst>
      <p:ext uri="{BB962C8B-B14F-4D97-AF65-F5344CB8AC3E}">
        <p14:creationId xmlns:p14="http://schemas.microsoft.com/office/powerpoint/2010/main" val="1381143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22</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938992"/>
          </a:xfrm>
          <a:prstGeom prst="rect">
            <a:avLst/>
          </a:prstGeom>
        </p:spPr>
        <p:txBody>
          <a:bodyPr wrap="square">
            <a:spAutoFit/>
          </a:bodyPr>
          <a:lstStyle/>
          <a:p>
            <a:r>
              <a:rPr lang="en-US" sz="4000" dirty="0" smtClean="0">
                <a:solidFill>
                  <a:srgbClr val="0070C0"/>
                </a:solidFill>
              </a:rPr>
              <a:t>Endorsement of Strategy as regional contribution to the UN Decade on Ocean Science</a:t>
            </a:r>
          </a:p>
          <a:p>
            <a:endParaRPr lang="en-US" sz="4000" dirty="0">
              <a:solidFill>
                <a:srgbClr val="0070C0"/>
              </a:solidFill>
            </a:endParaRP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pic>
        <p:nvPicPr>
          <p:cNvPr id="10" name="Google Shape;499;p63"/>
          <p:cNvPicPr preferRelativeResize="0"/>
          <p:nvPr/>
        </p:nvPicPr>
        <p:blipFill>
          <a:blip r:embed="rId5">
            <a:alphaModFix/>
          </a:blip>
          <a:stretch>
            <a:fillRect/>
          </a:stretch>
        </p:blipFill>
        <p:spPr>
          <a:xfrm>
            <a:off x="8559020" y="1887064"/>
            <a:ext cx="2302071" cy="1520436"/>
          </a:xfrm>
          <a:prstGeom prst="rect">
            <a:avLst/>
          </a:prstGeom>
          <a:noFill/>
          <a:ln>
            <a:noFill/>
          </a:ln>
        </p:spPr>
      </p:pic>
      <p:pic>
        <p:nvPicPr>
          <p:cNvPr id="11" name="Google Shape;502;p63"/>
          <p:cNvPicPr preferRelativeResize="0"/>
          <p:nvPr/>
        </p:nvPicPr>
        <p:blipFill>
          <a:blip r:embed="rId6">
            <a:alphaModFix/>
          </a:blip>
          <a:stretch>
            <a:fillRect/>
          </a:stretch>
        </p:blipFill>
        <p:spPr>
          <a:xfrm>
            <a:off x="8559020" y="3640470"/>
            <a:ext cx="2302071" cy="1094433"/>
          </a:xfrm>
          <a:prstGeom prst="rect">
            <a:avLst/>
          </a:prstGeom>
          <a:noFill/>
          <a:ln>
            <a:noFill/>
          </a:ln>
        </p:spPr>
      </p:pic>
      <p:sp>
        <p:nvSpPr>
          <p:cNvPr id="12" name="Rectángulo 11"/>
          <p:cNvSpPr/>
          <p:nvPr/>
        </p:nvSpPr>
        <p:spPr>
          <a:xfrm>
            <a:off x="765801" y="1720840"/>
            <a:ext cx="6677691" cy="3108543"/>
          </a:xfrm>
          <a:prstGeom prst="rect">
            <a:avLst/>
          </a:prstGeom>
        </p:spPr>
        <p:txBody>
          <a:bodyPr wrap="square">
            <a:spAutoFit/>
          </a:bodyPr>
          <a:lstStyle/>
          <a:p>
            <a:pPr marL="571500" lvl="1" indent="-457200" algn="just">
              <a:buFont typeface="Arial" panose="020B0604020202020204" pitchFamily="34" charset="0"/>
              <a:buChar char="•"/>
            </a:pPr>
            <a:r>
              <a:rPr lang="en-US" sz="2800" dirty="0" smtClean="0"/>
              <a:t>Ocean Decade Challenge 8: Develop a comprehensive digital representation of the ocean through multi-stakeholder collaboration that provides free and open access to explore, discover and visualize past, current and future ocean conditions. </a:t>
            </a:r>
          </a:p>
        </p:txBody>
      </p:sp>
    </p:spTree>
    <p:extLst>
      <p:ext uri="{BB962C8B-B14F-4D97-AF65-F5344CB8AC3E}">
        <p14:creationId xmlns:p14="http://schemas.microsoft.com/office/powerpoint/2010/main" val="4044505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GB" sz="4000" dirty="0">
                <a:solidFill>
                  <a:schemeClr val="bg1"/>
                </a:solidFill>
              </a:rPr>
              <a:t/>
            </a:r>
            <a:br>
              <a:rPr lang="en-GB" sz="4000" dirty="0">
                <a:solidFill>
                  <a:schemeClr val="bg1"/>
                </a:solidFill>
              </a:rPr>
            </a:br>
            <a:endParaRPr lang="en-GB" sz="3600" b="1" spc="-150" dirty="0">
              <a:solidFill>
                <a:schemeClr val="bg1"/>
              </a:solidFill>
              <a:latin typeface="Roboto"/>
            </a:endParaRPr>
          </a:p>
        </p:txBody>
      </p:sp>
      <p:sp>
        <p:nvSpPr>
          <p:cNvPr id="2" name="Picture Placeholder 1"/>
          <p:cNvSpPr>
            <a:spLocks noGrp="1"/>
          </p:cNvSpPr>
          <p:nvPr>
            <p:ph type="pic" sz="quarter" idx="13"/>
          </p:nvPr>
        </p:nvSpPr>
        <p:spPr/>
      </p:sp>
      <p:pic>
        <p:nvPicPr>
          <p:cNvPr id="11" name="Picture Placeholder 8" descr="Slide image placeholder">
            <a:extLst>
              <a:ext uri="{FF2B5EF4-FFF2-40B4-BE49-F238E27FC236}">
                <a16:creationId xmlns:a16="http://schemas.microsoft.com/office/drawing/2014/main" id="{835F76E2-8EF3-449E-99A0-D5A9EF26A73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359708"/>
            <a:ext cx="12192000" cy="2119313"/>
          </a:xfrm>
          <a:prstGeom prst="rect">
            <a:avLst/>
          </a:prstGeom>
          <a:solidFill>
            <a:schemeClr val="bg1">
              <a:lumMod val="95000"/>
            </a:schemeClr>
          </a:solidFill>
        </p:spPr>
      </p:pic>
      <p:sp>
        <p:nvSpPr>
          <p:cNvPr id="3" name="Text Placeholder 2"/>
          <p:cNvSpPr>
            <a:spLocks noGrp="1"/>
          </p:cNvSpPr>
          <p:nvPr>
            <p:ph type="body" sz="quarter" idx="18"/>
          </p:nvPr>
        </p:nvSpPr>
        <p:spPr>
          <a:xfrm>
            <a:off x="6276071" y="4035420"/>
            <a:ext cx="2609886" cy="2403953"/>
          </a:xfrm>
        </p:spPr>
        <p:txBody>
          <a:bodyPr/>
          <a:lstStyle/>
          <a:p>
            <a:pPr marL="285750" indent="-285750" algn="just">
              <a:buFont typeface="Arial" panose="020B0604020202020204" pitchFamily="34" charset="0"/>
              <a:buChar char="•"/>
            </a:pPr>
            <a:r>
              <a:rPr lang="en-GB" dirty="0">
                <a:solidFill>
                  <a:schemeClr val="bg1"/>
                </a:solidFill>
                <a:latin typeface="Roboto"/>
              </a:rPr>
              <a:t>In support of an outcome, objective, programme, or project.</a:t>
            </a:r>
          </a:p>
          <a:p>
            <a:pPr marL="285750" indent="-285750" algn="just">
              <a:buFont typeface="Arial" panose="020B0604020202020204" pitchFamily="34" charset="0"/>
              <a:buChar char="•"/>
            </a:pPr>
            <a:r>
              <a:rPr lang="en-GB" dirty="0">
                <a:solidFill>
                  <a:schemeClr val="bg1"/>
                </a:solidFill>
                <a:latin typeface="Roboto"/>
              </a:rPr>
              <a:t>Typically a one-off standalone activity </a:t>
            </a:r>
          </a:p>
          <a:p>
            <a:pPr marL="285750" indent="-285750" algn="just">
              <a:buFont typeface="Arial" panose="020B0604020202020204" pitchFamily="34" charset="0"/>
              <a:buChar char="•"/>
            </a:pPr>
            <a:r>
              <a:rPr lang="en-GB" dirty="0">
                <a:solidFill>
                  <a:schemeClr val="bg1"/>
                </a:solidFill>
                <a:latin typeface="Roboto"/>
              </a:rPr>
              <a:t>Can form part of a programme or project or can relate directly to a Decade objective. </a:t>
            </a:r>
            <a:endParaRPr lang="fr-FR" dirty="0">
              <a:solidFill>
                <a:schemeClr val="bg1"/>
              </a:solidFill>
              <a:latin typeface="Roboto"/>
            </a:endParaRPr>
          </a:p>
          <a:p>
            <a:endParaRPr lang="fr-FR" dirty="0">
              <a:solidFill>
                <a:schemeClr val="bg1"/>
              </a:solidFill>
            </a:endParaRPr>
          </a:p>
        </p:txBody>
      </p:sp>
      <p:sp>
        <p:nvSpPr>
          <p:cNvPr id="4" name="Text Placeholder 3"/>
          <p:cNvSpPr>
            <a:spLocks noGrp="1"/>
          </p:cNvSpPr>
          <p:nvPr>
            <p:ph type="body" sz="quarter" idx="19"/>
          </p:nvPr>
        </p:nvSpPr>
        <p:spPr>
          <a:xfrm>
            <a:off x="3337426" y="4035420"/>
            <a:ext cx="2543783" cy="1496898"/>
          </a:xfrm>
        </p:spPr>
        <p:txBody>
          <a:bodyPr/>
          <a:lstStyle/>
          <a:p>
            <a:pPr marL="285750" indent="-285750" algn="just">
              <a:buFont typeface="Arial" panose="020B0604020202020204" pitchFamily="34" charset="0"/>
              <a:buChar char="•"/>
            </a:pPr>
            <a:r>
              <a:rPr lang="en-GB" dirty="0">
                <a:solidFill>
                  <a:schemeClr val="bg1"/>
                </a:solidFill>
                <a:latin typeface="Roboto"/>
              </a:rPr>
              <a:t>Discrete and focused undertaking of a shorter duration.</a:t>
            </a:r>
          </a:p>
          <a:p>
            <a:pPr marL="285750" indent="-285750" algn="just">
              <a:buFont typeface="Arial" panose="020B0604020202020204" pitchFamily="34" charset="0"/>
              <a:buChar char="•"/>
            </a:pPr>
            <a:r>
              <a:rPr lang="en-GB" dirty="0">
                <a:solidFill>
                  <a:schemeClr val="bg1"/>
                </a:solidFill>
                <a:latin typeface="Roboto"/>
              </a:rPr>
              <a:t>Will typically contribute to an identified Decade programme</a:t>
            </a:r>
            <a:endParaRPr lang="fr-FR" dirty="0">
              <a:solidFill>
                <a:schemeClr val="bg1"/>
              </a:solidFill>
              <a:latin typeface="Roboto"/>
            </a:endParaRPr>
          </a:p>
        </p:txBody>
      </p:sp>
      <p:sp>
        <p:nvSpPr>
          <p:cNvPr id="16" name="Text Placeholder 37">
            <a:extLst>
              <a:ext uri="{FF2B5EF4-FFF2-40B4-BE49-F238E27FC236}">
                <a16:creationId xmlns:a16="http://schemas.microsoft.com/office/drawing/2014/main" id="{AC4CB2C1-7DE3-44DC-A4F5-55C9466AE9FE}"/>
              </a:ext>
            </a:extLst>
          </p:cNvPr>
          <p:cNvSpPr txBox="1">
            <a:spLocks/>
          </p:cNvSpPr>
          <p:nvPr/>
        </p:nvSpPr>
        <p:spPr>
          <a:xfrm>
            <a:off x="9120298" y="3579133"/>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sng" strike="noStrike" kern="1200" cap="none" spc="0" normalizeH="0" baseline="0" noProof="0" dirty="0">
                <a:ln>
                  <a:noFill/>
                </a:ln>
                <a:solidFill>
                  <a:prstClr val="white"/>
                </a:solidFill>
                <a:effectLst/>
                <a:uLnTx/>
                <a:uFillTx/>
                <a:latin typeface="Roboto"/>
                <a:ea typeface="+mn-ea"/>
                <a:cs typeface="+mn-cs"/>
              </a:rPr>
              <a:t>Decade Contribution</a:t>
            </a:r>
            <a:endParaRPr kumimoji="0" lang="en-GB" sz="1600" b="1" i="0" u="none" strike="noStrike" kern="1200" cap="none" spc="0" normalizeH="0" baseline="0" noProof="0" dirty="0">
              <a:ln>
                <a:noFill/>
              </a:ln>
              <a:solidFill>
                <a:srgbClr val="70AD47"/>
              </a:solidFill>
              <a:effectLst/>
              <a:uLnTx/>
              <a:uFillTx/>
              <a:latin typeface="Roboto"/>
              <a:ea typeface="+mn-ea"/>
              <a:cs typeface="+mn-cs"/>
            </a:endParaRPr>
          </a:p>
        </p:txBody>
      </p:sp>
      <p:sp>
        <p:nvSpPr>
          <p:cNvPr id="17" name="Text Placeholder 37">
            <a:extLst>
              <a:ext uri="{FF2B5EF4-FFF2-40B4-BE49-F238E27FC236}">
                <a16:creationId xmlns:a16="http://schemas.microsoft.com/office/drawing/2014/main" id="{AC4CB2C1-7DE3-44DC-A4F5-55C9466AE9FE}"/>
              </a:ext>
            </a:extLst>
          </p:cNvPr>
          <p:cNvSpPr txBox="1">
            <a:spLocks/>
          </p:cNvSpPr>
          <p:nvPr/>
        </p:nvSpPr>
        <p:spPr>
          <a:xfrm>
            <a:off x="6134319" y="3579133"/>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sng" strike="noStrike" kern="1200" cap="none" spc="0" normalizeH="0" baseline="0" noProof="0" dirty="0">
                <a:ln>
                  <a:noFill/>
                </a:ln>
                <a:solidFill>
                  <a:prstClr val="white"/>
                </a:solidFill>
                <a:effectLst/>
                <a:uLnTx/>
                <a:uFillTx/>
                <a:latin typeface="Roboto"/>
                <a:ea typeface="+mn-ea"/>
                <a:cs typeface="+mn-cs"/>
              </a:rPr>
              <a:t>Decade Activity</a:t>
            </a:r>
            <a:endParaRPr kumimoji="0" lang="en-GB" sz="1600" b="1" i="0" u="none" strike="noStrike" kern="1200" cap="none" spc="0" normalizeH="0" baseline="0" noProof="0" dirty="0">
              <a:ln>
                <a:noFill/>
              </a:ln>
              <a:solidFill>
                <a:srgbClr val="70AD47"/>
              </a:solidFill>
              <a:effectLst/>
              <a:uLnTx/>
              <a:uFillTx/>
              <a:latin typeface="Roboto"/>
              <a:ea typeface="+mn-ea"/>
              <a:cs typeface="+mn-cs"/>
            </a:endParaRPr>
          </a:p>
        </p:txBody>
      </p:sp>
      <p:sp>
        <p:nvSpPr>
          <p:cNvPr id="18" name="Text Placeholder 2"/>
          <p:cNvSpPr>
            <a:spLocks noGrp="1"/>
          </p:cNvSpPr>
          <p:nvPr>
            <p:ph type="body" sz="quarter" idx="18"/>
          </p:nvPr>
        </p:nvSpPr>
        <p:spPr>
          <a:xfrm>
            <a:off x="9280820" y="4035420"/>
            <a:ext cx="2543783" cy="2684869"/>
          </a:xfrm>
        </p:spPr>
        <p:txBody>
          <a:bodyPr/>
          <a:lstStyle/>
          <a:p>
            <a:pPr marL="285750" indent="-285750" algn="just">
              <a:buFont typeface="Arial" panose="020B0604020202020204" pitchFamily="34" charset="0"/>
              <a:buChar char="•"/>
            </a:pPr>
            <a:r>
              <a:rPr lang="en-GB" dirty="0">
                <a:solidFill>
                  <a:schemeClr val="bg1"/>
                </a:solidFill>
                <a:latin typeface="Roboto"/>
              </a:rPr>
              <a:t>Supports the Decade through provision of a necessary resource </a:t>
            </a:r>
          </a:p>
          <a:p>
            <a:pPr marL="285750" indent="-285750" algn="just">
              <a:buFont typeface="Arial" panose="020B0604020202020204" pitchFamily="34" charset="0"/>
              <a:buChar char="•"/>
            </a:pPr>
            <a:r>
              <a:rPr lang="en-GB" dirty="0">
                <a:solidFill>
                  <a:schemeClr val="bg1"/>
                </a:solidFill>
                <a:latin typeface="Roboto"/>
              </a:rPr>
              <a:t>Can be either for costs related to the implementation of a Decade Action or for coordination costs. </a:t>
            </a:r>
            <a:endParaRPr lang="fr-FR" dirty="0">
              <a:solidFill>
                <a:schemeClr val="bg1"/>
              </a:solidFill>
              <a:latin typeface="Roboto"/>
            </a:endParaRPr>
          </a:p>
          <a:p>
            <a:endParaRPr lang="fr-FR" dirty="0"/>
          </a:p>
        </p:txBody>
      </p:sp>
      <p:sp>
        <p:nvSpPr>
          <p:cNvPr id="19" name="Text Placeholder 37">
            <a:extLst>
              <a:ext uri="{FF2B5EF4-FFF2-40B4-BE49-F238E27FC236}">
                <a16:creationId xmlns:a16="http://schemas.microsoft.com/office/drawing/2014/main" id="{AC4CB2C1-7DE3-44DC-A4F5-55C9466AE9FE}"/>
              </a:ext>
            </a:extLst>
          </p:cNvPr>
          <p:cNvSpPr txBox="1">
            <a:spLocks/>
          </p:cNvSpPr>
          <p:nvPr/>
        </p:nvSpPr>
        <p:spPr>
          <a:xfrm>
            <a:off x="3148341" y="3579133"/>
            <a:ext cx="2820761" cy="3345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sng" strike="noStrike" kern="1200" cap="none" spc="0" normalizeH="0" baseline="0" noProof="0" dirty="0">
                <a:ln>
                  <a:noFill/>
                </a:ln>
                <a:solidFill>
                  <a:prstClr val="white"/>
                </a:solidFill>
                <a:effectLst/>
                <a:uLnTx/>
                <a:uFillTx/>
                <a:latin typeface="Roboto"/>
                <a:ea typeface="+mn-ea"/>
                <a:cs typeface="+mn-cs"/>
              </a:rPr>
              <a:t>Decade Project</a:t>
            </a:r>
            <a:endParaRPr kumimoji="0" lang="en-GB" sz="1600" b="1" i="0" u="none" strike="noStrike" kern="1200" cap="none" spc="0" normalizeH="0" baseline="0" noProof="0" dirty="0">
              <a:ln>
                <a:noFill/>
              </a:ln>
              <a:solidFill>
                <a:srgbClr val="70AD47"/>
              </a:solidFill>
              <a:effectLst/>
              <a:uLnTx/>
              <a:uFillTx/>
              <a:latin typeface="Roboto"/>
              <a:ea typeface="+mn-ea"/>
              <a:cs typeface="+mn-cs"/>
            </a:endParaRPr>
          </a:p>
        </p:txBody>
      </p:sp>
      <p:sp>
        <p:nvSpPr>
          <p:cNvPr id="5" name="TextBox 4"/>
          <p:cNvSpPr txBox="1"/>
          <p:nvPr/>
        </p:nvSpPr>
        <p:spPr>
          <a:xfrm>
            <a:off x="377154" y="360218"/>
            <a:ext cx="57188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a:ea typeface="+mn-ea"/>
                <a:cs typeface="+mn-cs"/>
              </a:rPr>
              <a:t>Decade Action Hierarchy</a:t>
            </a:r>
            <a:endParaRPr kumimoji="0" lang="fr-FR" sz="2800" b="1" i="0" u="none" strike="noStrike" kern="1200" cap="none" spc="0" normalizeH="0" baseline="0" noProof="0" dirty="0">
              <a:ln>
                <a:noFill/>
              </a:ln>
              <a:solidFill>
                <a:srgbClr val="002060"/>
              </a:solidFill>
              <a:effectLst/>
              <a:uLnTx/>
              <a:uFillTx/>
              <a:latin typeface="Roboto"/>
              <a:ea typeface="+mn-ea"/>
              <a:cs typeface="+mn-cs"/>
            </a:endParaRPr>
          </a:p>
        </p:txBody>
      </p:sp>
      <p:sp>
        <p:nvSpPr>
          <p:cNvPr id="6" name="TextBox 5"/>
          <p:cNvSpPr txBox="1"/>
          <p:nvPr/>
        </p:nvSpPr>
        <p:spPr>
          <a:xfrm>
            <a:off x="377154" y="890264"/>
            <a:ext cx="97181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2060"/>
                </a:solidFill>
                <a:effectLst/>
                <a:uLnTx/>
                <a:uFillTx/>
                <a:latin typeface="Roboto"/>
                <a:ea typeface="+mn-ea"/>
                <a:cs typeface="+mn-cs"/>
              </a:rPr>
              <a:t>Tangible initiatives that will be implemented by a wide range of Decade stakeholders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ángulo 6"/>
          <p:cNvSpPr/>
          <p:nvPr/>
        </p:nvSpPr>
        <p:spPr>
          <a:xfrm>
            <a:off x="246990" y="2228850"/>
            <a:ext cx="3216300" cy="46291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a:xfrm>
            <a:off x="229698" y="2909309"/>
            <a:ext cx="3233592" cy="3387564"/>
          </a:xfrm>
        </p:spPr>
        <p:txBody>
          <a:bodyPr/>
          <a:lstStyle/>
          <a:p>
            <a:pPr marL="285750" indent="-285750">
              <a:buFont typeface="Arial" panose="020B0604020202020204" pitchFamily="34" charset="0"/>
              <a:buChar char="•"/>
            </a:pPr>
            <a:r>
              <a:rPr lang="en-GB" sz="2000" b="1" dirty="0">
                <a:solidFill>
                  <a:schemeClr val="bg1"/>
                </a:solidFill>
                <a:latin typeface="Roboto"/>
              </a:rPr>
              <a:t>Global or regional in scale</a:t>
            </a:r>
          </a:p>
          <a:p>
            <a:pPr marL="285750" indent="-285750">
              <a:buFont typeface="Arial" panose="020B0604020202020204" pitchFamily="34" charset="0"/>
              <a:buChar char="•"/>
            </a:pPr>
            <a:r>
              <a:rPr lang="en-GB" sz="2000" b="1" dirty="0">
                <a:solidFill>
                  <a:schemeClr val="bg1"/>
                </a:solidFill>
                <a:latin typeface="Roboto"/>
              </a:rPr>
              <a:t>Fulfils one or more of the Decade objectives. </a:t>
            </a:r>
          </a:p>
          <a:p>
            <a:pPr marL="285750" indent="-285750">
              <a:buFont typeface="Arial" panose="020B0604020202020204" pitchFamily="34" charset="0"/>
              <a:buChar char="•"/>
            </a:pPr>
            <a:r>
              <a:rPr lang="en-GB" sz="2000" b="1" dirty="0">
                <a:solidFill>
                  <a:schemeClr val="bg1"/>
                </a:solidFill>
                <a:latin typeface="Roboto"/>
              </a:rPr>
              <a:t>Long-term (multi-year), interdisciplinary and typically multi-national. </a:t>
            </a:r>
          </a:p>
          <a:p>
            <a:pPr marL="285750" indent="-285750">
              <a:buFont typeface="Arial" panose="020B0604020202020204" pitchFamily="34" charset="0"/>
              <a:buChar char="•"/>
            </a:pPr>
            <a:r>
              <a:rPr lang="en-GB" sz="2000" b="1" dirty="0">
                <a:solidFill>
                  <a:schemeClr val="bg1"/>
                </a:solidFill>
                <a:latin typeface="Roboto"/>
              </a:rPr>
              <a:t>Includes component projects, and enabling activities. </a:t>
            </a:r>
            <a:endParaRPr lang="fr-FR" sz="2000" b="1" dirty="0">
              <a:solidFill>
                <a:schemeClr val="bg1"/>
              </a:solidFill>
              <a:latin typeface="Roboto"/>
            </a:endParaRPr>
          </a:p>
        </p:txBody>
      </p:sp>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a:xfrm>
            <a:off x="168055" y="2308860"/>
            <a:ext cx="3416495" cy="738624"/>
          </a:xfrm>
        </p:spPr>
        <p:txBody>
          <a:bodyPr/>
          <a:lstStyle/>
          <a:p>
            <a:r>
              <a:rPr lang="en-GB" sz="2400" u="sng" dirty="0">
                <a:solidFill>
                  <a:schemeClr val="bg1"/>
                </a:solidFill>
                <a:latin typeface="Roboto"/>
              </a:rPr>
              <a:t>Decade programme</a:t>
            </a:r>
            <a:endParaRPr lang="en-GB" sz="2400" dirty="0">
              <a:latin typeface="Roboto"/>
            </a:endParaRPr>
          </a:p>
        </p:txBody>
      </p:sp>
    </p:spTree>
    <p:extLst>
      <p:ext uri="{BB962C8B-B14F-4D97-AF65-F5344CB8AC3E}">
        <p14:creationId xmlns:p14="http://schemas.microsoft.com/office/powerpoint/2010/main" val="2120408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45" y="212436"/>
            <a:ext cx="10164965"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Roboto"/>
                <a:ea typeface="+mn-ea"/>
                <a:cs typeface="+mn-cs"/>
                <a:sym typeface="Roboto"/>
              </a:rPr>
              <a:t>Endorsement of Decade </a:t>
            </a:r>
            <a:r>
              <a:rPr kumimoji="0" lang="en-US" sz="2800" b="1" i="0" u="none" strike="noStrike" kern="1200" cap="none" spc="0" normalizeH="0" baseline="0" noProof="0" dirty="0" smtClean="0">
                <a:ln>
                  <a:noFill/>
                </a:ln>
                <a:solidFill>
                  <a:srgbClr val="002060"/>
                </a:solidFill>
                <a:effectLst/>
                <a:uLnTx/>
                <a:uFillTx/>
                <a:latin typeface="Roboto"/>
                <a:ea typeface="+mn-ea"/>
                <a:cs typeface="+mn-cs"/>
                <a:sym typeface="Roboto"/>
              </a:rPr>
              <a:t>Actions/</a:t>
            </a:r>
            <a:r>
              <a:rPr kumimoji="0" lang="en-US" sz="2800" b="1" i="0" u="none" strike="noStrike" kern="1200" cap="none" spc="0" normalizeH="0" baseline="0" noProof="0" dirty="0" smtClean="0">
                <a:ln>
                  <a:noFill/>
                </a:ln>
                <a:solidFill>
                  <a:srgbClr val="FF0000"/>
                </a:solidFill>
                <a:effectLst/>
                <a:uLnTx/>
                <a:uFillTx/>
                <a:latin typeface="Roboto"/>
                <a:ea typeface="+mn-ea"/>
                <a:cs typeface="+mn-cs"/>
                <a:sym typeface="Roboto"/>
              </a:rPr>
              <a:t>First Call by January 15th</a:t>
            </a:r>
            <a:r>
              <a:rPr kumimoji="0" lang="en-US" sz="2800" b="1" i="0" u="none" strike="noStrike" kern="1200" cap="none" spc="0" normalizeH="0" baseline="0" noProof="0" dirty="0" smtClean="0">
                <a:ln>
                  <a:noFill/>
                </a:ln>
                <a:solidFill>
                  <a:srgbClr val="002060"/>
                </a:solidFill>
                <a:effectLst/>
                <a:uLnTx/>
                <a:uFillTx/>
                <a:latin typeface="Roboto"/>
                <a:ea typeface="+mn-ea"/>
                <a:cs typeface="+mn-cs"/>
                <a:sym typeface="Roboto"/>
              </a:rPr>
              <a:t> </a:t>
            </a:r>
            <a:endParaRPr kumimoji="0" lang="fr-FR" sz="2800" b="1" i="0" u="none" strike="noStrike" kern="1200" cap="none" spc="0" normalizeH="0" baseline="0" noProof="0" dirty="0">
              <a:ln>
                <a:noFill/>
              </a:ln>
              <a:solidFill>
                <a:srgbClr val="002060"/>
              </a:solidFill>
              <a:effectLst/>
              <a:uLnTx/>
              <a:uFillTx/>
              <a:latin typeface="Roboto"/>
              <a:ea typeface="+mn-ea"/>
              <a:cs typeface="+mn-cs"/>
              <a:sym typeface="Roboto"/>
            </a:endParaRPr>
          </a:p>
        </p:txBody>
      </p:sp>
      <p:sp>
        <p:nvSpPr>
          <p:cNvPr id="4" name="TextBox 3"/>
          <p:cNvSpPr txBox="1"/>
          <p:nvPr/>
        </p:nvSpPr>
        <p:spPr>
          <a:xfrm>
            <a:off x="6326909" y="1681018"/>
            <a:ext cx="1939636"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Roboto"/>
                <a:ea typeface="+mn-ea"/>
                <a:cs typeface="+mn-cs"/>
                <a:sym typeface="Roboto"/>
              </a:rPr>
              <a:t> </a:t>
            </a:r>
            <a:endParaRPr kumimoji="0" lang="fr-FR" sz="2400" b="0" i="0" u="none" strike="noStrike" kern="1200" cap="none" spc="0" normalizeH="0" baseline="0" noProof="0" dirty="0">
              <a:ln>
                <a:noFill/>
              </a:ln>
              <a:solidFill>
                <a:srgbClr val="000000"/>
              </a:solidFill>
              <a:effectLst/>
              <a:uLnTx/>
              <a:uFillTx/>
              <a:latin typeface="Roboto"/>
              <a:ea typeface="+mn-ea"/>
              <a:cs typeface="+mn-cs"/>
              <a:sym typeface="Roboto"/>
            </a:endParaRPr>
          </a:p>
        </p:txBody>
      </p:sp>
      <p:graphicFrame>
        <p:nvGraphicFramePr>
          <p:cNvPr id="5" name="Diagram 4"/>
          <p:cNvGraphicFramePr/>
          <p:nvPr/>
        </p:nvGraphicFramePr>
        <p:xfrm>
          <a:off x="6622472" y="1727199"/>
          <a:ext cx="3805383" cy="433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326909" y="1023671"/>
            <a:ext cx="4396509"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Roboto"/>
                <a:ea typeface="+mn-ea"/>
                <a:cs typeface="+mn-cs"/>
                <a:sym typeface="Roboto"/>
              </a:rPr>
              <a:t>UN entities will </a:t>
            </a:r>
            <a:r>
              <a:rPr kumimoji="0" lang="en-US" sz="1800" b="1" i="0" u="sng" strike="noStrike" kern="1200" cap="none" spc="0" normalizeH="0" baseline="0" noProof="0" dirty="0">
                <a:ln>
                  <a:noFill/>
                </a:ln>
                <a:solidFill>
                  <a:srgbClr val="0070C0"/>
                </a:solidFill>
                <a:effectLst/>
                <a:uLnTx/>
                <a:uFillTx/>
                <a:latin typeface="Roboto"/>
                <a:ea typeface="+mn-ea"/>
                <a:cs typeface="+mn-cs"/>
                <a:sym typeface="Roboto"/>
              </a:rPr>
              <a:t>register</a:t>
            </a:r>
            <a:r>
              <a:rPr kumimoji="0" lang="en-US" sz="1800" b="1" i="0" u="none" strike="noStrike" kern="1200" cap="none" spc="0" normalizeH="0" baseline="0" noProof="0" dirty="0">
                <a:ln>
                  <a:noFill/>
                </a:ln>
                <a:solidFill>
                  <a:srgbClr val="0070C0"/>
                </a:solidFill>
                <a:effectLst/>
                <a:uLnTx/>
                <a:uFillTx/>
                <a:latin typeface="Roboto"/>
                <a:ea typeface="+mn-ea"/>
                <a:cs typeface="+mn-cs"/>
                <a:sym typeface="Roboto"/>
              </a:rPr>
              <a:t> </a:t>
            </a:r>
            <a:r>
              <a:rPr kumimoji="0" lang="en-US" sz="1800" b="0" i="0" u="none" strike="noStrike" kern="1200" cap="none" spc="0" normalizeH="0" baseline="0" noProof="0" dirty="0">
                <a:ln>
                  <a:noFill/>
                </a:ln>
                <a:solidFill>
                  <a:srgbClr val="0070C0"/>
                </a:solidFill>
                <a:effectLst/>
                <a:uLnTx/>
                <a:uFillTx/>
                <a:latin typeface="Roboto"/>
                <a:ea typeface="+mn-ea"/>
                <a:cs typeface="+mn-cs"/>
                <a:sym typeface="Roboto"/>
              </a:rPr>
              <a:t>Actions</a:t>
            </a:r>
            <a:endParaRPr kumimoji="0" lang="fr-FR" sz="1800" b="0" i="0" u="none" strike="noStrike" kern="1200" cap="none" spc="0" normalizeH="0" baseline="0" noProof="0" dirty="0">
              <a:ln>
                <a:noFill/>
              </a:ln>
              <a:solidFill>
                <a:srgbClr val="0070C0"/>
              </a:solidFill>
              <a:effectLst/>
              <a:uLnTx/>
              <a:uFillTx/>
              <a:latin typeface="Roboto"/>
              <a:ea typeface="+mn-ea"/>
              <a:cs typeface="+mn-cs"/>
              <a:sym typeface="Roboto"/>
            </a:endParaRPr>
          </a:p>
        </p:txBody>
      </p:sp>
      <p:sp>
        <p:nvSpPr>
          <p:cNvPr id="7" name="TextBox 6"/>
          <p:cNvSpPr txBox="1"/>
          <p:nvPr/>
        </p:nvSpPr>
        <p:spPr>
          <a:xfrm>
            <a:off x="544945" y="995704"/>
            <a:ext cx="4027054"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Roboto"/>
                <a:ea typeface="+mn-ea"/>
                <a:cs typeface="+mn-cs"/>
                <a:sym typeface="Roboto"/>
              </a:rPr>
              <a:t>Non-UN entities will </a:t>
            </a:r>
            <a:r>
              <a:rPr kumimoji="0" lang="en-US" sz="1800" b="1" i="0" u="sng" strike="noStrike" kern="1200" cap="none" spc="0" normalizeH="0" baseline="0" noProof="0" dirty="0">
                <a:ln>
                  <a:noFill/>
                </a:ln>
                <a:solidFill>
                  <a:srgbClr val="0070C0"/>
                </a:solidFill>
                <a:effectLst/>
                <a:uLnTx/>
                <a:uFillTx/>
                <a:latin typeface="Roboto"/>
                <a:ea typeface="+mn-ea"/>
                <a:cs typeface="+mn-cs"/>
                <a:sym typeface="Roboto"/>
              </a:rPr>
              <a:t>seek endorsement</a:t>
            </a:r>
            <a:r>
              <a:rPr kumimoji="0" lang="en-US" sz="1800" b="0" i="0" u="none" strike="noStrike" kern="1200" cap="none" spc="0" normalizeH="0" baseline="0" noProof="0" dirty="0">
                <a:ln>
                  <a:noFill/>
                </a:ln>
                <a:solidFill>
                  <a:srgbClr val="0070C0"/>
                </a:solidFill>
                <a:effectLst/>
                <a:uLnTx/>
                <a:uFillTx/>
                <a:latin typeface="Roboto"/>
                <a:ea typeface="+mn-ea"/>
                <a:cs typeface="+mn-cs"/>
                <a:sym typeface="Roboto"/>
              </a:rPr>
              <a:t> of Decade Actions</a:t>
            </a:r>
            <a:endParaRPr kumimoji="0" lang="fr-FR" sz="1800" b="0" i="0" u="none" strike="noStrike" kern="1200" cap="none" spc="0" normalizeH="0" baseline="0" noProof="0" dirty="0">
              <a:ln>
                <a:noFill/>
              </a:ln>
              <a:solidFill>
                <a:srgbClr val="0070C0"/>
              </a:solidFill>
              <a:effectLst/>
              <a:uLnTx/>
              <a:uFillTx/>
              <a:latin typeface="Roboto"/>
              <a:ea typeface="+mn-ea"/>
              <a:cs typeface="+mn-cs"/>
              <a:sym typeface="Roboto"/>
            </a:endParaRPr>
          </a:p>
        </p:txBody>
      </p:sp>
      <p:graphicFrame>
        <p:nvGraphicFramePr>
          <p:cNvPr id="9" name="Diagram 8"/>
          <p:cNvGraphicFramePr/>
          <p:nvPr/>
        </p:nvGraphicFramePr>
        <p:xfrm>
          <a:off x="891308" y="1727199"/>
          <a:ext cx="3805383" cy="43372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ángulo 2"/>
          <p:cNvSpPr/>
          <p:nvPr/>
        </p:nvSpPr>
        <p:spPr>
          <a:xfrm>
            <a:off x="6526530" y="880110"/>
            <a:ext cx="3901325" cy="5292090"/>
          </a:xfrm>
          <a:prstGeom prst="rect">
            <a:avLst/>
          </a:prstGeom>
          <a:noFill/>
          <a:ln w="762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942185013"/>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25</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323439"/>
          </a:xfrm>
          <a:prstGeom prst="rect">
            <a:avLst/>
          </a:prstGeom>
        </p:spPr>
        <p:txBody>
          <a:bodyPr wrap="square">
            <a:spAutoFit/>
          </a:bodyPr>
          <a:lstStyle/>
          <a:p>
            <a:endParaRPr lang="en-US" sz="4000" dirty="0" smtClean="0">
              <a:solidFill>
                <a:srgbClr val="0070C0"/>
              </a:solidFill>
            </a:endParaRPr>
          </a:p>
          <a:p>
            <a:endParaRPr lang="en-US" sz="4000" dirty="0">
              <a:solidFill>
                <a:srgbClr val="0070C0"/>
              </a:solidFill>
            </a:endParaRPr>
          </a:p>
        </p:txBody>
      </p:sp>
      <p:sp>
        <p:nvSpPr>
          <p:cNvPr id="8" name="Rectángulo 7"/>
          <p:cNvSpPr/>
          <p:nvPr/>
        </p:nvSpPr>
        <p:spPr>
          <a:xfrm>
            <a:off x="655031" y="1364705"/>
            <a:ext cx="10833721" cy="3970318"/>
          </a:xfrm>
          <a:prstGeom prst="rect">
            <a:avLst/>
          </a:prstGeom>
        </p:spPr>
        <p:txBody>
          <a:bodyPr wrap="square">
            <a:spAutoFit/>
          </a:bodyPr>
          <a:lstStyle/>
          <a:p>
            <a:pPr marL="457200" indent="-457200" algn="just">
              <a:buAutoNum type="arabicPeriod"/>
            </a:pPr>
            <a:r>
              <a:rPr lang="en-US" sz="3600" dirty="0" smtClean="0"/>
              <a:t>Note this report </a:t>
            </a:r>
          </a:p>
          <a:p>
            <a:pPr marL="457200" indent="-457200" algn="just">
              <a:buAutoNum type="arabicPeriod"/>
            </a:pPr>
            <a:r>
              <a:rPr lang="en-US" sz="3600" dirty="0" smtClean="0"/>
              <a:t>Approve the MACHC- IOCARIBE Seabed 2030 Strategy </a:t>
            </a:r>
          </a:p>
          <a:p>
            <a:pPr marL="457200" indent="-457200" algn="just">
              <a:buAutoNum type="arabicPeriod"/>
            </a:pPr>
            <a:r>
              <a:rPr lang="en-US" sz="3600" dirty="0" smtClean="0"/>
              <a:t>Approve the 2021 </a:t>
            </a:r>
            <a:r>
              <a:rPr lang="en-US" sz="3600" dirty="0" err="1" smtClean="0"/>
              <a:t>Workplan</a:t>
            </a:r>
            <a:r>
              <a:rPr lang="en-US" sz="3600" dirty="0" smtClean="0"/>
              <a:t> </a:t>
            </a:r>
          </a:p>
          <a:p>
            <a:pPr algn="just"/>
            <a:r>
              <a:rPr lang="en-US" sz="3600" dirty="0" smtClean="0"/>
              <a:t>	</a:t>
            </a:r>
            <a:r>
              <a:rPr lang="en-US" sz="2800" i="1" dirty="0" smtClean="0"/>
              <a:t>(3a. IOCARIBE Member approval then expected by December 30</a:t>
            </a:r>
            <a:r>
              <a:rPr lang="en-US" sz="2800" i="1" baseline="30000" dirty="0" smtClean="0"/>
              <a:t>th</a:t>
            </a:r>
            <a:r>
              <a:rPr lang="en-US" sz="2800" i="1" dirty="0" smtClean="0"/>
              <a:t>)</a:t>
            </a:r>
          </a:p>
          <a:p>
            <a:pPr marL="514350" indent="-514350"/>
            <a:r>
              <a:rPr lang="en-US" sz="3600" dirty="0" smtClean="0"/>
              <a:t>4. Approve IOCARIBE submission of the Strategy by January 15</a:t>
            </a:r>
            <a:r>
              <a:rPr lang="en-US" sz="3600" baseline="30000" dirty="0" smtClean="0"/>
              <a:t>th</a:t>
            </a:r>
            <a:r>
              <a:rPr lang="en-US" sz="3600" dirty="0" smtClean="0"/>
              <a:t>, to be considered for endorsement as a UN Decade </a:t>
            </a:r>
            <a:r>
              <a:rPr lang="en-US" sz="3600" dirty="0" err="1" smtClean="0"/>
              <a:t>Programme</a:t>
            </a:r>
            <a:r>
              <a:rPr lang="en-US" sz="3600" dirty="0" smtClean="0"/>
              <a:t> </a:t>
            </a:r>
          </a:p>
        </p:txBody>
      </p:sp>
      <p:pic>
        <p:nvPicPr>
          <p:cNvPr id="10"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
        <p:nvSpPr>
          <p:cNvPr id="11" name="Rectángulo 10"/>
          <p:cNvSpPr/>
          <p:nvPr/>
        </p:nvSpPr>
        <p:spPr>
          <a:xfrm>
            <a:off x="765802" y="262480"/>
            <a:ext cx="10833721" cy="1323439"/>
          </a:xfrm>
          <a:prstGeom prst="rect">
            <a:avLst/>
          </a:prstGeom>
        </p:spPr>
        <p:txBody>
          <a:bodyPr wrap="square">
            <a:spAutoFit/>
          </a:bodyPr>
          <a:lstStyle/>
          <a:p>
            <a:r>
              <a:rPr lang="en-US" sz="4000" dirty="0">
                <a:solidFill>
                  <a:srgbClr val="0070C0"/>
                </a:solidFill>
              </a:rPr>
              <a:t>Actions requested at MACHC Plenary:</a:t>
            </a:r>
            <a:endParaRPr lang="en-US" sz="4000" dirty="0" smtClean="0">
              <a:solidFill>
                <a:srgbClr val="0070C0"/>
              </a:solidFill>
            </a:endParaRPr>
          </a:p>
          <a:p>
            <a:endParaRPr lang="en-US" sz="4000" dirty="0">
              <a:solidFill>
                <a:srgbClr val="0070C0"/>
              </a:solidFill>
            </a:endParaRPr>
          </a:p>
        </p:txBody>
      </p:sp>
    </p:spTree>
    <p:extLst>
      <p:ext uri="{BB962C8B-B14F-4D97-AF65-F5344CB8AC3E}">
        <p14:creationId xmlns:p14="http://schemas.microsoft.com/office/powerpoint/2010/main" val="1841570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26</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323439"/>
          </a:xfrm>
          <a:prstGeom prst="rect">
            <a:avLst/>
          </a:prstGeom>
        </p:spPr>
        <p:txBody>
          <a:bodyPr wrap="square">
            <a:spAutoFit/>
          </a:bodyPr>
          <a:lstStyle/>
          <a:p>
            <a:r>
              <a:rPr lang="en-US" sz="4000" dirty="0" smtClean="0">
                <a:solidFill>
                  <a:srgbClr val="0070C0"/>
                </a:solidFill>
              </a:rPr>
              <a:t>Thank you!!!</a:t>
            </a:r>
          </a:p>
          <a:p>
            <a:endParaRPr lang="en-US" sz="4000" dirty="0">
              <a:solidFill>
                <a:srgbClr val="0070C0"/>
              </a:solidFill>
            </a:endParaRPr>
          </a:p>
        </p:txBody>
      </p:sp>
      <p:pic>
        <p:nvPicPr>
          <p:cNvPr id="10" name="Google Shape;616;p75"/>
          <p:cNvPicPr preferRelativeResize="0"/>
          <p:nvPr/>
        </p:nvPicPr>
        <p:blipFill>
          <a:blip r:embed="rId4">
            <a:alphaModFix/>
          </a:blip>
          <a:stretch>
            <a:fillRect/>
          </a:stretch>
        </p:blipFill>
        <p:spPr>
          <a:xfrm>
            <a:off x="3675656" y="1585919"/>
            <a:ext cx="5014012" cy="4028397"/>
          </a:xfrm>
          <a:prstGeom prst="rect">
            <a:avLst/>
          </a:prstGeom>
          <a:noFill/>
          <a:ln>
            <a:noFill/>
          </a:ln>
        </p:spPr>
      </p:pic>
      <p:pic>
        <p:nvPicPr>
          <p:cNvPr id="8" name="Picture 5"/>
          <p:cNvPicPr/>
          <p:nvPr/>
        </p:nvPicPr>
        <p:blipFill>
          <a:blip r:embed="rId5"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366674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9542"/>
            <a:ext cx="10811005" cy="1754326"/>
          </a:xfrm>
        </p:spPr>
        <p:txBody>
          <a:bodyPr wrap="square">
            <a:spAutoFit/>
          </a:bodyPr>
          <a:lstStyle/>
          <a:p>
            <a:r>
              <a:rPr lang="en-US" sz="4000" dirty="0">
                <a:solidFill>
                  <a:srgbClr val="0070C0"/>
                </a:solidFill>
                <a:latin typeface="+mn-lt"/>
                <a:ea typeface="+mn-ea"/>
                <a:cs typeface="+mn-cs"/>
              </a:rPr>
              <a:t>MACHC / IOCARIBE Seabed 2030 </a:t>
            </a:r>
            <a:r>
              <a:rPr lang="en-US" sz="4000" dirty="0" smtClean="0">
                <a:solidFill>
                  <a:srgbClr val="0070C0"/>
                </a:solidFill>
                <a:latin typeface="+mn-lt"/>
                <a:ea typeface="+mn-ea"/>
                <a:cs typeface="+mn-cs"/>
              </a:rPr>
              <a:t>Planning: Overview of Webinar Series</a:t>
            </a:r>
            <a:r>
              <a:rPr lang="en-US" sz="4000" dirty="0">
                <a:solidFill>
                  <a:srgbClr val="0070C0"/>
                </a:solidFill>
                <a:latin typeface="+mn-lt"/>
                <a:ea typeface="+mn-ea"/>
                <a:cs typeface="+mn-cs"/>
              </a:rPr>
              <a:t/>
            </a:r>
            <a:br>
              <a:rPr lang="en-US" sz="4000" dirty="0">
                <a:solidFill>
                  <a:srgbClr val="0070C0"/>
                </a:solidFill>
                <a:latin typeface="+mn-lt"/>
                <a:ea typeface="+mn-ea"/>
                <a:cs typeface="+mn-cs"/>
              </a:rPr>
            </a:br>
            <a:endParaRPr lang="en-US" sz="4000" dirty="0">
              <a:solidFill>
                <a:srgbClr val="0070C0"/>
              </a:solidFill>
              <a:latin typeface="+mn-lt"/>
              <a:ea typeface="+mn-ea"/>
              <a:cs typeface="+mn-cs"/>
            </a:endParaRPr>
          </a:p>
        </p:txBody>
      </p:sp>
      <p:sp>
        <p:nvSpPr>
          <p:cNvPr id="5" name="Slide Number Placeholder 4"/>
          <p:cNvSpPr>
            <a:spLocks noGrp="1"/>
          </p:cNvSpPr>
          <p:nvPr>
            <p:ph type="sldNum" sz="quarter" idx="12"/>
          </p:nvPr>
        </p:nvSpPr>
        <p:spPr/>
        <p:txBody>
          <a:bodyPr/>
          <a:lstStyle/>
          <a:p>
            <a:fld id="{EC878826-814C-4FD2-96B3-D147818A5C89}" type="slidenum">
              <a:rPr lang="en-US" smtClean="0"/>
              <a:t>3</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47831"/>
            <a:ext cx="2525259" cy="848179"/>
          </a:xfrm>
          <a:prstGeom prst="rect">
            <a:avLst/>
          </a:prstGeom>
        </p:spPr>
      </p:pic>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pic>
        <p:nvPicPr>
          <p:cNvPr id="9" name="Google Shape;604;p74"/>
          <p:cNvPicPr preferRelativeResize="0"/>
          <p:nvPr/>
        </p:nvPicPr>
        <p:blipFill>
          <a:blip r:embed="rId5">
            <a:alphaModFix/>
          </a:blip>
          <a:stretch>
            <a:fillRect/>
          </a:stretch>
        </p:blipFill>
        <p:spPr>
          <a:xfrm>
            <a:off x="2282552" y="1371652"/>
            <a:ext cx="7576999" cy="5143499"/>
          </a:xfrm>
          <a:prstGeom prst="rect">
            <a:avLst/>
          </a:prstGeom>
          <a:noFill/>
          <a:ln>
            <a:noFill/>
          </a:ln>
        </p:spPr>
      </p:pic>
      <p:sp>
        <p:nvSpPr>
          <p:cNvPr id="10" name="Google Shape;605;p74"/>
          <p:cNvSpPr txBox="1"/>
          <p:nvPr/>
        </p:nvSpPr>
        <p:spPr>
          <a:xfrm>
            <a:off x="3513865" y="2228528"/>
            <a:ext cx="6459986" cy="5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FF0000"/>
                </a:solidFill>
              </a:rPr>
              <a:t>https://</a:t>
            </a:r>
            <a:r>
              <a:rPr lang="en" b="1" dirty="0" smtClean="0">
                <a:solidFill>
                  <a:srgbClr val="FF0000"/>
                </a:solidFill>
              </a:rPr>
              <a:t>www.iho-machc.org/documents/seabed2030_doc.html</a:t>
            </a:r>
            <a:endParaRPr b="1" dirty="0">
              <a:solidFill>
                <a:srgbClr val="FF0000"/>
              </a:solidFill>
            </a:endParaRPr>
          </a:p>
        </p:txBody>
      </p:sp>
    </p:spTree>
    <p:extLst>
      <p:ext uri="{BB962C8B-B14F-4D97-AF65-F5344CB8AC3E}">
        <p14:creationId xmlns:p14="http://schemas.microsoft.com/office/powerpoint/2010/main" val="3135391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4</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323439"/>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Planning</a:t>
            </a:r>
          </a:p>
          <a:p>
            <a:endParaRPr lang="en-US" sz="4000" dirty="0">
              <a:solidFill>
                <a:srgbClr val="0070C0"/>
              </a:solidFill>
            </a:endParaRPr>
          </a:p>
        </p:txBody>
      </p:sp>
      <p:sp>
        <p:nvSpPr>
          <p:cNvPr id="3" name="Rectángulo 2"/>
          <p:cNvSpPr/>
          <p:nvPr/>
        </p:nvSpPr>
        <p:spPr>
          <a:xfrm>
            <a:off x="765801" y="1084821"/>
            <a:ext cx="5699167" cy="5109091"/>
          </a:xfrm>
          <a:prstGeom prst="rect">
            <a:avLst/>
          </a:prstGeom>
        </p:spPr>
        <p:txBody>
          <a:bodyPr wrap="square">
            <a:spAutoFit/>
          </a:bodyPr>
          <a:lstStyle/>
          <a:p>
            <a:pPr algn="just"/>
            <a:r>
              <a:rPr lang="en-US" sz="2800" b="1" u="sng" dirty="0"/>
              <a:t>Current Mapping Status in the Region</a:t>
            </a:r>
          </a:p>
          <a:p>
            <a:pPr algn="just"/>
            <a:endParaRPr lang="en-US" dirty="0"/>
          </a:p>
          <a:p>
            <a:pPr marL="285750" indent="-285750" algn="just">
              <a:buFont typeface="Arial" panose="020B0604020202020204" pitchFamily="34" charset="0"/>
              <a:buChar char="•"/>
            </a:pPr>
            <a:r>
              <a:rPr lang="en-US" sz="2800" dirty="0"/>
              <a:t>20% of the region has been mapped (based on data in the GEBCO </a:t>
            </a:r>
            <a:r>
              <a:rPr lang="en-US" sz="2800" dirty="0" smtClean="0"/>
              <a:t>grid)</a:t>
            </a:r>
          </a:p>
          <a:p>
            <a:pPr marL="285750" indent="-285750" algn="just">
              <a:buFont typeface="Arial" panose="020B0604020202020204" pitchFamily="34" charset="0"/>
              <a:buChar char="•"/>
            </a:pPr>
            <a:r>
              <a:rPr lang="en-US" sz="2800" dirty="0" smtClean="0"/>
              <a:t>More </a:t>
            </a:r>
            <a:r>
              <a:rPr lang="en-US" sz="2800" dirty="0"/>
              <a:t>data exists that has yet to be </a:t>
            </a:r>
            <a:r>
              <a:rPr lang="en-US" sz="2800" dirty="0" smtClean="0"/>
              <a:t>shared!</a:t>
            </a:r>
          </a:p>
          <a:p>
            <a:pPr marL="285750" indent="-285750" algn="just">
              <a:buFont typeface="Arial" panose="020B0604020202020204" pitchFamily="34" charset="0"/>
              <a:buChar char="•"/>
            </a:pPr>
            <a:r>
              <a:rPr lang="en-US" sz="2800" dirty="0" smtClean="0"/>
              <a:t>The </a:t>
            </a:r>
            <a:r>
              <a:rPr lang="en-US" sz="2800" dirty="0" err="1"/>
              <a:t>Webapp</a:t>
            </a:r>
            <a:r>
              <a:rPr lang="en-US" sz="2800" dirty="0"/>
              <a:t> tool highlights gaps, existing public and non-public data to help prioritize future efforts to fill </a:t>
            </a:r>
            <a:r>
              <a:rPr lang="en-US" sz="2800" dirty="0" smtClean="0"/>
              <a:t>them.</a:t>
            </a:r>
          </a:p>
          <a:p>
            <a:pPr marL="285750" indent="-285750">
              <a:buFont typeface="Arial" panose="020B0604020202020204" pitchFamily="34" charset="0"/>
              <a:buChar char="•"/>
            </a:pPr>
            <a:endParaRPr lang="en-US" sz="2800" dirty="0"/>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pic>
        <p:nvPicPr>
          <p:cNvPr id="10" name="Google Shape;214;p32"/>
          <p:cNvPicPr preferRelativeResize="0"/>
          <p:nvPr/>
        </p:nvPicPr>
        <p:blipFill>
          <a:blip r:embed="rId5">
            <a:alphaModFix/>
          </a:blip>
          <a:stretch>
            <a:fillRect/>
          </a:stretch>
        </p:blipFill>
        <p:spPr>
          <a:xfrm>
            <a:off x="6489823" y="1702990"/>
            <a:ext cx="5109700" cy="3442599"/>
          </a:xfrm>
          <a:prstGeom prst="rect">
            <a:avLst/>
          </a:prstGeom>
          <a:noFill/>
          <a:ln>
            <a:noFill/>
          </a:ln>
        </p:spPr>
      </p:pic>
      <p:sp>
        <p:nvSpPr>
          <p:cNvPr id="11" name="Google Shape;215;p32"/>
          <p:cNvSpPr txBox="1"/>
          <p:nvPr/>
        </p:nvSpPr>
        <p:spPr>
          <a:xfrm>
            <a:off x="7205713" y="5177673"/>
            <a:ext cx="4424807" cy="3020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solidFill>
                  <a:srgbClr val="FFFFFF"/>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http://bit.ly/Seabed2030-MACHC</a:t>
            </a:r>
            <a:endParaRPr sz="1700" b="1" dirty="0">
              <a:solidFill>
                <a:srgbClr val="FFFFFF"/>
              </a:solidFill>
            </a:endParaRPr>
          </a:p>
        </p:txBody>
      </p:sp>
    </p:spTree>
    <p:extLst>
      <p:ext uri="{BB962C8B-B14F-4D97-AF65-F5344CB8AC3E}">
        <p14:creationId xmlns:p14="http://schemas.microsoft.com/office/powerpoint/2010/main" val="1554399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5</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938992"/>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Strategy Introduction</a:t>
            </a:r>
          </a:p>
          <a:p>
            <a:endParaRPr lang="en-US" sz="4000" dirty="0">
              <a:solidFill>
                <a:srgbClr val="0070C0"/>
              </a:solidFill>
            </a:endParaRP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pic>
        <p:nvPicPr>
          <p:cNvPr id="4" name="Imagen 3"/>
          <p:cNvPicPr>
            <a:picLocks noChangeAspect="1"/>
          </p:cNvPicPr>
          <p:nvPr/>
        </p:nvPicPr>
        <p:blipFill rotWithShape="1">
          <a:blip r:embed="rId5"/>
          <a:srcRect l="33760" t="14806" r="34845" b="13049"/>
          <a:stretch/>
        </p:blipFill>
        <p:spPr>
          <a:xfrm>
            <a:off x="4137819" y="991441"/>
            <a:ext cx="4438955" cy="5737761"/>
          </a:xfrm>
          <a:prstGeom prst="rect">
            <a:avLst/>
          </a:prstGeom>
        </p:spPr>
      </p:pic>
    </p:spTree>
    <p:extLst>
      <p:ext uri="{BB962C8B-B14F-4D97-AF65-F5344CB8AC3E}">
        <p14:creationId xmlns:p14="http://schemas.microsoft.com/office/powerpoint/2010/main" val="3508410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487525" cy="2158761"/>
          </a:xfrm>
        </p:spPr>
        <p:txBody>
          <a:bodyPr>
            <a:noAutofit/>
          </a:bodyPr>
          <a:lstStyle/>
          <a:p>
            <a:pPr algn="just"/>
            <a:r>
              <a:rPr lang="en-US" b="1" dirty="0"/>
              <a:t>Vision:  </a:t>
            </a:r>
            <a:r>
              <a:rPr lang="en-US" dirty="0"/>
              <a:t>A complete baseline seabed map of the MACHC Region by 2030 that informs the sustainable, multi-purpose use of our regional ocean.</a:t>
            </a:r>
          </a:p>
          <a:p>
            <a:pPr marL="0" indent="0" algn="just">
              <a:buNone/>
            </a:pPr>
            <a:endParaRPr lang="en-US" dirty="0"/>
          </a:p>
          <a:p>
            <a:pPr algn="just"/>
            <a:r>
              <a:rPr lang="en-US" b="1" dirty="0"/>
              <a:t>Mission: </a:t>
            </a:r>
            <a:r>
              <a:rPr lang="en-US" dirty="0"/>
              <a:t>Acquire and share the data necessary to create a complete map of the MACHC Region through multi-sector partnerships and collaboration.</a:t>
            </a:r>
          </a:p>
        </p:txBody>
      </p:sp>
      <p:sp>
        <p:nvSpPr>
          <p:cNvPr id="5" name="Slide Number Placeholder 4"/>
          <p:cNvSpPr>
            <a:spLocks noGrp="1"/>
          </p:cNvSpPr>
          <p:nvPr>
            <p:ph type="sldNum" sz="quarter" idx="12"/>
          </p:nvPr>
        </p:nvSpPr>
        <p:spPr/>
        <p:txBody>
          <a:bodyPr/>
          <a:lstStyle/>
          <a:p>
            <a:fld id="{EC878826-814C-4FD2-96B3-D147818A5C89}" type="slidenum">
              <a:rPr lang="en-US" smtClean="0"/>
              <a:t>6</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938992"/>
          </a:xfrm>
          <a:prstGeom prst="rect">
            <a:avLst/>
          </a:prstGeom>
        </p:spPr>
        <p:txBody>
          <a:bodyPr wrap="square">
            <a:spAutoFit/>
          </a:bodyPr>
          <a:lstStyle/>
          <a:p>
            <a:r>
              <a:rPr lang="en-US" sz="4000" dirty="0">
                <a:solidFill>
                  <a:srgbClr val="0070C0"/>
                </a:solidFill>
              </a:rPr>
              <a:t>MACHC-IOCARIBE Seabed2030 </a:t>
            </a:r>
            <a:endParaRPr lang="en-US" sz="4000" dirty="0" smtClean="0">
              <a:solidFill>
                <a:srgbClr val="0070C0"/>
              </a:solidFill>
            </a:endParaRPr>
          </a:p>
          <a:p>
            <a:r>
              <a:rPr lang="en-US" sz="4000" dirty="0" smtClean="0">
                <a:solidFill>
                  <a:srgbClr val="0070C0"/>
                </a:solidFill>
              </a:rPr>
              <a:t>Strategy 2021-2030</a:t>
            </a:r>
          </a:p>
          <a:p>
            <a:endParaRPr lang="en-US" sz="4000" dirty="0">
              <a:solidFill>
                <a:srgbClr val="0070C0"/>
              </a:solidFill>
            </a:endParaRP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114590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7</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262480"/>
            <a:ext cx="10833721" cy="1938992"/>
          </a:xfrm>
          <a:prstGeom prst="rect">
            <a:avLst/>
          </a:prstGeom>
        </p:spPr>
        <p:txBody>
          <a:bodyPr wrap="square">
            <a:spAutoFit/>
          </a:bodyPr>
          <a:lstStyle/>
          <a:p>
            <a:r>
              <a:rPr lang="en-US" sz="4000" dirty="0">
                <a:solidFill>
                  <a:srgbClr val="0070C0"/>
                </a:solidFill>
              </a:rPr>
              <a:t>MACHC-IOCARIBE Seabed2030 </a:t>
            </a:r>
            <a:endParaRPr lang="en-US" sz="4000" dirty="0" smtClean="0">
              <a:solidFill>
                <a:srgbClr val="0070C0"/>
              </a:solidFill>
            </a:endParaRPr>
          </a:p>
          <a:p>
            <a:r>
              <a:rPr lang="en-US" sz="4000" dirty="0" smtClean="0">
                <a:solidFill>
                  <a:srgbClr val="0070C0"/>
                </a:solidFill>
              </a:rPr>
              <a:t>Strategy</a:t>
            </a:r>
            <a:r>
              <a:rPr lang="en-US" sz="4000" dirty="0">
                <a:solidFill>
                  <a:srgbClr val="0070C0"/>
                </a:solidFill>
              </a:rPr>
              <a:t> </a:t>
            </a:r>
            <a:r>
              <a:rPr lang="en-US" sz="4000" dirty="0" smtClean="0">
                <a:solidFill>
                  <a:srgbClr val="0070C0"/>
                </a:solidFill>
              </a:rPr>
              <a:t>2021-2030</a:t>
            </a:r>
          </a:p>
          <a:p>
            <a:endParaRPr lang="en-US" sz="4000" dirty="0">
              <a:solidFill>
                <a:srgbClr val="0070C0"/>
              </a:solidFill>
            </a:endParaRPr>
          </a:p>
        </p:txBody>
      </p:sp>
      <p:sp>
        <p:nvSpPr>
          <p:cNvPr id="3" name="Rectángulo 2"/>
          <p:cNvSpPr/>
          <p:nvPr/>
        </p:nvSpPr>
        <p:spPr>
          <a:xfrm>
            <a:off x="765801" y="1966131"/>
            <a:ext cx="10704303" cy="3970318"/>
          </a:xfrm>
          <a:prstGeom prst="rect">
            <a:avLst/>
          </a:prstGeom>
        </p:spPr>
        <p:txBody>
          <a:bodyPr wrap="square">
            <a:spAutoFit/>
          </a:bodyPr>
          <a:lstStyle/>
          <a:p>
            <a:r>
              <a:rPr lang="en-US" sz="3600" b="1" dirty="0" smtClean="0"/>
              <a:t>Goal 1: Contribute existing non-public bathymetric data to the IHO DCDB and GEBCO grid.</a:t>
            </a:r>
          </a:p>
          <a:p>
            <a:endParaRPr lang="en-US" sz="3600" b="1" dirty="0" smtClean="0"/>
          </a:p>
          <a:p>
            <a:r>
              <a:rPr lang="en-US" sz="3600" b="1" dirty="0" smtClean="0"/>
              <a:t>Goal 2: Increase data coverage</a:t>
            </a:r>
          </a:p>
          <a:p>
            <a:endParaRPr lang="en-US" sz="3600" b="1" dirty="0" smtClean="0"/>
          </a:p>
          <a:p>
            <a:r>
              <a:rPr lang="en-US" sz="3600" b="1" dirty="0" smtClean="0"/>
              <a:t>Goal 3: Build Capacity for mapping contributions</a:t>
            </a:r>
          </a:p>
          <a:p>
            <a:pPr marL="285750" indent="-285750">
              <a:buFont typeface="Arial" panose="020B0604020202020204" pitchFamily="34" charset="0"/>
              <a:buChar char="•"/>
            </a:pPr>
            <a:endParaRPr lang="en-US" sz="3600" b="1" dirty="0"/>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82102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8</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116114" y="262480"/>
            <a:ext cx="11483409" cy="1323439"/>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Strategy 2021-2030</a:t>
            </a:r>
          </a:p>
          <a:p>
            <a:endParaRPr lang="en-US" sz="4000" dirty="0">
              <a:solidFill>
                <a:srgbClr val="0070C0"/>
              </a:solidFill>
            </a:endParaRPr>
          </a:p>
        </p:txBody>
      </p:sp>
      <p:sp>
        <p:nvSpPr>
          <p:cNvPr id="3" name="Rectángulo 2"/>
          <p:cNvSpPr/>
          <p:nvPr/>
        </p:nvSpPr>
        <p:spPr>
          <a:xfrm>
            <a:off x="314533" y="924199"/>
            <a:ext cx="10870023" cy="5016758"/>
          </a:xfrm>
          <a:prstGeom prst="rect">
            <a:avLst/>
          </a:prstGeom>
        </p:spPr>
        <p:txBody>
          <a:bodyPr wrap="square">
            <a:spAutoFit/>
          </a:bodyPr>
          <a:lstStyle/>
          <a:p>
            <a:pPr algn="just"/>
            <a:r>
              <a:rPr lang="en-US" sz="2800" b="1" dirty="0"/>
              <a:t>Goal 1: Contribute existing non-public bathymetric data to the IHO DCDB and GEBCO </a:t>
            </a:r>
            <a:r>
              <a:rPr lang="en-US" sz="2800" b="1" dirty="0" smtClean="0"/>
              <a:t>grid.</a:t>
            </a:r>
          </a:p>
          <a:p>
            <a:endParaRPr lang="en-US" sz="2400" b="1" dirty="0"/>
          </a:p>
          <a:p>
            <a:pPr algn="just"/>
            <a:r>
              <a:rPr lang="en-US" sz="2400" b="1" dirty="0"/>
              <a:t>Objective 1.1. </a:t>
            </a:r>
            <a:r>
              <a:rPr lang="en-US" sz="2400" dirty="0"/>
              <a:t>Share existing bathymetric data in the MACHC region for inclusion in the GEBCO Grid and long-term preservation and public accessibility via the IHO DCDB.</a:t>
            </a:r>
          </a:p>
          <a:p>
            <a:pPr algn="just"/>
            <a:endParaRPr lang="en-US" sz="2400" b="1" dirty="0" smtClean="0"/>
          </a:p>
          <a:p>
            <a:pPr algn="just"/>
            <a:r>
              <a:rPr lang="en-US" sz="2400" b="1" dirty="0" smtClean="0"/>
              <a:t>Objective </a:t>
            </a:r>
            <a:r>
              <a:rPr lang="en-US" sz="2400" b="1" dirty="0"/>
              <a:t>1.2. </a:t>
            </a:r>
            <a:r>
              <a:rPr lang="en-US" sz="2400" dirty="0"/>
              <a:t>Identify existing non-public bathymetric data and create/share polygons delineating the extent of data coverage for integration into the Seabed 2030 - MACHC Web App.   </a:t>
            </a:r>
          </a:p>
          <a:p>
            <a:pPr algn="just"/>
            <a:endParaRPr lang="en-US" sz="2400" b="1" dirty="0" smtClean="0"/>
          </a:p>
          <a:p>
            <a:pPr algn="just"/>
            <a:r>
              <a:rPr lang="en-US" sz="2400" b="1" dirty="0" smtClean="0"/>
              <a:t>Objective </a:t>
            </a:r>
            <a:r>
              <a:rPr lang="en-US" sz="2400" b="1" dirty="0"/>
              <a:t>1.3. </a:t>
            </a:r>
            <a:r>
              <a:rPr lang="en-US" sz="2400" dirty="0"/>
              <a:t>Advise partners to seek access to existing non-public bathymetric data sets that have been acquired and managed by scientific investigators, private </a:t>
            </a:r>
            <a:r>
              <a:rPr lang="en-US" sz="2400" dirty="0" smtClean="0"/>
              <a:t>          industry </a:t>
            </a:r>
            <a:r>
              <a:rPr lang="en-US" sz="2400" dirty="0"/>
              <a:t>and public organizations.</a:t>
            </a:r>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46875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878826-814C-4FD2-96B3-D147818A5C89}" type="slidenum">
              <a:rPr lang="en-US" smtClean="0"/>
              <a:t>9</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3" y="6002111"/>
            <a:ext cx="2525259" cy="848179"/>
          </a:xfrm>
          <a:prstGeom prst="rect">
            <a:avLst/>
          </a:prstGeom>
        </p:spPr>
      </p:pic>
      <p:sp>
        <p:nvSpPr>
          <p:cNvPr id="9" name="Rectángulo 8"/>
          <p:cNvSpPr/>
          <p:nvPr/>
        </p:nvSpPr>
        <p:spPr>
          <a:xfrm>
            <a:off x="765802" y="182470"/>
            <a:ext cx="10833721" cy="1323439"/>
          </a:xfrm>
          <a:prstGeom prst="rect">
            <a:avLst/>
          </a:prstGeom>
        </p:spPr>
        <p:txBody>
          <a:bodyPr wrap="square">
            <a:spAutoFit/>
          </a:bodyPr>
          <a:lstStyle/>
          <a:p>
            <a:r>
              <a:rPr lang="en-US" sz="4000" dirty="0">
                <a:solidFill>
                  <a:srgbClr val="0070C0"/>
                </a:solidFill>
              </a:rPr>
              <a:t>MACHC-IOCARIBE Seabed2030 </a:t>
            </a:r>
            <a:r>
              <a:rPr lang="en-US" sz="4000" dirty="0" smtClean="0">
                <a:solidFill>
                  <a:srgbClr val="0070C0"/>
                </a:solidFill>
              </a:rPr>
              <a:t>Strategy 2021-2030</a:t>
            </a:r>
          </a:p>
          <a:p>
            <a:endParaRPr lang="en-US" sz="4000" dirty="0">
              <a:solidFill>
                <a:srgbClr val="0070C0"/>
              </a:solidFill>
            </a:endParaRPr>
          </a:p>
        </p:txBody>
      </p:sp>
      <p:sp>
        <p:nvSpPr>
          <p:cNvPr id="3" name="Rectángulo 2"/>
          <p:cNvSpPr/>
          <p:nvPr/>
        </p:nvSpPr>
        <p:spPr>
          <a:xfrm>
            <a:off x="719740" y="1046908"/>
            <a:ext cx="10704303" cy="4955203"/>
          </a:xfrm>
          <a:prstGeom prst="rect">
            <a:avLst/>
          </a:prstGeom>
        </p:spPr>
        <p:txBody>
          <a:bodyPr wrap="square">
            <a:spAutoFit/>
          </a:bodyPr>
          <a:lstStyle/>
          <a:p>
            <a:r>
              <a:rPr lang="en-US" sz="2800" b="1" dirty="0"/>
              <a:t>Goal </a:t>
            </a:r>
            <a:r>
              <a:rPr lang="en-US" sz="2800" b="1" dirty="0" smtClean="0"/>
              <a:t>2: </a:t>
            </a:r>
            <a:r>
              <a:rPr lang="en-US" sz="2800" b="1" dirty="0"/>
              <a:t>Increase Data </a:t>
            </a:r>
            <a:r>
              <a:rPr lang="en-US" sz="2800" b="1" dirty="0" smtClean="0"/>
              <a:t>Coverage</a:t>
            </a:r>
          </a:p>
          <a:p>
            <a:endParaRPr lang="en-US" sz="2800" dirty="0"/>
          </a:p>
          <a:p>
            <a:pPr algn="just"/>
            <a:r>
              <a:rPr lang="en-US" sz="2600" b="1" dirty="0"/>
              <a:t>Objective 2.1.  </a:t>
            </a:r>
            <a:r>
              <a:rPr lang="en-US" sz="2600" dirty="0"/>
              <a:t>Design, implement, and resource coordinated mapping campaigns based on identified data gaps.</a:t>
            </a:r>
          </a:p>
          <a:p>
            <a:r>
              <a:rPr lang="en-US" sz="2600" dirty="0"/>
              <a:t> </a:t>
            </a:r>
          </a:p>
          <a:p>
            <a:pPr algn="just"/>
            <a:r>
              <a:rPr lang="en-US" sz="2600" b="1" dirty="0"/>
              <a:t>Objective 2.2. </a:t>
            </a:r>
            <a:r>
              <a:rPr lang="en-US" sz="2600" dirty="0"/>
              <a:t>Encourage the acquisition of mapping data by academic and industry survey vessels during transits through the region to fill gaps in data coverage.</a:t>
            </a:r>
          </a:p>
          <a:p>
            <a:r>
              <a:rPr lang="en-US" sz="2600" dirty="0"/>
              <a:t> </a:t>
            </a:r>
          </a:p>
          <a:p>
            <a:pPr algn="just"/>
            <a:r>
              <a:rPr lang="en-US" sz="2600" b="1" dirty="0"/>
              <a:t>Objective 2.3. </a:t>
            </a:r>
            <a:r>
              <a:rPr lang="en-US" sz="2600" dirty="0"/>
              <a:t>Encourage the collection and contribution of crowdsourced bathymetry (CSB) data among volunteer commercial and non-commercial vessels</a:t>
            </a:r>
            <a:r>
              <a:rPr lang="en-US" sz="2600" dirty="0" smtClean="0"/>
              <a:t>.</a:t>
            </a:r>
            <a:endParaRPr lang="en-US" sz="2600" dirty="0"/>
          </a:p>
        </p:txBody>
      </p:sp>
      <p:pic>
        <p:nvPicPr>
          <p:cNvPr id="8" name="Picture 5"/>
          <p:cNvPicPr/>
          <p:nvPr/>
        </p:nvPicPr>
        <p:blipFill>
          <a:blip r:embed="rId4" cstate="print">
            <a:extLst>
              <a:ext uri="{28A0092B-C50C-407E-A947-70E740481C1C}">
                <a14:useLocalDpi xmlns:a14="http://schemas.microsoft.com/office/drawing/2010/main" val="0"/>
              </a:ext>
            </a:extLst>
          </a:blip>
          <a:stretch>
            <a:fillRect/>
          </a:stretch>
        </p:blipFill>
        <p:spPr>
          <a:xfrm>
            <a:off x="9710056" y="6041866"/>
            <a:ext cx="2050657" cy="848179"/>
          </a:xfrm>
          <a:prstGeom prst="rect">
            <a:avLst/>
          </a:prstGeom>
        </p:spPr>
      </p:pic>
    </p:spTree>
    <p:extLst>
      <p:ext uri="{BB962C8B-B14F-4D97-AF65-F5344CB8AC3E}">
        <p14:creationId xmlns:p14="http://schemas.microsoft.com/office/powerpoint/2010/main" val="1068456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2365</TotalTime>
  <Words>1703</Words>
  <Application>Microsoft Office PowerPoint</Application>
  <PresentationFormat>Widescreen</PresentationFormat>
  <Paragraphs>286</Paragraphs>
  <Slides>26</Slides>
  <Notes>25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Calibri</vt:lpstr>
      <vt:lpstr>Calibri Light</vt:lpstr>
      <vt:lpstr>Carlito</vt:lpstr>
      <vt:lpstr>Corbel</vt:lpstr>
      <vt:lpstr>Google Sans</vt:lpstr>
      <vt:lpstr>Open Sans</vt:lpstr>
      <vt:lpstr>Roboto</vt:lpstr>
      <vt:lpstr>Times New Roman</vt:lpstr>
      <vt:lpstr>IHO_Presentations_template-Blank</vt:lpstr>
      <vt:lpstr>10_Custom Design</vt:lpstr>
      <vt:lpstr>4_Office Theme</vt:lpstr>
      <vt:lpstr>21st Meeting of the  Meso America – Caribbean Sea Hydrographic Commission  MACHC / IOCARIBE Seabed 2030 Planning Results and Recommendations</vt:lpstr>
      <vt:lpstr>MACHC / IOCARIBE Seabed 2030 Planning: Overview of Webinar Series </vt:lpstr>
      <vt:lpstr>MACHC / IOCARIBE Seabed 2030 Planning: Overview of Webinar Series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Kathryn Ries</cp:lastModifiedBy>
  <cp:revision>234</cp:revision>
  <dcterms:created xsi:type="dcterms:W3CDTF">2017-10-26T13:07:26Z</dcterms:created>
  <dcterms:modified xsi:type="dcterms:W3CDTF">2020-12-02T15:58:53Z</dcterms:modified>
</cp:coreProperties>
</file>